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75" r:id="rId4"/>
    <p:sldId id="263" r:id="rId5"/>
    <p:sldId id="267" r:id="rId6"/>
    <p:sldId id="270" r:id="rId7"/>
    <p:sldId id="271" r:id="rId8"/>
    <p:sldId id="265" r:id="rId9"/>
    <p:sldId id="264" r:id="rId10"/>
    <p:sldId id="266" r:id="rId11"/>
    <p:sldId id="274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7D96-5B43-47B0-AB18-234FA00F6B7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15A4-54E9-4932-8DA3-00C270C61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0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7D96-5B43-47B0-AB18-234FA00F6B7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15A4-54E9-4932-8DA3-00C270C61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1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7D96-5B43-47B0-AB18-234FA00F6B7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15A4-54E9-4932-8DA3-00C270C61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7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7D96-5B43-47B0-AB18-234FA00F6B7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15A4-54E9-4932-8DA3-00C270C61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7D96-5B43-47B0-AB18-234FA00F6B7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15A4-54E9-4932-8DA3-00C270C61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9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7D96-5B43-47B0-AB18-234FA00F6B7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15A4-54E9-4932-8DA3-00C270C61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7D96-5B43-47B0-AB18-234FA00F6B7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15A4-54E9-4932-8DA3-00C270C61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9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7D96-5B43-47B0-AB18-234FA00F6B7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15A4-54E9-4932-8DA3-00C270C61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1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7D96-5B43-47B0-AB18-234FA00F6B7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15A4-54E9-4932-8DA3-00C270C61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3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7D96-5B43-47B0-AB18-234FA00F6B7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15A4-54E9-4932-8DA3-00C270C61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9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7D96-5B43-47B0-AB18-234FA00F6B7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15A4-54E9-4932-8DA3-00C270C61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0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F7D96-5B43-47B0-AB18-234FA00F6B73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15A4-54E9-4932-8DA3-00C270C61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users.ece.utexas.edu/~valvano/Volume1/E-Boo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179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Embedded </a:t>
            </a:r>
            <a:r>
              <a:rPr lang="en-US" dirty="0" smtClean="0"/>
              <a:t>Lab - 1</a:t>
            </a:r>
            <a:br>
              <a:rPr lang="en-US" dirty="0" smtClean="0"/>
            </a:br>
            <a:r>
              <a:rPr lang="en-US" sz="2800" dirty="0" err="1" smtClean="0"/>
              <a:t>Tiva</a:t>
            </a:r>
            <a:r>
              <a:rPr lang="en-US" sz="2800" dirty="0" smtClean="0"/>
              <a:t> C Series TM4C123GH6PM </a:t>
            </a:r>
            <a:r>
              <a:rPr lang="en-US" sz="2800" smtClean="0"/>
              <a:t>Port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0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9668"/>
            <a:ext cx="10515600" cy="4351338"/>
          </a:xfrm>
        </p:spPr>
        <p:txBody>
          <a:bodyPr/>
          <a:lstStyle/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I/O pin we wish to use whether GPIO or alternate function, we must enable the digital circuits by setting the bit in the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 register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(e.g., GPIO_PORTF_DEN_R).</a:t>
            </a:r>
          </a:p>
          <a:p>
            <a:pPr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69" y="2275231"/>
            <a:ext cx="11258062" cy="42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9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Bit-wise Operations for 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Access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 |</a:t>
            </a:r>
          </a:p>
          <a:p>
            <a:pPr lvl="1"/>
            <a:r>
              <a:rPr lang="en-US" dirty="0"/>
              <a:t>E.g., REG |= 0x08</a:t>
            </a:r>
          </a:p>
          <a:p>
            <a:pPr lvl="1"/>
            <a:r>
              <a:rPr lang="en-US" dirty="0"/>
              <a:t>Means, REG = REG | 0x08. Sets bit 3 (0x08h= 1000 binary) to 1 without changing the other bits. Handy to set to 1 just the bits you </a:t>
            </a:r>
            <a:r>
              <a:rPr lang="en-US" dirty="0" smtClean="0"/>
              <a:t>want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AND &amp;</a:t>
            </a:r>
          </a:p>
          <a:p>
            <a:pPr lvl="1"/>
            <a:r>
              <a:rPr lang="en-US" dirty="0"/>
              <a:t>E.g., REG &amp;= ~( 0x08)</a:t>
            </a:r>
          </a:p>
          <a:p>
            <a:pPr lvl="1"/>
            <a:r>
              <a:rPr lang="en-US" dirty="0"/>
              <a:t>Means, REG = REG &amp; ~(0x08) = REG &amp; ~(0000 1000) = REG &amp; (1111 0111). Sets bit 3 to 1 without changing the other bits. Handy to set to 0 (clear) just the bits you want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9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012"/>
            <a:ext cx="10515600" cy="1132764"/>
          </a:xfrm>
        </p:spPr>
        <p:txBody>
          <a:bodyPr/>
          <a:lstStyle/>
          <a:p>
            <a:r>
              <a:rPr lang="en-US" dirty="0" smtClean="0"/>
              <a:t>Switch and LED interface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52" y="1173308"/>
            <a:ext cx="9628496" cy="519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3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155" y="177421"/>
            <a:ext cx="10515600" cy="699400"/>
          </a:xfrm>
        </p:spPr>
        <p:txBody>
          <a:bodyPr/>
          <a:lstStyle/>
          <a:p>
            <a:r>
              <a:rPr lang="en-US" dirty="0" smtClean="0"/>
              <a:t>Port F </a:t>
            </a:r>
            <a:r>
              <a:rPr lang="en-US" dirty="0" err="1" smtClean="0"/>
              <a:t>intialization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39" y="1228204"/>
            <a:ext cx="11826922" cy="54455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PortF_Init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volatile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 delay;</a:t>
            </a:r>
          </a:p>
          <a:p>
            <a:pPr marL="457200" lvl="1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SYSCTL_RCGC2_R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|= 0x00000020;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// 1) activate clock for Port F</a:t>
            </a:r>
          </a:p>
          <a:p>
            <a:pPr marL="457200" lvl="1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SYSCTL_RCGC2_R;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// allow time for clock to start</a:t>
            </a:r>
          </a:p>
          <a:p>
            <a:pPr marL="457200" lvl="1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GPIO_PORTF_LOCK_R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0x4C4F434B;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// 2) unlock GPIO Port F</a:t>
            </a:r>
          </a:p>
          <a:p>
            <a:pPr marL="457200" lvl="1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GPIO_PORTF_CR_R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0x1F;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// allow changes to PF4-0</a:t>
            </a:r>
          </a:p>
          <a:p>
            <a:pPr marL="457200" lvl="1" indent="0"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only PF0 needs to be unlocked, other bits can't be locked</a:t>
            </a:r>
          </a:p>
          <a:p>
            <a:pPr marL="457200" lvl="1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GPIO_PORTF_AMSEL_R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0x00;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3) disable analog on PF</a:t>
            </a:r>
          </a:p>
          <a:p>
            <a:pPr marL="457200" lvl="1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GPIO_PORTF_PCTL_R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0x00000000;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// 4) PCTL GPIO on PF4-0</a:t>
            </a:r>
          </a:p>
          <a:p>
            <a:pPr marL="457200" lvl="1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GPIO_PORTF_DIR_R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0x0E;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// 5) PF4,PF0 in, PF3-1 out</a:t>
            </a:r>
          </a:p>
          <a:p>
            <a:pPr marL="457200" lvl="1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GPIO_PORTF_AFSEL_R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0x00;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6) disable alt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on PF7-0</a:t>
            </a:r>
          </a:p>
          <a:p>
            <a:pPr marL="457200" lvl="1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GPIO_PORTF_PUR_R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0x11;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// enable pull-up on PF0 and PF4</a:t>
            </a:r>
          </a:p>
          <a:p>
            <a:pPr marL="457200" lvl="1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GPIO_PORTF_DEN_R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0x1F;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// 7) enable digital I/O on PF4-0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34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030" y="2832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TIVA TM4C123G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LaunchPad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15" y="1487606"/>
            <a:ext cx="3979460" cy="4351338"/>
          </a:xfrm>
        </p:spPr>
        <p:txBody>
          <a:bodyPr/>
          <a:lstStyle/>
          <a:p>
            <a:r>
              <a:rPr lang="en-US" dirty="0" smtClean="0"/>
              <a:t>32-bit ARM® Cortex™-M4 </a:t>
            </a:r>
          </a:p>
          <a:p>
            <a:r>
              <a:rPr lang="en-US" dirty="0" smtClean="0"/>
              <a:t>System clock frequency up to 80 MHz</a:t>
            </a:r>
          </a:p>
          <a:p>
            <a:r>
              <a:rPr lang="en-US" dirty="0"/>
              <a:t>E-book Link: </a:t>
            </a:r>
            <a:r>
              <a:rPr lang="en-US" dirty="0">
                <a:hlinkClick r:id="rId2"/>
              </a:rPr>
              <a:t>http://users.ece.utexas.edu/~valvano/Volume1/E-Book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875" y="1487606"/>
            <a:ext cx="7506176" cy="514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8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871" y="0"/>
            <a:ext cx="10515600" cy="1325563"/>
          </a:xfrm>
        </p:spPr>
        <p:txBody>
          <a:bodyPr/>
          <a:lstStyle/>
          <a:p>
            <a:r>
              <a:rPr lang="en-US" dirty="0" smtClean="0"/>
              <a:t>Port Initialization for GPIO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8298"/>
            <a:ext cx="12192000" cy="56297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Making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PA2 an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port_Init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volatile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 delay;</a:t>
            </a:r>
          </a:p>
          <a:p>
            <a:pPr marL="457200" lvl="1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SYSCTL_RCGC2_R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|= 0x01;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//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activate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clock for Port A</a:t>
            </a:r>
          </a:p>
          <a:p>
            <a:pPr marL="457200" lvl="1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SYSCTL_RCGC2_R;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// allow time for clock to start</a:t>
            </a:r>
          </a:p>
          <a:p>
            <a:pPr marL="457200" lvl="1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GPIO_PORTA_PCTL_R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&amp;= ~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0x0000000F;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regular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</a:p>
          <a:p>
            <a:pPr marL="457200" lvl="1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GPIO_PORTA_AMSEL_R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&amp;= ~0x04;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disable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analog function on PA2</a:t>
            </a:r>
          </a:p>
          <a:p>
            <a:pPr marL="457200" lvl="1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GPIO_PORTA_DIR_R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|= 0x04;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direction to output</a:t>
            </a:r>
          </a:p>
          <a:p>
            <a:pPr marL="457200" lvl="1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GPIO_PORTA_AFSEL_R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&amp;= ~0x04;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regular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port function</a:t>
            </a:r>
          </a:p>
          <a:p>
            <a:pPr marL="457200" lvl="1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GPIO_PORTA_DEN_R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|= 0x04;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enable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digital port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4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871" y="0"/>
            <a:ext cx="10515600" cy="1325563"/>
          </a:xfrm>
        </p:spPr>
        <p:txBody>
          <a:bodyPr/>
          <a:lstStyle/>
          <a:p>
            <a:r>
              <a:rPr lang="en-US" dirty="0" smtClean="0"/>
              <a:t>Port Initialization for GPIO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9114"/>
            <a:ext cx="12192000" cy="56297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Making PD3, PD0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PortD_Init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volatile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 delay;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SYSCTL_RCGC2_R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|= 0x00000008;	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1) activate clock for Port D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delay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SYSCTL_RCGC2_R;		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allow time for clock to start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only PF0 needs to be unlocked, other bits can't be locked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GPIO_PORTD_AMSEL_R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&amp;= ~0x00;	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3) disable analog on PD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GPIO_PORTD_PCTL_R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0x00000000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;//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4) PCTL GPIO on PD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GPIO_PORTD_DIR_R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|= 0x09;		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5) PD30, PD3 as output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GPIO_PORTD_AFSEL_R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&amp;= ~0x09;	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6) disable alt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PD0, PD3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GPIO_PORTD_DEN_R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0x09;		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7) enable digital I/O on PD0, PD3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49938" y="60151"/>
            <a:ext cx="274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Doubted : Lab 31 Jan 2018</a:t>
            </a:r>
          </a:p>
        </p:txBody>
      </p:sp>
    </p:spTree>
    <p:extLst>
      <p:ext uri="{BB962C8B-B14F-4D97-AF65-F5344CB8AC3E}">
        <p14:creationId xmlns:p14="http://schemas.microsoft.com/office/powerpoint/2010/main" val="301156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22" y="255943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Control Run mode Clock Gating Control 2 (SYSCTL_RCG2)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0459"/>
            <a:ext cx="10980761" cy="4114681"/>
          </a:xfrm>
        </p:spPr>
      </p:pic>
    </p:spTree>
    <p:extLst>
      <p:ext uri="{BB962C8B-B14F-4D97-AF65-F5344CB8AC3E}">
        <p14:creationId xmlns:p14="http://schemas.microsoft.com/office/powerpoint/2010/main" val="7232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PCTL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4" y="1690689"/>
            <a:ext cx="10972800" cy="4887532"/>
          </a:xfrm>
        </p:spPr>
      </p:pic>
    </p:spTree>
    <p:extLst>
      <p:ext uri="{BB962C8B-B14F-4D97-AF65-F5344CB8AC3E}">
        <p14:creationId xmlns:p14="http://schemas.microsoft.com/office/powerpoint/2010/main" val="354101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AMSEL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3198"/>
            <a:ext cx="11158182" cy="4560431"/>
          </a:xfrm>
        </p:spPr>
      </p:pic>
    </p:spTree>
    <p:extLst>
      <p:ext uri="{BB962C8B-B14F-4D97-AF65-F5344CB8AC3E}">
        <p14:creationId xmlns:p14="http://schemas.microsoft.com/office/powerpoint/2010/main" val="80431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set the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 register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(e.g., GPIO_PORTF_DIR_R) to specify which pins are input and which are output.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96" y="2787146"/>
            <a:ext cx="8866667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9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39" y="131572"/>
            <a:ext cx="10515600" cy="1325563"/>
          </a:xfrm>
        </p:spPr>
        <p:txBody>
          <a:bodyPr/>
          <a:lstStyle/>
          <a:p>
            <a:r>
              <a:rPr lang="en-US" dirty="0" smtClean="0"/>
              <a:t>AFSEL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04" y="1156885"/>
            <a:ext cx="11281012" cy="120417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Individual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port pins can be general purpose I/O (GPIO) or have an alternate function. We set bits in 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alternate function register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(e.g., GPIO_PORTF_AFSEL_R) when we wish to activate the alternate functions.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4" y="2183642"/>
            <a:ext cx="11450666" cy="45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432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Embedded Lab - 1 Tiva C Series TM4C123GH6PM Port Initialization</vt:lpstr>
      <vt:lpstr>TIVA TM4C123G LaunchPad</vt:lpstr>
      <vt:lpstr>Port Initialization for GPIO usage</vt:lpstr>
      <vt:lpstr>Port Initialization for GPIO usage</vt:lpstr>
      <vt:lpstr>System Control Run mode Clock Gating Control 2 (SYSCTL_RCG2)</vt:lpstr>
      <vt:lpstr>PCTL</vt:lpstr>
      <vt:lpstr>AMSEL</vt:lpstr>
      <vt:lpstr>DIR</vt:lpstr>
      <vt:lpstr>AFSEL</vt:lpstr>
      <vt:lpstr>DEN</vt:lpstr>
      <vt:lpstr>Basic Bit-wise Operations for  Register Access </vt:lpstr>
      <vt:lpstr>Switch and LED interface</vt:lpstr>
      <vt:lpstr>Port F intialization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Nawin Sharma</dc:creator>
  <cp:lastModifiedBy>Akshay Kumar</cp:lastModifiedBy>
  <cp:revision>67</cp:revision>
  <dcterms:created xsi:type="dcterms:W3CDTF">2018-01-23T18:02:23Z</dcterms:created>
  <dcterms:modified xsi:type="dcterms:W3CDTF">2018-02-11T23:49:05Z</dcterms:modified>
</cp:coreProperties>
</file>