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nva Sans Bold" charset="1" panose="020B0803030501040103"/>
      <p:regular r:id="rId16"/>
    </p:embeddedFont>
    <p:embeddedFont>
      <p:font typeface="Arimo Bold" charset="1" panose="020B0704020202020204"/>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19.png" Type="http://schemas.openxmlformats.org/officeDocument/2006/relationships/image"/><Relationship Id="rId16" Target="../media/image20.svg" Type="http://schemas.openxmlformats.org/officeDocument/2006/relationships/image"/><Relationship Id="rId17" Target="../media/image6.png" Type="http://schemas.openxmlformats.org/officeDocument/2006/relationships/image"/><Relationship Id="rId18" Target="../media/image7.svg" Type="http://schemas.openxmlformats.org/officeDocument/2006/relationships/image"/><Relationship Id="rId19" Target="../media/image8.png" Type="http://schemas.openxmlformats.org/officeDocument/2006/relationships/image"/><Relationship Id="rId2" Target="../media/image10.png" Type="http://schemas.openxmlformats.org/officeDocument/2006/relationships/image"/><Relationship Id="rId20" Target="../media/image9.svg" Type="http://schemas.openxmlformats.org/officeDocument/2006/relationships/image"/><Relationship Id="rId21" Target="../media/image18.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16.png" Type="http://schemas.openxmlformats.org/officeDocument/2006/relationships/image"/><Relationship Id="rId14" Target="../media/image17.svg" Type="http://schemas.openxmlformats.org/officeDocument/2006/relationships/image"/><Relationship Id="rId15" Target="../media/image6.png" Type="http://schemas.openxmlformats.org/officeDocument/2006/relationships/image"/><Relationship Id="rId16" Target="../media/image7.svg" Type="http://schemas.openxmlformats.org/officeDocument/2006/relationships/image"/><Relationship Id="rId17" Target="../media/image8.png" Type="http://schemas.openxmlformats.org/officeDocument/2006/relationships/image"/><Relationship Id="rId18" Target="../media/image9.svg" Type="http://schemas.openxmlformats.org/officeDocument/2006/relationships/image"/><Relationship Id="rId19" Target="../media/image18.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19.png" Type="http://schemas.openxmlformats.org/officeDocument/2006/relationships/image"/><Relationship Id="rId14" Target="../media/image20.svg" Type="http://schemas.openxmlformats.org/officeDocument/2006/relationships/image"/><Relationship Id="rId15" Target="../media/image6.png" Type="http://schemas.openxmlformats.org/officeDocument/2006/relationships/image"/><Relationship Id="rId16" Target="../media/image7.svg" Type="http://schemas.openxmlformats.org/officeDocument/2006/relationships/image"/><Relationship Id="rId17" Target="../media/image8.png" Type="http://schemas.openxmlformats.org/officeDocument/2006/relationships/image"/><Relationship Id="rId18" Target="../media/image9.svg" Type="http://schemas.openxmlformats.org/officeDocument/2006/relationships/image"/><Relationship Id="rId19" Target="../media/image18.png" Type="http://schemas.openxmlformats.org/officeDocument/2006/relationships/image"/><Relationship Id="rId2" Target="../media/image10.png" Type="http://schemas.openxmlformats.org/officeDocument/2006/relationships/image"/><Relationship Id="rId3" Target="../media/image11.svg" Type="http://schemas.openxmlformats.org/officeDocument/2006/relationships/image"/><Relationship Id="rId4" Target="../media/image3.pn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png" Type="http://schemas.openxmlformats.org/officeDocument/2006/relationships/image"/><Relationship Id="rId8" Target="../media/image2.svg" Type="http://schemas.openxmlformats.org/officeDocument/2006/relationships/image"/><Relationship Id="rId9"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17" Target="../media/image18.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3.png" Type="http://schemas.openxmlformats.org/officeDocument/2006/relationships/image"/><Relationship Id="rId9" Target="../media/image1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13" Target="../media/image8.png" Type="http://schemas.openxmlformats.org/officeDocument/2006/relationships/image"/><Relationship Id="rId14" Target="../media/image9.svg" Type="http://schemas.openxmlformats.org/officeDocument/2006/relationships/image"/><Relationship Id="rId15"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3.pn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1.png" Type="http://schemas.openxmlformats.org/officeDocument/2006/relationships/image"/><Relationship Id="rId12" Target="../media/image22.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17" Target="../media/image23.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3.png" Type="http://schemas.openxmlformats.org/officeDocument/2006/relationships/image"/><Relationship Id="rId9"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pn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24.png" Type="http://schemas.openxmlformats.org/officeDocument/2006/relationships/image"/><Relationship Id="rId14" Target="../media/image25.svg" Type="http://schemas.openxmlformats.org/officeDocument/2006/relationships/image"/><Relationship Id="rId15" Target="../media/image6.png" Type="http://schemas.openxmlformats.org/officeDocument/2006/relationships/image"/><Relationship Id="rId16" Target="../media/image7.svg" Type="http://schemas.openxmlformats.org/officeDocument/2006/relationships/image"/><Relationship Id="rId17" Target="../media/image8.png" Type="http://schemas.openxmlformats.org/officeDocument/2006/relationships/image"/><Relationship Id="rId18" Target="../media/image9.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19.png" Type="http://schemas.openxmlformats.org/officeDocument/2006/relationships/image"/><Relationship Id="rId12" Target="../media/image20.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17" Target="../media/image18.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3.png" Type="http://schemas.openxmlformats.org/officeDocument/2006/relationships/image"/><Relationship Id="rId9"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13383509" y="-1093386"/>
            <a:ext cx="4445150" cy="2681815"/>
          </a:xfrm>
          <a:custGeom>
            <a:avLst/>
            <a:gdLst/>
            <a:ahLst/>
            <a:cxnLst/>
            <a:rect r="r" b="b" t="t" l="l"/>
            <a:pathLst>
              <a:path h="2681815" w="4445150">
                <a:moveTo>
                  <a:pt x="0" y="0"/>
                </a:moveTo>
                <a:lnTo>
                  <a:pt x="4445151" y="0"/>
                </a:lnTo>
                <a:lnTo>
                  <a:pt x="4445151" y="2681815"/>
                </a:lnTo>
                <a:lnTo>
                  <a:pt x="0" y="268181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4"/>
            <a:stretch>
              <a:fillRect l="0" t="-16195" r="0" b="-75731"/>
            </a:stretch>
          </a:blipFill>
        </p:spPr>
      </p:sp>
      <p:sp>
        <p:nvSpPr>
          <p:cNvPr name="Freeform 4" id="4"/>
          <p:cNvSpPr/>
          <p:nvPr/>
        </p:nvSpPr>
        <p:spPr>
          <a:xfrm flipH="false" flipV="false" rot="0">
            <a:off x="-1511284" y="3477206"/>
            <a:ext cx="4428198" cy="5376399"/>
          </a:xfrm>
          <a:custGeom>
            <a:avLst/>
            <a:gdLst/>
            <a:ahLst/>
            <a:cxnLst/>
            <a:rect r="r" b="b" t="t" l="l"/>
            <a:pathLst>
              <a:path h="5376399" w="4428198">
                <a:moveTo>
                  <a:pt x="0" y="0"/>
                </a:moveTo>
                <a:lnTo>
                  <a:pt x="4428198" y="0"/>
                </a:lnTo>
                <a:lnTo>
                  <a:pt x="4428198" y="5376399"/>
                </a:lnTo>
                <a:lnTo>
                  <a:pt x="0" y="5376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5417564" y="3438306"/>
            <a:ext cx="4428198" cy="5376399"/>
          </a:xfrm>
          <a:custGeom>
            <a:avLst/>
            <a:gdLst/>
            <a:ahLst/>
            <a:cxnLst/>
            <a:rect r="r" b="b" t="t" l="l"/>
            <a:pathLst>
              <a:path h="5376399" w="4428198">
                <a:moveTo>
                  <a:pt x="0" y="0"/>
                </a:moveTo>
                <a:lnTo>
                  <a:pt x="4428198" y="0"/>
                </a:lnTo>
                <a:lnTo>
                  <a:pt x="4428198" y="5376399"/>
                </a:lnTo>
                <a:lnTo>
                  <a:pt x="0" y="537639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2133056" y="247521"/>
            <a:ext cx="2355856" cy="1421317"/>
          </a:xfrm>
          <a:custGeom>
            <a:avLst/>
            <a:gdLst/>
            <a:ahLst/>
            <a:cxnLst/>
            <a:rect r="r" b="b" t="t" l="l"/>
            <a:pathLst>
              <a:path h="1421317" w="2355856">
                <a:moveTo>
                  <a:pt x="0" y="0"/>
                </a:moveTo>
                <a:lnTo>
                  <a:pt x="2355856" y="0"/>
                </a:lnTo>
                <a:lnTo>
                  <a:pt x="2355856" y="1421317"/>
                </a:lnTo>
                <a:lnTo>
                  <a:pt x="0" y="14213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393789" y="5232141"/>
            <a:ext cx="1546900" cy="933264"/>
          </a:xfrm>
          <a:custGeom>
            <a:avLst/>
            <a:gdLst/>
            <a:ahLst/>
            <a:cxnLst/>
            <a:rect r="r" b="b" t="t" l="l"/>
            <a:pathLst>
              <a:path h="933264" w="1546900">
                <a:moveTo>
                  <a:pt x="0" y="0"/>
                </a:moveTo>
                <a:lnTo>
                  <a:pt x="1546900" y="0"/>
                </a:lnTo>
                <a:lnTo>
                  <a:pt x="1546900" y="933265"/>
                </a:lnTo>
                <a:lnTo>
                  <a:pt x="0" y="9332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844586" y="655275"/>
            <a:ext cx="1133928" cy="519545"/>
          </a:xfrm>
          <a:custGeom>
            <a:avLst/>
            <a:gdLst/>
            <a:ahLst/>
            <a:cxnLst/>
            <a:rect r="r" b="b" t="t" l="l"/>
            <a:pathLst>
              <a:path h="519545" w="1133928">
                <a:moveTo>
                  <a:pt x="0" y="0"/>
                </a:moveTo>
                <a:lnTo>
                  <a:pt x="1133927" y="0"/>
                </a:lnTo>
                <a:lnTo>
                  <a:pt x="1133927" y="519545"/>
                </a:lnTo>
                <a:lnTo>
                  <a:pt x="0" y="51954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365013" y="7768883"/>
            <a:ext cx="6021940" cy="3284695"/>
          </a:xfrm>
          <a:custGeom>
            <a:avLst/>
            <a:gdLst/>
            <a:ahLst/>
            <a:cxnLst/>
            <a:rect r="r" b="b" t="t" l="l"/>
            <a:pathLst>
              <a:path h="3284695" w="6021940">
                <a:moveTo>
                  <a:pt x="0" y="0"/>
                </a:moveTo>
                <a:lnTo>
                  <a:pt x="6021940" y="0"/>
                </a:lnTo>
                <a:lnTo>
                  <a:pt x="6021940" y="3284695"/>
                </a:lnTo>
                <a:lnTo>
                  <a:pt x="0" y="32846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12755741" y="7768883"/>
            <a:ext cx="6021940" cy="3284695"/>
          </a:xfrm>
          <a:custGeom>
            <a:avLst/>
            <a:gdLst/>
            <a:ahLst/>
            <a:cxnLst/>
            <a:rect r="r" b="b" t="t" l="l"/>
            <a:pathLst>
              <a:path h="3284695" w="6021940">
                <a:moveTo>
                  <a:pt x="6021941" y="0"/>
                </a:moveTo>
                <a:lnTo>
                  <a:pt x="0" y="0"/>
                </a:lnTo>
                <a:lnTo>
                  <a:pt x="0" y="3284695"/>
                </a:lnTo>
                <a:lnTo>
                  <a:pt x="6021941" y="3284695"/>
                </a:lnTo>
                <a:lnTo>
                  <a:pt x="6021941"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aphicFrame>
        <p:nvGraphicFramePr>
          <p:cNvPr name="Table 11" id="11"/>
          <p:cNvGraphicFramePr>
            <a:graphicFrameLocks noGrp="true"/>
          </p:cNvGraphicFramePr>
          <p:nvPr/>
        </p:nvGraphicFramePr>
        <p:xfrm>
          <a:off x="2916914" y="2740674"/>
          <a:ext cx="12907720" cy="5916199"/>
        </p:xfrm>
        <a:graphic>
          <a:graphicData uri="http://schemas.openxmlformats.org/drawingml/2006/table">
            <a:tbl>
              <a:tblPr/>
              <a:tblGrid>
                <a:gridCol w="1399308"/>
                <a:gridCol w="4291444"/>
                <a:gridCol w="3765237"/>
                <a:gridCol w="3451731"/>
              </a:tblGrid>
              <a:tr h="1485944">
                <a:tc>
                  <a:txBody>
                    <a:bodyPr anchor="t" rtlCol="false"/>
                    <a:lstStyle/>
                    <a:p>
                      <a:pPr algn="ctr">
                        <a:lnSpc>
                          <a:spcPts val="3639"/>
                        </a:lnSpc>
                        <a:defRPr/>
                      </a:pPr>
                      <a:r>
                        <a:rPr lang="en-US" sz="2599" b="true">
                          <a:solidFill>
                            <a:srgbClr val="000000"/>
                          </a:solidFill>
                          <a:latin typeface="Canva Sans Bold"/>
                          <a:ea typeface="Canva Sans Bold"/>
                          <a:cs typeface="Canva Sans Bold"/>
                          <a:sym typeface="Canva Sans Bold"/>
                        </a:rPr>
                        <a:t>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919"/>
                        </a:lnSpc>
                        <a:defRPr/>
                      </a:pPr>
                      <a:r>
                        <a:rPr lang="en-US" sz="2799" b="true">
                          <a:solidFill>
                            <a:srgbClr val="000000"/>
                          </a:solidFill>
                          <a:latin typeface="Canva Sans Bold"/>
                          <a:ea typeface="Canva Sans Bold"/>
                          <a:cs typeface="Canva Sans Bold"/>
                          <a:sym typeface="Canva Sans Bold"/>
                        </a:rPr>
                        <a:t>Shubhangi Nimbalkar</a:t>
                      </a:r>
                      <a:endParaRPr lang="en-US" sz="1100"/>
                    </a:p>
                    <a:p>
                      <a:pPr algn="ctr">
                        <a:lnSpc>
                          <a:spcPts val="3919"/>
                        </a:lnSpc>
                      </a:pP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b="true">
                          <a:solidFill>
                            <a:srgbClr val="000000"/>
                          </a:solidFill>
                          <a:latin typeface="Canva Sans Bold"/>
                          <a:ea typeface="Canva Sans Bold"/>
                          <a:cs typeface="Canva Sans Bold"/>
                          <a:sym typeface="Canva Sans Bold"/>
                        </a:rPr>
                        <a:t>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b="true">
                          <a:solidFill>
                            <a:srgbClr val="000000"/>
                          </a:solidFill>
                          <a:latin typeface="Arimo Bold"/>
                          <a:ea typeface="Arimo Bold"/>
                          <a:cs typeface="Arimo Bold"/>
                          <a:sym typeface="Arimo Bold"/>
                        </a:rPr>
                        <a:t>22320155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76752">
                <a:tc>
                  <a:txBody>
                    <a:bodyPr anchor="t" rtlCol="false"/>
                    <a:lstStyle/>
                    <a:p>
                      <a:pPr algn="ctr">
                        <a:lnSpc>
                          <a:spcPts val="3499"/>
                        </a:lnSpc>
                        <a:defRPr/>
                      </a:pPr>
                      <a:r>
                        <a:rPr lang="en-US" sz="2499" b="true">
                          <a:solidFill>
                            <a:srgbClr val="000000"/>
                          </a:solidFill>
                          <a:latin typeface="Canva Sans Bold"/>
                          <a:ea typeface="Canva Sans Bold"/>
                          <a:cs typeface="Canva Sans Bold"/>
                          <a:sym typeface="Canva Sans Bold"/>
                        </a:rPr>
                        <a:t>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b="true">
                          <a:solidFill>
                            <a:srgbClr val="000000"/>
                          </a:solidFill>
                          <a:latin typeface="Arimo Bold"/>
                          <a:ea typeface="Arimo Bold"/>
                          <a:cs typeface="Arimo Bold"/>
                          <a:sym typeface="Arimo Bold"/>
                        </a:rPr>
                        <a:t>  </a:t>
                      </a:r>
                      <a:r>
                        <a:rPr lang="en-US" sz="3099" b="true">
                          <a:solidFill>
                            <a:srgbClr val="000000"/>
                          </a:solidFill>
                          <a:latin typeface="Arimo Bold"/>
                          <a:ea typeface="Arimo Bold"/>
                          <a:cs typeface="Arimo Bold"/>
                          <a:sym typeface="Arimo Bold"/>
                        </a:rPr>
                        <a:t>Akshada Mane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b="true">
                          <a:solidFill>
                            <a:srgbClr val="000000"/>
                          </a:solidFill>
                          <a:latin typeface="Canva Sans Bold"/>
                          <a:ea typeface="Canva Sans Bold"/>
                          <a:cs typeface="Canva Sans Bold"/>
                          <a:sym typeface="Canva Sans Bold"/>
                        </a:rPr>
                        <a:t>60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b="true">
                          <a:solidFill>
                            <a:srgbClr val="000000"/>
                          </a:solidFill>
                          <a:latin typeface="Arimo Bold"/>
                          <a:ea typeface="Arimo Bold"/>
                          <a:cs typeface="Arimo Bold"/>
                          <a:sym typeface="Arimo Bold"/>
                        </a:rPr>
                        <a:t>22210114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76752">
                <a:tc>
                  <a:txBody>
                    <a:bodyPr anchor="t" rtlCol="false"/>
                    <a:lstStyle/>
                    <a:p>
                      <a:pPr algn="ctr">
                        <a:lnSpc>
                          <a:spcPts val="3919"/>
                        </a:lnSpc>
                        <a:defRPr/>
                      </a:pPr>
                      <a:r>
                        <a:rPr lang="en-US" sz="2799" b="true">
                          <a:solidFill>
                            <a:srgbClr val="000000"/>
                          </a:solidFill>
                          <a:latin typeface="Canva Sans Bold"/>
                          <a:ea typeface="Canva Sans Bold"/>
                          <a:cs typeface="Canva Sans Bold"/>
                          <a:sym typeface="Canva Sans Bold"/>
                        </a:rPr>
                        <a:t>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779"/>
                        </a:lnSpc>
                        <a:defRPr/>
                      </a:pPr>
                      <a:r>
                        <a:rPr lang="en-US" sz="2699" b="true">
                          <a:solidFill>
                            <a:srgbClr val="000000"/>
                          </a:solidFill>
                          <a:latin typeface="Arimo Bold"/>
                          <a:ea typeface="Arimo Bold"/>
                          <a:cs typeface="Arimo Bold"/>
                          <a:sym typeface="Arimo Bold"/>
                        </a:rPr>
                        <a:t>    </a:t>
                      </a:r>
                      <a:r>
                        <a:rPr lang="en-US" sz="2699" b="true">
                          <a:solidFill>
                            <a:srgbClr val="000000"/>
                          </a:solidFill>
                          <a:latin typeface="Arimo Bold"/>
                          <a:ea typeface="Arimo Bold"/>
                          <a:cs typeface="Arimo Bold"/>
                          <a:sym typeface="Arimo Bold"/>
                        </a:rPr>
                        <a:t>Sakshi Hedke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b="true">
                          <a:solidFill>
                            <a:srgbClr val="000000"/>
                          </a:solidFill>
                          <a:latin typeface="Canva Sans Bold"/>
                          <a:ea typeface="Canva Sans Bold"/>
                          <a:cs typeface="Canva Sans Bold"/>
                          <a:sym typeface="Canva Sans Bold"/>
                        </a:rPr>
                        <a:t>72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199"/>
                        </a:lnSpc>
                        <a:defRPr/>
                      </a:pPr>
                      <a:r>
                        <a:rPr lang="en-US" sz="2999" b="true">
                          <a:solidFill>
                            <a:srgbClr val="000000"/>
                          </a:solidFill>
                          <a:latin typeface="Arimo Bold"/>
                          <a:ea typeface="Arimo Bold"/>
                          <a:cs typeface="Arimo Bold"/>
                          <a:sym typeface="Arimo Bold"/>
                        </a:rPr>
                        <a:t>22210064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76752">
                <a:tc>
                  <a:txBody>
                    <a:bodyPr anchor="t" rtlCol="false"/>
                    <a:lstStyle/>
                    <a:p>
                      <a:pPr algn="ctr">
                        <a:lnSpc>
                          <a:spcPts val="3359"/>
                        </a:lnSpc>
                        <a:defRPr/>
                      </a:pPr>
                      <a:r>
                        <a:rPr lang="en-US" sz="2399" b="true">
                          <a:solidFill>
                            <a:srgbClr val="000000"/>
                          </a:solidFill>
                          <a:latin typeface="Canva Sans Bold"/>
                          <a:ea typeface="Canva Sans Bold"/>
                          <a:cs typeface="Canva Sans Bold"/>
                          <a:sym typeface="Canva Sans Bold"/>
                        </a:rPr>
                        <a:t>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3919"/>
                        </a:lnSpc>
                        <a:defRPr/>
                      </a:pPr>
                      <a:r>
                        <a:rPr lang="en-US" sz="2799" b="true">
                          <a:solidFill>
                            <a:srgbClr val="000000"/>
                          </a:solidFill>
                          <a:latin typeface="Arimo Bold"/>
                          <a:ea typeface="Arimo Bold"/>
                          <a:cs typeface="Arimo Bold"/>
                          <a:sym typeface="Arimo Bold"/>
                        </a:rPr>
                        <a:t>      </a:t>
                      </a:r>
                      <a:r>
                        <a:rPr lang="en-US" sz="2799" b="true">
                          <a:solidFill>
                            <a:srgbClr val="000000"/>
                          </a:solidFill>
                          <a:latin typeface="Arimo Bold"/>
                          <a:ea typeface="Arimo Bold"/>
                          <a:cs typeface="Arimo Bold"/>
                          <a:sym typeface="Arimo Bold"/>
                        </a:rPr>
                        <a:t>Isha Haval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339"/>
                        </a:lnSpc>
                        <a:defRPr/>
                      </a:pPr>
                      <a:r>
                        <a:rPr lang="en-US" sz="3099" b="true">
                          <a:solidFill>
                            <a:srgbClr val="000000"/>
                          </a:solidFill>
                          <a:latin typeface="Canva Sans Bold"/>
                          <a:ea typeface="Canva Sans Bold"/>
                          <a:cs typeface="Canva Sans Bold"/>
                          <a:sym typeface="Canva Sans Bold"/>
                        </a:rPr>
                        <a:t>99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l">
                        <a:lnSpc>
                          <a:spcPts val="4339"/>
                        </a:lnSpc>
                        <a:defRPr/>
                      </a:pPr>
                      <a:r>
                        <a:rPr lang="en-US" sz="3099" b="true">
                          <a:solidFill>
                            <a:srgbClr val="000000"/>
                          </a:solidFill>
                          <a:latin typeface="Arimo Bold"/>
                          <a:ea typeface="Arimo Bold"/>
                          <a:cs typeface="Arimo Bold"/>
                          <a:sym typeface="Arimo Bold"/>
                        </a:rPr>
                        <a:t>22211634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1028700" y="368150"/>
            <a:ext cx="16471113" cy="2421329"/>
          </a:xfrm>
          <a:prstGeom prst="rect">
            <a:avLst/>
          </a:prstGeom>
        </p:spPr>
        <p:txBody>
          <a:bodyPr anchor="t" rtlCol="false" tIns="0" lIns="0" bIns="0" rIns="0">
            <a:spAutoFit/>
          </a:bodyPr>
          <a:lstStyle/>
          <a:p>
            <a:pPr algn="ctr">
              <a:lnSpc>
                <a:spcPts val="6448"/>
              </a:lnSpc>
            </a:pPr>
            <a:r>
              <a:rPr lang="en-US" sz="5200" b="true">
                <a:solidFill>
                  <a:srgbClr val="000000"/>
                </a:solidFill>
                <a:latin typeface="Canva Sans Bold"/>
                <a:ea typeface="Canva Sans Bold"/>
                <a:cs typeface="Canva Sans Bold"/>
                <a:sym typeface="Canva Sans Bold"/>
              </a:rPr>
              <a:t>Pareto-Based Multi-Objective Optimization Framework for Public Transport Scheduling</a:t>
            </a:r>
          </a:p>
          <a:p>
            <a:pPr algn="ctr" marL="0" indent="0" lvl="0">
              <a:lnSpc>
                <a:spcPts val="6448"/>
              </a:lnSpc>
            </a:pPr>
          </a:p>
        </p:txBody>
      </p:sp>
      <p:sp>
        <p:nvSpPr>
          <p:cNvPr name="TextBox 13" id="13"/>
          <p:cNvSpPr txBox="true"/>
          <p:nvPr/>
        </p:nvSpPr>
        <p:spPr>
          <a:xfrm rot="0">
            <a:off x="6996888" y="2329054"/>
            <a:ext cx="2793802" cy="460604"/>
          </a:xfrm>
          <a:prstGeom prst="rect">
            <a:avLst/>
          </a:prstGeom>
        </p:spPr>
        <p:txBody>
          <a:bodyPr anchor="t" rtlCol="false" tIns="0" lIns="0" bIns="0" rIns="0">
            <a:spAutoFit/>
          </a:bodyPr>
          <a:lstStyle/>
          <a:p>
            <a:pPr algn="ctr">
              <a:lnSpc>
                <a:spcPts val="3594"/>
              </a:lnSpc>
              <a:spcBef>
                <a:spcPct val="0"/>
              </a:spcBef>
            </a:pPr>
            <a:r>
              <a:rPr lang="en-US" b="true" sz="3267">
                <a:solidFill>
                  <a:srgbClr val="000000"/>
                </a:solidFill>
                <a:latin typeface="Canva Sans Bold"/>
                <a:ea typeface="Canva Sans Bold"/>
                <a:cs typeface="Canva Sans Bold"/>
                <a:sym typeface="Canva Sans Bold"/>
              </a:rPr>
              <a:t>Presented By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9755172" y="-278257"/>
            <a:ext cx="17304275" cy="7613881"/>
          </a:xfrm>
          <a:custGeom>
            <a:avLst/>
            <a:gdLst/>
            <a:ahLst/>
            <a:cxnLst/>
            <a:rect r="r" b="b" t="t" l="l"/>
            <a:pathLst>
              <a:path h="7613881" w="17304275">
                <a:moveTo>
                  <a:pt x="0" y="0"/>
                </a:moveTo>
                <a:lnTo>
                  <a:pt x="17304276" y="0"/>
                </a:lnTo>
                <a:lnTo>
                  <a:pt x="17304276" y="7613882"/>
                </a:lnTo>
                <a:lnTo>
                  <a:pt x="0" y="76138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4"/>
            <a:stretch>
              <a:fillRect l="0" t="-16195" r="0" b="-75731"/>
            </a:stretch>
          </a:blipFill>
        </p:spPr>
      </p:sp>
      <p:grpSp>
        <p:nvGrpSpPr>
          <p:cNvPr name="Group 4" id="4"/>
          <p:cNvGrpSpPr/>
          <p:nvPr/>
        </p:nvGrpSpPr>
        <p:grpSpPr>
          <a:xfrm rot="0">
            <a:off x="-1357350" y="7007825"/>
            <a:ext cx="21239114" cy="2403406"/>
            <a:chOff x="0" y="0"/>
            <a:chExt cx="28318819" cy="3204541"/>
          </a:xfrm>
        </p:grpSpPr>
        <p:sp>
          <p:nvSpPr>
            <p:cNvPr name="Freeform 5" id="5"/>
            <p:cNvSpPr/>
            <p:nvPr/>
          </p:nvSpPr>
          <p:spPr>
            <a:xfrm flipH="false" flipV="false" rot="0">
              <a:off x="0" y="0"/>
              <a:ext cx="14329248" cy="3204541"/>
            </a:xfrm>
            <a:custGeom>
              <a:avLst/>
              <a:gdLst/>
              <a:ahLst/>
              <a:cxnLst/>
              <a:rect r="r" b="b" t="t" l="l"/>
              <a:pathLst>
                <a:path h="3204541" w="14329248">
                  <a:moveTo>
                    <a:pt x="0" y="0"/>
                  </a:moveTo>
                  <a:lnTo>
                    <a:pt x="14329248" y="0"/>
                  </a:lnTo>
                  <a:lnTo>
                    <a:pt x="14329248" y="3204541"/>
                  </a:lnTo>
                  <a:lnTo>
                    <a:pt x="0" y="3204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3989571" y="0"/>
              <a:ext cx="14329248" cy="3204541"/>
            </a:xfrm>
            <a:custGeom>
              <a:avLst/>
              <a:gdLst/>
              <a:ahLst/>
              <a:cxnLst/>
              <a:rect r="r" b="b" t="t" l="l"/>
              <a:pathLst>
                <a:path h="3204541" w="14329248">
                  <a:moveTo>
                    <a:pt x="0" y="0"/>
                  </a:moveTo>
                  <a:lnTo>
                    <a:pt x="14329248" y="0"/>
                  </a:lnTo>
                  <a:lnTo>
                    <a:pt x="14329248" y="3204541"/>
                  </a:lnTo>
                  <a:lnTo>
                    <a:pt x="0" y="3204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7" id="7"/>
          <p:cNvSpPr/>
          <p:nvPr/>
        </p:nvSpPr>
        <p:spPr>
          <a:xfrm flipH="false" flipV="false" rot="0">
            <a:off x="10529024" y="-796557"/>
            <a:ext cx="5203232" cy="3139175"/>
          </a:xfrm>
          <a:custGeom>
            <a:avLst/>
            <a:gdLst/>
            <a:ahLst/>
            <a:cxnLst/>
            <a:rect r="r" b="b" t="t" l="l"/>
            <a:pathLst>
              <a:path h="3139175" w="5203232">
                <a:moveTo>
                  <a:pt x="0" y="0"/>
                </a:moveTo>
                <a:lnTo>
                  <a:pt x="5203232" y="0"/>
                </a:lnTo>
                <a:lnTo>
                  <a:pt x="5203232" y="3139174"/>
                </a:lnTo>
                <a:lnTo>
                  <a:pt x="0" y="313917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3495733" y="-278257"/>
            <a:ext cx="6032462" cy="7324181"/>
          </a:xfrm>
          <a:custGeom>
            <a:avLst/>
            <a:gdLst/>
            <a:ahLst/>
            <a:cxnLst/>
            <a:rect r="r" b="b" t="t" l="l"/>
            <a:pathLst>
              <a:path h="7324181" w="6032462">
                <a:moveTo>
                  <a:pt x="0" y="0"/>
                </a:moveTo>
                <a:lnTo>
                  <a:pt x="6032462" y="0"/>
                </a:lnTo>
                <a:lnTo>
                  <a:pt x="6032462" y="7324182"/>
                </a:lnTo>
                <a:lnTo>
                  <a:pt x="0" y="732418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12896003" y="2880153"/>
            <a:ext cx="3409707" cy="4139820"/>
          </a:xfrm>
          <a:custGeom>
            <a:avLst/>
            <a:gdLst/>
            <a:ahLst/>
            <a:cxnLst/>
            <a:rect r="r" b="b" t="t" l="l"/>
            <a:pathLst>
              <a:path h="4139820" w="3409707">
                <a:moveTo>
                  <a:pt x="0" y="0"/>
                </a:moveTo>
                <a:lnTo>
                  <a:pt x="3409707" y="0"/>
                </a:lnTo>
                <a:lnTo>
                  <a:pt x="3409707" y="4139820"/>
                </a:lnTo>
                <a:lnTo>
                  <a:pt x="0" y="413982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6770577" y="1128999"/>
            <a:ext cx="4852020" cy="5890974"/>
          </a:xfrm>
          <a:custGeom>
            <a:avLst/>
            <a:gdLst/>
            <a:ahLst/>
            <a:cxnLst/>
            <a:rect r="r" b="b" t="t" l="l"/>
            <a:pathLst>
              <a:path h="5890974" w="4852020">
                <a:moveTo>
                  <a:pt x="0" y="0"/>
                </a:moveTo>
                <a:lnTo>
                  <a:pt x="4852020" y="0"/>
                </a:lnTo>
                <a:lnTo>
                  <a:pt x="4852020" y="5890974"/>
                </a:lnTo>
                <a:lnTo>
                  <a:pt x="0" y="589097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4037152" y="3023028"/>
            <a:ext cx="10450109" cy="3940162"/>
          </a:xfrm>
          <a:prstGeom prst="rect">
            <a:avLst/>
          </a:prstGeom>
        </p:spPr>
        <p:txBody>
          <a:bodyPr anchor="t" rtlCol="false" tIns="0" lIns="0" bIns="0" rIns="0">
            <a:spAutoFit/>
          </a:bodyPr>
          <a:lstStyle/>
          <a:p>
            <a:pPr algn="ctr" marL="0" indent="0" lvl="0">
              <a:lnSpc>
                <a:spcPts val="15398"/>
              </a:lnSpc>
              <a:spcBef>
                <a:spcPct val="0"/>
              </a:spcBef>
            </a:pPr>
            <a:r>
              <a:rPr lang="en-US" sz="13998" u="none">
                <a:solidFill>
                  <a:srgbClr val="000000"/>
                </a:solidFill>
                <a:latin typeface="Canva Sans"/>
                <a:ea typeface="Canva Sans"/>
                <a:cs typeface="Canva Sans"/>
                <a:sym typeface="Canva Sans"/>
              </a:rPr>
              <a:t>Thank you !</a:t>
            </a:r>
          </a:p>
          <a:p>
            <a:pPr algn="ctr" marL="0" indent="0" lvl="0">
              <a:lnSpc>
                <a:spcPts val="15398"/>
              </a:lnSpc>
              <a:spcBef>
                <a:spcPct val="0"/>
              </a:spcBef>
            </a:pPr>
          </a:p>
        </p:txBody>
      </p:sp>
      <p:sp>
        <p:nvSpPr>
          <p:cNvPr name="Freeform 12" id="12"/>
          <p:cNvSpPr/>
          <p:nvPr/>
        </p:nvSpPr>
        <p:spPr>
          <a:xfrm flipH="false" flipV="false" rot="0">
            <a:off x="1977394" y="533135"/>
            <a:ext cx="2572225" cy="1551856"/>
          </a:xfrm>
          <a:custGeom>
            <a:avLst/>
            <a:gdLst/>
            <a:ahLst/>
            <a:cxnLst/>
            <a:rect r="r" b="b" t="t" l="l"/>
            <a:pathLst>
              <a:path h="1551856" w="2572225">
                <a:moveTo>
                  <a:pt x="0" y="0"/>
                </a:moveTo>
                <a:lnTo>
                  <a:pt x="2572225" y="0"/>
                </a:lnTo>
                <a:lnTo>
                  <a:pt x="2572225" y="1551855"/>
                </a:lnTo>
                <a:lnTo>
                  <a:pt x="0" y="155185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09044" y="1669526"/>
            <a:ext cx="4428198" cy="5376399"/>
          </a:xfrm>
          <a:custGeom>
            <a:avLst/>
            <a:gdLst/>
            <a:ahLst/>
            <a:cxnLst/>
            <a:rect r="r" b="b" t="t" l="l"/>
            <a:pathLst>
              <a:path h="5376399" w="4428198">
                <a:moveTo>
                  <a:pt x="0" y="0"/>
                </a:moveTo>
                <a:lnTo>
                  <a:pt x="4428198" y="0"/>
                </a:lnTo>
                <a:lnTo>
                  <a:pt x="4428198" y="5376399"/>
                </a:lnTo>
                <a:lnTo>
                  <a:pt x="0" y="5376399"/>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4" id="14"/>
          <p:cNvSpPr/>
          <p:nvPr/>
        </p:nvSpPr>
        <p:spPr>
          <a:xfrm flipH="false" flipV="false" rot="0">
            <a:off x="2645957" y="3987992"/>
            <a:ext cx="2487244" cy="3019833"/>
          </a:xfrm>
          <a:custGeom>
            <a:avLst/>
            <a:gdLst/>
            <a:ahLst/>
            <a:cxnLst/>
            <a:rect r="r" b="b" t="t" l="l"/>
            <a:pathLst>
              <a:path h="3019833" w="2487244">
                <a:moveTo>
                  <a:pt x="0" y="0"/>
                </a:moveTo>
                <a:lnTo>
                  <a:pt x="2487244" y="0"/>
                </a:lnTo>
                <a:lnTo>
                  <a:pt x="2487244" y="3019833"/>
                </a:lnTo>
                <a:lnTo>
                  <a:pt x="0" y="301983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5" id="15"/>
          <p:cNvGrpSpPr/>
          <p:nvPr/>
        </p:nvGrpSpPr>
        <p:grpSpPr>
          <a:xfrm rot="0">
            <a:off x="-416333" y="6719347"/>
            <a:ext cx="18704333" cy="326578"/>
            <a:chOff x="0" y="0"/>
            <a:chExt cx="24939110" cy="435437"/>
          </a:xfrm>
        </p:grpSpPr>
        <p:sp>
          <p:nvSpPr>
            <p:cNvPr name="Freeform 16" id="16"/>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20" id="20"/>
          <p:cNvSpPr/>
          <p:nvPr/>
        </p:nvSpPr>
        <p:spPr>
          <a:xfrm flipH="true" flipV="false" rot="0">
            <a:off x="2027601" y="6732805"/>
            <a:ext cx="2999191" cy="3633382"/>
          </a:xfrm>
          <a:custGeom>
            <a:avLst/>
            <a:gdLst/>
            <a:ahLst/>
            <a:cxnLst/>
            <a:rect r="r" b="b" t="t" l="l"/>
            <a:pathLst>
              <a:path h="3633382" w="2999191">
                <a:moveTo>
                  <a:pt x="2999192" y="0"/>
                </a:moveTo>
                <a:lnTo>
                  <a:pt x="0" y="0"/>
                </a:lnTo>
                <a:lnTo>
                  <a:pt x="0" y="3633382"/>
                </a:lnTo>
                <a:lnTo>
                  <a:pt x="2999192" y="3633382"/>
                </a:lnTo>
                <a:lnTo>
                  <a:pt x="2999192"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647062">
            <a:off x="3508094" y="1233222"/>
            <a:ext cx="1164363" cy="533490"/>
          </a:xfrm>
          <a:custGeom>
            <a:avLst/>
            <a:gdLst/>
            <a:ahLst/>
            <a:cxnLst/>
            <a:rect r="r" b="b" t="t" l="l"/>
            <a:pathLst>
              <a:path h="533490" w="1164363">
                <a:moveTo>
                  <a:pt x="0" y="0"/>
                </a:moveTo>
                <a:lnTo>
                  <a:pt x="1164363" y="0"/>
                </a:lnTo>
                <a:lnTo>
                  <a:pt x="1164363" y="533490"/>
                </a:lnTo>
                <a:lnTo>
                  <a:pt x="0" y="53349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2" id="22"/>
          <p:cNvSpPr/>
          <p:nvPr/>
        </p:nvSpPr>
        <p:spPr>
          <a:xfrm flipH="false" flipV="false" rot="647062">
            <a:off x="13396864" y="1233222"/>
            <a:ext cx="1164363" cy="533490"/>
          </a:xfrm>
          <a:custGeom>
            <a:avLst/>
            <a:gdLst/>
            <a:ahLst/>
            <a:cxnLst/>
            <a:rect r="r" b="b" t="t" l="l"/>
            <a:pathLst>
              <a:path h="533490" w="1164363">
                <a:moveTo>
                  <a:pt x="0" y="0"/>
                </a:moveTo>
                <a:lnTo>
                  <a:pt x="1164363" y="0"/>
                </a:lnTo>
                <a:lnTo>
                  <a:pt x="1164363" y="533490"/>
                </a:lnTo>
                <a:lnTo>
                  <a:pt x="0" y="53349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3" id="23"/>
          <p:cNvSpPr/>
          <p:nvPr/>
        </p:nvSpPr>
        <p:spPr>
          <a:xfrm flipH="false" flipV="false" rot="0">
            <a:off x="-393617" y="7946305"/>
            <a:ext cx="7724163" cy="4213180"/>
          </a:xfrm>
          <a:custGeom>
            <a:avLst/>
            <a:gdLst/>
            <a:ahLst/>
            <a:cxnLst/>
            <a:rect r="r" b="b" t="t" l="l"/>
            <a:pathLst>
              <a:path h="4213180" w="7724163">
                <a:moveTo>
                  <a:pt x="0" y="0"/>
                </a:moveTo>
                <a:lnTo>
                  <a:pt x="7724163" y="0"/>
                </a:lnTo>
                <a:lnTo>
                  <a:pt x="7724163" y="4213180"/>
                </a:lnTo>
                <a:lnTo>
                  <a:pt x="0" y="421318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4" id="24"/>
          <p:cNvSpPr/>
          <p:nvPr/>
        </p:nvSpPr>
        <p:spPr>
          <a:xfrm flipH="false" flipV="false" rot="0">
            <a:off x="12935800" y="7335625"/>
            <a:ext cx="6423391" cy="3503668"/>
          </a:xfrm>
          <a:custGeom>
            <a:avLst/>
            <a:gdLst/>
            <a:ahLst/>
            <a:cxnLst/>
            <a:rect r="r" b="b" t="t" l="l"/>
            <a:pathLst>
              <a:path h="3503668" w="6423391">
                <a:moveTo>
                  <a:pt x="0" y="0"/>
                </a:moveTo>
                <a:lnTo>
                  <a:pt x="6423391" y="0"/>
                </a:lnTo>
                <a:lnTo>
                  <a:pt x="6423391" y="3503667"/>
                </a:lnTo>
                <a:lnTo>
                  <a:pt x="0" y="3503667"/>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
        <p:nvSpPr>
          <p:cNvPr name="Freeform 25" id="25"/>
          <p:cNvSpPr/>
          <p:nvPr/>
        </p:nvSpPr>
        <p:spPr>
          <a:xfrm flipH="false" flipV="false" rot="0">
            <a:off x="6424629" y="6304074"/>
            <a:ext cx="4965628" cy="2544884"/>
          </a:xfrm>
          <a:custGeom>
            <a:avLst/>
            <a:gdLst/>
            <a:ahLst/>
            <a:cxnLst/>
            <a:rect r="r" b="b" t="t" l="l"/>
            <a:pathLst>
              <a:path h="2544884" w="4965628">
                <a:moveTo>
                  <a:pt x="0" y="0"/>
                </a:moveTo>
                <a:lnTo>
                  <a:pt x="4965628" y="0"/>
                </a:lnTo>
                <a:lnTo>
                  <a:pt x="4965628" y="2544884"/>
                </a:lnTo>
                <a:lnTo>
                  <a:pt x="0" y="2544884"/>
                </a:lnTo>
                <a:lnTo>
                  <a:pt x="0" y="0"/>
                </a:lnTo>
                <a:close/>
              </a:path>
            </a:pathLst>
          </a:custGeom>
          <a:blipFill>
            <a:blip r:embed="rId21"/>
            <a:stretch>
              <a:fillRect l="0" t="0" r="0" b="0"/>
            </a:stretch>
          </a:blipFill>
        </p:spPr>
      </p:sp>
      <p:sp>
        <p:nvSpPr>
          <p:cNvPr name="Freeform 26" id="26"/>
          <p:cNvSpPr/>
          <p:nvPr/>
        </p:nvSpPr>
        <p:spPr>
          <a:xfrm flipH="false" flipV="false" rot="0">
            <a:off x="7769197" y="7576516"/>
            <a:ext cx="4540028" cy="2476379"/>
          </a:xfrm>
          <a:custGeom>
            <a:avLst/>
            <a:gdLst/>
            <a:ahLst/>
            <a:cxnLst/>
            <a:rect r="r" b="b" t="t" l="l"/>
            <a:pathLst>
              <a:path h="2476379" w="4540028">
                <a:moveTo>
                  <a:pt x="0" y="0"/>
                </a:moveTo>
                <a:lnTo>
                  <a:pt x="4540028" y="0"/>
                </a:lnTo>
                <a:lnTo>
                  <a:pt x="4540028" y="2476379"/>
                </a:lnTo>
                <a:lnTo>
                  <a:pt x="0" y="2476379"/>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12753168" y="3160146"/>
            <a:ext cx="11069665" cy="4870652"/>
          </a:xfrm>
          <a:custGeom>
            <a:avLst/>
            <a:gdLst/>
            <a:ahLst/>
            <a:cxnLst/>
            <a:rect r="r" b="b" t="t" l="l"/>
            <a:pathLst>
              <a:path h="4870652" w="11069665">
                <a:moveTo>
                  <a:pt x="0" y="0"/>
                </a:moveTo>
                <a:lnTo>
                  <a:pt x="11069664" y="0"/>
                </a:lnTo>
                <a:lnTo>
                  <a:pt x="11069664" y="4870652"/>
                </a:lnTo>
                <a:lnTo>
                  <a:pt x="0" y="48706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2714" y="2319267"/>
            <a:ext cx="3262102" cy="1968067"/>
          </a:xfrm>
          <a:custGeom>
            <a:avLst/>
            <a:gdLst/>
            <a:ahLst/>
            <a:cxnLst/>
            <a:rect r="r" b="b" t="t" l="l"/>
            <a:pathLst>
              <a:path h="1968067" w="3262102">
                <a:moveTo>
                  <a:pt x="0" y="0"/>
                </a:moveTo>
                <a:lnTo>
                  <a:pt x="3262102" y="0"/>
                </a:lnTo>
                <a:lnTo>
                  <a:pt x="3262102" y="1968066"/>
                </a:lnTo>
                <a:lnTo>
                  <a:pt x="0" y="19680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66150" y="-1815249"/>
            <a:ext cx="4524436" cy="2729649"/>
          </a:xfrm>
          <a:custGeom>
            <a:avLst/>
            <a:gdLst/>
            <a:ahLst/>
            <a:cxnLst/>
            <a:rect r="r" b="b" t="t" l="l"/>
            <a:pathLst>
              <a:path h="2729649" w="4524436">
                <a:moveTo>
                  <a:pt x="0" y="0"/>
                </a:moveTo>
                <a:lnTo>
                  <a:pt x="4524436" y="0"/>
                </a:lnTo>
                <a:lnTo>
                  <a:pt x="4524436" y="2729649"/>
                </a:lnTo>
                <a:lnTo>
                  <a:pt x="0" y="2729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3996677" y="154676"/>
            <a:ext cx="2903461" cy="1751694"/>
          </a:xfrm>
          <a:custGeom>
            <a:avLst/>
            <a:gdLst/>
            <a:ahLst/>
            <a:cxnLst/>
            <a:rect r="r" b="b" t="t" l="l"/>
            <a:pathLst>
              <a:path h="1751694" w="2903461">
                <a:moveTo>
                  <a:pt x="0" y="0"/>
                </a:moveTo>
                <a:lnTo>
                  <a:pt x="2903460" y="0"/>
                </a:lnTo>
                <a:lnTo>
                  <a:pt x="2903460" y="1751694"/>
                </a:lnTo>
                <a:lnTo>
                  <a:pt x="0" y="1751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4110514" y="3873908"/>
            <a:ext cx="9421784" cy="4145585"/>
          </a:xfrm>
          <a:custGeom>
            <a:avLst/>
            <a:gdLst/>
            <a:ahLst/>
            <a:cxnLst/>
            <a:rect r="r" b="b" t="t" l="l"/>
            <a:pathLst>
              <a:path h="4145585" w="9421784">
                <a:moveTo>
                  <a:pt x="0" y="0"/>
                </a:moveTo>
                <a:lnTo>
                  <a:pt x="9421783" y="0"/>
                </a:lnTo>
                <a:lnTo>
                  <a:pt x="9421783" y="4145585"/>
                </a:lnTo>
                <a:lnTo>
                  <a:pt x="0" y="414558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6"/>
            <a:stretch>
              <a:fillRect l="0" t="-16195" r="0" b="-75731"/>
            </a:stretch>
          </a:blipFill>
        </p:spPr>
      </p:sp>
      <p:grpSp>
        <p:nvGrpSpPr>
          <p:cNvPr name="Group 8" id="8"/>
          <p:cNvGrpSpPr/>
          <p:nvPr/>
        </p:nvGrpSpPr>
        <p:grpSpPr>
          <a:xfrm rot="0">
            <a:off x="-71531" y="7703438"/>
            <a:ext cx="18458849" cy="2088792"/>
            <a:chOff x="0" y="0"/>
            <a:chExt cx="24611798" cy="2785057"/>
          </a:xfrm>
        </p:grpSpPr>
        <p:sp>
          <p:nvSpPr>
            <p:cNvPr name="Freeform 9" id="9"/>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Freeform 11" id="11"/>
          <p:cNvSpPr/>
          <p:nvPr/>
        </p:nvSpPr>
        <p:spPr>
          <a:xfrm flipH="false" flipV="false" rot="0">
            <a:off x="262777" y="4399493"/>
            <a:ext cx="2723655" cy="3306866"/>
          </a:xfrm>
          <a:custGeom>
            <a:avLst/>
            <a:gdLst/>
            <a:ahLst/>
            <a:cxnLst/>
            <a:rect r="r" b="b" t="t" l="l"/>
            <a:pathLst>
              <a:path h="3306866" w="2723655">
                <a:moveTo>
                  <a:pt x="0" y="0"/>
                </a:moveTo>
                <a:lnTo>
                  <a:pt x="2723656" y="0"/>
                </a:lnTo>
                <a:lnTo>
                  <a:pt x="2723656" y="3306866"/>
                </a:lnTo>
                <a:lnTo>
                  <a:pt x="0" y="33068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6514474" y="3056613"/>
            <a:ext cx="3829699" cy="4649745"/>
          </a:xfrm>
          <a:custGeom>
            <a:avLst/>
            <a:gdLst/>
            <a:ahLst/>
            <a:cxnLst/>
            <a:rect r="r" b="b" t="t" l="l"/>
            <a:pathLst>
              <a:path h="4649745" w="3829699">
                <a:moveTo>
                  <a:pt x="0" y="0"/>
                </a:moveTo>
                <a:lnTo>
                  <a:pt x="3829699" y="0"/>
                </a:lnTo>
                <a:lnTo>
                  <a:pt x="3829699" y="4649746"/>
                </a:lnTo>
                <a:lnTo>
                  <a:pt x="0" y="464974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2475642" y="5855552"/>
            <a:ext cx="1529831" cy="1857411"/>
          </a:xfrm>
          <a:custGeom>
            <a:avLst/>
            <a:gdLst/>
            <a:ahLst/>
            <a:cxnLst/>
            <a:rect r="r" b="b" t="t" l="l"/>
            <a:pathLst>
              <a:path h="1857411" w="1529831">
                <a:moveTo>
                  <a:pt x="0" y="0"/>
                </a:moveTo>
                <a:lnTo>
                  <a:pt x="1529831" y="0"/>
                </a:lnTo>
                <a:lnTo>
                  <a:pt x="1529831" y="1857410"/>
                </a:lnTo>
                <a:lnTo>
                  <a:pt x="0" y="185741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5370306" y="5855552"/>
            <a:ext cx="1529831" cy="1857411"/>
          </a:xfrm>
          <a:custGeom>
            <a:avLst/>
            <a:gdLst/>
            <a:ahLst/>
            <a:cxnLst/>
            <a:rect r="r" b="b" t="t" l="l"/>
            <a:pathLst>
              <a:path h="1857411" w="1529831">
                <a:moveTo>
                  <a:pt x="0" y="0"/>
                </a:moveTo>
                <a:lnTo>
                  <a:pt x="1529831" y="0"/>
                </a:lnTo>
                <a:lnTo>
                  <a:pt x="1529831" y="1857410"/>
                </a:lnTo>
                <a:lnTo>
                  <a:pt x="0" y="1857410"/>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15" id="15"/>
          <p:cNvGrpSpPr/>
          <p:nvPr/>
        </p:nvGrpSpPr>
        <p:grpSpPr>
          <a:xfrm rot="0">
            <a:off x="-275009" y="7414959"/>
            <a:ext cx="18704333" cy="326578"/>
            <a:chOff x="0" y="0"/>
            <a:chExt cx="24939110" cy="435437"/>
          </a:xfrm>
        </p:grpSpPr>
        <p:sp>
          <p:nvSpPr>
            <p:cNvPr name="Freeform 16" id="16"/>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sp>
        <p:nvSpPr>
          <p:cNvPr name="Freeform 20" id="20"/>
          <p:cNvSpPr/>
          <p:nvPr/>
        </p:nvSpPr>
        <p:spPr>
          <a:xfrm flipH="false" flipV="false" rot="0">
            <a:off x="1624605" y="1966542"/>
            <a:ext cx="1903763" cy="872270"/>
          </a:xfrm>
          <a:custGeom>
            <a:avLst/>
            <a:gdLst/>
            <a:ahLst/>
            <a:cxnLst/>
            <a:rect r="r" b="b" t="t" l="l"/>
            <a:pathLst>
              <a:path h="872270" w="1903763">
                <a:moveTo>
                  <a:pt x="0" y="0"/>
                </a:moveTo>
                <a:lnTo>
                  <a:pt x="1903763" y="0"/>
                </a:lnTo>
                <a:lnTo>
                  <a:pt x="1903763" y="872270"/>
                </a:lnTo>
                <a:lnTo>
                  <a:pt x="0" y="87227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1077013">
            <a:off x="16135222" y="1403294"/>
            <a:ext cx="1903763" cy="872270"/>
          </a:xfrm>
          <a:custGeom>
            <a:avLst/>
            <a:gdLst/>
            <a:ahLst/>
            <a:cxnLst/>
            <a:rect r="r" b="b" t="t" l="l"/>
            <a:pathLst>
              <a:path h="872270" w="1903763">
                <a:moveTo>
                  <a:pt x="0" y="0"/>
                </a:moveTo>
                <a:lnTo>
                  <a:pt x="1903763" y="0"/>
                </a:lnTo>
                <a:lnTo>
                  <a:pt x="1903763" y="872269"/>
                </a:lnTo>
                <a:lnTo>
                  <a:pt x="0" y="87226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2" id="22"/>
          <p:cNvSpPr/>
          <p:nvPr/>
        </p:nvSpPr>
        <p:spPr>
          <a:xfrm flipH="false" flipV="false" rot="0">
            <a:off x="-704986" y="8244733"/>
            <a:ext cx="4694552" cy="2560665"/>
          </a:xfrm>
          <a:custGeom>
            <a:avLst/>
            <a:gdLst/>
            <a:ahLst/>
            <a:cxnLst/>
            <a:rect r="r" b="b" t="t" l="l"/>
            <a:pathLst>
              <a:path h="2560665" w="4694552">
                <a:moveTo>
                  <a:pt x="0" y="0"/>
                </a:moveTo>
                <a:lnTo>
                  <a:pt x="4694552" y="0"/>
                </a:lnTo>
                <a:lnTo>
                  <a:pt x="4694552" y="2560664"/>
                </a:lnTo>
                <a:lnTo>
                  <a:pt x="0" y="256066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23" id="23"/>
          <p:cNvSpPr/>
          <p:nvPr/>
        </p:nvSpPr>
        <p:spPr>
          <a:xfrm flipH="true" flipV="false" rot="0">
            <a:off x="3079388" y="8019493"/>
            <a:ext cx="4694552" cy="2560665"/>
          </a:xfrm>
          <a:custGeom>
            <a:avLst/>
            <a:gdLst/>
            <a:ahLst/>
            <a:cxnLst/>
            <a:rect r="r" b="b" t="t" l="l"/>
            <a:pathLst>
              <a:path h="2560665" w="4694552">
                <a:moveTo>
                  <a:pt x="4694552" y="0"/>
                </a:moveTo>
                <a:lnTo>
                  <a:pt x="0" y="0"/>
                </a:lnTo>
                <a:lnTo>
                  <a:pt x="0" y="2560664"/>
                </a:lnTo>
                <a:lnTo>
                  <a:pt x="4694552" y="2560664"/>
                </a:lnTo>
                <a:lnTo>
                  <a:pt x="4694552"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4" id="24"/>
          <p:cNvSpPr txBox="true"/>
          <p:nvPr/>
        </p:nvSpPr>
        <p:spPr>
          <a:xfrm rot="0">
            <a:off x="4642115" y="736631"/>
            <a:ext cx="11218055" cy="2746752"/>
          </a:xfrm>
          <a:prstGeom prst="rect">
            <a:avLst/>
          </a:prstGeom>
        </p:spPr>
        <p:txBody>
          <a:bodyPr anchor="t" rtlCol="false" tIns="0" lIns="0" bIns="0" rIns="0">
            <a:spAutoFit/>
          </a:bodyPr>
          <a:lstStyle/>
          <a:p>
            <a:pPr algn="ctr">
              <a:lnSpc>
                <a:spcPts val="9839"/>
              </a:lnSpc>
            </a:pPr>
            <a:r>
              <a:rPr lang="en-US" sz="7028" b="true">
                <a:solidFill>
                  <a:srgbClr val="000000"/>
                </a:solidFill>
                <a:latin typeface="Canva Sans Bold"/>
                <a:ea typeface="Canva Sans Bold"/>
                <a:cs typeface="Canva Sans Bold"/>
                <a:sym typeface="Canva Sans Bold"/>
              </a:rPr>
              <a:t>Problem</a:t>
            </a:r>
            <a:r>
              <a:rPr lang="en-US" b="true" sz="7028">
                <a:solidFill>
                  <a:srgbClr val="000000"/>
                </a:solidFill>
                <a:latin typeface="Canva Sans Bold"/>
                <a:ea typeface="Canva Sans Bold"/>
                <a:cs typeface="Canva Sans Bold"/>
                <a:sym typeface="Canva Sans Bold"/>
              </a:rPr>
              <a:t> Statement</a:t>
            </a:r>
          </a:p>
          <a:p>
            <a:pPr algn="ctr">
              <a:lnSpc>
                <a:spcPts val="12399"/>
              </a:lnSpc>
            </a:pPr>
          </a:p>
        </p:txBody>
      </p:sp>
      <p:sp>
        <p:nvSpPr>
          <p:cNvPr name="TextBox 25" id="25"/>
          <p:cNvSpPr txBox="true"/>
          <p:nvPr/>
        </p:nvSpPr>
        <p:spPr>
          <a:xfrm rot="0">
            <a:off x="3079388" y="2609119"/>
            <a:ext cx="12369019" cy="3255166"/>
          </a:xfrm>
          <a:prstGeom prst="rect">
            <a:avLst/>
          </a:prstGeom>
        </p:spPr>
        <p:txBody>
          <a:bodyPr anchor="t" rtlCol="false" tIns="0" lIns="0" bIns="0" rIns="0">
            <a:spAutoFit/>
          </a:bodyPr>
          <a:lstStyle/>
          <a:p>
            <a:pPr algn="ctr">
              <a:lnSpc>
                <a:spcPts val="4479"/>
              </a:lnSpc>
            </a:pPr>
            <a:r>
              <a:rPr lang="en-US" sz="3199" b="true">
                <a:solidFill>
                  <a:srgbClr val="000000"/>
                </a:solidFill>
                <a:latin typeface="Canva Sans Bold"/>
                <a:ea typeface="Canva Sans Bold"/>
                <a:cs typeface="Canva Sans Bold"/>
                <a:sym typeface="Canva Sans Bold"/>
              </a:rPr>
              <a:t>Managing public transport well is very important for smart cities. </a:t>
            </a:r>
            <a:r>
              <a:rPr lang="en-US" sz="3199" b="true">
                <a:solidFill>
                  <a:srgbClr val="000000"/>
                </a:solidFill>
                <a:latin typeface="Canva Sans Bold"/>
                <a:ea typeface="Canva Sans Bold"/>
                <a:cs typeface="Canva Sans Bold"/>
                <a:sym typeface="Canva Sans Bold"/>
              </a:rPr>
              <a:t>The main challenge is to balance cost and passenger waiting time — making one better can make the other worse.</a:t>
            </a:r>
          </a:p>
          <a:p>
            <a:pPr algn="ctr">
              <a:lnSpc>
                <a:spcPts val="4205"/>
              </a:lnSpc>
            </a:pPr>
            <a:r>
              <a:rPr lang="en-US" sz="3003" b="true">
                <a:solidFill>
                  <a:srgbClr val="000000"/>
                </a:solidFill>
                <a:latin typeface="Canva Sans Bold"/>
                <a:ea typeface="Canva Sans Bold"/>
                <a:cs typeface="Canva Sans Bold"/>
                <a:sym typeface="Canva Sans Bold"/>
              </a:rPr>
              <a:t> This project uses a Pareto-based optimization method to find the best balance between saving money an</a:t>
            </a:r>
            <a:r>
              <a:rPr lang="en-US" b="true" sz="3003">
                <a:solidFill>
                  <a:srgbClr val="000000"/>
                </a:solidFill>
                <a:latin typeface="Canva Sans Bold"/>
                <a:ea typeface="Canva Sans Bold"/>
                <a:cs typeface="Canva Sans Bold"/>
                <a:sym typeface="Canva Sans Bold"/>
              </a:rPr>
              <a:t>d giving good service, making bus schedules both affordable and efficient.</a:t>
            </a:r>
          </a:p>
        </p:txBody>
      </p:sp>
      <p:sp>
        <p:nvSpPr>
          <p:cNvPr name="Freeform 26" id="26"/>
          <p:cNvSpPr/>
          <p:nvPr/>
        </p:nvSpPr>
        <p:spPr>
          <a:xfrm flipH="false" flipV="false" rot="0">
            <a:off x="13967918" y="7127095"/>
            <a:ext cx="4158450" cy="2131205"/>
          </a:xfrm>
          <a:custGeom>
            <a:avLst/>
            <a:gdLst/>
            <a:ahLst/>
            <a:cxnLst/>
            <a:rect r="r" b="b" t="t" l="l"/>
            <a:pathLst>
              <a:path h="2131205" w="4158450">
                <a:moveTo>
                  <a:pt x="0" y="0"/>
                </a:moveTo>
                <a:lnTo>
                  <a:pt x="4158449" y="0"/>
                </a:lnTo>
                <a:lnTo>
                  <a:pt x="4158449" y="2131205"/>
                </a:lnTo>
                <a:lnTo>
                  <a:pt x="0" y="2131205"/>
                </a:lnTo>
                <a:lnTo>
                  <a:pt x="0" y="0"/>
                </a:lnTo>
                <a:close/>
              </a:path>
            </a:pathLst>
          </a:custGeom>
          <a:blipFill>
            <a:blip r:embed="rId19"/>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3813464" y="4419679"/>
            <a:ext cx="6452717" cy="2839195"/>
          </a:xfrm>
          <a:custGeom>
            <a:avLst/>
            <a:gdLst/>
            <a:ahLst/>
            <a:cxnLst/>
            <a:rect r="r" b="b" t="t" l="l"/>
            <a:pathLst>
              <a:path h="2839195" w="6452717">
                <a:moveTo>
                  <a:pt x="0" y="0"/>
                </a:moveTo>
                <a:lnTo>
                  <a:pt x="6452717" y="0"/>
                </a:lnTo>
                <a:lnTo>
                  <a:pt x="6452717" y="2839195"/>
                </a:lnTo>
                <a:lnTo>
                  <a:pt x="0" y="28391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4"/>
            <a:stretch>
              <a:fillRect l="0" t="-16195" r="0" b="-75731"/>
            </a:stretch>
          </a:blipFill>
        </p:spPr>
      </p:sp>
      <p:grpSp>
        <p:nvGrpSpPr>
          <p:cNvPr name="Group 4" id="4"/>
          <p:cNvGrpSpPr/>
          <p:nvPr/>
        </p:nvGrpSpPr>
        <p:grpSpPr>
          <a:xfrm rot="0">
            <a:off x="-1357350" y="7007825"/>
            <a:ext cx="21239114" cy="2403406"/>
            <a:chOff x="0" y="0"/>
            <a:chExt cx="28318819" cy="3204541"/>
          </a:xfrm>
        </p:grpSpPr>
        <p:sp>
          <p:nvSpPr>
            <p:cNvPr name="Freeform 5" id="5"/>
            <p:cNvSpPr/>
            <p:nvPr/>
          </p:nvSpPr>
          <p:spPr>
            <a:xfrm flipH="false" flipV="false" rot="0">
              <a:off x="0" y="0"/>
              <a:ext cx="14329248" cy="3204541"/>
            </a:xfrm>
            <a:custGeom>
              <a:avLst/>
              <a:gdLst/>
              <a:ahLst/>
              <a:cxnLst/>
              <a:rect r="r" b="b" t="t" l="l"/>
              <a:pathLst>
                <a:path h="3204541" w="14329248">
                  <a:moveTo>
                    <a:pt x="0" y="0"/>
                  </a:moveTo>
                  <a:lnTo>
                    <a:pt x="14329248" y="0"/>
                  </a:lnTo>
                  <a:lnTo>
                    <a:pt x="14329248" y="3204541"/>
                  </a:lnTo>
                  <a:lnTo>
                    <a:pt x="0" y="3204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3989571" y="0"/>
              <a:ext cx="14329248" cy="3204541"/>
            </a:xfrm>
            <a:custGeom>
              <a:avLst/>
              <a:gdLst/>
              <a:ahLst/>
              <a:cxnLst/>
              <a:rect r="r" b="b" t="t" l="l"/>
              <a:pathLst>
                <a:path h="3204541" w="14329248">
                  <a:moveTo>
                    <a:pt x="0" y="0"/>
                  </a:moveTo>
                  <a:lnTo>
                    <a:pt x="14329248" y="0"/>
                  </a:lnTo>
                  <a:lnTo>
                    <a:pt x="14329248" y="3204541"/>
                  </a:lnTo>
                  <a:lnTo>
                    <a:pt x="0" y="320454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sp>
        <p:nvSpPr>
          <p:cNvPr name="Freeform 7" id="7"/>
          <p:cNvSpPr/>
          <p:nvPr/>
        </p:nvSpPr>
        <p:spPr>
          <a:xfrm flipH="false" flipV="false" rot="0">
            <a:off x="-1144922" y="1907733"/>
            <a:ext cx="2935206" cy="1770846"/>
          </a:xfrm>
          <a:custGeom>
            <a:avLst/>
            <a:gdLst/>
            <a:ahLst/>
            <a:cxnLst/>
            <a:rect r="r" b="b" t="t" l="l"/>
            <a:pathLst>
              <a:path h="1770846" w="2935206">
                <a:moveTo>
                  <a:pt x="0" y="0"/>
                </a:moveTo>
                <a:lnTo>
                  <a:pt x="2935206" y="0"/>
                </a:lnTo>
                <a:lnTo>
                  <a:pt x="2935206" y="1770846"/>
                </a:lnTo>
                <a:lnTo>
                  <a:pt x="0" y="177084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8" id="8"/>
          <p:cNvSpPr txBox="true"/>
          <p:nvPr/>
        </p:nvSpPr>
        <p:spPr>
          <a:xfrm rot="0">
            <a:off x="5557192" y="-278665"/>
            <a:ext cx="12730808" cy="3071821"/>
          </a:xfrm>
          <a:prstGeom prst="rect">
            <a:avLst/>
          </a:prstGeom>
        </p:spPr>
        <p:txBody>
          <a:bodyPr anchor="t" rtlCol="false" tIns="0" lIns="0" bIns="0" rIns="0">
            <a:spAutoFit/>
          </a:bodyPr>
          <a:lstStyle/>
          <a:p>
            <a:pPr algn="l">
              <a:lnSpc>
                <a:spcPts val="6674"/>
              </a:lnSpc>
            </a:pPr>
          </a:p>
          <a:p>
            <a:pPr algn="l" marL="0" indent="0" lvl="0">
              <a:lnSpc>
                <a:spcPts val="6674"/>
              </a:lnSpc>
              <a:spcBef>
                <a:spcPct val="0"/>
              </a:spcBef>
            </a:pPr>
            <a:r>
              <a:rPr lang="en-US" b="true" sz="6067" u="none">
                <a:solidFill>
                  <a:srgbClr val="000000"/>
                </a:solidFill>
                <a:latin typeface="Canva Sans Bold"/>
                <a:ea typeface="Canva Sans Bold"/>
                <a:cs typeface="Canva Sans Bold"/>
                <a:sym typeface="Canva Sans Bold"/>
              </a:rPr>
              <a:t>Application Domain</a:t>
            </a:r>
          </a:p>
          <a:p>
            <a:pPr algn="l" marL="0" indent="0" lvl="0">
              <a:lnSpc>
                <a:spcPts val="10651"/>
              </a:lnSpc>
              <a:spcBef>
                <a:spcPct val="0"/>
              </a:spcBef>
            </a:pPr>
          </a:p>
        </p:txBody>
      </p:sp>
      <p:sp>
        <p:nvSpPr>
          <p:cNvPr name="Freeform 9" id="9"/>
          <p:cNvSpPr/>
          <p:nvPr/>
        </p:nvSpPr>
        <p:spPr>
          <a:xfrm flipH="false" flipV="false" rot="0">
            <a:off x="15844747" y="3630078"/>
            <a:ext cx="2829106" cy="3434896"/>
          </a:xfrm>
          <a:custGeom>
            <a:avLst/>
            <a:gdLst/>
            <a:ahLst/>
            <a:cxnLst/>
            <a:rect r="r" b="b" t="t" l="l"/>
            <a:pathLst>
              <a:path h="3434896" w="2829106">
                <a:moveTo>
                  <a:pt x="0" y="0"/>
                </a:moveTo>
                <a:lnTo>
                  <a:pt x="2829106" y="0"/>
                </a:lnTo>
                <a:lnTo>
                  <a:pt x="2829106" y="3434897"/>
                </a:lnTo>
                <a:lnTo>
                  <a:pt x="0" y="34348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p:nvPr/>
        </p:nvGrpSpPr>
        <p:grpSpPr>
          <a:xfrm rot="0">
            <a:off x="-255791" y="6738397"/>
            <a:ext cx="18704333" cy="326578"/>
            <a:chOff x="0" y="0"/>
            <a:chExt cx="24939110" cy="435437"/>
          </a:xfrm>
        </p:grpSpPr>
        <p:sp>
          <p:nvSpPr>
            <p:cNvPr name="Freeform 11" id="11"/>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5" id="15"/>
          <p:cNvSpPr/>
          <p:nvPr/>
        </p:nvSpPr>
        <p:spPr>
          <a:xfrm flipH="false" flipV="false" rot="0">
            <a:off x="416689" y="6492421"/>
            <a:ext cx="3132253" cy="3794579"/>
          </a:xfrm>
          <a:custGeom>
            <a:avLst/>
            <a:gdLst/>
            <a:ahLst/>
            <a:cxnLst/>
            <a:rect r="r" b="b" t="t" l="l"/>
            <a:pathLst>
              <a:path h="3794579" w="3132253">
                <a:moveTo>
                  <a:pt x="0" y="0"/>
                </a:moveTo>
                <a:lnTo>
                  <a:pt x="3132253" y="0"/>
                </a:lnTo>
                <a:lnTo>
                  <a:pt x="3132253" y="3794579"/>
                </a:lnTo>
                <a:lnTo>
                  <a:pt x="0" y="3794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4189498" y="372791"/>
            <a:ext cx="1087180" cy="655909"/>
          </a:xfrm>
          <a:custGeom>
            <a:avLst/>
            <a:gdLst/>
            <a:ahLst/>
            <a:cxnLst/>
            <a:rect r="r" b="b" t="t" l="l"/>
            <a:pathLst>
              <a:path h="655909" w="1087180">
                <a:moveTo>
                  <a:pt x="0" y="0"/>
                </a:moveTo>
                <a:lnTo>
                  <a:pt x="1087180" y="0"/>
                </a:lnTo>
                <a:lnTo>
                  <a:pt x="1087180" y="655909"/>
                </a:lnTo>
                <a:lnTo>
                  <a:pt x="0" y="6559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0">
            <a:off x="9096375" y="2031839"/>
            <a:ext cx="1661606" cy="761318"/>
          </a:xfrm>
          <a:custGeom>
            <a:avLst/>
            <a:gdLst/>
            <a:ahLst/>
            <a:cxnLst/>
            <a:rect r="r" b="b" t="t" l="l"/>
            <a:pathLst>
              <a:path h="761318" w="1661606">
                <a:moveTo>
                  <a:pt x="0" y="0"/>
                </a:moveTo>
                <a:lnTo>
                  <a:pt x="1661606" y="0"/>
                </a:lnTo>
                <a:lnTo>
                  <a:pt x="1661606" y="761317"/>
                </a:lnTo>
                <a:lnTo>
                  <a:pt x="0" y="761317"/>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8" id="18"/>
          <p:cNvSpPr/>
          <p:nvPr/>
        </p:nvSpPr>
        <p:spPr>
          <a:xfrm flipH="false" flipV="false" rot="0">
            <a:off x="8522203" y="8209528"/>
            <a:ext cx="3477673" cy="1896913"/>
          </a:xfrm>
          <a:custGeom>
            <a:avLst/>
            <a:gdLst/>
            <a:ahLst/>
            <a:cxnLst/>
            <a:rect r="r" b="b" t="t" l="l"/>
            <a:pathLst>
              <a:path h="1896913" w="3477673">
                <a:moveTo>
                  <a:pt x="0" y="0"/>
                </a:moveTo>
                <a:lnTo>
                  <a:pt x="3477673" y="0"/>
                </a:lnTo>
                <a:lnTo>
                  <a:pt x="3477673" y="1896912"/>
                </a:lnTo>
                <a:lnTo>
                  <a:pt x="0" y="1896912"/>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9" id="19"/>
          <p:cNvSpPr/>
          <p:nvPr/>
        </p:nvSpPr>
        <p:spPr>
          <a:xfrm flipH="false" flipV="false" rot="0">
            <a:off x="11372375" y="6796661"/>
            <a:ext cx="7804347" cy="4256917"/>
          </a:xfrm>
          <a:custGeom>
            <a:avLst/>
            <a:gdLst/>
            <a:ahLst/>
            <a:cxnLst/>
            <a:rect r="r" b="b" t="t" l="l"/>
            <a:pathLst>
              <a:path h="4256917" w="7804347">
                <a:moveTo>
                  <a:pt x="0" y="0"/>
                </a:moveTo>
                <a:lnTo>
                  <a:pt x="7804347" y="0"/>
                </a:lnTo>
                <a:lnTo>
                  <a:pt x="7804347" y="4256917"/>
                </a:lnTo>
                <a:lnTo>
                  <a:pt x="0" y="425691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0" id="20"/>
          <p:cNvSpPr txBox="true"/>
          <p:nvPr/>
        </p:nvSpPr>
        <p:spPr>
          <a:xfrm rot="0">
            <a:off x="819412" y="2251316"/>
            <a:ext cx="15136554" cy="3587961"/>
          </a:xfrm>
          <a:prstGeom prst="rect">
            <a:avLst/>
          </a:prstGeom>
        </p:spPr>
        <p:txBody>
          <a:bodyPr anchor="t" rtlCol="false" tIns="0" lIns="0" bIns="0" rIns="0">
            <a:spAutoFit/>
          </a:bodyPr>
          <a:lstStyle/>
          <a:p>
            <a:pPr algn="ctr">
              <a:lnSpc>
                <a:spcPts val="4742"/>
              </a:lnSpc>
            </a:pPr>
            <a:r>
              <a:rPr lang="en-US" sz="3387" b="true">
                <a:solidFill>
                  <a:srgbClr val="000000"/>
                </a:solidFill>
                <a:latin typeface="Canva Sans Bold"/>
                <a:ea typeface="Canva Sans Bold"/>
                <a:cs typeface="Canva Sans Bold"/>
                <a:sym typeface="Canva Sans Bold"/>
              </a:rPr>
              <a:t>In city bus systems, it’s hard to keep both low costs and good service at the same time.</a:t>
            </a:r>
            <a:r>
              <a:rPr lang="en-US" sz="3387" b="true">
                <a:solidFill>
                  <a:srgbClr val="000000"/>
                </a:solidFill>
                <a:latin typeface="Canva Sans Bold"/>
                <a:ea typeface="Canva Sans Bold"/>
                <a:cs typeface="Canva Sans Bold"/>
                <a:sym typeface="Canva Sans Bold"/>
              </a:rPr>
              <a:t>  Adding more buses makes passengers happy but costs more money, while fewer buses save money but increase waiting time.</a:t>
            </a:r>
          </a:p>
          <a:p>
            <a:pPr algn="ctr">
              <a:lnSpc>
                <a:spcPts val="4742"/>
              </a:lnSpc>
            </a:pPr>
            <a:r>
              <a:rPr lang="en-US" sz="3387" b="true">
                <a:solidFill>
                  <a:srgbClr val="000000"/>
                </a:solidFill>
                <a:latin typeface="Canva Sans Bold"/>
                <a:ea typeface="Canva Sans Bold"/>
                <a:cs typeface="Canva Sans Bold"/>
                <a:sym typeface="Canva Sans Bold"/>
              </a:rPr>
              <a:t> Because these goals conflict, a Pareto-based optimization method is used to find the best balance between cost and service quality.</a:t>
            </a:r>
          </a:p>
          <a:p>
            <a:pPr algn="ctr">
              <a:lnSpc>
                <a:spcPts val="4742"/>
              </a:lnSpc>
              <a:spcBef>
                <a:spcPct val="0"/>
              </a:spcBef>
            </a:pPr>
          </a:p>
        </p:txBody>
      </p:sp>
      <p:sp>
        <p:nvSpPr>
          <p:cNvPr name="Freeform 21" id="21"/>
          <p:cNvSpPr/>
          <p:nvPr/>
        </p:nvSpPr>
        <p:spPr>
          <a:xfrm flipH="false" flipV="false" rot="0">
            <a:off x="5276678" y="6279785"/>
            <a:ext cx="4624308" cy="2369958"/>
          </a:xfrm>
          <a:custGeom>
            <a:avLst/>
            <a:gdLst/>
            <a:ahLst/>
            <a:cxnLst/>
            <a:rect r="r" b="b" t="t" l="l"/>
            <a:pathLst>
              <a:path h="2369958" w="4624308">
                <a:moveTo>
                  <a:pt x="0" y="0"/>
                </a:moveTo>
                <a:lnTo>
                  <a:pt x="4624309" y="0"/>
                </a:lnTo>
                <a:lnTo>
                  <a:pt x="4624309" y="2369958"/>
                </a:lnTo>
                <a:lnTo>
                  <a:pt x="0" y="2369958"/>
                </a:lnTo>
                <a:lnTo>
                  <a:pt x="0" y="0"/>
                </a:lnTo>
                <a:close/>
              </a:path>
            </a:pathLst>
          </a:custGeom>
          <a:blipFill>
            <a:blip r:embed="rId19"/>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1591198" y="1299596"/>
            <a:ext cx="5036836" cy="6115364"/>
          </a:xfrm>
          <a:custGeom>
            <a:avLst/>
            <a:gdLst/>
            <a:ahLst/>
            <a:cxnLst/>
            <a:rect r="r" b="b" t="t" l="l"/>
            <a:pathLst>
              <a:path h="6115364" w="5036836">
                <a:moveTo>
                  <a:pt x="0" y="0"/>
                </a:moveTo>
                <a:lnTo>
                  <a:pt x="5036836" y="0"/>
                </a:lnTo>
                <a:lnTo>
                  <a:pt x="5036836" y="6115363"/>
                </a:lnTo>
                <a:lnTo>
                  <a:pt x="0" y="6115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820740" y="5026439"/>
            <a:ext cx="3263102" cy="1968670"/>
          </a:xfrm>
          <a:custGeom>
            <a:avLst/>
            <a:gdLst/>
            <a:ahLst/>
            <a:cxnLst/>
            <a:rect r="r" b="b" t="t" l="l"/>
            <a:pathLst>
              <a:path h="1968670" w="3263102">
                <a:moveTo>
                  <a:pt x="0" y="0"/>
                </a:moveTo>
                <a:lnTo>
                  <a:pt x="3263102" y="0"/>
                </a:lnTo>
                <a:lnTo>
                  <a:pt x="3263102" y="1968670"/>
                </a:lnTo>
                <a:lnTo>
                  <a:pt x="0" y="19686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6468002" y="-695534"/>
            <a:ext cx="2305717" cy="1391068"/>
          </a:xfrm>
          <a:custGeom>
            <a:avLst/>
            <a:gdLst/>
            <a:ahLst/>
            <a:cxnLst/>
            <a:rect r="r" b="b" t="t" l="l"/>
            <a:pathLst>
              <a:path h="1391068" w="2305717">
                <a:moveTo>
                  <a:pt x="0" y="0"/>
                </a:moveTo>
                <a:lnTo>
                  <a:pt x="2305717" y="0"/>
                </a:lnTo>
                <a:lnTo>
                  <a:pt x="2305717" y="1391068"/>
                </a:lnTo>
                <a:lnTo>
                  <a:pt x="0" y="139106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4167787" y="-214572"/>
            <a:ext cx="3872272" cy="2336190"/>
          </a:xfrm>
          <a:custGeom>
            <a:avLst/>
            <a:gdLst/>
            <a:ahLst/>
            <a:cxnLst/>
            <a:rect r="r" b="b" t="t" l="l"/>
            <a:pathLst>
              <a:path h="2336190" w="3872272">
                <a:moveTo>
                  <a:pt x="0" y="0"/>
                </a:moveTo>
                <a:lnTo>
                  <a:pt x="3872272" y="0"/>
                </a:lnTo>
                <a:lnTo>
                  <a:pt x="3872272" y="2336190"/>
                </a:lnTo>
                <a:lnTo>
                  <a:pt x="0" y="23361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206307" y="4101836"/>
            <a:ext cx="2829106" cy="3434896"/>
          </a:xfrm>
          <a:custGeom>
            <a:avLst/>
            <a:gdLst/>
            <a:ahLst/>
            <a:cxnLst/>
            <a:rect r="r" b="b" t="t" l="l"/>
            <a:pathLst>
              <a:path h="3434896" w="2829106">
                <a:moveTo>
                  <a:pt x="0" y="0"/>
                </a:moveTo>
                <a:lnTo>
                  <a:pt x="2829106" y="0"/>
                </a:lnTo>
                <a:lnTo>
                  <a:pt x="2829106" y="3434896"/>
                </a:lnTo>
                <a:lnTo>
                  <a:pt x="0" y="34348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769488" y="146476"/>
            <a:ext cx="14225190" cy="2748507"/>
          </a:xfrm>
          <a:prstGeom prst="rect">
            <a:avLst/>
          </a:prstGeom>
        </p:spPr>
        <p:txBody>
          <a:bodyPr anchor="t" rtlCol="false" tIns="0" lIns="0" bIns="0" rIns="0">
            <a:spAutoFit/>
          </a:bodyPr>
          <a:lstStyle/>
          <a:p>
            <a:pPr algn="l">
              <a:lnSpc>
                <a:spcPts val="7279"/>
              </a:lnSpc>
            </a:pPr>
            <a:r>
              <a:rPr lang="en-US" sz="5199" b="true">
                <a:solidFill>
                  <a:srgbClr val="000000"/>
                </a:solidFill>
                <a:latin typeface="Canva Sans Bold"/>
                <a:ea typeface="Canva Sans Bold"/>
                <a:cs typeface="Canva Sans Bold"/>
                <a:sym typeface="Canva Sans Bold"/>
              </a:rPr>
              <a:t>Why This Framework Was Chosen</a:t>
            </a:r>
          </a:p>
          <a:p>
            <a:pPr algn="l" marL="0" indent="0" lvl="0">
              <a:lnSpc>
                <a:spcPts val="15234"/>
              </a:lnSpc>
              <a:spcBef>
                <a:spcPct val="0"/>
              </a:spcBef>
            </a:pPr>
          </a:p>
        </p:txBody>
      </p:sp>
      <p:sp>
        <p:nvSpPr>
          <p:cNvPr name="Freeform 8" id="8"/>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8"/>
            <a:stretch>
              <a:fillRect l="0" t="-16195" r="0" b="-75731"/>
            </a:stretch>
          </a:blipFill>
        </p:spPr>
      </p:sp>
      <p:grpSp>
        <p:nvGrpSpPr>
          <p:cNvPr name="Group 9" id="9"/>
          <p:cNvGrpSpPr/>
          <p:nvPr/>
        </p:nvGrpSpPr>
        <p:grpSpPr>
          <a:xfrm rot="0">
            <a:off x="-71531" y="7703438"/>
            <a:ext cx="18458849" cy="2088792"/>
            <a:chOff x="0" y="0"/>
            <a:chExt cx="24611798" cy="2785057"/>
          </a:xfrm>
        </p:grpSpPr>
        <p:sp>
          <p:nvSpPr>
            <p:cNvPr name="Freeform 10" id="10"/>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grpSp>
        <p:nvGrpSpPr>
          <p:cNvPr name="Group 12" id="12"/>
          <p:cNvGrpSpPr/>
          <p:nvPr/>
        </p:nvGrpSpPr>
        <p:grpSpPr>
          <a:xfrm rot="0">
            <a:off x="-275009" y="7414959"/>
            <a:ext cx="18704333" cy="326578"/>
            <a:chOff x="0" y="0"/>
            <a:chExt cx="24939110" cy="435437"/>
          </a:xfrm>
        </p:grpSpPr>
        <p:sp>
          <p:nvSpPr>
            <p:cNvPr name="Freeform 13" id="13"/>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6" id="16"/>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7" id="17"/>
          <p:cNvSpPr/>
          <p:nvPr/>
        </p:nvSpPr>
        <p:spPr>
          <a:xfrm flipH="false" flipV="false" rot="-1526333">
            <a:off x="6058542" y="1375723"/>
            <a:ext cx="1627945" cy="745895"/>
          </a:xfrm>
          <a:custGeom>
            <a:avLst/>
            <a:gdLst/>
            <a:ahLst/>
            <a:cxnLst/>
            <a:rect r="r" b="b" t="t" l="l"/>
            <a:pathLst>
              <a:path h="745895" w="1627945">
                <a:moveTo>
                  <a:pt x="0" y="0"/>
                </a:moveTo>
                <a:lnTo>
                  <a:pt x="1627945" y="0"/>
                </a:lnTo>
                <a:lnTo>
                  <a:pt x="1627945" y="745895"/>
                </a:lnTo>
                <a:lnTo>
                  <a:pt x="0" y="7458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1264363">
            <a:off x="12553369" y="5716277"/>
            <a:ext cx="1088953" cy="498938"/>
          </a:xfrm>
          <a:custGeom>
            <a:avLst/>
            <a:gdLst/>
            <a:ahLst/>
            <a:cxnLst/>
            <a:rect r="r" b="b" t="t" l="l"/>
            <a:pathLst>
              <a:path h="498938" w="1088953">
                <a:moveTo>
                  <a:pt x="0" y="0"/>
                </a:moveTo>
                <a:lnTo>
                  <a:pt x="1088953" y="0"/>
                </a:lnTo>
                <a:lnTo>
                  <a:pt x="1088953" y="498939"/>
                </a:lnTo>
                <a:lnTo>
                  <a:pt x="0" y="49893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7767767" y="8255752"/>
            <a:ext cx="6021940" cy="3284695"/>
          </a:xfrm>
          <a:custGeom>
            <a:avLst/>
            <a:gdLst/>
            <a:ahLst/>
            <a:cxnLst/>
            <a:rect r="r" b="b" t="t" l="l"/>
            <a:pathLst>
              <a:path h="3284695" w="6021940">
                <a:moveTo>
                  <a:pt x="0" y="0"/>
                </a:moveTo>
                <a:lnTo>
                  <a:pt x="6021940" y="0"/>
                </a:lnTo>
                <a:lnTo>
                  <a:pt x="6021940" y="3284695"/>
                </a:lnTo>
                <a:lnTo>
                  <a:pt x="0" y="32846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2820740" y="8074912"/>
            <a:ext cx="6021940" cy="3284695"/>
          </a:xfrm>
          <a:custGeom>
            <a:avLst/>
            <a:gdLst/>
            <a:ahLst/>
            <a:cxnLst/>
            <a:rect r="r" b="b" t="t" l="l"/>
            <a:pathLst>
              <a:path h="3284695" w="6021940">
                <a:moveTo>
                  <a:pt x="0" y="0"/>
                </a:moveTo>
                <a:lnTo>
                  <a:pt x="6021940" y="0"/>
                </a:lnTo>
                <a:lnTo>
                  <a:pt x="6021940" y="3284695"/>
                </a:lnTo>
                <a:lnTo>
                  <a:pt x="0" y="32846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1" id="21"/>
          <p:cNvSpPr txBox="true"/>
          <p:nvPr/>
        </p:nvSpPr>
        <p:spPr>
          <a:xfrm rot="0">
            <a:off x="2461036" y="1895239"/>
            <a:ext cx="14798264" cy="3648659"/>
          </a:xfrm>
          <a:prstGeom prst="rect">
            <a:avLst/>
          </a:prstGeom>
        </p:spPr>
        <p:txBody>
          <a:bodyPr anchor="t" rtlCol="false" tIns="0" lIns="0" bIns="0" rIns="0">
            <a:spAutoFit/>
          </a:bodyPr>
          <a:lstStyle/>
          <a:p>
            <a:pPr algn="just">
              <a:lnSpc>
                <a:spcPts val="4167"/>
              </a:lnSpc>
            </a:pPr>
            <a:r>
              <a:rPr lang="en-US" sz="2977" b="true">
                <a:solidFill>
                  <a:srgbClr val="000000"/>
                </a:solidFill>
                <a:latin typeface="Canva Sans Bold"/>
                <a:ea typeface="Canva Sans Bold"/>
                <a:cs typeface="Canva Sans Bold"/>
                <a:sym typeface="Canva Sans Bold"/>
              </a:rPr>
              <a:t>Traditional methods focus on either low cost or short waiting time, but not both together. The Pareto-based approach handles both goals at the same time, giving several balanced solutions instead of just one. City planners can then choose the best schedule based on demand — cheaper during off-peak hours or frequent during rush hours. This makes transport planning more flexible, efficient, and cost-effective, improving service without wasting resources.</a:t>
            </a:r>
          </a:p>
          <a:p>
            <a:pPr algn="just">
              <a:lnSpc>
                <a:spcPts val="4167"/>
              </a:lnSpc>
              <a:spcBef>
                <a:spcPct val="0"/>
              </a:spcBef>
            </a:pPr>
          </a:p>
        </p:txBody>
      </p:sp>
      <p:sp>
        <p:nvSpPr>
          <p:cNvPr name="Freeform 22" id="22"/>
          <p:cNvSpPr/>
          <p:nvPr/>
        </p:nvSpPr>
        <p:spPr>
          <a:xfrm flipH="false" flipV="false" rot="0">
            <a:off x="3869771" y="6761771"/>
            <a:ext cx="4468304" cy="2290006"/>
          </a:xfrm>
          <a:custGeom>
            <a:avLst/>
            <a:gdLst/>
            <a:ahLst/>
            <a:cxnLst/>
            <a:rect r="r" b="b" t="t" l="l"/>
            <a:pathLst>
              <a:path h="2290006" w="4468304">
                <a:moveTo>
                  <a:pt x="0" y="0"/>
                </a:moveTo>
                <a:lnTo>
                  <a:pt x="4468303" y="0"/>
                </a:lnTo>
                <a:lnTo>
                  <a:pt x="4468303" y="2290006"/>
                </a:lnTo>
                <a:lnTo>
                  <a:pt x="0" y="2290006"/>
                </a:lnTo>
                <a:lnTo>
                  <a:pt x="0" y="0"/>
                </a:lnTo>
                <a:close/>
              </a:path>
            </a:pathLst>
          </a:custGeom>
          <a:blipFill>
            <a:blip r:embed="rId17"/>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4310796" y="4151970"/>
            <a:ext cx="2413993" cy="1456392"/>
          </a:xfrm>
          <a:custGeom>
            <a:avLst/>
            <a:gdLst/>
            <a:ahLst/>
            <a:cxnLst/>
            <a:rect r="r" b="b" t="t" l="l"/>
            <a:pathLst>
              <a:path h="1456392" w="2413993">
                <a:moveTo>
                  <a:pt x="0" y="0"/>
                </a:moveTo>
                <a:lnTo>
                  <a:pt x="2413994" y="0"/>
                </a:lnTo>
                <a:lnTo>
                  <a:pt x="2413994" y="1456392"/>
                </a:lnTo>
                <a:lnTo>
                  <a:pt x="0" y="1456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181667" y="1710229"/>
            <a:ext cx="5036836" cy="6115364"/>
          </a:xfrm>
          <a:custGeom>
            <a:avLst/>
            <a:gdLst/>
            <a:ahLst/>
            <a:cxnLst/>
            <a:rect r="r" b="b" t="t" l="l"/>
            <a:pathLst>
              <a:path h="6115364" w="5036836">
                <a:moveTo>
                  <a:pt x="0" y="0"/>
                </a:moveTo>
                <a:lnTo>
                  <a:pt x="5036836" y="0"/>
                </a:lnTo>
                <a:lnTo>
                  <a:pt x="5036836" y="6115364"/>
                </a:lnTo>
                <a:lnTo>
                  <a:pt x="0" y="611536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5177331" y="3414846"/>
            <a:ext cx="3843595" cy="4666617"/>
          </a:xfrm>
          <a:custGeom>
            <a:avLst/>
            <a:gdLst/>
            <a:ahLst/>
            <a:cxnLst/>
            <a:rect r="r" b="b" t="t" l="l"/>
            <a:pathLst>
              <a:path h="4666617" w="3843595">
                <a:moveTo>
                  <a:pt x="0" y="0"/>
                </a:moveTo>
                <a:lnTo>
                  <a:pt x="3843596" y="0"/>
                </a:lnTo>
                <a:lnTo>
                  <a:pt x="3843596" y="4666617"/>
                </a:lnTo>
                <a:lnTo>
                  <a:pt x="0" y="4666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6"/>
            <a:stretch>
              <a:fillRect l="0" t="-16195" r="0" b="-75731"/>
            </a:stretch>
          </a:blipFill>
        </p:spPr>
      </p:sp>
      <p:grpSp>
        <p:nvGrpSpPr>
          <p:cNvPr name="Group 6" id="6"/>
          <p:cNvGrpSpPr/>
          <p:nvPr/>
        </p:nvGrpSpPr>
        <p:grpSpPr>
          <a:xfrm rot="0">
            <a:off x="-71531" y="7703438"/>
            <a:ext cx="18458849" cy="2088792"/>
            <a:chOff x="0" y="0"/>
            <a:chExt cx="24611798" cy="2785057"/>
          </a:xfrm>
        </p:grpSpPr>
        <p:sp>
          <p:nvSpPr>
            <p:cNvPr name="Freeform 7" id="7"/>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grpSp>
        <p:nvGrpSpPr>
          <p:cNvPr name="Group 9" id="9"/>
          <p:cNvGrpSpPr/>
          <p:nvPr/>
        </p:nvGrpSpPr>
        <p:grpSpPr>
          <a:xfrm rot="0">
            <a:off x="-275009" y="7434009"/>
            <a:ext cx="18704333" cy="326578"/>
            <a:chOff x="0" y="0"/>
            <a:chExt cx="24939110" cy="435437"/>
          </a:xfrm>
        </p:grpSpPr>
        <p:sp>
          <p:nvSpPr>
            <p:cNvPr name="Freeform 10" id="10"/>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TextBox 14" id="14"/>
          <p:cNvSpPr txBox="true"/>
          <p:nvPr/>
        </p:nvSpPr>
        <p:spPr>
          <a:xfrm rot="0">
            <a:off x="2466702" y="224150"/>
            <a:ext cx="11340883" cy="2493957"/>
          </a:xfrm>
          <a:prstGeom prst="rect">
            <a:avLst/>
          </a:prstGeom>
        </p:spPr>
        <p:txBody>
          <a:bodyPr anchor="t" rtlCol="false" tIns="0" lIns="0" bIns="0" rIns="0">
            <a:spAutoFit/>
          </a:bodyPr>
          <a:lstStyle/>
          <a:p>
            <a:pPr algn="ctr">
              <a:lnSpc>
                <a:spcPts val="10272"/>
              </a:lnSpc>
            </a:pPr>
            <a:r>
              <a:rPr lang="en-US" sz="7337" b="true">
                <a:solidFill>
                  <a:srgbClr val="000000"/>
                </a:solidFill>
                <a:latin typeface="Canva Sans Bold"/>
                <a:ea typeface="Canva Sans Bold"/>
                <a:cs typeface="Canva Sans Bold"/>
                <a:sym typeface="Canva Sans Bold"/>
              </a:rPr>
              <a:t>Algorithm</a:t>
            </a:r>
          </a:p>
          <a:p>
            <a:pPr algn="ctr" marL="0" indent="0" lvl="0">
              <a:lnSpc>
                <a:spcPts val="9852"/>
              </a:lnSpc>
              <a:spcBef>
                <a:spcPct val="0"/>
              </a:spcBef>
            </a:pPr>
          </a:p>
        </p:txBody>
      </p:sp>
      <p:sp>
        <p:nvSpPr>
          <p:cNvPr name="Freeform 15" id="15"/>
          <p:cNvSpPr/>
          <p:nvPr/>
        </p:nvSpPr>
        <p:spPr>
          <a:xfrm flipH="false" flipV="false" rot="0">
            <a:off x="370518" y="-152602"/>
            <a:ext cx="1691004" cy="1020204"/>
          </a:xfrm>
          <a:custGeom>
            <a:avLst/>
            <a:gdLst/>
            <a:ahLst/>
            <a:cxnLst/>
            <a:rect r="r" b="b" t="t" l="l"/>
            <a:pathLst>
              <a:path h="1020204" w="1691004">
                <a:moveTo>
                  <a:pt x="0" y="0"/>
                </a:moveTo>
                <a:lnTo>
                  <a:pt x="1691004" y="0"/>
                </a:lnTo>
                <a:lnTo>
                  <a:pt x="1691004" y="1020203"/>
                </a:lnTo>
                <a:lnTo>
                  <a:pt x="0" y="10202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9716279" y="2797090"/>
            <a:ext cx="1522284" cy="697483"/>
          </a:xfrm>
          <a:custGeom>
            <a:avLst/>
            <a:gdLst/>
            <a:ahLst/>
            <a:cxnLst/>
            <a:rect r="r" b="b" t="t" l="l"/>
            <a:pathLst>
              <a:path h="697483" w="1522284">
                <a:moveTo>
                  <a:pt x="0" y="0"/>
                </a:moveTo>
                <a:lnTo>
                  <a:pt x="1522284" y="0"/>
                </a:lnTo>
                <a:lnTo>
                  <a:pt x="1522284" y="697483"/>
                </a:lnTo>
                <a:lnTo>
                  <a:pt x="0" y="69748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1711144" y="7597298"/>
            <a:ext cx="6021940" cy="3284695"/>
          </a:xfrm>
          <a:custGeom>
            <a:avLst/>
            <a:gdLst/>
            <a:ahLst/>
            <a:cxnLst/>
            <a:rect r="r" b="b" t="t" l="l"/>
            <a:pathLst>
              <a:path h="3284695" w="6021940">
                <a:moveTo>
                  <a:pt x="0" y="0"/>
                </a:moveTo>
                <a:lnTo>
                  <a:pt x="6021940" y="0"/>
                </a:lnTo>
                <a:lnTo>
                  <a:pt x="6021940" y="3284695"/>
                </a:lnTo>
                <a:lnTo>
                  <a:pt x="0" y="32846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7055133" y="8222974"/>
            <a:ext cx="6021940" cy="3284695"/>
          </a:xfrm>
          <a:custGeom>
            <a:avLst/>
            <a:gdLst/>
            <a:ahLst/>
            <a:cxnLst/>
            <a:rect r="r" b="b" t="t" l="l"/>
            <a:pathLst>
              <a:path h="3284695" w="6021940">
                <a:moveTo>
                  <a:pt x="0" y="0"/>
                </a:moveTo>
                <a:lnTo>
                  <a:pt x="6021941" y="0"/>
                </a:lnTo>
                <a:lnTo>
                  <a:pt x="6021941" y="3284695"/>
                </a:lnTo>
                <a:lnTo>
                  <a:pt x="0" y="3284695"/>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9" id="19"/>
          <p:cNvSpPr/>
          <p:nvPr/>
        </p:nvSpPr>
        <p:spPr>
          <a:xfrm flipH="false" flipV="false" rot="0">
            <a:off x="13596635" y="8632974"/>
            <a:ext cx="6021940" cy="3284695"/>
          </a:xfrm>
          <a:custGeom>
            <a:avLst/>
            <a:gdLst/>
            <a:ahLst/>
            <a:cxnLst/>
            <a:rect r="r" b="b" t="t" l="l"/>
            <a:pathLst>
              <a:path h="3284695" w="6021940">
                <a:moveTo>
                  <a:pt x="0" y="0"/>
                </a:moveTo>
                <a:lnTo>
                  <a:pt x="6021940" y="0"/>
                </a:lnTo>
                <a:lnTo>
                  <a:pt x="6021940" y="3284694"/>
                </a:lnTo>
                <a:lnTo>
                  <a:pt x="0" y="3284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20" id="20"/>
          <p:cNvSpPr txBox="true"/>
          <p:nvPr/>
        </p:nvSpPr>
        <p:spPr>
          <a:xfrm rot="0">
            <a:off x="1604450" y="1480653"/>
            <a:ext cx="14704143" cy="5703833"/>
          </a:xfrm>
          <a:prstGeom prst="rect">
            <a:avLst/>
          </a:prstGeom>
        </p:spPr>
        <p:txBody>
          <a:bodyPr anchor="t" rtlCol="false" tIns="0" lIns="0" bIns="0" rIns="0">
            <a:spAutoFit/>
          </a:bodyPr>
          <a:lstStyle/>
          <a:p>
            <a:pPr algn="l">
              <a:lnSpc>
                <a:spcPts val="3765"/>
              </a:lnSpc>
              <a:spcBef>
                <a:spcPct val="0"/>
              </a:spcBef>
            </a:pPr>
            <a:r>
              <a:rPr lang="en-US" b="true" sz="2689">
                <a:solidFill>
                  <a:srgbClr val="000000"/>
                </a:solidFill>
                <a:latin typeface="Canva Sans Bold"/>
                <a:ea typeface="Canva Sans Bold"/>
                <a:cs typeface="Canva Sans Bold"/>
                <a:sym typeface="Canva Sans Bold"/>
              </a:rPr>
              <a:t>1. Initializati</a:t>
            </a:r>
            <a:r>
              <a:rPr lang="en-US" b="true" sz="2689">
                <a:solidFill>
                  <a:srgbClr val="000000"/>
                </a:solidFill>
                <a:latin typeface="Canva Sans Bold"/>
                <a:ea typeface="Canva Sans Bold"/>
                <a:cs typeface="Canva Sans Bold"/>
                <a:sym typeface="Canva Sans Bold"/>
              </a:rPr>
              <a:t>on:  Generate a random population of possible bus schedules. Each schedule contains the number of buses assigned to different routes. </a:t>
            </a:r>
          </a:p>
          <a:p>
            <a:pPr algn="l">
              <a:lnSpc>
                <a:spcPts val="3765"/>
              </a:lnSpc>
              <a:spcBef>
                <a:spcPct val="0"/>
              </a:spcBef>
            </a:pPr>
          </a:p>
          <a:p>
            <a:pPr algn="l">
              <a:lnSpc>
                <a:spcPts val="3765"/>
              </a:lnSpc>
              <a:spcBef>
                <a:spcPct val="0"/>
              </a:spcBef>
            </a:pPr>
            <a:r>
              <a:rPr lang="en-US" b="true" sz="2689">
                <a:solidFill>
                  <a:srgbClr val="000000"/>
                </a:solidFill>
                <a:latin typeface="Canva Sans Bold"/>
                <a:ea typeface="Canva Sans Bold"/>
                <a:cs typeface="Canva Sans Bold"/>
                <a:sym typeface="Canva Sans Bold"/>
              </a:rPr>
              <a:t>2. Evaluation: For each schedule, calculate:</a:t>
            </a:r>
          </a:p>
          <a:p>
            <a:pPr algn="l">
              <a:lnSpc>
                <a:spcPts val="3765"/>
              </a:lnSpc>
              <a:spcBef>
                <a:spcPct val="0"/>
              </a:spcBef>
            </a:pPr>
            <a:r>
              <a:rPr lang="en-US" b="true" sz="2689">
                <a:solidFill>
                  <a:srgbClr val="000000"/>
                </a:solidFill>
                <a:latin typeface="Canva Sans Bold"/>
                <a:ea typeface="Canva Sans Bold"/>
                <a:cs typeface="Canva Sans Bold"/>
                <a:sym typeface="Canva Sans Bold"/>
              </a:rPr>
              <a:t>  a. Operational cost = (number of buses × route length × cost per km) </a:t>
            </a:r>
          </a:p>
          <a:p>
            <a:pPr algn="l">
              <a:lnSpc>
                <a:spcPts val="3765"/>
              </a:lnSpc>
              <a:spcBef>
                <a:spcPct val="0"/>
              </a:spcBef>
            </a:pPr>
            <a:r>
              <a:rPr lang="en-US" b="true" sz="2689">
                <a:solidFill>
                  <a:srgbClr val="000000"/>
                </a:solidFill>
                <a:latin typeface="Canva Sans Bold"/>
                <a:ea typeface="Canva Sans Bold"/>
                <a:cs typeface="Canva Sans Bold"/>
                <a:sym typeface="Canva Sans Bold"/>
              </a:rPr>
              <a:t>b. Average waiting time = inversely proportional to the number of buses (more </a:t>
            </a:r>
          </a:p>
          <a:p>
            <a:pPr algn="l">
              <a:lnSpc>
                <a:spcPts val="3765"/>
              </a:lnSpc>
              <a:spcBef>
                <a:spcPct val="0"/>
              </a:spcBef>
            </a:pPr>
            <a:r>
              <a:rPr lang="en-US" b="true" sz="2689">
                <a:solidFill>
                  <a:srgbClr val="000000"/>
                </a:solidFill>
                <a:latin typeface="Canva Sans Bold"/>
                <a:ea typeface="Canva Sans Bold"/>
                <a:cs typeface="Canva Sans Bold"/>
                <a:sym typeface="Canva Sans Bold"/>
              </a:rPr>
              <a:t>buses → less waiting time) </a:t>
            </a:r>
          </a:p>
          <a:p>
            <a:pPr algn="l">
              <a:lnSpc>
                <a:spcPts val="3765"/>
              </a:lnSpc>
              <a:spcBef>
                <a:spcPct val="0"/>
              </a:spcBef>
            </a:pPr>
          </a:p>
          <a:p>
            <a:pPr algn="l">
              <a:lnSpc>
                <a:spcPts val="3765"/>
              </a:lnSpc>
              <a:spcBef>
                <a:spcPct val="0"/>
              </a:spcBef>
            </a:pPr>
            <a:r>
              <a:rPr lang="en-US" b="true" sz="2689">
                <a:solidFill>
                  <a:srgbClr val="000000"/>
                </a:solidFill>
                <a:latin typeface="Canva Sans Bold"/>
                <a:ea typeface="Canva Sans Bold"/>
                <a:cs typeface="Canva Sans Bold"/>
                <a:sym typeface="Canva Sans Bold"/>
              </a:rPr>
              <a:t>3. Non-Dominated Sorting:  Classify the population into different fronts (Pareto levels). </a:t>
            </a:r>
          </a:p>
          <a:p>
            <a:pPr algn="l">
              <a:lnSpc>
                <a:spcPts val="3765"/>
              </a:lnSpc>
              <a:spcBef>
                <a:spcPct val="0"/>
              </a:spcBef>
            </a:pPr>
            <a:r>
              <a:rPr lang="en-US" b="true" sz="2689">
                <a:solidFill>
                  <a:srgbClr val="000000"/>
                </a:solidFill>
                <a:latin typeface="Canva Sans Bold"/>
                <a:ea typeface="Canva Sans Bold"/>
                <a:cs typeface="Canva Sans Bold"/>
                <a:sym typeface="Canva Sans Bold"/>
              </a:rPr>
              <a:t>The first front represents the best trade-off solutions. </a:t>
            </a:r>
          </a:p>
          <a:p>
            <a:pPr algn="l">
              <a:lnSpc>
                <a:spcPts val="3765"/>
              </a:lnSpc>
              <a:spcBef>
                <a:spcPct val="0"/>
              </a:spcBef>
            </a:pPr>
          </a:p>
          <a:p>
            <a:pPr algn="l">
              <a:lnSpc>
                <a:spcPts val="3765"/>
              </a:lnSpc>
              <a:spcBef>
                <a:spcPct val="0"/>
              </a:spcBef>
            </a:pPr>
          </a:p>
        </p:txBody>
      </p:sp>
      <p:sp>
        <p:nvSpPr>
          <p:cNvPr name="Freeform 21" id="21"/>
          <p:cNvSpPr/>
          <p:nvPr/>
        </p:nvSpPr>
        <p:spPr>
          <a:xfrm flipH="false" flipV="false" rot="0">
            <a:off x="4771798" y="7009128"/>
            <a:ext cx="4184723" cy="2144671"/>
          </a:xfrm>
          <a:custGeom>
            <a:avLst/>
            <a:gdLst/>
            <a:ahLst/>
            <a:cxnLst/>
            <a:rect r="r" b="b" t="t" l="l"/>
            <a:pathLst>
              <a:path h="2144671" w="4184723">
                <a:moveTo>
                  <a:pt x="0" y="0"/>
                </a:moveTo>
                <a:lnTo>
                  <a:pt x="4184723" y="0"/>
                </a:lnTo>
                <a:lnTo>
                  <a:pt x="4184723" y="2144670"/>
                </a:lnTo>
                <a:lnTo>
                  <a:pt x="0" y="2144670"/>
                </a:lnTo>
                <a:lnTo>
                  <a:pt x="0" y="0"/>
                </a:lnTo>
                <a:close/>
              </a:path>
            </a:pathLst>
          </a:custGeom>
          <a:blipFill>
            <a:blip r:embed="rId15"/>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14179511" y="1452711"/>
            <a:ext cx="3833503" cy="2312800"/>
          </a:xfrm>
          <a:custGeom>
            <a:avLst/>
            <a:gdLst/>
            <a:ahLst/>
            <a:cxnLst/>
            <a:rect r="r" b="b" t="t" l="l"/>
            <a:pathLst>
              <a:path h="2312800" w="3833503">
                <a:moveTo>
                  <a:pt x="0" y="0"/>
                </a:moveTo>
                <a:lnTo>
                  <a:pt x="3833503" y="0"/>
                </a:lnTo>
                <a:lnTo>
                  <a:pt x="3833503" y="2312800"/>
                </a:lnTo>
                <a:lnTo>
                  <a:pt x="0" y="2312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798467" y="2037211"/>
            <a:ext cx="5550845" cy="6739437"/>
          </a:xfrm>
          <a:custGeom>
            <a:avLst/>
            <a:gdLst/>
            <a:ahLst/>
            <a:cxnLst/>
            <a:rect r="r" b="b" t="t" l="l"/>
            <a:pathLst>
              <a:path h="6739437" w="5550845">
                <a:moveTo>
                  <a:pt x="0" y="0"/>
                </a:moveTo>
                <a:lnTo>
                  <a:pt x="5550846" y="0"/>
                </a:lnTo>
                <a:lnTo>
                  <a:pt x="5550846" y="6739437"/>
                </a:lnTo>
                <a:lnTo>
                  <a:pt x="0" y="67394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6"/>
            <a:stretch>
              <a:fillRect l="0" t="-16195" r="0" b="-75731"/>
            </a:stretch>
          </a:blipFill>
        </p:spPr>
      </p:sp>
      <p:grpSp>
        <p:nvGrpSpPr>
          <p:cNvPr name="Group 5" id="5"/>
          <p:cNvGrpSpPr/>
          <p:nvPr/>
        </p:nvGrpSpPr>
        <p:grpSpPr>
          <a:xfrm rot="0">
            <a:off x="-71531" y="7703438"/>
            <a:ext cx="18458849" cy="2088792"/>
            <a:chOff x="0" y="0"/>
            <a:chExt cx="24611798" cy="2785057"/>
          </a:xfrm>
        </p:grpSpPr>
        <p:sp>
          <p:nvSpPr>
            <p:cNvPr name="Freeform 6" id="6"/>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sp>
        <p:nvSpPr>
          <p:cNvPr name="Freeform 8" id="8"/>
          <p:cNvSpPr/>
          <p:nvPr/>
        </p:nvSpPr>
        <p:spPr>
          <a:xfrm flipH="false" flipV="false" rot="0">
            <a:off x="-4176499" y="334355"/>
            <a:ext cx="6298762" cy="7647504"/>
          </a:xfrm>
          <a:custGeom>
            <a:avLst/>
            <a:gdLst/>
            <a:ahLst/>
            <a:cxnLst/>
            <a:rect r="r" b="b" t="t" l="l"/>
            <a:pathLst>
              <a:path h="7647504" w="6298762">
                <a:moveTo>
                  <a:pt x="0" y="0"/>
                </a:moveTo>
                <a:lnTo>
                  <a:pt x="6298763" y="0"/>
                </a:lnTo>
                <a:lnTo>
                  <a:pt x="6298763" y="7647504"/>
                </a:lnTo>
                <a:lnTo>
                  <a:pt x="0" y="7647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275009" y="7434009"/>
            <a:ext cx="18704333" cy="326578"/>
            <a:chOff x="0" y="0"/>
            <a:chExt cx="24939110" cy="435437"/>
          </a:xfrm>
        </p:grpSpPr>
        <p:sp>
          <p:nvSpPr>
            <p:cNvPr name="Freeform 10" id="10"/>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1" id="11"/>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14" id="14"/>
          <p:cNvSpPr/>
          <p:nvPr/>
        </p:nvSpPr>
        <p:spPr>
          <a:xfrm flipH="false" flipV="false" rot="0">
            <a:off x="1424337" y="7266297"/>
            <a:ext cx="2493453" cy="3020703"/>
          </a:xfrm>
          <a:custGeom>
            <a:avLst/>
            <a:gdLst/>
            <a:ahLst/>
            <a:cxnLst/>
            <a:rect r="r" b="b" t="t" l="l"/>
            <a:pathLst>
              <a:path h="3020703" w="2493453">
                <a:moveTo>
                  <a:pt x="0" y="0"/>
                </a:moveTo>
                <a:lnTo>
                  <a:pt x="2493454" y="0"/>
                </a:lnTo>
                <a:lnTo>
                  <a:pt x="2493454" y="3020703"/>
                </a:lnTo>
                <a:lnTo>
                  <a:pt x="0" y="302070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5" id="15"/>
          <p:cNvSpPr/>
          <p:nvPr/>
        </p:nvSpPr>
        <p:spPr>
          <a:xfrm flipH="false" flipV="false" rot="0">
            <a:off x="-1027118" y="8632974"/>
            <a:ext cx="6021940" cy="3284695"/>
          </a:xfrm>
          <a:custGeom>
            <a:avLst/>
            <a:gdLst/>
            <a:ahLst/>
            <a:cxnLst/>
            <a:rect r="r" b="b" t="t" l="l"/>
            <a:pathLst>
              <a:path h="3284695" w="6021940">
                <a:moveTo>
                  <a:pt x="0" y="0"/>
                </a:moveTo>
                <a:lnTo>
                  <a:pt x="6021941" y="0"/>
                </a:lnTo>
                <a:lnTo>
                  <a:pt x="6021941" y="3284694"/>
                </a:lnTo>
                <a:lnTo>
                  <a:pt x="0" y="328469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6" id="16"/>
          <p:cNvSpPr/>
          <p:nvPr/>
        </p:nvSpPr>
        <p:spPr>
          <a:xfrm flipH="false" flipV="false" rot="0">
            <a:off x="7547094" y="7597298"/>
            <a:ext cx="6931890" cy="3781031"/>
          </a:xfrm>
          <a:custGeom>
            <a:avLst/>
            <a:gdLst/>
            <a:ahLst/>
            <a:cxnLst/>
            <a:rect r="r" b="b" t="t" l="l"/>
            <a:pathLst>
              <a:path h="3781031" w="6931890">
                <a:moveTo>
                  <a:pt x="0" y="0"/>
                </a:moveTo>
                <a:lnTo>
                  <a:pt x="6931890" y="0"/>
                </a:lnTo>
                <a:lnTo>
                  <a:pt x="6931890" y="3781031"/>
                </a:lnTo>
                <a:lnTo>
                  <a:pt x="0" y="3781031"/>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7" id="17"/>
          <p:cNvSpPr txBox="true"/>
          <p:nvPr/>
        </p:nvSpPr>
        <p:spPr>
          <a:xfrm rot="0">
            <a:off x="2122264" y="286730"/>
            <a:ext cx="14966426" cy="7234796"/>
          </a:xfrm>
          <a:prstGeom prst="rect">
            <a:avLst/>
          </a:prstGeom>
        </p:spPr>
        <p:txBody>
          <a:bodyPr anchor="t" rtlCol="false" tIns="0" lIns="0" bIns="0" rIns="0">
            <a:spAutoFit/>
          </a:bodyPr>
          <a:lstStyle/>
          <a:p>
            <a:pPr algn="l">
              <a:lnSpc>
                <a:spcPts val="3870"/>
              </a:lnSpc>
            </a:pPr>
            <a:r>
              <a:rPr lang="en-US" sz="2764">
                <a:solidFill>
                  <a:srgbClr val="000000"/>
                </a:solidFill>
                <a:latin typeface="Canva Sans"/>
                <a:ea typeface="Canva Sans"/>
                <a:cs typeface="Canva Sans"/>
                <a:sym typeface="Canva Sans"/>
              </a:rPr>
              <a:t>4. </a:t>
            </a:r>
            <a:r>
              <a:rPr lang="en-US" sz="2764" b="true">
                <a:solidFill>
                  <a:srgbClr val="000000"/>
                </a:solidFill>
                <a:latin typeface="Canva Sans Bold"/>
                <a:ea typeface="Canva Sans Bold"/>
                <a:cs typeface="Canva Sans Bold"/>
                <a:sym typeface="Canva Sans Bold"/>
              </a:rPr>
              <a:t>Crowding Distance Calculation: </a:t>
            </a:r>
            <a:r>
              <a:rPr lang="en-US" sz="2764">
                <a:solidFill>
                  <a:srgbClr val="000000"/>
                </a:solidFill>
                <a:latin typeface="Canva Sans"/>
                <a:ea typeface="Canva Sans"/>
                <a:cs typeface="Canva Sans"/>
                <a:sym typeface="Canva Sans"/>
              </a:rPr>
              <a:t>Maintain diversity among solutions by preferring those</a:t>
            </a:r>
          </a:p>
          <a:p>
            <a:pPr algn="l">
              <a:lnSpc>
                <a:spcPts val="3870"/>
              </a:lnSpc>
            </a:pPr>
            <a:r>
              <a:rPr lang="en-US" sz="2764">
                <a:solidFill>
                  <a:srgbClr val="000000"/>
                </a:solidFill>
                <a:latin typeface="Canva Sans"/>
                <a:ea typeface="Canva Sans"/>
                <a:cs typeface="Canva Sans"/>
                <a:sym typeface="Canva Sans"/>
              </a:rPr>
              <a:t> that are far apart in objective space. </a:t>
            </a:r>
          </a:p>
          <a:p>
            <a:pPr algn="l">
              <a:lnSpc>
                <a:spcPts val="3870"/>
              </a:lnSpc>
            </a:pPr>
          </a:p>
          <a:p>
            <a:pPr algn="l">
              <a:lnSpc>
                <a:spcPts val="3870"/>
              </a:lnSpc>
            </a:pPr>
            <a:r>
              <a:rPr lang="en-US" sz="2764">
                <a:solidFill>
                  <a:srgbClr val="000000"/>
                </a:solidFill>
                <a:latin typeface="Canva Sans"/>
                <a:ea typeface="Canva Sans"/>
                <a:cs typeface="Canva Sans"/>
                <a:sym typeface="Canva Sans"/>
              </a:rPr>
              <a:t>5. </a:t>
            </a:r>
            <a:r>
              <a:rPr lang="en-US" sz="2764" b="true">
                <a:solidFill>
                  <a:srgbClr val="000000"/>
                </a:solidFill>
                <a:latin typeface="Canva Sans Bold"/>
                <a:ea typeface="Canva Sans Bold"/>
                <a:cs typeface="Canva Sans Bold"/>
                <a:sym typeface="Canva Sans Bold"/>
              </a:rPr>
              <a:t>Selection, Crossover, and Mutation:  </a:t>
            </a:r>
            <a:r>
              <a:rPr lang="en-US" sz="2764">
                <a:solidFill>
                  <a:srgbClr val="000000"/>
                </a:solidFill>
                <a:latin typeface="Canva Sans"/>
                <a:ea typeface="Canva Sans"/>
                <a:cs typeface="Canva Sans"/>
                <a:sym typeface="Canva Sans"/>
              </a:rPr>
              <a:t>Select parents based on rank and crowding distance. </a:t>
            </a:r>
          </a:p>
          <a:p>
            <a:pPr algn="l">
              <a:lnSpc>
                <a:spcPts val="3870"/>
              </a:lnSpc>
            </a:pPr>
            <a:r>
              <a:rPr lang="en-US" sz="2764">
                <a:solidFill>
                  <a:srgbClr val="000000"/>
                </a:solidFill>
                <a:latin typeface="Canva Sans"/>
                <a:ea typeface="Canva Sans"/>
                <a:cs typeface="Canva Sans"/>
                <a:sym typeface="Canva Sans"/>
              </a:rPr>
              <a:t>Apply </a:t>
            </a:r>
            <a:r>
              <a:rPr lang="en-US" sz="2764" b="true">
                <a:solidFill>
                  <a:srgbClr val="000000"/>
                </a:solidFill>
                <a:latin typeface="Canva Sans Bold"/>
                <a:ea typeface="Canva Sans Bold"/>
                <a:cs typeface="Canva Sans Bold"/>
                <a:sym typeface="Canva Sans Bold"/>
              </a:rPr>
              <a:t>Simulated Binary Crossover (SBX) </a:t>
            </a:r>
            <a:r>
              <a:rPr lang="en-US" sz="2764">
                <a:solidFill>
                  <a:srgbClr val="000000"/>
                </a:solidFill>
                <a:latin typeface="Canva Sans"/>
                <a:ea typeface="Canva Sans"/>
                <a:cs typeface="Canva Sans"/>
                <a:sym typeface="Canva Sans"/>
              </a:rPr>
              <a:t>and </a:t>
            </a:r>
            <a:r>
              <a:rPr lang="en-US" sz="2764" b="true">
                <a:solidFill>
                  <a:srgbClr val="000000"/>
                </a:solidFill>
                <a:latin typeface="Canva Sans Bold"/>
                <a:ea typeface="Canva Sans Bold"/>
                <a:cs typeface="Canva Sans Bold"/>
                <a:sym typeface="Canva Sans Bold"/>
              </a:rPr>
              <a:t>Polynomial Mutation </a:t>
            </a:r>
            <a:r>
              <a:rPr lang="en-US" sz="2764">
                <a:solidFill>
                  <a:srgbClr val="000000"/>
                </a:solidFill>
                <a:latin typeface="Canva Sans"/>
                <a:ea typeface="Canva Sans"/>
                <a:cs typeface="Canva Sans"/>
                <a:sym typeface="Canva Sans"/>
              </a:rPr>
              <a:t>to create new offspring. </a:t>
            </a:r>
          </a:p>
          <a:p>
            <a:pPr algn="l">
              <a:lnSpc>
                <a:spcPts val="3870"/>
              </a:lnSpc>
            </a:pPr>
          </a:p>
          <a:p>
            <a:pPr algn="l">
              <a:lnSpc>
                <a:spcPts val="3870"/>
              </a:lnSpc>
            </a:pPr>
            <a:r>
              <a:rPr lang="en-US" sz="2764">
                <a:solidFill>
                  <a:srgbClr val="000000"/>
                </a:solidFill>
                <a:latin typeface="Canva Sans"/>
                <a:ea typeface="Canva Sans"/>
                <a:cs typeface="Canva Sans"/>
                <a:sym typeface="Canva Sans"/>
              </a:rPr>
              <a:t>6. </a:t>
            </a:r>
            <a:r>
              <a:rPr lang="en-US" sz="2764" b="true">
                <a:solidFill>
                  <a:srgbClr val="000000"/>
                </a:solidFill>
                <a:latin typeface="Canva Sans Bold"/>
                <a:ea typeface="Canva Sans Bold"/>
                <a:cs typeface="Canva Sans Bold"/>
                <a:sym typeface="Canva Sans Bold"/>
              </a:rPr>
              <a:t>Replacement: </a:t>
            </a:r>
            <a:r>
              <a:rPr lang="en-US" sz="2764">
                <a:solidFill>
                  <a:srgbClr val="000000"/>
                </a:solidFill>
                <a:latin typeface="Canva Sans"/>
                <a:ea typeface="Canva Sans"/>
                <a:cs typeface="Canva Sans"/>
                <a:sym typeface="Canva Sans"/>
              </a:rPr>
              <a:t>Combine old and new populations and select the top individuals for the next generation.</a:t>
            </a:r>
          </a:p>
          <a:p>
            <a:pPr algn="l">
              <a:lnSpc>
                <a:spcPts val="3870"/>
              </a:lnSpc>
            </a:pPr>
          </a:p>
          <a:p>
            <a:pPr algn="l">
              <a:lnSpc>
                <a:spcPts val="3870"/>
              </a:lnSpc>
            </a:pPr>
            <a:r>
              <a:rPr lang="en-US" sz="2764">
                <a:solidFill>
                  <a:srgbClr val="000000"/>
                </a:solidFill>
                <a:latin typeface="Canva Sans"/>
                <a:ea typeface="Canva Sans"/>
                <a:cs typeface="Canva Sans"/>
                <a:sym typeface="Canva Sans"/>
              </a:rPr>
              <a:t>7. </a:t>
            </a:r>
            <a:r>
              <a:rPr lang="en-US" sz="2764" b="true">
                <a:solidFill>
                  <a:srgbClr val="000000"/>
                </a:solidFill>
                <a:latin typeface="Canva Sans Bold"/>
                <a:ea typeface="Canva Sans Bold"/>
                <a:cs typeface="Canva Sans Bold"/>
                <a:sym typeface="Canva Sans Bold"/>
              </a:rPr>
              <a:t>Termination: </a:t>
            </a:r>
            <a:r>
              <a:rPr lang="en-US" sz="2764">
                <a:solidFill>
                  <a:srgbClr val="000000"/>
                </a:solidFill>
                <a:latin typeface="Canva Sans"/>
                <a:ea typeface="Canva Sans"/>
                <a:cs typeface="Canva Sans"/>
                <a:sym typeface="Canva Sans"/>
              </a:rPr>
              <a:t>Repeat for a fixed number of generations until convergence is achieved. </a:t>
            </a:r>
          </a:p>
          <a:p>
            <a:pPr algn="l">
              <a:lnSpc>
                <a:spcPts val="3870"/>
              </a:lnSpc>
            </a:pPr>
            <a:r>
              <a:rPr lang="en-US" sz="2764">
                <a:solidFill>
                  <a:srgbClr val="000000"/>
                </a:solidFill>
                <a:latin typeface="Canva Sans"/>
                <a:ea typeface="Canva Sans"/>
                <a:cs typeface="Canva Sans"/>
                <a:sym typeface="Canva Sans"/>
              </a:rPr>
              <a:t>Finally, display the Pareto front and choose the most suitable solution.</a:t>
            </a:r>
          </a:p>
          <a:p>
            <a:pPr algn="l">
              <a:lnSpc>
                <a:spcPts val="3870"/>
              </a:lnSpc>
              <a:spcBef>
                <a:spcPct val="0"/>
              </a:spcBef>
            </a:pPr>
          </a:p>
        </p:txBody>
      </p:sp>
      <p:sp>
        <p:nvSpPr>
          <p:cNvPr name="Freeform 18" id="18"/>
          <p:cNvSpPr/>
          <p:nvPr/>
        </p:nvSpPr>
        <p:spPr>
          <a:xfrm flipH="false" flipV="false" rot="0">
            <a:off x="13675819" y="6894002"/>
            <a:ext cx="4245297" cy="2175714"/>
          </a:xfrm>
          <a:custGeom>
            <a:avLst/>
            <a:gdLst/>
            <a:ahLst/>
            <a:cxnLst/>
            <a:rect r="r" b="b" t="t" l="l"/>
            <a:pathLst>
              <a:path h="2175714" w="4245297">
                <a:moveTo>
                  <a:pt x="0" y="0"/>
                </a:moveTo>
                <a:lnTo>
                  <a:pt x="4245297" y="0"/>
                </a:lnTo>
                <a:lnTo>
                  <a:pt x="4245297" y="2175714"/>
                </a:lnTo>
                <a:lnTo>
                  <a:pt x="0" y="2175714"/>
                </a:lnTo>
                <a:lnTo>
                  <a:pt x="0" y="0"/>
                </a:lnTo>
                <a:close/>
              </a:path>
            </a:pathLst>
          </a:custGeom>
          <a:blipFill>
            <a:blip r:embed="rId1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2552091" y="-204748"/>
            <a:ext cx="4440279" cy="2678876"/>
          </a:xfrm>
          <a:custGeom>
            <a:avLst/>
            <a:gdLst/>
            <a:ahLst/>
            <a:cxnLst/>
            <a:rect r="r" b="b" t="t" l="l"/>
            <a:pathLst>
              <a:path h="2678876" w="4440279">
                <a:moveTo>
                  <a:pt x="0" y="0"/>
                </a:moveTo>
                <a:lnTo>
                  <a:pt x="4440279" y="0"/>
                </a:lnTo>
                <a:lnTo>
                  <a:pt x="4440279" y="2678876"/>
                </a:lnTo>
                <a:lnTo>
                  <a:pt x="0" y="267887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205787" y="5365008"/>
            <a:ext cx="2475006" cy="1493202"/>
          </a:xfrm>
          <a:custGeom>
            <a:avLst/>
            <a:gdLst/>
            <a:ahLst/>
            <a:cxnLst/>
            <a:rect r="r" b="b" t="t" l="l"/>
            <a:pathLst>
              <a:path h="1493202" w="2475006">
                <a:moveTo>
                  <a:pt x="0" y="0"/>
                </a:moveTo>
                <a:lnTo>
                  <a:pt x="2475007" y="0"/>
                </a:lnTo>
                <a:lnTo>
                  <a:pt x="2475007" y="1493202"/>
                </a:lnTo>
                <a:lnTo>
                  <a:pt x="0" y="14932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84294" y="311279"/>
            <a:ext cx="1471235" cy="887614"/>
          </a:xfrm>
          <a:custGeom>
            <a:avLst/>
            <a:gdLst/>
            <a:ahLst/>
            <a:cxnLst/>
            <a:rect r="r" b="b" t="t" l="l"/>
            <a:pathLst>
              <a:path h="887614" w="1471235">
                <a:moveTo>
                  <a:pt x="0" y="0"/>
                </a:moveTo>
                <a:lnTo>
                  <a:pt x="1471235" y="0"/>
                </a:lnTo>
                <a:lnTo>
                  <a:pt x="1471235" y="887614"/>
                </a:lnTo>
                <a:lnTo>
                  <a:pt x="0" y="887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60370" y="2295801"/>
            <a:ext cx="4453927" cy="5407637"/>
          </a:xfrm>
          <a:custGeom>
            <a:avLst/>
            <a:gdLst/>
            <a:ahLst/>
            <a:cxnLst/>
            <a:rect r="r" b="b" t="t" l="l"/>
            <a:pathLst>
              <a:path h="5407637" w="4453927">
                <a:moveTo>
                  <a:pt x="0" y="0"/>
                </a:moveTo>
                <a:lnTo>
                  <a:pt x="4453927" y="0"/>
                </a:lnTo>
                <a:lnTo>
                  <a:pt x="4453927" y="5407637"/>
                </a:lnTo>
                <a:lnTo>
                  <a:pt x="0" y="54076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6061037" y="1198893"/>
            <a:ext cx="5404450" cy="6561694"/>
          </a:xfrm>
          <a:custGeom>
            <a:avLst/>
            <a:gdLst/>
            <a:ahLst/>
            <a:cxnLst/>
            <a:rect r="r" b="b" t="t" l="l"/>
            <a:pathLst>
              <a:path h="6561694" w="5404450">
                <a:moveTo>
                  <a:pt x="0" y="0"/>
                </a:moveTo>
                <a:lnTo>
                  <a:pt x="5404450" y="0"/>
                </a:lnTo>
                <a:lnTo>
                  <a:pt x="5404450" y="6561694"/>
                </a:lnTo>
                <a:lnTo>
                  <a:pt x="0" y="65616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275009" y="7434009"/>
            <a:ext cx="18704333" cy="326578"/>
            <a:chOff x="0" y="0"/>
            <a:chExt cx="24939110" cy="435437"/>
          </a:xfrm>
        </p:grpSpPr>
        <p:sp>
          <p:nvSpPr>
            <p:cNvPr name="Freeform 8" id="8"/>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12" id="12"/>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8"/>
            <a:stretch>
              <a:fillRect l="0" t="-16195" r="0" b="-75731"/>
            </a:stretch>
          </a:blipFill>
        </p:spPr>
      </p:sp>
      <p:grpSp>
        <p:nvGrpSpPr>
          <p:cNvPr name="Group 13" id="13"/>
          <p:cNvGrpSpPr/>
          <p:nvPr/>
        </p:nvGrpSpPr>
        <p:grpSpPr>
          <a:xfrm rot="0">
            <a:off x="-71531" y="7703438"/>
            <a:ext cx="18458849" cy="2088792"/>
            <a:chOff x="0" y="0"/>
            <a:chExt cx="24611798" cy="2785057"/>
          </a:xfrm>
        </p:grpSpPr>
        <p:sp>
          <p:nvSpPr>
            <p:cNvPr name="Freeform 14" id="14"/>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5" id="15"/>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16" id="16"/>
          <p:cNvSpPr/>
          <p:nvPr/>
        </p:nvSpPr>
        <p:spPr>
          <a:xfrm flipH="false" flipV="false" rot="0">
            <a:off x="-6767499" y="6451769"/>
            <a:ext cx="9732911" cy="2919873"/>
          </a:xfrm>
          <a:custGeom>
            <a:avLst/>
            <a:gdLst/>
            <a:ahLst/>
            <a:cxnLst/>
            <a:rect r="r" b="b" t="t" l="l"/>
            <a:pathLst>
              <a:path h="2919873" w="9732911">
                <a:moveTo>
                  <a:pt x="0" y="0"/>
                </a:moveTo>
                <a:lnTo>
                  <a:pt x="9732911" y="0"/>
                </a:lnTo>
                <a:lnTo>
                  <a:pt x="9732911" y="2919873"/>
                </a:lnTo>
                <a:lnTo>
                  <a:pt x="0" y="291987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647062">
            <a:off x="505451" y="850152"/>
            <a:ext cx="1522284" cy="697483"/>
          </a:xfrm>
          <a:custGeom>
            <a:avLst/>
            <a:gdLst/>
            <a:ahLst/>
            <a:cxnLst/>
            <a:rect r="r" b="b" t="t" l="l"/>
            <a:pathLst>
              <a:path h="697483" w="1522284">
                <a:moveTo>
                  <a:pt x="0" y="0"/>
                </a:moveTo>
                <a:lnTo>
                  <a:pt x="1522285" y="0"/>
                </a:lnTo>
                <a:lnTo>
                  <a:pt x="1522285" y="697482"/>
                </a:lnTo>
                <a:lnTo>
                  <a:pt x="0" y="697482"/>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669988" y="8644653"/>
            <a:ext cx="6021940" cy="3284695"/>
          </a:xfrm>
          <a:custGeom>
            <a:avLst/>
            <a:gdLst/>
            <a:ahLst/>
            <a:cxnLst/>
            <a:rect r="r" b="b" t="t" l="l"/>
            <a:pathLst>
              <a:path h="3284695" w="6021940">
                <a:moveTo>
                  <a:pt x="0" y="0"/>
                </a:moveTo>
                <a:lnTo>
                  <a:pt x="6021941" y="0"/>
                </a:lnTo>
                <a:lnTo>
                  <a:pt x="6021941" y="3284694"/>
                </a:lnTo>
                <a:lnTo>
                  <a:pt x="0" y="32846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9" id="19"/>
          <p:cNvSpPr/>
          <p:nvPr/>
        </p:nvSpPr>
        <p:spPr>
          <a:xfrm flipH="false" flipV="false" rot="0">
            <a:off x="7412197" y="8248599"/>
            <a:ext cx="6021940" cy="3284695"/>
          </a:xfrm>
          <a:custGeom>
            <a:avLst/>
            <a:gdLst/>
            <a:ahLst/>
            <a:cxnLst/>
            <a:rect r="r" b="b" t="t" l="l"/>
            <a:pathLst>
              <a:path h="3284695" w="6021940">
                <a:moveTo>
                  <a:pt x="0" y="0"/>
                </a:moveTo>
                <a:lnTo>
                  <a:pt x="6021940" y="0"/>
                </a:lnTo>
                <a:lnTo>
                  <a:pt x="6021940" y="3284694"/>
                </a:lnTo>
                <a:lnTo>
                  <a:pt x="0" y="3284694"/>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0" id="20"/>
          <p:cNvSpPr/>
          <p:nvPr/>
        </p:nvSpPr>
        <p:spPr>
          <a:xfrm flipH="false" flipV="false" rot="0">
            <a:off x="12885030" y="7911706"/>
            <a:ext cx="6021940" cy="3284695"/>
          </a:xfrm>
          <a:custGeom>
            <a:avLst/>
            <a:gdLst/>
            <a:ahLst/>
            <a:cxnLst/>
            <a:rect r="r" b="b" t="t" l="l"/>
            <a:pathLst>
              <a:path h="3284695" w="6021940">
                <a:moveTo>
                  <a:pt x="0" y="0"/>
                </a:moveTo>
                <a:lnTo>
                  <a:pt x="6021941" y="0"/>
                </a:lnTo>
                <a:lnTo>
                  <a:pt x="6021941" y="3284695"/>
                </a:lnTo>
                <a:lnTo>
                  <a:pt x="0" y="32846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21" id="21"/>
          <p:cNvSpPr/>
          <p:nvPr/>
        </p:nvSpPr>
        <p:spPr>
          <a:xfrm flipH="false" flipV="false" rot="0">
            <a:off x="3942755" y="2088101"/>
            <a:ext cx="12118281" cy="4726130"/>
          </a:xfrm>
          <a:custGeom>
            <a:avLst/>
            <a:gdLst/>
            <a:ahLst/>
            <a:cxnLst/>
            <a:rect r="r" b="b" t="t" l="l"/>
            <a:pathLst>
              <a:path h="4726130" w="12118281">
                <a:moveTo>
                  <a:pt x="0" y="0"/>
                </a:moveTo>
                <a:lnTo>
                  <a:pt x="12118282" y="0"/>
                </a:lnTo>
                <a:lnTo>
                  <a:pt x="12118282" y="4726129"/>
                </a:lnTo>
                <a:lnTo>
                  <a:pt x="0" y="4726129"/>
                </a:lnTo>
                <a:lnTo>
                  <a:pt x="0" y="0"/>
                </a:lnTo>
                <a:close/>
              </a:path>
            </a:pathLst>
          </a:custGeom>
          <a:blipFill>
            <a:blip r:embed="rId17"/>
            <a:stretch>
              <a:fillRect l="0" t="0" r="0" b="0"/>
            </a:stretch>
          </a:blipFill>
        </p:spPr>
      </p:sp>
      <p:sp>
        <p:nvSpPr>
          <p:cNvPr name="TextBox 22" id="22"/>
          <p:cNvSpPr txBox="true"/>
          <p:nvPr/>
        </p:nvSpPr>
        <p:spPr>
          <a:xfrm rot="0">
            <a:off x="2552091" y="158879"/>
            <a:ext cx="14389887" cy="2964498"/>
          </a:xfrm>
          <a:prstGeom prst="rect">
            <a:avLst/>
          </a:prstGeom>
        </p:spPr>
        <p:txBody>
          <a:bodyPr anchor="t" rtlCol="false" tIns="0" lIns="0" bIns="0" rIns="0">
            <a:spAutoFit/>
          </a:bodyPr>
          <a:lstStyle/>
          <a:p>
            <a:pPr algn="ctr">
              <a:lnSpc>
                <a:spcPts val="11952"/>
              </a:lnSpc>
            </a:pPr>
            <a:r>
              <a:rPr lang="en-US" sz="8537" b="true">
                <a:solidFill>
                  <a:srgbClr val="000000"/>
                </a:solidFill>
                <a:latin typeface="Canva Sans Bold"/>
                <a:ea typeface="Canva Sans Bold"/>
                <a:cs typeface="Canva Sans Bold"/>
                <a:sym typeface="Canva Sans Bold"/>
              </a:rPr>
              <a:t>Experimental Setup</a:t>
            </a:r>
          </a:p>
          <a:p>
            <a:pPr algn="ctr" marL="0" indent="0" lvl="0">
              <a:lnSpc>
                <a:spcPts val="11952"/>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1246180" y="-56086"/>
            <a:ext cx="3596101" cy="2169573"/>
          </a:xfrm>
          <a:custGeom>
            <a:avLst/>
            <a:gdLst/>
            <a:ahLst/>
            <a:cxnLst/>
            <a:rect r="r" b="b" t="t" l="l"/>
            <a:pathLst>
              <a:path h="2169573" w="3596101">
                <a:moveTo>
                  <a:pt x="0" y="0"/>
                </a:moveTo>
                <a:lnTo>
                  <a:pt x="3596101" y="0"/>
                </a:lnTo>
                <a:lnTo>
                  <a:pt x="3596101" y="2169572"/>
                </a:lnTo>
                <a:lnTo>
                  <a:pt x="0" y="21695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50917" y="3650943"/>
            <a:ext cx="3384853" cy="4109644"/>
          </a:xfrm>
          <a:custGeom>
            <a:avLst/>
            <a:gdLst/>
            <a:ahLst/>
            <a:cxnLst/>
            <a:rect r="r" b="b" t="t" l="l"/>
            <a:pathLst>
              <a:path h="4109644" w="3384853">
                <a:moveTo>
                  <a:pt x="0" y="0"/>
                </a:moveTo>
                <a:lnTo>
                  <a:pt x="3384853" y="0"/>
                </a:lnTo>
                <a:lnTo>
                  <a:pt x="3384853" y="4109644"/>
                </a:lnTo>
                <a:lnTo>
                  <a:pt x="0" y="410964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38310" y="4857303"/>
            <a:ext cx="2391250" cy="2903284"/>
          </a:xfrm>
          <a:custGeom>
            <a:avLst/>
            <a:gdLst/>
            <a:ahLst/>
            <a:cxnLst/>
            <a:rect r="r" b="b" t="t" l="l"/>
            <a:pathLst>
              <a:path h="2903284" w="2391250">
                <a:moveTo>
                  <a:pt x="0" y="0"/>
                </a:moveTo>
                <a:lnTo>
                  <a:pt x="2391251" y="0"/>
                </a:lnTo>
                <a:lnTo>
                  <a:pt x="2391251" y="2903284"/>
                </a:lnTo>
                <a:lnTo>
                  <a:pt x="0" y="290328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275009" y="7434009"/>
            <a:ext cx="18704333" cy="326578"/>
            <a:chOff x="0" y="0"/>
            <a:chExt cx="24939110" cy="435437"/>
          </a:xfrm>
        </p:grpSpPr>
        <p:sp>
          <p:nvSpPr>
            <p:cNvPr name="Freeform 6" id="6"/>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sp>
        <p:nvSpPr>
          <p:cNvPr name="TextBox 10" id="10"/>
          <p:cNvSpPr txBox="true"/>
          <p:nvPr/>
        </p:nvSpPr>
        <p:spPr>
          <a:xfrm rot="0">
            <a:off x="4373881" y="534870"/>
            <a:ext cx="11523985" cy="2077015"/>
          </a:xfrm>
          <a:prstGeom prst="rect">
            <a:avLst/>
          </a:prstGeom>
        </p:spPr>
        <p:txBody>
          <a:bodyPr anchor="t" rtlCol="false" tIns="0" lIns="0" bIns="0" rIns="0">
            <a:spAutoFit/>
          </a:bodyPr>
          <a:lstStyle/>
          <a:p>
            <a:pPr algn="ctr" marL="0" indent="0" lvl="0">
              <a:lnSpc>
                <a:spcPts val="8368"/>
              </a:lnSpc>
              <a:spcBef>
                <a:spcPct val="0"/>
              </a:spcBef>
            </a:pPr>
            <a:r>
              <a:rPr lang="en-US" b="true" sz="5977">
                <a:solidFill>
                  <a:srgbClr val="000000"/>
                </a:solidFill>
                <a:latin typeface="Canva Sans Bold"/>
                <a:ea typeface="Canva Sans Bold"/>
                <a:cs typeface="Canva Sans Bold"/>
                <a:sym typeface="Canva Sans Bold"/>
              </a:rPr>
              <a:t>R</a:t>
            </a:r>
            <a:r>
              <a:rPr lang="en-US" b="true" sz="5977" u="none">
                <a:solidFill>
                  <a:srgbClr val="000000"/>
                </a:solidFill>
                <a:latin typeface="Canva Sans Bold"/>
                <a:ea typeface="Canva Sans Bold"/>
                <a:cs typeface="Canva Sans Bold"/>
                <a:sym typeface="Canva Sans Bold"/>
              </a:rPr>
              <a:t>esults and Observation</a:t>
            </a:r>
          </a:p>
          <a:p>
            <a:pPr algn="ctr" marL="0" indent="0" lvl="0">
              <a:lnSpc>
                <a:spcPts val="8368"/>
              </a:lnSpc>
              <a:spcBef>
                <a:spcPct val="0"/>
              </a:spcBef>
            </a:pPr>
          </a:p>
        </p:txBody>
      </p:sp>
      <p:sp>
        <p:nvSpPr>
          <p:cNvPr name="Freeform 11" id="11"/>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10"/>
            <a:stretch>
              <a:fillRect l="0" t="-16195" r="0" b="-75731"/>
            </a:stretch>
          </a:blipFill>
        </p:spPr>
      </p:sp>
      <p:grpSp>
        <p:nvGrpSpPr>
          <p:cNvPr name="Group 12" id="12"/>
          <p:cNvGrpSpPr/>
          <p:nvPr/>
        </p:nvGrpSpPr>
        <p:grpSpPr>
          <a:xfrm rot="0">
            <a:off x="-71531" y="7703438"/>
            <a:ext cx="18458849" cy="2088792"/>
            <a:chOff x="0" y="0"/>
            <a:chExt cx="24611798" cy="2785057"/>
          </a:xfrm>
        </p:grpSpPr>
        <p:sp>
          <p:nvSpPr>
            <p:cNvPr name="Freeform 13" id="13"/>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sp>
        <p:nvSpPr>
          <p:cNvPr name="Freeform 15" id="15"/>
          <p:cNvSpPr/>
          <p:nvPr/>
        </p:nvSpPr>
        <p:spPr>
          <a:xfrm flipH="false" flipV="false" rot="0">
            <a:off x="7641221" y="-2284964"/>
            <a:ext cx="4989307" cy="3010111"/>
          </a:xfrm>
          <a:custGeom>
            <a:avLst/>
            <a:gdLst/>
            <a:ahLst/>
            <a:cxnLst/>
            <a:rect r="r" b="b" t="t" l="l"/>
            <a:pathLst>
              <a:path h="3010111" w="4989307">
                <a:moveTo>
                  <a:pt x="0" y="0"/>
                </a:moveTo>
                <a:lnTo>
                  <a:pt x="4989307" y="0"/>
                </a:lnTo>
                <a:lnTo>
                  <a:pt x="4989307" y="3010111"/>
                </a:lnTo>
                <a:lnTo>
                  <a:pt x="0" y="301011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4307434" y="6205959"/>
            <a:ext cx="6502247" cy="3109256"/>
          </a:xfrm>
          <a:custGeom>
            <a:avLst/>
            <a:gdLst/>
            <a:ahLst/>
            <a:cxnLst/>
            <a:rect r="r" b="b" t="t" l="l"/>
            <a:pathLst>
              <a:path h="3109256" w="6502247">
                <a:moveTo>
                  <a:pt x="0" y="0"/>
                </a:moveTo>
                <a:lnTo>
                  <a:pt x="6502247" y="0"/>
                </a:lnTo>
                <a:lnTo>
                  <a:pt x="6502247" y="3109256"/>
                </a:lnTo>
                <a:lnTo>
                  <a:pt x="0" y="310925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7" id="17"/>
          <p:cNvSpPr/>
          <p:nvPr/>
        </p:nvSpPr>
        <p:spPr>
          <a:xfrm flipH="false" flipV="false" rot="647062">
            <a:off x="13546292" y="376406"/>
            <a:ext cx="1522284" cy="697483"/>
          </a:xfrm>
          <a:custGeom>
            <a:avLst/>
            <a:gdLst/>
            <a:ahLst/>
            <a:cxnLst/>
            <a:rect r="r" b="b" t="t" l="l"/>
            <a:pathLst>
              <a:path h="697483" w="1522284">
                <a:moveTo>
                  <a:pt x="0" y="0"/>
                </a:moveTo>
                <a:lnTo>
                  <a:pt x="1522284" y="0"/>
                </a:lnTo>
                <a:lnTo>
                  <a:pt x="1522284" y="697483"/>
                </a:lnTo>
                <a:lnTo>
                  <a:pt x="0" y="697483"/>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8" id="18"/>
          <p:cNvSpPr/>
          <p:nvPr/>
        </p:nvSpPr>
        <p:spPr>
          <a:xfrm flipH="false" flipV="false" rot="0">
            <a:off x="5874625" y="7999880"/>
            <a:ext cx="6538749" cy="3566590"/>
          </a:xfrm>
          <a:custGeom>
            <a:avLst/>
            <a:gdLst/>
            <a:ahLst/>
            <a:cxnLst/>
            <a:rect r="r" b="b" t="t" l="l"/>
            <a:pathLst>
              <a:path h="3566590" w="6538749">
                <a:moveTo>
                  <a:pt x="0" y="0"/>
                </a:moveTo>
                <a:lnTo>
                  <a:pt x="6538750" y="0"/>
                </a:lnTo>
                <a:lnTo>
                  <a:pt x="6538750" y="3566591"/>
                </a:lnTo>
                <a:lnTo>
                  <a:pt x="0" y="3566591"/>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Freeform 19" id="19"/>
          <p:cNvSpPr/>
          <p:nvPr/>
        </p:nvSpPr>
        <p:spPr>
          <a:xfrm flipH="false" flipV="false" rot="0">
            <a:off x="14510065" y="8250775"/>
            <a:ext cx="4587194" cy="2502106"/>
          </a:xfrm>
          <a:custGeom>
            <a:avLst/>
            <a:gdLst/>
            <a:ahLst/>
            <a:cxnLst/>
            <a:rect r="r" b="b" t="t" l="l"/>
            <a:pathLst>
              <a:path h="2502106" w="4587194">
                <a:moveTo>
                  <a:pt x="0" y="0"/>
                </a:moveTo>
                <a:lnTo>
                  <a:pt x="4587194" y="0"/>
                </a:lnTo>
                <a:lnTo>
                  <a:pt x="4587194" y="2502106"/>
                </a:lnTo>
                <a:lnTo>
                  <a:pt x="0" y="2502106"/>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
        <p:nvSpPr>
          <p:cNvPr name="TextBox 20" id="20"/>
          <p:cNvSpPr txBox="true"/>
          <p:nvPr/>
        </p:nvSpPr>
        <p:spPr>
          <a:xfrm rot="0">
            <a:off x="3584308" y="1814626"/>
            <a:ext cx="14703692" cy="5836119"/>
          </a:xfrm>
          <a:prstGeom prst="rect">
            <a:avLst/>
          </a:prstGeom>
        </p:spPr>
        <p:txBody>
          <a:bodyPr anchor="t" rtlCol="false" tIns="0" lIns="0" bIns="0" rIns="0">
            <a:spAutoFit/>
          </a:bodyPr>
          <a:lstStyle/>
          <a:p>
            <a:pPr algn="l">
              <a:lnSpc>
                <a:spcPts val="3890"/>
              </a:lnSpc>
            </a:pPr>
            <a:r>
              <a:rPr lang="en-US" sz="3536" b="true">
                <a:solidFill>
                  <a:srgbClr val="000000"/>
                </a:solidFill>
                <a:latin typeface="Canva Sans Bold"/>
                <a:ea typeface="Canva Sans Bold"/>
                <a:cs typeface="Canva Sans Bold"/>
                <a:sym typeface="Canva Sans Bold"/>
              </a:rPr>
              <a:t>•Best Recommended Solution: </a:t>
            </a:r>
          </a:p>
          <a:p>
            <a:pPr algn="l">
              <a:lnSpc>
                <a:spcPts val="3890"/>
              </a:lnSpc>
            </a:pPr>
            <a:r>
              <a:rPr lang="en-US" sz="3536" b="true">
                <a:solidFill>
                  <a:srgbClr val="000000"/>
                </a:solidFill>
                <a:latin typeface="Canva Sans Bold"/>
                <a:ea typeface="Canva Sans Bold"/>
                <a:cs typeface="Canva Sans Bold"/>
                <a:sym typeface="Canva Sans Bold"/>
              </a:rPr>
              <a:t>• Average Bus Frequency: ~10 minutes </a:t>
            </a:r>
          </a:p>
          <a:p>
            <a:pPr algn="l">
              <a:lnSpc>
                <a:spcPts val="3890"/>
              </a:lnSpc>
            </a:pPr>
            <a:r>
              <a:rPr lang="en-US" sz="3536" b="true">
                <a:solidFill>
                  <a:srgbClr val="000000"/>
                </a:solidFill>
                <a:latin typeface="Canva Sans Bold"/>
                <a:ea typeface="Canva Sans Bold"/>
                <a:cs typeface="Canva Sans Bold"/>
                <a:sym typeface="Canva Sans Bold"/>
              </a:rPr>
              <a:t>• Operational Cost: ≈ ₹25,000 </a:t>
            </a:r>
          </a:p>
          <a:p>
            <a:pPr algn="l">
              <a:lnSpc>
                <a:spcPts val="3890"/>
              </a:lnSpc>
            </a:pPr>
            <a:r>
              <a:rPr lang="en-US" sz="3536" b="true">
                <a:solidFill>
                  <a:srgbClr val="000000"/>
                </a:solidFill>
                <a:latin typeface="Canva Sans Bold"/>
                <a:ea typeface="Canva Sans Bold"/>
                <a:cs typeface="Canva Sans Bold"/>
                <a:sym typeface="Canva Sans Bold"/>
              </a:rPr>
              <a:t>• Service Quality Score: 9.5 / 10 </a:t>
            </a:r>
          </a:p>
          <a:p>
            <a:pPr algn="l">
              <a:lnSpc>
                <a:spcPts val="3890"/>
              </a:lnSpc>
            </a:pPr>
            <a:r>
              <a:rPr lang="en-US" sz="3536" b="true">
                <a:solidFill>
                  <a:srgbClr val="000000"/>
                </a:solidFill>
                <a:latin typeface="Canva Sans Bold"/>
                <a:ea typeface="Canva Sans Bold"/>
                <a:cs typeface="Canva Sans Bold"/>
                <a:sym typeface="Canva Sans Bold"/>
              </a:rPr>
              <a:t>• Passenger Satisfaction: 95% </a:t>
            </a:r>
          </a:p>
          <a:p>
            <a:pPr algn="l">
              <a:lnSpc>
                <a:spcPts val="3890"/>
              </a:lnSpc>
            </a:pPr>
            <a:r>
              <a:rPr lang="en-US" sz="3536" b="true">
                <a:solidFill>
                  <a:srgbClr val="000000"/>
                </a:solidFill>
                <a:latin typeface="Canva Sans Bold"/>
                <a:ea typeface="Canva Sans Bold"/>
                <a:cs typeface="Canva Sans Bold"/>
                <a:sym typeface="Canva Sans Bold"/>
              </a:rPr>
              <a:t>• Efficiency Score: 3.8 (Quality per ₹1,000 spent)</a:t>
            </a:r>
          </a:p>
          <a:p>
            <a:pPr algn="l">
              <a:lnSpc>
                <a:spcPts val="3890"/>
              </a:lnSpc>
            </a:pPr>
            <a:r>
              <a:rPr lang="en-US" sz="3536" b="true">
                <a:solidFill>
                  <a:srgbClr val="000000"/>
                </a:solidFill>
                <a:latin typeface="Canva Sans Bold"/>
                <a:ea typeface="Canva Sans Bold"/>
                <a:cs typeface="Canva Sans Bold"/>
                <a:sym typeface="Canva Sans Bold"/>
              </a:rPr>
              <a:t>• NSGA-II effectively balanced both objectives. </a:t>
            </a:r>
          </a:p>
          <a:p>
            <a:pPr algn="l">
              <a:lnSpc>
                <a:spcPts val="3890"/>
              </a:lnSpc>
            </a:pPr>
            <a:r>
              <a:rPr lang="en-US" sz="3536" b="true">
                <a:solidFill>
                  <a:srgbClr val="000000"/>
                </a:solidFill>
                <a:latin typeface="Canva Sans Bold"/>
                <a:ea typeface="Canva Sans Bold"/>
                <a:cs typeface="Canva Sans Bold"/>
                <a:sym typeface="Canva Sans Bold"/>
              </a:rPr>
              <a:t>• The Pareto front helped visualize the trade-off between service improvement and cost </a:t>
            </a:r>
          </a:p>
          <a:p>
            <a:pPr algn="l">
              <a:lnSpc>
                <a:spcPts val="3890"/>
              </a:lnSpc>
            </a:pPr>
            <a:r>
              <a:rPr lang="en-US" sz="3536" b="true">
                <a:solidFill>
                  <a:srgbClr val="000000"/>
                </a:solidFill>
                <a:latin typeface="Canva Sans Bold"/>
                <a:ea typeface="Canva Sans Bold"/>
                <a:cs typeface="Canva Sans Bold"/>
                <a:sym typeface="Canva Sans Bold"/>
              </a:rPr>
              <a:t>control.</a:t>
            </a:r>
          </a:p>
          <a:p>
            <a:pPr algn="l">
              <a:lnSpc>
                <a:spcPts val="3890"/>
              </a:lnSpc>
            </a:pPr>
          </a:p>
          <a:p>
            <a:pPr algn="l">
              <a:lnSpc>
                <a:spcPts val="3890"/>
              </a:lnSpc>
              <a:spcBef>
                <a:spcPct val="0"/>
              </a:spcBef>
            </a:pPr>
          </a:p>
        </p:txBody>
      </p:sp>
      <p:sp>
        <p:nvSpPr>
          <p:cNvPr name="Freeform 21" id="21"/>
          <p:cNvSpPr/>
          <p:nvPr/>
        </p:nvSpPr>
        <p:spPr>
          <a:xfrm flipH="false" flipV="false" rot="0">
            <a:off x="2349921" y="7316470"/>
            <a:ext cx="3788936" cy="1941830"/>
          </a:xfrm>
          <a:custGeom>
            <a:avLst/>
            <a:gdLst/>
            <a:ahLst/>
            <a:cxnLst/>
            <a:rect r="r" b="b" t="t" l="l"/>
            <a:pathLst>
              <a:path h="1941830" w="3788936">
                <a:moveTo>
                  <a:pt x="0" y="0"/>
                </a:moveTo>
                <a:lnTo>
                  <a:pt x="3788936" y="0"/>
                </a:lnTo>
                <a:lnTo>
                  <a:pt x="3788936" y="1941830"/>
                </a:lnTo>
                <a:lnTo>
                  <a:pt x="0" y="1941830"/>
                </a:lnTo>
                <a:lnTo>
                  <a:pt x="0" y="0"/>
                </a:lnTo>
                <a:close/>
              </a:path>
            </a:pathLst>
          </a:custGeom>
          <a:blipFill>
            <a:blip r:embed="rId19"/>
            <a:stretch>
              <a:fillRect l="0" t="0" r="0" b="0"/>
            </a:stretch>
          </a:blipFill>
        </p:spPr>
      </p:sp>
      <p:sp>
        <p:nvSpPr>
          <p:cNvPr name="Freeform 22" id="22"/>
          <p:cNvSpPr/>
          <p:nvPr/>
        </p:nvSpPr>
        <p:spPr>
          <a:xfrm flipH="false" flipV="false" rot="0">
            <a:off x="-964272" y="7999880"/>
            <a:ext cx="3675918" cy="2005046"/>
          </a:xfrm>
          <a:custGeom>
            <a:avLst/>
            <a:gdLst/>
            <a:ahLst/>
            <a:cxnLst/>
            <a:rect r="r" b="b" t="t" l="l"/>
            <a:pathLst>
              <a:path h="2005046" w="3675918">
                <a:moveTo>
                  <a:pt x="0" y="0"/>
                </a:moveTo>
                <a:lnTo>
                  <a:pt x="3675918" y="0"/>
                </a:lnTo>
                <a:lnTo>
                  <a:pt x="3675918" y="2005047"/>
                </a:lnTo>
                <a:lnTo>
                  <a:pt x="0" y="2005047"/>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DE"/>
        </a:solidFill>
      </p:bgPr>
    </p:bg>
    <p:spTree>
      <p:nvGrpSpPr>
        <p:cNvPr id="1" name=""/>
        <p:cNvGrpSpPr/>
        <p:nvPr/>
      </p:nvGrpSpPr>
      <p:grpSpPr>
        <a:xfrm>
          <a:off x="0" y="0"/>
          <a:ext cx="0" cy="0"/>
          <a:chOff x="0" y="0"/>
          <a:chExt cx="0" cy="0"/>
        </a:xfrm>
      </p:grpSpPr>
      <p:sp>
        <p:nvSpPr>
          <p:cNvPr name="Freeform 2" id="2"/>
          <p:cNvSpPr/>
          <p:nvPr/>
        </p:nvSpPr>
        <p:spPr>
          <a:xfrm flipH="false" flipV="false" rot="0">
            <a:off x="3124932" y="-119390"/>
            <a:ext cx="3284843" cy="1981787"/>
          </a:xfrm>
          <a:custGeom>
            <a:avLst/>
            <a:gdLst/>
            <a:ahLst/>
            <a:cxnLst/>
            <a:rect r="r" b="b" t="t" l="l"/>
            <a:pathLst>
              <a:path h="1981787" w="3284843">
                <a:moveTo>
                  <a:pt x="0" y="0"/>
                </a:moveTo>
                <a:lnTo>
                  <a:pt x="3284843" y="0"/>
                </a:lnTo>
                <a:lnTo>
                  <a:pt x="3284843" y="1981787"/>
                </a:lnTo>
                <a:lnTo>
                  <a:pt x="0" y="19817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247909" y="1862397"/>
            <a:ext cx="5372841" cy="6523316"/>
          </a:xfrm>
          <a:custGeom>
            <a:avLst/>
            <a:gdLst/>
            <a:ahLst/>
            <a:cxnLst/>
            <a:rect r="r" b="b" t="t" l="l"/>
            <a:pathLst>
              <a:path h="6523316" w="5372841">
                <a:moveTo>
                  <a:pt x="0" y="0"/>
                </a:moveTo>
                <a:lnTo>
                  <a:pt x="5372841" y="0"/>
                </a:lnTo>
                <a:lnTo>
                  <a:pt x="5372841" y="6523316"/>
                </a:lnTo>
                <a:lnTo>
                  <a:pt x="0" y="65233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275009" y="7434009"/>
            <a:ext cx="18704333" cy="326578"/>
            <a:chOff x="0" y="0"/>
            <a:chExt cx="24939110" cy="435437"/>
          </a:xfrm>
        </p:grpSpPr>
        <p:sp>
          <p:nvSpPr>
            <p:cNvPr name="Freeform 5" id="5"/>
            <p:cNvSpPr/>
            <p:nvPr/>
          </p:nvSpPr>
          <p:spPr>
            <a:xfrm flipH="false" flipV="false" rot="0">
              <a:off x="0"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6113616" y="0"/>
              <a:ext cx="6842584" cy="435437"/>
            </a:xfrm>
            <a:custGeom>
              <a:avLst/>
              <a:gdLst/>
              <a:ahLst/>
              <a:cxnLst/>
              <a:rect r="r" b="b" t="t" l="l"/>
              <a:pathLst>
                <a:path h="435437" w="6842584">
                  <a:moveTo>
                    <a:pt x="0" y="0"/>
                  </a:moveTo>
                  <a:lnTo>
                    <a:pt x="6842584" y="0"/>
                  </a:lnTo>
                  <a:lnTo>
                    <a:pt x="6842584"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982911"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8096527" y="0"/>
              <a:ext cx="6842584" cy="435437"/>
            </a:xfrm>
            <a:custGeom>
              <a:avLst/>
              <a:gdLst/>
              <a:ahLst/>
              <a:cxnLst/>
              <a:rect r="r" b="b" t="t" l="l"/>
              <a:pathLst>
                <a:path h="435437" w="6842584">
                  <a:moveTo>
                    <a:pt x="0" y="0"/>
                  </a:moveTo>
                  <a:lnTo>
                    <a:pt x="6842583" y="0"/>
                  </a:lnTo>
                  <a:lnTo>
                    <a:pt x="6842583" y="435437"/>
                  </a:lnTo>
                  <a:lnTo>
                    <a:pt x="0" y="4354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9" id="9"/>
          <p:cNvSpPr/>
          <p:nvPr/>
        </p:nvSpPr>
        <p:spPr>
          <a:xfrm flipH="false" flipV="false" rot="0">
            <a:off x="-618971" y="8814705"/>
            <a:ext cx="19525941" cy="3102963"/>
          </a:xfrm>
          <a:custGeom>
            <a:avLst/>
            <a:gdLst/>
            <a:ahLst/>
            <a:cxnLst/>
            <a:rect r="r" b="b" t="t" l="l"/>
            <a:pathLst>
              <a:path h="3102963" w="19525941">
                <a:moveTo>
                  <a:pt x="0" y="0"/>
                </a:moveTo>
                <a:lnTo>
                  <a:pt x="19525942" y="0"/>
                </a:lnTo>
                <a:lnTo>
                  <a:pt x="19525942" y="3102963"/>
                </a:lnTo>
                <a:lnTo>
                  <a:pt x="0" y="3102963"/>
                </a:lnTo>
                <a:lnTo>
                  <a:pt x="0" y="0"/>
                </a:lnTo>
                <a:close/>
              </a:path>
            </a:pathLst>
          </a:custGeom>
          <a:blipFill>
            <a:blip r:embed="rId8"/>
            <a:stretch>
              <a:fillRect l="0" t="-16195" r="0" b="-75731"/>
            </a:stretch>
          </a:blipFill>
        </p:spPr>
      </p:sp>
      <p:grpSp>
        <p:nvGrpSpPr>
          <p:cNvPr name="Group 10" id="10"/>
          <p:cNvGrpSpPr/>
          <p:nvPr/>
        </p:nvGrpSpPr>
        <p:grpSpPr>
          <a:xfrm rot="0">
            <a:off x="0" y="7760587"/>
            <a:ext cx="18458849" cy="2088792"/>
            <a:chOff x="0" y="0"/>
            <a:chExt cx="24611798" cy="2785057"/>
          </a:xfrm>
        </p:grpSpPr>
        <p:sp>
          <p:nvSpPr>
            <p:cNvPr name="Freeform 11" id="11"/>
            <p:cNvSpPr/>
            <p:nvPr/>
          </p:nvSpPr>
          <p:spPr>
            <a:xfrm flipH="false" flipV="false" rot="0">
              <a:off x="0"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2" id="12"/>
            <p:cNvSpPr/>
            <p:nvPr/>
          </p:nvSpPr>
          <p:spPr>
            <a:xfrm flipH="false" flipV="false" rot="0">
              <a:off x="12158293" y="0"/>
              <a:ext cx="12453505" cy="2785057"/>
            </a:xfrm>
            <a:custGeom>
              <a:avLst/>
              <a:gdLst/>
              <a:ahLst/>
              <a:cxnLst/>
              <a:rect r="r" b="b" t="t" l="l"/>
              <a:pathLst>
                <a:path h="2785057" w="12453505">
                  <a:moveTo>
                    <a:pt x="0" y="0"/>
                  </a:moveTo>
                  <a:lnTo>
                    <a:pt x="12453505" y="0"/>
                  </a:lnTo>
                  <a:lnTo>
                    <a:pt x="12453505" y="2785057"/>
                  </a:lnTo>
                  <a:lnTo>
                    <a:pt x="0" y="278505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sp>
        <p:nvSpPr>
          <p:cNvPr name="Freeform 13" id="13"/>
          <p:cNvSpPr/>
          <p:nvPr/>
        </p:nvSpPr>
        <p:spPr>
          <a:xfrm flipH="false" flipV="false" rot="0">
            <a:off x="-577952" y="326467"/>
            <a:ext cx="1573493" cy="949308"/>
          </a:xfrm>
          <a:custGeom>
            <a:avLst/>
            <a:gdLst/>
            <a:ahLst/>
            <a:cxnLst/>
            <a:rect r="r" b="b" t="t" l="l"/>
            <a:pathLst>
              <a:path h="949308" w="1573493">
                <a:moveTo>
                  <a:pt x="0" y="0"/>
                </a:moveTo>
                <a:lnTo>
                  <a:pt x="1573493" y="0"/>
                </a:lnTo>
                <a:lnTo>
                  <a:pt x="1573493" y="949308"/>
                </a:lnTo>
                <a:lnTo>
                  <a:pt x="0" y="9493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2769960" y="168762"/>
            <a:ext cx="2329609" cy="1405482"/>
          </a:xfrm>
          <a:custGeom>
            <a:avLst/>
            <a:gdLst/>
            <a:ahLst/>
            <a:cxnLst/>
            <a:rect r="r" b="b" t="t" l="l"/>
            <a:pathLst>
              <a:path h="1405482" w="2329609">
                <a:moveTo>
                  <a:pt x="0" y="0"/>
                </a:moveTo>
                <a:lnTo>
                  <a:pt x="2329609" y="0"/>
                </a:lnTo>
                <a:lnTo>
                  <a:pt x="2329609" y="1405482"/>
                </a:lnTo>
                <a:lnTo>
                  <a:pt x="0" y="14054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4246991" y="668368"/>
            <a:ext cx="11099600" cy="1417002"/>
          </a:xfrm>
          <a:prstGeom prst="rect">
            <a:avLst/>
          </a:prstGeom>
        </p:spPr>
        <p:txBody>
          <a:bodyPr anchor="t" rtlCol="false" tIns="0" lIns="0" bIns="0" rIns="0">
            <a:spAutoFit/>
          </a:bodyPr>
          <a:lstStyle/>
          <a:p>
            <a:pPr algn="ctr" marL="0" indent="0" lvl="0">
              <a:lnSpc>
                <a:spcPts val="11672"/>
              </a:lnSpc>
              <a:spcBef>
                <a:spcPct val="0"/>
              </a:spcBef>
            </a:pPr>
            <a:r>
              <a:rPr lang="en-US" b="true" sz="8337">
                <a:solidFill>
                  <a:srgbClr val="000000"/>
                </a:solidFill>
                <a:latin typeface="Canva Sans Bold"/>
                <a:ea typeface="Canva Sans Bold"/>
                <a:cs typeface="Canva Sans Bold"/>
                <a:sym typeface="Canva Sans Bold"/>
              </a:rPr>
              <a:t>Conclusion</a:t>
            </a:r>
          </a:p>
        </p:txBody>
      </p:sp>
      <p:sp>
        <p:nvSpPr>
          <p:cNvPr name="Freeform 16" id="16"/>
          <p:cNvSpPr/>
          <p:nvPr/>
        </p:nvSpPr>
        <p:spPr>
          <a:xfrm flipH="true" flipV="false" rot="0">
            <a:off x="15099569" y="6678942"/>
            <a:ext cx="2315909" cy="2805617"/>
          </a:xfrm>
          <a:custGeom>
            <a:avLst/>
            <a:gdLst/>
            <a:ahLst/>
            <a:cxnLst/>
            <a:rect r="r" b="b" t="t" l="l"/>
            <a:pathLst>
              <a:path h="2805617" w="2315909">
                <a:moveTo>
                  <a:pt x="2315910" y="0"/>
                </a:moveTo>
                <a:lnTo>
                  <a:pt x="0" y="0"/>
                </a:lnTo>
                <a:lnTo>
                  <a:pt x="0" y="2805618"/>
                </a:lnTo>
                <a:lnTo>
                  <a:pt x="2315910" y="2805618"/>
                </a:lnTo>
                <a:lnTo>
                  <a:pt x="23159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647062">
            <a:off x="2835624" y="812073"/>
            <a:ext cx="1200503" cy="550049"/>
          </a:xfrm>
          <a:custGeom>
            <a:avLst/>
            <a:gdLst/>
            <a:ahLst/>
            <a:cxnLst/>
            <a:rect r="r" b="b" t="t" l="l"/>
            <a:pathLst>
              <a:path h="550049" w="1200503">
                <a:moveTo>
                  <a:pt x="0" y="0"/>
                </a:moveTo>
                <a:lnTo>
                  <a:pt x="1200503" y="0"/>
                </a:lnTo>
                <a:lnTo>
                  <a:pt x="1200503" y="550049"/>
                </a:lnTo>
                <a:lnTo>
                  <a:pt x="0" y="55004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8" id="18"/>
          <p:cNvSpPr/>
          <p:nvPr/>
        </p:nvSpPr>
        <p:spPr>
          <a:xfrm flipH="false" flipV="false" rot="0">
            <a:off x="13040690" y="7842212"/>
            <a:ext cx="6021940" cy="3284695"/>
          </a:xfrm>
          <a:custGeom>
            <a:avLst/>
            <a:gdLst/>
            <a:ahLst/>
            <a:cxnLst/>
            <a:rect r="r" b="b" t="t" l="l"/>
            <a:pathLst>
              <a:path h="3284695" w="6021940">
                <a:moveTo>
                  <a:pt x="0" y="0"/>
                </a:moveTo>
                <a:lnTo>
                  <a:pt x="6021941" y="0"/>
                </a:lnTo>
                <a:lnTo>
                  <a:pt x="6021941" y="3284695"/>
                </a:lnTo>
                <a:lnTo>
                  <a:pt x="0" y="32846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9" id="19"/>
          <p:cNvSpPr/>
          <p:nvPr/>
        </p:nvSpPr>
        <p:spPr>
          <a:xfrm flipH="false" flipV="false" rot="0">
            <a:off x="7444159" y="8081751"/>
            <a:ext cx="3837890" cy="2093395"/>
          </a:xfrm>
          <a:custGeom>
            <a:avLst/>
            <a:gdLst/>
            <a:ahLst/>
            <a:cxnLst/>
            <a:rect r="r" b="b" t="t" l="l"/>
            <a:pathLst>
              <a:path h="2093395" w="3837890">
                <a:moveTo>
                  <a:pt x="0" y="0"/>
                </a:moveTo>
                <a:lnTo>
                  <a:pt x="3837890" y="0"/>
                </a:lnTo>
                <a:lnTo>
                  <a:pt x="3837890" y="2093395"/>
                </a:lnTo>
                <a:lnTo>
                  <a:pt x="0" y="20933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20" id="20"/>
          <p:cNvSpPr txBox="true"/>
          <p:nvPr/>
        </p:nvSpPr>
        <p:spPr>
          <a:xfrm rot="0">
            <a:off x="2064720" y="2930464"/>
            <a:ext cx="15464142" cy="3748479"/>
          </a:xfrm>
          <a:prstGeom prst="rect">
            <a:avLst/>
          </a:prstGeom>
        </p:spPr>
        <p:txBody>
          <a:bodyPr anchor="t" rtlCol="false" tIns="0" lIns="0" bIns="0" rIns="0">
            <a:spAutoFit/>
          </a:bodyPr>
          <a:lstStyle/>
          <a:p>
            <a:pPr algn="just">
              <a:lnSpc>
                <a:spcPts val="3746"/>
              </a:lnSpc>
            </a:pPr>
            <a:r>
              <a:rPr lang="en-US" sz="3405" b="true">
                <a:solidFill>
                  <a:srgbClr val="000000"/>
                </a:solidFill>
                <a:latin typeface="Canva Sans Bold"/>
                <a:ea typeface="Canva Sans Bold"/>
                <a:cs typeface="Canva Sans Bold"/>
                <a:sym typeface="Canva Sans Bold"/>
              </a:rPr>
              <a:t>This project shows how Pareto-based multi-objective optimization (using NSGA-II) helps plan better public transport schedules. </a:t>
            </a:r>
            <a:r>
              <a:rPr lang="en-US" sz="3405" b="true">
                <a:solidFill>
                  <a:srgbClr val="000000"/>
                </a:solidFill>
                <a:latin typeface="Canva Sans Bold"/>
                <a:ea typeface="Canva Sans Bold"/>
                <a:cs typeface="Canva Sans Bold"/>
                <a:sym typeface="Canva Sans Bold"/>
              </a:rPr>
              <a:t>It finds the best balance between low cost and good service quality, giving many smart options instead of one fixed plan. With Streamlit and Plotly, the system becomes interactive and easy to use. Overall, this method offers a practical and flexible solution that can also be applied to traffic,logistics, energy, and other smart city systems.</a:t>
            </a:r>
          </a:p>
          <a:p>
            <a:pPr algn="just">
              <a:lnSpc>
                <a:spcPts val="3746"/>
              </a:lnSpc>
              <a:spcBef>
                <a:spcPct val="0"/>
              </a:spcBef>
            </a:pPr>
          </a:p>
        </p:txBody>
      </p:sp>
      <p:sp>
        <p:nvSpPr>
          <p:cNvPr name="Freeform 21" id="21"/>
          <p:cNvSpPr/>
          <p:nvPr/>
        </p:nvSpPr>
        <p:spPr>
          <a:xfrm flipH="false" flipV="false" rot="0">
            <a:off x="729367" y="7243145"/>
            <a:ext cx="3932009" cy="2015155"/>
          </a:xfrm>
          <a:custGeom>
            <a:avLst/>
            <a:gdLst/>
            <a:ahLst/>
            <a:cxnLst/>
            <a:rect r="r" b="b" t="t" l="l"/>
            <a:pathLst>
              <a:path h="2015155" w="3932009">
                <a:moveTo>
                  <a:pt x="0" y="0"/>
                </a:moveTo>
                <a:lnTo>
                  <a:pt x="3932009" y="0"/>
                </a:lnTo>
                <a:lnTo>
                  <a:pt x="3932009" y="2015155"/>
                </a:lnTo>
                <a:lnTo>
                  <a:pt x="0" y="2015155"/>
                </a:lnTo>
                <a:lnTo>
                  <a:pt x="0" y="0"/>
                </a:lnTo>
                <a:close/>
              </a:path>
            </a:pathLst>
          </a:custGeom>
          <a:blipFill>
            <a:blip r:embed="rId17"/>
            <a:stretch>
              <a:fillRect l="0" t="0" r="0" b="0"/>
            </a:stretch>
          </a:blipFill>
        </p:spPr>
      </p:sp>
      <p:sp>
        <p:nvSpPr>
          <p:cNvPr name="Freeform 22" id="22"/>
          <p:cNvSpPr/>
          <p:nvPr/>
        </p:nvSpPr>
        <p:spPr>
          <a:xfrm flipH="false" flipV="false" rot="0">
            <a:off x="-1254587" y="8081751"/>
            <a:ext cx="6021940" cy="3284695"/>
          </a:xfrm>
          <a:custGeom>
            <a:avLst/>
            <a:gdLst/>
            <a:ahLst/>
            <a:cxnLst/>
            <a:rect r="r" b="b" t="t" l="l"/>
            <a:pathLst>
              <a:path h="3284695" w="6021940">
                <a:moveTo>
                  <a:pt x="0" y="0"/>
                </a:moveTo>
                <a:lnTo>
                  <a:pt x="6021940" y="0"/>
                </a:lnTo>
                <a:lnTo>
                  <a:pt x="6021940" y="3284695"/>
                </a:lnTo>
                <a:lnTo>
                  <a:pt x="0" y="3284695"/>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DAG1gPVZTAk</dc:identifier>
  <dcterms:modified xsi:type="dcterms:W3CDTF">2011-08-01T06:04:30Z</dcterms:modified>
  <cp:revision>1</cp:revision>
  <dc:title>Green Playful Cute Illustrative Transportation Quiz Game Presentation</dc:title>
</cp:coreProperties>
</file>