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0" r:id="rId2"/>
    <p:sldId id="268" r:id="rId3"/>
    <p:sldId id="265" r:id="rId4"/>
    <p:sldId id="257" r:id="rId5"/>
    <p:sldId id="258" r:id="rId6"/>
    <p:sldId id="278" r:id="rId7"/>
    <p:sldId id="264" r:id="rId8"/>
    <p:sldId id="260" r:id="rId9"/>
    <p:sldId id="259" r:id="rId10"/>
    <p:sldId id="274" r:id="rId11"/>
    <p:sldId id="262" r:id="rId12"/>
    <p:sldId id="275" r:id="rId13"/>
    <p:sldId id="267" r:id="rId14"/>
    <p:sldId id="271" r:id="rId15"/>
    <p:sldId id="272" r:id="rId16"/>
    <p:sldId id="273" r:id="rId17"/>
    <p:sldId id="261" r:id="rId18"/>
    <p:sldId id="269" r:id="rId19"/>
    <p:sldId id="263" r:id="rId20"/>
    <p:sldId id="276"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8B18A6-D0F8-4313-9788-20FBD9D9DD74}"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C81AE-A211-4042-B73E-57F25FB9771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28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B18A6-D0F8-4313-9788-20FBD9D9DD74}"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37928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B18A6-D0F8-4313-9788-20FBD9D9DD74}"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39470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B18A6-D0F8-4313-9788-20FBD9D9DD74}"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157212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B18A6-D0F8-4313-9788-20FBD9D9DD74}" type="datetimeFigureOut">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C81AE-A211-4042-B73E-57F25FB9771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35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B18A6-D0F8-4313-9788-20FBD9D9DD74}"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93077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B18A6-D0F8-4313-9788-20FBD9D9DD74}" type="datetimeFigureOut">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381663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B18A6-D0F8-4313-9788-20FBD9D9DD74}" type="datetimeFigureOut">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219288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8B18A6-D0F8-4313-9788-20FBD9D9DD74}" type="datetimeFigureOut">
              <a:rPr lang="en-IN" smtClean="0"/>
              <a:t>22-02-2025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48269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8B18A6-D0F8-4313-9788-20FBD9D9DD74}" type="datetimeFigureOut">
              <a:rPr lang="en-IN" smtClean="0"/>
              <a:t>22-02-2025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6C81AE-A211-4042-B73E-57F25FB97717}" type="slidenum">
              <a:rPr lang="en-IN" smtClean="0"/>
              <a:t>‹#›</a:t>
            </a:fld>
            <a:endParaRPr lang="en-IN"/>
          </a:p>
        </p:txBody>
      </p:sp>
    </p:spTree>
    <p:extLst>
      <p:ext uri="{BB962C8B-B14F-4D97-AF65-F5344CB8AC3E}">
        <p14:creationId xmlns:p14="http://schemas.microsoft.com/office/powerpoint/2010/main" val="55364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B18A6-D0F8-4313-9788-20FBD9D9DD74}" type="datetimeFigureOut">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6C81AE-A211-4042-B73E-57F25FB97717}" type="slidenum">
              <a:rPr lang="en-IN" smtClean="0"/>
              <a:t>‹#›</a:t>
            </a:fld>
            <a:endParaRPr lang="en-IN"/>
          </a:p>
        </p:txBody>
      </p:sp>
    </p:spTree>
    <p:extLst>
      <p:ext uri="{BB962C8B-B14F-4D97-AF65-F5344CB8AC3E}">
        <p14:creationId xmlns:p14="http://schemas.microsoft.com/office/powerpoint/2010/main" val="211276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8B18A6-D0F8-4313-9788-20FBD9D9DD74}" type="datetimeFigureOut">
              <a:rPr lang="en-IN" smtClean="0"/>
              <a:t>22-02-2025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6C81AE-A211-4042-B73E-57F25FB9771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5478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626C-330D-5F1A-AE3E-7E5F75D190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5D97F1-CC51-EEDC-D2F9-FA913D83D70D}"/>
              </a:ext>
            </a:extLst>
          </p:cNvPr>
          <p:cNvSpPr txBox="1"/>
          <p:nvPr/>
        </p:nvSpPr>
        <p:spPr>
          <a:xfrm>
            <a:off x="1263193" y="4247522"/>
            <a:ext cx="8568965" cy="738664"/>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By: M Akshai Kumar </a:t>
            </a:r>
          </a:p>
          <a:p>
            <a:r>
              <a:rPr lang="en-IN" dirty="0">
                <a:latin typeface="Calibri" panose="020F0502020204030204" pitchFamily="34" charset="0"/>
                <a:ea typeface="Calibri" panose="020F0502020204030204" pitchFamily="34" charset="0"/>
                <a:cs typeface="Calibri" panose="020F0502020204030204" pitchFamily="34" charset="0"/>
              </a:rPr>
              <a:t>Project Guide: </a:t>
            </a:r>
            <a:r>
              <a:rPr lang="en-US" sz="2400" dirty="0">
                <a:effectLst/>
                <a:latin typeface="Calibri" panose="020F0502020204030204" pitchFamily="34" charset="0"/>
                <a:ea typeface="Calibri" panose="020F0502020204030204" pitchFamily="34" charset="0"/>
                <a:cs typeface="Calibri" panose="020F0502020204030204" pitchFamily="34" charset="0"/>
              </a:rPr>
              <a:t>Dr. T R Muhibur Rahman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7438D7-F201-AFAF-DA0A-34B67C521830}"/>
              </a:ext>
            </a:extLst>
          </p:cNvPr>
          <p:cNvSpPr txBox="1"/>
          <p:nvPr/>
        </p:nvSpPr>
        <p:spPr>
          <a:xfrm>
            <a:off x="2253007" y="272002"/>
            <a:ext cx="7079529" cy="738664"/>
          </a:xfrm>
          <a:prstGeom prst="rect">
            <a:avLst/>
          </a:prstGeom>
          <a:noFill/>
        </p:spPr>
        <p:txBody>
          <a:bodyPr wrap="square">
            <a:spAutoFit/>
          </a:bodyPr>
          <a:lstStyle/>
          <a:p>
            <a:r>
              <a:rPr lang="en-US" sz="2400" dirty="0"/>
              <a:t>Ballari Institute Of Technology And Management</a:t>
            </a:r>
          </a:p>
          <a:p>
            <a:r>
              <a:rPr lang="en-US" dirty="0"/>
              <a:t>		</a:t>
            </a:r>
            <a:r>
              <a:rPr lang="en-US" sz="1600" dirty="0"/>
              <a:t>Department of Computer Science And Engineering, KA</a:t>
            </a:r>
            <a:endParaRPr lang="en-IN" sz="1600" dirty="0"/>
          </a:p>
        </p:txBody>
      </p:sp>
      <p:sp>
        <p:nvSpPr>
          <p:cNvPr id="6" name="TextBox 5">
            <a:extLst>
              <a:ext uri="{FF2B5EF4-FFF2-40B4-BE49-F238E27FC236}">
                <a16:creationId xmlns:a16="http://schemas.microsoft.com/office/drawing/2014/main" id="{78B72ED1-3826-0075-EDB5-68590F0B2736}"/>
              </a:ext>
            </a:extLst>
          </p:cNvPr>
          <p:cNvSpPr txBox="1"/>
          <p:nvPr/>
        </p:nvSpPr>
        <p:spPr>
          <a:xfrm>
            <a:off x="1263193" y="5086536"/>
            <a:ext cx="3261673"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Final Project Demo (04-01-2025)</a:t>
            </a:r>
          </a:p>
        </p:txBody>
      </p:sp>
      <p:grpSp>
        <p:nvGrpSpPr>
          <p:cNvPr id="7" name="Group 6">
            <a:extLst>
              <a:ext uri="{FF2B5EF4-FFF2-40B4-BE49-F238E27FC236}">
                <a16:creationId xmlns:a16="http://schemas.microsoft.com/office/drawing/2014/main" id="{9AE3518F-ABB0-3D07-F3D7-A660A90B9D9B}"/>
              </a:ext>
            </a:extLst>
          </p:cNvPr>
          <p:cNvGrpSpPr/>
          <p:nvPr/>
        </p:nvGrpSpPr>
        <p:grpSpPr>
          <a:xfrm>
            <a:off x="4114800" y="2290044"/>
            <a:ext cx="4656841" cy="1138956"/>
            <a:chOff x="4713402" y="2005726"/>
            <a:chExt cx="4656841" cy="1138956"/>
          </a:xfrm>
        </p:grpSpPr>
        <p:sp>
          <p:nvSpPr>
            <p:cNvPr id="2" name="TextBox 1">
              <a:extLst>
                <a:ext uri="{FF2B5EF4-FFF2-40B4-BE49-F238E27FC236}">
                  <a16:creationId xmlns:a16="http://schemas.microsoft.com/office/drawing/2014/main" id="{45088A2E-FDA4-DD3B-DC64-BDAB2F72A08C}"/>
                </a:ext>
              </a:extLst>
            </p:cNvPr>
            <p:cNvSpPr txBox="1"/>
            <p:nvPr/>
          </p:nvSpPr>
          <p:spPr>
            <a:xfrm>
              <a:off x="4713402" y="2005726"/>
              <a:ext cx="2969443" cy="830997"/>
            </a:xfrm>
            <a:prstGeom prst="rect">
              <a:avLst/>
            </a:prstGeom>
            <a:noFill/>
          </p:spPr>
          <p:txBody>
            <a:bodyPr wrap="square" rtlCol="0">
              <a:spAutoFit/>
            </a:bodyPr>
            <a:lstStyle/>
            <a:p>
              <a:r>
                <a:rPr lang="en-IN" sz="4800" dirty="0"/>
                <a:t>CareerNet </a:t>
              </a:r>
            </a:p>
          </p:txBody>
        </p:sp>
        <p:sp>
          <p:nvSpPr>
            <p:cNvPr id="3" name="TextBox 2">
              <a:extLst>
                <a:ext uri="{FF2B5EF4-FFF2-40B4-BE49-F238E27FC236}">
                  <a16:creationId xmlns:a16="http://schemas.microsoft.com/office/drawing/2014/main" id="{7654F92D-7508-22AB-C03F-41E25239A563}"/>
                </a:ext>
              </a:extLst>
            </p:cNvPr>
            <p:cNvSpPr txBox="1"/>
            <p:nvPr/>
          </p:nvSpPr>
          <p:spPr>
            <a:xfrm>
              <a:off x="7088956" y="2775350"/>
              <a:ext cx="2281287" cy="369332"/>
            </a:xfrm>
            <a:prstGeom prst="rect">
              <a:avLst/>
            </a:prstGeom>
            <a:noFill/>
          </p:spPr>
          <p:txBody>
            <a:bodyPr wrap="square" rtlCol="0">
              <a:spAutoFit/>
            </a:bodyPr>
            <a:lstStyle/>
            <a:p>
              <a:r>
                <a:rPr lang="en-US" dirty="0"/>
                <a:t>-A Secure Job Board</a:t>
              </a:r>
              <a:endParaRPr lang="en-IN" dirty="0"/>
            </a:p>
          </p:txBody>
        </p:sp>
      </p:grpSp>
      <p:sp>
        <p:nvSpPr>
          <p:cNvPr id="8" name="TextBox 7">
            <a:extLst>
              <a:ext uri="{FF2B5EF4-FFF2-40B4-BE49-F238E27FC236}">
                <a16:creationId xmlns:a16="http://schemas.microsoft.com/office/drawing/2014/main" id="{5F54C47B-8552-2C98-DCF2-E93363C3AD17}"/>
              </a:ext>
            </a:extLst>
          </p:cNvPr>
          <p:cNvSpPr txBox="1"/>
          <p:nvPr/>
        </p:nvSpPr>
        <p:spPr>
          <a:xfrm>
            <a:off x="3412503" y="4251375"/>
            <a:ext cx="2055043" cy="369332"/>
          </a:xfrm>
          <a:prstGeom prst="rect">
            <a:avLst/>
          </a:prstGeom>
          <a:noFill/>
        </p:spPr>
        <p:txBody>
          <a:bodyPr wrap="square" rtlCol="0">
            <a:spAutoFit/>
          </a:bodyPr>
          <a:lstStyle/>
          <a:p>
            <a:r>
              <a:rPr lang="en-US" dirty="0"/>
              <a:t>7</a:t>
            </a:r>
            <a:r>
              <a:rPr lang="en-US" baseline="30000" dirty="0"/>
              <a:t>th</a:t>
            </a:r>
            <a:r>
              <a:rPr lang="en-US" dirty="0"/>
              <a:t> Sem-CSE</a:t>
            </a:r>
            <a:endParaRPr lang="en-IN" dirty="0"/>
          </a:p>
        </p:txBody>
      </p:sp>
      <p:pic>
        <p:nvPicPr>
          <p:cNvPr id="9" name="Picture 8">
            <a:extLst>
              <a:ext uri="{FF2B5EF4-FFF2-40B4-BE49-F238E27FC236}">
                <a16:creationId xmlns:a16="http://schemas.microsoft.com/office/drawing/2014/main" id="{5274DEC4-CDF0-D0D0-F99D-541BB3BFB057}"/>
              </a:ext>
            </a:extLst>
          </p:cNvPr>
          <p:cNvPicPr>
            <a:picLocks noChangeAspect="1"/>
          </p:cNvPicPr>
          <p:nvPr/>
        </p:nvPicPr>
        <p:blipFill>
          <a:blip r:embed="rId2"/>
          <a:stretch>
            <a:fillRect/>
          </a:stretch>
        </p:blipFill>
        <p:spPr>
          <a:xfrm>
            <a:off x="139685" y="165779"/>
            <a:ext cx="2016859" cy="1016425"/>
          </a:xfrm>
          <a:prstGeom prst="rect">
            <a:avLst/>
          </a:prstGeom>
        </p:spPr>
      </p:pic>
      <p:pic>
        <p:nvPicPr>
          <p:cNvPr id="10" name="Picture 9">
            <a:extLst>
              <a:ext uri="{FF2B5EF4-FFF2-40B4-BE49-F238E27FC236}">
                <a16:creationId xmlns:a16="http://schemas.microsoft.com/office/drawing/2014/main" id="{5F14F8C1-47C4-6131-CAE7-B0673C453AF2}"/>
              </a:ext>
            </a:extLst>
          </p:cNvPr>
          <p:cNvPicPr>
            <a:picLocks noChangeAspect="1"/>
          </p:cNvPicPr>
          <p:nvPr/>
        </p:nvPicPr>
        <p:blipFill rotWithShape="1">
          <a:blip r:embed="rId3">
            <a:extLst>
              <a:ext uri="{28A0092B-C50C-407E-A947-70E740481C1C}">
                <a14:useLocalDpi xmlns:a14="http://schemas.microsoft.com/office/drawing/2010/main" val="0"/>
              </a:ext>
            </a:extLst>
          </a:blip>
          <a:srcRect l="6737" t="9425" r="9081" b="14499"/>
          <a:stretch/>
        </p:blipFill>
        <p:spPr>
          <a:xfrm>
            <a:off x="9173368" y="165779"/>
            <a:ext cx="1782349" cy="1206490"/>
          </a:xfrm>
          <a:prstGeom prst="rect">
            <a:avLst/>
          </a:prstGeom>
        </p:spPr>
      </p:pic>
    </p:spTree>
    <p:extLst>
      <p:ext uri="{BB962C8B-B14F-4D97-AF65-F5344CB8AC3E}">
        <p14:creationId xmlns:p14="http://schemas.microsoft.com/office/powerpoint/2010/main" val="191168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844B5-8359-102D-E5EC-3360130EBF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60C7481-893E-222F-148E-E45DFC9F7686}"/>
              </a:ext>
            </a:extLst>
          </p:cNvPr>
          <p:cNvSpPr txBox="1"/>
          <p:nvPr/>
        </p:nvSpPr>
        <p:spPr>
          <a:xfrm>
            <a:off x="1811517" y="1046374"/>
            <a:ext cx="8568965" cy="4524315"/>
          </a:xfrm>
          <a:prstGeom prst="rect">
            <a:avLst/>
          </a:prstGeom>
          <a:noFill/>
        </p:spPr>
        <p:txBody>
          <a:bodyPr wrap="square" rtlCol="0">
            <a:spAutoFit/>
          </a:bodyPr>
          <a:lstStyle/>
          <a:p>
            <a:pPr algn="just"/>
            <a:r>
              <a:rPr lang="en-US" b="1" dirty="0"/>
              <a:t>Literature Survey</a:t>
            </a:r>
          </a:p>
          <a:p>
            <a:pPr algn="just"/>
            <a:endParaRPr lang="en-US" dirty="0"/>
          </a:p>
          <a:p>
            <a:pPr algn="just"/>
            <a:r>
              <a:rPr lang="en-US" b="1" dirty="0"/>
              <a:t>Sharma et al. [</a:t>
            </a:r>
            <a:r>
              <a:rPr lang="en-US" b="1" dirty="0">
                <a:latin typeface="Calibri" panose="020F0502020204030204" pitchFamily="34" charset="0"/>
                <a:ea typeface="Calibri" panose="020F0502020204030204" pitchFamily="34" charset="0"/>
                <a:cs typeface="Calibri" panose="020F0502020204030204" pitchFamily="34" charset="0"/>
              </a:rPr>
              <a:t>1</a:t>
            </a:r>
            <a:r>
              <a:rPr lang="en-US" b="1" dirty="0"/>
              <a:t>]</a:t>
            </a:r>
            <a:r>
              <a:rPr lang="en-US" dirty="0"/>
              <a:t> "discuss the challenges and best practices in implementing role-based access control (RBAC) systems within job portals, ensuring restricted access and data security for sensitive user information. The study emphasizes the need for server-side validation and robust API structures.“</a:t>
            </a:r>
          </a:p>
          <a:p>
            <a:pPr algn="just"/>
            <a:endParaRPr lang="en-US" dirty="0"/>
          </a:p>
          <a:p>
            <a:pPr algn="just"/>
            <a:r>
              <a:rPr lang="en-US" b="1" dirty="0"/>
              <a:t>Maharaj et al. [2]</a:t>
            </a:r>
            <a:r>
              <a:rPr lang="en-US" dirty="0"/>
              <a:t> "analyze different frameworks and technologies used to build scalable and user-friendly web applications, with a focus on integrating real-time data processing and dynamic user interactions. Their work provides a comparative study of popular technology stacks for modern web development.“</a:t>
            </a:r>
          </a:p>
          <a:p>
            <a:pPr algn="just"/>
            <a:endParaRPr lang="en-US" dirty="0"/>
          </a:p>
          <a:p>
            <a:pPr algn="just"/>
            <a:r>
              <a:rPr lang="en-US" b="1" dirty="0"/>
              <a:t>Khan et al. [3]</a:t>
            </a:r>
            <a:r>
              <a:rPr lang="en-US" dirty="0"/>
              <a:t> "investigate the design principles for creating user-centric web platforms, highlighting the importance of intuitive user interfaces, responsiveness, and scalability in job portals. Their research outlines how modern JavaScript frameworks, such as React.js, can significantly enhance the user experience."</a:t>
            </a:r>
          </a:p>
        </p:txBody>
      </p:sp>
    </p:spTree>
    <p:extLst>
      <p:ext uri="{BB962C8B-B14F-4D97-AF65-F5344CB8AC3E}">
        <p14:creationId xmlns:p14="http://schemas.microsoft.com/office/powerpoint/2010/main" val="126074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71B47-AE5C-6480-767D-4A354622EF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3FFA74-0315-42FC-7D58-392D365C2374}"/>
              </a:ext>
            </a:extLst>
          </p:cNvPr>
          <p:cNvSpPr txBox="1"/>
          <p:nvPr/>
        </p:nvSpPr>
        <p:spPr>
          <a:xfrm>
            <a:off x="1727461" y="405351"/>
            <a:ext cx="8737077" cy="7848302"/>
          </a:xfrm>
          <a:prstGeom prst="rect">
            <a:avLst/>
          </a:prstGeom>
          <a:noFill/>
        </p:spPr>
        <p:txBody>
          <a:bodyPr wrap="square" rtlCol="0">
            <a:spAutoFit/>
          </a:bodyPr>
          <a:lstStyle/>
          <a:p>
            <a:pPr algn="just"/>
            <a:r>
              <a:rPr lang="en-US" b="1" dirty="0"/>
              <a:t>Patel et al. [4]</a:t>
            </a:r>
            <a:r>
              <a:rPr lang="en-US" dirty="0"/>
              <a:t> "examine the role of cloud-based infrastructure in supporting job portals, focusing on scalability, data storage solutions, and ensuring high availability. The study highlights the advantages of leveraging cloud platforms like AWS and Azure for hosting large-scale applications and handling traffic spikes.“</a:t>
            </a:r>
          </a:p>
          <a:p>
            <a:pPr algn="just"/>
            <a:endParaRPr lang="en-US" dirty="0"/>
          </a:p>
          <a:p>
            <a:pPr algn="just"/>
            <a:r>
              <a:rPr lang="en-US" b="1" dirty="0"/>
              <a:t>Singh et al. [5] </a:t>
            </a:r>
            <a:r>
              <a:rPr lang="en-US" dirty="0"/>
              <a:t>"analyze the impact of artificial intelligence (AI) in improving job matching and recommendation systems within job portals. Their research delves into AI algorithms that can predict user preferences and optimize job suggestions, increasing user engagement and application success rates.“</a:t>
            </a:r>
          </a:p>
          <a:p>
            <a:pPr algn="just"/>
            <a:endParaRPr lang="en-US" dirty="0"/>
          </a:p>
          <a:p>
            <a:pPr algn="just"/>
            <a:r>
              <a:rPr lang="en-US" b="1" dirty="0"/>
              <a:t>Rao et al. [6] </a:t>
            </a:r>
            <a:r>
              <a:rPr lang="en-US" dirty="0"/>
              <a:t>"explore the integration of automated chatbots in job portals for enhancing user support and improving the overall user experience. Their study covers chatbot frameworks, natural language processing (NLP), and how these systems streamline job application processes and user queries.“</a:t>
            </a:r>
          </a:p>
          <a:p>
            <a:pPr algn="just"/>
            <a:endParaRPr lang="en-US" dirty="0"/>
          </a:p>
          <a:p>
            <a:pPr algn="just"/>
            <a:r>
              <a:rPr lang="en-US" b="1" dirty="0"/>
              <a:t>Verma et al. [7] </a:t>
            </a:r>
            <a:r>
              <a:rPr lang="en-US" dirty="0"/>
              <a:t>"discuss the importance of data privacy and compliance in job portals, with a focus on GDPR and other regulations. The paper emphasizes best practices for securing sensitive user data and preventing data breaches through encryption, secure coding practices, and access control mechanisms."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58288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970E2-AA29-8A20-0D33-3B365555F9D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C7B79B-9809-535A-66B4-EE4D4415F262}"/>
              </a:ext>
            </a:extLst>
          </p:cNvPr>
          <p:cNvSpPr txBox="1"/>
          <p:nvPr/>
        </p:nvSpPr>
        <p:spPr>
          <a:xfrm>
            <a:off x="1811518" y="1046374"/>
            <a:ext cx="8680516" cy="3970318"/>
          </a:xfrm>
          <a:prstGeom prst="rect">
            <a:avLst/>
          </a:prstGeom>
          <a:noFill/>
        </p:spPr>
        <p:txBody>
          <a:bodyPr wrap="square" rtlCol="0">
            <a:spAutoFit/>
          </a:bodyPr>
          <a:lstStyle/>
          <a:p>
            <a:pPr algn="just"/>
            <a:r>
              <a:rPr lang="en-US" b="1" dirty="0"/>
              <a:t>Gupta et al. [8] </a:t>
            </a:r>
            <a:r>
              <a:rPr lang="en-US" dirty="0"/>
              <a:t>"investigate the use of microservices architecture in building scalable and maintainable job portals. Their research highlights the benefits of modularity, independent service deployments, and efficient API management in improving system performance and reducing downtime.“</a:t>
            </a:r>
          </a:p>
          <a:p>
            <a:pPr algn="just"/>
            <a:endParaRPr lang="en-US" dirty="0"/>
          </a:p>
          <a:p>
            <a:pPr algn="just"/>
            <a:r>
              <a:rPr lang="en-US" b="1" dirty="0"/>
              <a:t>Chawla et al. [9] </a:t>
            </a:r>
            <a:r>
              <a:rPr lang="en-US" dirty="0"/>
              <a:t>"present a comparative study of various authentication and authorization mechanisms in job portals, including multi-factor authentication (MFA), OAuth, and JWT tokens. Their findings suggest that integrating strong authentication methods enhances security and reduces the risk of unauthorized access.“</a:t>
            </a:r>
          </a:p>
          <a:p>
            <a:pPr algn="just"/>
            <a:endParaRPr lang="en-US" dirty="0"/>
          </a:p>
          <a:p>
            <a:pPr algn="just"/>
            <a:r>
              <a:rPr lang="en-US" b="1" dirty="0"/>
              <a:t>Bose et al. [10] </a:t>
            </a:r>
            <a:r>
              <a:rPr lang="en-US" dirty="0"/>
              <a:t>"review the use of progressive web apps (PWAs) in enhancing the performance and offline capabilities of job portals. They highlight how PWAs provide a native app-like experience while maintaining the flexibility and scalability of web applications, improving user retention and engagement."</a:t>
            </a:r>
          </a:p>
        </p:txBody>
      </p:sp>
    </p:spTree>
    <p:extLst>
      <p:ext uri="{BB962C8B-B14F-4D97-AF65-F5344CB8AC3E}">
        <p14:creationId xmlns:p14="http://schemas.microsoft.com/office/powerpoint/2010/main" val="21802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97F41-FE07-F8B6-F95B-FAB3A639FB5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20CE685-95F6-9C52-8F4D-F0D5E868B056}"/>
              </a:ext>
            </a:extLst>
          </p:cNvPr>
          <p:cNvSpPr txBox="1"/>
          <p:nvPr/>
        </p:nvSpPr>
        <p:spPr>
          <a:xfrm>
            <a:off x="2149312" y="42506"/>
            <a:ext cx="8568965" cy="3077766"/>
          </a:xfrm>
          <a:prstGeom prst="rect">
            <a:avLst/>
          </a:prstGeom>
          <a:noFill/>
        </p:spPr>
        <p:txBody>
          <a:bodyPr wrap="square" rtlCol="0">
            <a:spAutoFit/>
          </a:bodyPr>
          <a:lstStyle/>
          <a:p>
            <a:pPr algn="just"/>
            <a:endParaRPr lang="en-US" dirty="0"/>
          </a:p>
          <a:p>
            <a:pPr algn="just"/>
            <a:r>
              <a:rPr lang="en-US" b="1" dirty="0"/>
              <a:t>Functional Requirements</a:t>
            </a:r>
          </a:p>
          <a:p>
            <a:pPr algn="just"/>
            <a:r>
              <a:rPr lang="en-US" sz="1600" b="1" dirty="0"/>
              <a:t>Role 1: User</a:t>
            </a:r>
          </a:p>
          <a:p>
            <a:pPr algn="just">
              <a:buFont typeface="+mj-lt"/>
              <a:buAutoNum type="arabicPeriod"/>
            </a:pPr>
            <a:r>
              <a:rPr lang="en-US" dirty="0"/>
              <a:t> System helps users to sign up, log in, and update their profiles or bio after login.</a:t>
            </a:r>
          </a:p>
          <a:p>
            <a:pPr algn="just">
              <a:buFont typeface="+mj-lt"/>
              <a:buAutoNum type="arabicPeriod"/>
            </a:pPr>
            <a:r>
              <a:rPr lang="en-US" dirty="0"/>
              <a:t> System helps users to browse, search, and apply for jobs.</a:t>
            </a:r>
          </a:p>
          <a:p>
            <a:pPr algn="just">
              <a:buFont typeface="+mj-lt"/>
              <a:buAutoNum type="arabicPeriod"/>
            </a:pPr>
            <a:r>
              <a:rPr lang="en-US" dirty="0"/>
              <a:t> System helps users to check the status of their applications (accepted or rejected).</a:t>
            </a:r>
          </a:p>
          <a:p>
            <a:pPr algn="just">
              <a:buFont typeface="+mj-lt"/>
              <a:buAutoNum type="arabicPeriod"/>
            </a:pPr>
            <a:r>
              <a:rPr lang="en-US" dirty="0"/>
              <a:t> System helps users to interact with customized  chat-bot.</a:t>
            </a:r>
          </a:p>
          <a:p>
            <a:pPr algn="just"/>
            <a:endParaRPr lang="en-US" dirty="0"/>
          </a:p>
          <a:p>
            <a:pPr algn="just"/>
            <a:r>
              <a:rPr lang="en-US" sz="1600" b="1" dirty="0"/>
              <a:t>Role 2: Admin</a:t>
            </a:r>
          </a:p>
          <a:p>
            <a:pPr algn="just">
              <a:buFont typeface="+mj-lt"/>
              <a:buAutoNum type="arabicPeriod" startAt="4"/>
            </a:pPr>
            <a:r>
              <a:rPr lang="en-US" dirty="0"/>
              <a:t> System helps admins to create companies and post jobs.</a:t>
            </a:r>
          </a:p>
          <a:p>
            <a:pPr algn="just">
              <a:buFont typeface="+mj-lt"/>
              <a:buAutoNum type="arabicPeriod" startAt="4"/>
            </a:pPr>
            <a:r>
              <a:rPr lang="en-US" dirty="0"/>
              <a:t> System helps admin to view job applicants and update their application status.</a:t>
            </a:r>
          </a:p>
        </p:txBody>
      </p:sp>
      <p:sp>
        <p:nvSpPr>
          <p:cNvPr id="12" name="TextBox 11">
            <a:extLst>
              <a:ext uri="{FF2B5EF4-FFF2-40B4-BE49-F238E27FC236}">
                <a16:creationId xmlns:a16="http://schemas.microsoft.com/office/drawing/2014/main" id="{6E67B828-37C2-8771-9B16-717CCBB9D279}"/>
              </a:ext>
            </a:extLst>
          </p:cNvPr>
          <p:cNvSpPr txBox="1"/>
          <p:nvPr/>
        </p:nvSpPr>
        <p:spPr>
          <a:xfrm>
            <a:off x="2149312" y="3280528"/>
            <a:ext cx="8003356" cy="2031325"/>
          </a:xfrm>
          <a:prstGeom prst="rect">
            <a:avLst/>
          </a:prstGeom>
          <a:noFill/>
        </p:spPr>
        <p:txBody>
          <a:bodyPr wrap="square" rtlCol="0">
            <a:spAutoFit/>
          </a:bodyPr>
          <a:lstStyle/>
          <a:p>
            <a:pPr algn="just"/>
            <a:r>
              <a:rPr lang="en-US" b="1" dirty="0"/>
              <a:t>Non-Functional Requirements</a:t>
            </a:r>
          </a:p>
          <a:p>
            <a:pPr algn="just">
              <a:buFont typeface="+mj-lt"/>
              <a:buAutoNum type="arabicPeriod"/>
            </a:pPr>
            <a:r>
              <a:rPr lang="en-US" sz="1600" b="1" dirty="0"/>
              <a:t>Performance</a:t>
            </a:r>
            <a:r>
              <a:rPr lang="en-US" b="1" dirty="0"/>
              <a:t>:</a:t>
            </a:r>
            <a:r>
              <a:rPr lang="en-US" dirty="0"/>
              <a:t> Pages should load quickly and handle multiple users effectively.</a:t>
            </a:r>
          </a:p>
          <a:p>
            <a:pPr algn="just">
              <a:buFont typeface="+mj-lt"/>
              <a:buAutoNum type="arabicPeriod"/>
            </a:pPr>
            <a:r>
              <a:rPr lang="en-US" sz="1600" b="1" dirty="0"/>
              <a:t>Security</a:t>
            </a:r>
            <a:r>
              <a:rPr lang="en-US" b="1" dirty="0"/>
              <a:t>:</a:t>
            </a:r>
            <a:r>
              <a:rPr lang="en-US" dirty="0"/>
              <a:t> Protect user data with encryption and ensure role-based access control.</a:t>
            </a:r>
          </a:p>
          <a:p>
            <a:pPr algn="just">
              <a:buFont typeface="+mj-lt"/>
              <a:buAutoNum type="arabicPeriod"/>
            </a:pPr>
            <a:r>
              <a:rPr lang="en-US" sz="1600" b="1" dirty="0"/>
              <a:t>Usability</a:t>
            </a:r>
            <a:r>
              <a:rPr lang="en-US" b="1" dirty="0"/>
              <a:t>:</a:t>
            </a:r>
            <a:r>
              <a:rPr lang="en-US" dirty="0"/>
              <a:t> Provide an intuitive interface for smooth navigation.</a:t>
            </a:r>
          </a:p>
          <a:p>
            <a:pPr algn="just">
              <a:buFont typeface="+mj-lt"/>
              <a:buAutoNum type="arabicPeriod"/>
            </a:pPr>
            <a:r>
              <a:rPr lang="en-US" sz="1600" b="1" dirty="0"/>
              <a:t>Scalability</a:t>
            </a:r>
            <a:r>
              <a:rPr lang="en-US" b="1" dirty="0"/>
              <a:t>:</a:t>
            </a:r>
            <a:r>
              <a:rPr lang="en-US" dirty="0"/>
              <a:t> Ensure the system can handle growing users and data.</a:t>
            </a:r>
          </a:p>
          <a:p>
            <a:pPr algn="just">
              <a:buFont typeface="+mj-lt"/>
              <a:buAutoNum type="arabicPeriod"/>
            </a:pPr>
            <a:r>
              <a:rPr lang="en-US" sz="1600" b="1" dirty="0"/>
              <a:t>Compatibility</a:t>
            </a:r>
            <a:r>
              <a:rPr lang="en-US" b="1" dirty="0"/>
              <a:t>:</a:t>
            </a:r>
            <a:r>
              <a:rPr lang="en-US" dirty="0"/>
              <a:t> Support multiple devices and browsers.</a:t>
            </a:r>
          </a:p>
          <a:p>
            <a:pPr algn="just"/>
            <a:endParaRPr lang="en-IN" dirty="0"/>
          </a:p>
        </p:txBody>
      </p:sp>
    </p:spTree>
    <p:extLst>
      <p:ext uri="{BB962C8B-B14F-4D97-AF65-F5344CB8AC3E}">
        <p14:creationId xmlns:p14="http://schemas.microsoft.com/office/powerpoint/2010/main" val="159329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774F8-5000-A6F0-9545-A4C41D546C50}"/>
              </a:ext>
            </a:extLst>
          </p:cNvPr>
          <p:cNvSpPr txBox="1"/>
          <p:nvPr/>
        </p:nvSpPr>
        <p:spPr>
          <a:xfrm>
            <a:off x="471340" y="465784"/>
            <a:ext cx="4722829" cy="369332"/>
          </a:xfrm>
          <a:prstGeom prst="rect">
            <a:avLst/>
          </a:prstGeom>
          <a:noFill/>
        </p:spPr>
        <p:txBody>
          <a:bodyPr wrap="square" rtlCol="0">
            <a:spAutoFit/>
          </a:bodyPr>
          <a:lstStyle/>
          <a:p>
            <a:r>
              <a:rPr lang="en-US" dirty="0"/>
              <a:t>UML Diagrams – Sequence diagram</a:t>
            </a:r>
            <a:endParaRPr lang="en-IN" dirty="0"/>
          </a:p>
        </p:txBody>
      </p:sp>
      <p:pic>
        <p:nvPicPr>
          <p:cNvPr id="6" name="Picture 5">
            <a:extLst>
              <a:ext uri="{FF2B5EF4-FFF2-40B4-BE49-F238E27FC236}">
                <a16:creationId xmlns:a16="http://schemas.microsoft.com/office/drawing/2014/main" id="{DE0189E1-9FD4-0ED2-5FC0-EDB8A643E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352" y="23567"/>
            <a:ext cx="6488541" cy="6183983"/>
          </a:xfrm>
          <a:prstGeom prst="rect">
            <a:avLst/>
          </a:prstGeom>
        </p:spPr>
      </p:pic>
    </p:spTree>
    <p:extLst>
      <p:ext uri="{BB962C8B-B14F-4D97-AF65-F5344CB8AC3E}">
        <p14:creationId xmlns:p14="http://schemas.microsoft.com/office/powerpoint/2010/main" val="403284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2DE7C-EDD4-B01F-57E2-AB0DAF6BDC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059CB2-7C83-60F5-ABAC-87A8C1829BE3}"/>
              </a:ext>
            </a:extLst>
          </p:cNvPr>
          <p:cNvSpPr txBox="1"/>
          <p:nvPr/>
        </p:nvSpPr>
        <p:spPr>
          <a:xfrm>
            <a:off x="1583703" y="801278"/>
            <a:ext cx="4722829" cy="369332"/>
          </a:xfrm>
          <a:prstGeom prst="rect">
            <a:avLst/>
          </a:prstGeom>
          <a:noFill/>
        </p:spPr>
        <p:txBody>
          <a:bodyPr wrap="square" rtlCol="0">
            <a:spAutoFit/>
          </a:bodyPr>
          <a:lstStyle/>
          <a:p>
            <a:r>
              <a:rPr lang="en-US" dirty="0"/>
              <a:t>Flowchart Diagram</a:t>
            </a:r>
            <a:endParaRPr lang="en-IN" dirty="0"/>
          </a:p>
        </p:txBody>
      </p:sp>
      <p:pic>
        <p:nvPicPr>
          <p:cNvPr id="7" name="Picture 6">
            <a:extLst>
              <a:ext uri="{FF2B5EF4-FFF2-40B4-BE49-F238E27FC236}">
                <a16:creationId xmlns:a16="http://schemas.microsoft.com/office/drawing/2014/main" id="{6FDD6030-A68B-A012-9485-AF5E89E3D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969" y="138375"/>
            <a:ext cx="7439979" cy="5918347"/>
          </a:xfrm>
          <a:prstGeom prst="rect">
            <a:avLst/>
          </a:prstGeom>
        </p:spPr>
      </p:pic>
    </p:spTree>
    <p:extLst>
      <p:ext uri="{BB962C8B-B14F-4D97-AF65-F5344CB8AC3E}">
        <p14:creationId xmlns:p14="http://schemas.microsoft.com/office/powerpoint/2010/main" val="19359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3E564-E80D-96CF-5317-C72C3FA073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0C613D-BF32-D8A8-8A7F-56C2AA81AB2C}"/>
              </a:ext>
            </a:extLst>
          </p:cNvPr>
          <p:cNvSpPr txBox="1"/>
          <p:nvPr/>
        </p:nvSpPr>
        <p:spPr>
          <a:xfrm>
            <a:off x="1894787" y="659876"/>
            <a:ext cx="4722829" cy="369332"/>
          </a:xfrm>
          <a:prstGeom prst="rect">
            <a:avLst/>
          </a:prstGeom>
          <a:noFill/>
        </p:spPr>
        <p:txBody>
          <a:bodyPr wrap="square" rtlCol="0">
            <a:spAutoFit/>
          </a:bodyPr>
          <a:lstStyle/>
          <a:p>
            <a:r>
              <a:rPr lang="en-US" dirty="0"/>
              <a:t>Activity Diagram</a:t>
            </a:r>
            <a:endParaRPr lang="en-IN" dirty="0"/>
          </a:p>
        </p:txBody>
      </p:sp>
      <p:pic>
        <p:nvPicPr>
          <p:cNvPr id="4" name="Picture 3">
            <a:extLst>
              <a:ext uri="{FF2B5EF4-FFF2-40B4-BE49-F238E27FC236}">
                <a16:creationId xmlns:a16="http://schemas.microsoft.com/office/drawing/2014/main" id="{6F561F9A-671A-3BA9-D829-28CF385E3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163" y="98982"/>
            <a:ext cx="5917422" cy="6099142"/>
          </a:xfrm>
          <a:prstGeom prst="rect">
            <a:avLst/>
          </a:prstGeom>
        </p:spPr>
      </p:pic>
    </p:spTree>
    <p:extLst>
      <p:ext uri="{BB962C8B-B14F-4D97-AF65-F5344CB8AC3E}">
        <p14:creationId xmlns:p14="http://schemas.microsoft.com/office/powerpoint/2010/main" val="75291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E8A7B-66FF-9A53-DBA0-3575DB705D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1645042-D3CC-4946-5C69-4A8EB3FD9948}"/>
              </a:ext>
            </a:extLst>
          </p:cNvPr>
          <p:cNvSpPr txBox="1"/>
          <p:nvPr/>
        </p:nvSpPr>
        <p:spPr>
          <a:xfrm>
            <a:off x="1885361" y="1677971"/>
            <a:ext cx="8568965" cy="2585323"/>
          </a:xfrm>
          <a:prstGeom prst="rect">
            <a:avLst/>
          </a:prstGeom>
          <a:noFill/>
        </p:spPr>
        <p:txBody>
          <a:bodyPr wrap="square" rtlCol="0">
            <a:spAutoFit/>
          </a:bodyPr>
          <a:lstStyle/>
          <a:p>
            <a:r>
              <a:rPr lang="en-IN" b="1" dirty="0"/>
              <a:t>Software Requirements/ Frameworks</a:t>
            </a:r>
            <a:r>
              <a:rPr lang="en-IN" dirty="0"/>
              <a:t>: </a:t>
            </a:r>
          </a:p>
          <a:p>
            <a:r>
              <a:rPr lang="en-IN" dirty="0"/>
              <a:t>Programming Languages:  MongoDB, ExpressJs, ReactJs, NodeJs, Cloudinary.</a:t>
            </a:r>
          </a:p>
          <a:p>
            <a:r>
              <a:rPr lang="en-IN" dirty="0"/>
              <a:t>Development Tools:  VSCode code editor, npm for package management. </a:t>
            </a: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b="1" dirty="0"/>
              <a:t>Hardware Requirements</a:t>
            </a:r>
            <a:r>
              <a:rPr lang="en-US" dirty="0"/>
              <a:t>: </a:t>
            </a:r>
          </a:p>
          <a:p>
            <a:r>
              <a:rPr lang="en-US" dirty="0"/>
              <a:t>CPU: Multi-core processors RAM: At 4 GB or more for better performance.</a:t>
            </a:r>
          </a:p>
          <a:p>
            <a:r>
              <a:rPr lang="en-US" dirty="0"/>
              <a:t>Network: High-speed internet connection with low latency.</a:t>
            </a:r>
            <a:endParaRPr lang="en-IN" dirty="0">
              <a:solidFill>
                <a:schemeClr val="bg1">
                  <a:lumMod val="50000"/>
                </a:schemeClr>
              </a:solidFill>
            </a:endParaRPr>
          </a:p>
        </p:txBody>
      </p:sp>
    </p:spTree>
    <p:extLst>
      <p:ext uri="{BB962C8B-B14F-4D97-AF65-F5344CB8AC3E}">
        <p14:creationId xmlns:p14="http://schemas.microsoft.com/office/powerpoint/2010/main" val="275578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7A0E2-86A0-3F84-16A7-813772101C6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DF169B2-F544-BB84-2475-F24389C84E2A}"/>
              </a:ext>
            </a:extLst>
          </p:cNvPr>
          <p:cNvSpPr txBox="1"/>
          <p:nvPr/>
        </p:nvSpPr>
        <p:spPr>
          <a:xfrm>
            <a:off x="1885361" y="1677971"/>
            <a:ext cx="8568965" cy="1754326"/>
          </a:xfrm>
          <a:prstGeom prst="rect">
            <a:avLst/>
          </a:prstGeom>
          <a:noFill/>
        </p:spPr>
        <p:txBody>
          <a:bodyPr wrap="square" rtlCol="0">
            <a:spAutoFit/>
          </a:bodyPr>
          <a:lstStyle/>
          <a:p>
            <a:pPr algn="just"/>
            <a:r>
              <a:rPr lang="en-US" b="1" dirty="0"/>
              <a:t>Conclusion</a:t>
            </a:r>
          </a:p>
          <a:p>
            <a:br>
              <a:rPr lang="en-US" dirty="0"/>
            </a:br>
            <a:r>
              <a:rPr lang="en-US" dirty="0"/>
              <a:t>The SaaS-based job portal offers a flexible, scalable solution that empowers job seekers and recruiters by ensuring security and accessibility. By leveraging cloud technology, the platform will continuously improve and provide users with up-to-date job opportunities, secure application processes, and a seamless experience.</a:t>
            </a:r>
          </a:p>
        </p:txBody>
      </p:sp>
    </p:spTree>
    <p:extLst>
      <p:ext uri="{BB962C8B-B14F-4D97-AF65-F5344CB8AC3E}">
        <p14:creationId xmlns:p14="http://schemas.microsoft.com/office/powerpoint/2010/main" val="406444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E28B6-9347-EB47-9195-5F131FB740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DA9B3B3-A185-40B8-FCF1-9F72DBFBC9D1}"/>
              </a:ext>
            </a:extLst>
          </p:cNvPr>
          <p:cNvSpPr txBox="1"/>
          <p:nvPr/>
        </p:nvSpPr>
        <p:spPr>
          <a:xfrm>
            <a:off x="1368457" y="335845"/>
            <a:ext cx="9455085" cy="6186309"/>
          </a:xfrm>
          <a:prstGeom prst="rect">
            <a:avLst/>
          </a:prstGeom>
          <a:noFill/>
        </p:spPr>
        <p:txBody>
          <a:bodyPr wrap="square" rtlCol="0">
            <a:spAutoFit/>
          </a:bodyPr>
          <a:lstStyle/>
          <a:p>
            <a:pPr algn="just"/>
            <a:endParaRPr lang="en-IN" dirty="0"/>
          </a:p>
          <a:p>
            <a:pPr algn="just"/>
            <a:r>
              <a:rPr lang="en-IN" dirty="0"/>
              <a:t>[1] Sharma. P &amp; Gupta. R, (2021) "</a:t>
            </a:r>
            <a:r>
              <a:rPr lang="en-IN" b="1" dirty="0"/>
              <a:t>Implementing Role-Based Access in Modern Job Portals,</a:t>
            </a:r>
            <a:r>
              <a:rPr lang="en-IN" dirty="0"/>
              <a:t>" Journal of Web Application Security, 2021, 15(3), 321-335.</a:t>
            </a:r>
          </a:p>
          <a:p>
            <a:pPr algn="just"/>
            <a:endParaRPr lang="en-IN" dirty="0"/>
          </a:p>
          <a:p>
            <a:pPr algn="just"/>
            <a:r>
              <a:rPr lang="en-IN" dirty="0"/>
              <a:t>[2] Shiva Maharaj, Nick Polson, and Alex Turk, (2020) "</a:t>
            </a:r>
            <a:r>
              <a:rPr lang="en-IN" b="1" dirty="0"/>
              <a:t>Scalable Web Development: Competing Frameworks and Paradigms</a:t>
            </a:r>
            <a:r>
              <a:rPr lang="en-IN" dirty="0"/>
              <a:t>" Entropy 2022, 24(550).</a:t>
            </a:r>
          </a:p>
          <a:p>
            <a:pPr algn="just"/>
            <a:endParaRPr lang="en-IN" dirty="0"/>
          </a:p>
          <a:p>
            <a:pPr algn="just"/>
            <a:endParaRPr lang="en-IN" dirty="0"/>
          </a:p>
          <a:p>
            <a:pPr algn="just"/>
            <a:r>
              <a:rPr lang="en-IN" dirty="0"/>
              <a:t>[3] Khan. A &amp; Ahmed. Z., (2019) "</a:t>
            </a:r>
            <a:r>
              <a:rPr lang="en-IN" b="1" dirty="0"/>
              <a:t>Design Principles for User-Centric Web Platforms</a:t>
            </a:r>
            <a:r>
              <a:rPr lang="en-IN" dirty="0"/>
              <a:t>," International Journal of Web Development, 2020, 12(5), 456-472.</a:t>
            </a:r>
          </a:p>
          <a:p>
            <a:pPr algn="just"/>
            <a:endParaRPr lang="en-IN" dirty="0"/>
          </a:p>
          <a:p>
            <a:pPr algn="just"/>
            <a:r>
              <a:rPr lang="en-US" dirty="0"/>
              <a:t>[4] Patel, D., &amp; Sharma, H. (2020). "</a:t>
            </a:r>
            <a:r>
              <a:rPr lang="en-US" b="1" dirty="0"/>
              <a:t>The role of cloud-based infrastructure in supporting job portals: Scalability, data storage, and availability.</a:t>
            </a:r>
            <a:r>
              <a:rPr lang="en-US" dirty="0"/>
              <a:t>" Cloud Computing for Business Applications, 8(1), 50-64.</a:t>
            </a:r>
          </a:p>
          <a:p>
            <a:pPr algn="just"/>
            <a:endParaRPr lang="en-US" dirty="0"/>
          </a:p>
          <a:p>
            <a:pPr algn="just"/>
            <a:r>
              <a:rPr lang="en-US" dirty="0"/>
              <a:t>[5] Singh, A., &amp; Mehta, S. (2021). "</a:t>
            </a:r>
            <a:r>
              <a:rPr lang="en-US" b="1" dirty="0"/>
              <a:t>Impact of artificial intelligence on job matching and recommendation systems in job portals</a:t>
            </a:r>
            <a:r>
              <a:rPr lang="en-US" dirty="0"/>
              <a:t>." Journal of Artificial Intelligence Research, 14(5), 201-214.</a:t>
            </a:r>
          </a:p>
          <a:p>
            <a:pPr algn="just"/>
            <a:endParaRPr lang="en-US" dirty="0"/>
          </a:p>
          <a:p>
            <a:pPr algn="just"/>
            <a:r>
              <a:rPr lang="en-US" dirty="0"/>
              <a:t>[6] Rao, P., &amp; Gupta, N. (2020). "</a:t>
            </a:r>
            <a:r>
              <a:rPr lang="en-US" b="1" dirty="0"/>
              <a:t>Integration of automated chatbots for user support in job portals</a:t>
            </a:r>
            <a:r>
              <a:rPr lang="en-US" dirty="0"/>
              <a:t>." Journal of Human-Computer Interaction, 17(2), 115-130.</a:t>
            </a:r>
          </a:p>
          <a:p>
            <a:pPr algn="just"/>
            <a:endParaRPr lang="en-IN" dirty="0"/>
          </a:p>
        </p:txBody>
      </p:sp>
      <p:sp>
        <p:nvSpPr>
          <p:cNvPr id="2" name="TextBox 1">
            <a:extLst>
              <a:ext uri="{FF2B5EF4-FFF2-40B4-BE49-F238E27FC236}">
                <a16:creationId xmlns:a16="http://schemas.microsoft.com/office/drawing/2014/main" id="{6535D8F1-B81B-18CB-C82D-B1B2A3585351}"/>
              </a:ext>
            </a:extLst>
          </p:cNvPr>
          <p:cNvSpPr txBox="1"/>
          <p:nvPr/>
        </p:nvSpPr>
        <p:spPr>
          <a:xfrm>
            <a:off x="796984" y="222724"/>
            <a:ext cx="1640264" cy="646331"/>
          </a:xfrm>
          <a:prstGeom prst="rect">
            <a:avLst/>
          </a:prstGeom>
          <a:noFill/>
        </p:spPr>
        <p:txBody>
          <a:bodyPr wrap="square" rtlCol="0">
            <a:spAutoFit/>
          </a:bodyPr>
          <a:lstStyle/>
          <a:p>
            <a:r>
              <a:rPr lang="en-IN" b="1" dirty="0"/>
              <a:t>References</a:t>
            </a:r>
          </a:p>
          <a:p>
            <a:endParaRPr lang="en-IN" dirty="0"/>
          </a:p>
        </p:txBody>
      </p:sp>
    </p:spTree>
    <p:extLst>
      <p:ext uri="{BB962C8B-B14F-4D97-AF65-F5344CB8AC3E}">
        <p14:creationId xmlns:p14="http://schemas.microsoft.com/office/powerpoint/2010/main" val="193802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7DA1-9344-D7D9-2F56-DD66A556729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1A6BB0-90CF-D297-CCE0-B4B972D971B3}"/>
              </a:ext>
            </a:extLst>
          </p:cNvPr>
          <p:cNvSpPr txBox="1"/>
          <p:nvPr/>
        </p:nvSpPr>
        <p:spPr>
          <a:xfrm>
            <a:off x="1885361" y="1649690"/>
            <a:ext cx="8568965" cy="3693319"/>
          </a:xfrm>
          <a:prstGeom prst="rect">
            <a:avLst/>
          </a:prstGeom>
          <a:noFill/>
        </p:spPr>
        <p:txBody>
          <a:bodyPr wrap="square" rtlCol="0">
            <a:spAutoFit/>
          </a:bodyPr>
          <a:lstStyle/>
          <a:p>
            <a:pPr marL="285750" indent="-285750">
              <a:buFont typeface="Arial" panose="020B0604020202020204" pitchFamily="34" charset="0"/>
              <a:buChar char="•"/>
            </a:pPr>
            <a:r>
              <a:rPr lang="en-IN" sz="1800" b="1" dirty="0"/>
              <a:t>Abstract</a:t>
            </a:r>
          </a:p>
          <a:p>
            <a:pPr marL="285750" indent="-285750">
              <a:buFont typeface="Arial" panose="020B0604020202020204" pitchFamily="34" charset="0"/>
              <a:buChar char="•"/>
            </a:pPr>
            <a:r>
              <a:rPr lang="en-IN" sz="1800" b="1" dirty="0"/>
              <a:t>Vision &amp; Mission</a:t>
            </a:r>
          </a:p>
          <a:p>
            <a:pPr marL="285750" indent="-285750">
              <a:buFont typeface="Arial" panose="020B0604020202020204" pitchFamily="34" charset="0"/>
              <a:buChar char="•"/>
            </a:pPr>
            <a:r>
              <a:rPr lang="en-IN" b="1" dirty="0"/>
              <a:t>Objectives</a:t>
            </a:r>
            <a:endParaRPr lang="en-IN" sz="1800" b="1" dirty="0"/>
          </a:p>
          <a:p>
            <a:pPr marL="285750" indent="-285750">
              <a:buFont typeface="Arial" panose="020B0604020202020204" pitchFamily="34" charset="0"/>
              <a:buChar char="•"/>
            </a:pPr>
            <a:r>
              <a:rPr lang="en-IN" sz="1800" b="1" dirty="0"/>
              <a:t>Introduction</a:t>
            </a:r>
          </a:p>
          <a:p>
            <a:pPr marL="285750" indent="-285750">
              <a:buFont typeface="Arial" panose="020B0604020202020204" pitchFamily="34" charset="0"/>
              <a:buChar char="•"/>
            </a:pPr>
            <a:r>
              <a:rPr lang="en-IN" sz="1800" b="1" dirty="0"/>
              <a:t>Scope of the project</a:t>
            </a:r>
          </a:p>
          <a:p>
            <a:pPr marL="285750" indent="-285750">
              <a:buFont typeface="Arial" panose="020B0604020202020204" pitchFamily="34" charset="0"/>
              <a:buChar char="•"/>
            </a:pPr>
            <a:r>
              <a:rPr lang="en-IN" sz="1800" b="1" dirty="0"/>
              <a:t>Problem Statement</a:t>
            </a:r>
          </a:p>
          <a:p>
            <a:pPr marL="285750" indent="-285750">
              <a:buFont typeface="Arial" panose="020B0604020202020204" pitchFamily="34" charset="0"/>
              <a:buChar char="•"/>
            </a:pPr>
            <a:r>
              <a:rPr lang="en-US" sz="1800" b="1" dirty="0"/>
              <a:t>Literature</a:t>
            </a:r>
            <a:r>
              <a:rPr lang="en-US" sz="1800" b="1" u="sng" dirty="0"/>
              <a:t> </a:t>
            </a:r>
            <a:r>
              <a:rPr lang="en-US" sz="1800" b="1" dirty="0"/>
              <a:t>Survey</a:t>
            </a:r>
          </a:p>
          <a:p>
            <a:pPr marL="285750" indent="-285750">
              <a:buFont typeface="Arial" panose="020B0604020202020204" pitchFamily="34" charset="0"/>
              <a:buChar char="•"/>
            </a:pPr>
            <a:r>
              <a:rPr lang="en-IN" sz="1800" b="1" dirty="0"/>
              <a:t>Software Requirement Specification</a:t>
            </a:r>
          </a:p>
          <a:p>
            <a:pPr marL="285750" indent="-285750">
              <a:buFont typeface="Arial" panose="020B0604020202020204" pitchFamily="34" charset="0"/>
              <a:buChar char="•"/>
            </a:pPr>
            <a:r>
              <a:rPr lang="en-IN" sz="1800" b="1" dirty="0"/>
              <a:t>Software &amp; Hardware requirements</a:t>
            </a:r>
          </a:p>
          <a:p>
            <a:pPr marL="285750" indent="-285750">
              <a:buFont typeface="Arial" panose="020B0604020202020204" pitchFamily="34" charset="0"/>
              <a:buChar char="•"/>
            </a:pPr>
            <a:r>
              <a:rPr lang="en-IN" sz="1800" b="1" dirty="0"/>
              <a:t>Conclusion</a:t>
            </a:r>
          </a:p>
          <a:p>
            <a:pPr marL="285750" indent="-285750">
              <a:buFont typeface="Arial" panose="020B0604020202020204" pitchFamily="34" charset="0"/>
              <a:buChar char="•"/>
            </a:pPr>
            <a:r>
              <a:rPr lang="en-IN" sz="1800" b="1" dirty="0"/>
              <a:t>References</a:t>
            </a:r>
          </a:p>
          <a:p>
            <a:pPr marL="285750" indent="-285750">
              <a:buFont typeface="Arial" panose="020B0604020202020204" pitchFamily="34" charset="0"/>
              <a:buChar char="•"/>
            </a:pPr>
            <a:endParaRPr lang="en-IN" sz="1800" b="1" dirty="0"/>
          </a:p>
          <a:p>
            <a:pPr marL="285750" indent="-285750">
              <a:buFont typeface="Arial" panose="020B0604020202020204" pitchFamily="34" charset="0"/>
              <a:buChar char="•"/>
            </a:pPr>
            <a:endParaRPr lang="en-IN" sz="1800" b="1" dirty="0"/>
          </a:p>
        </p:txBody>
      </p:sp>
      <p:sp>
        <p:nvSpPr>
          <p:cNvPr id="2" name="TextBox 1">
            <a:extLst>
              <a:ext uri="{FF2B5EF4-FFF2-40B4-BE49-F238E27FC236}">
                <a16:creationId xmlns:a16="http://schemas.microsoft.com/office/drawing/2014/main" id="{232FA8ED-974A-B1EE-3F13-E427375D8CD9}"/>
              </a:ext>
            </a:extLst>
          </p:cNvPr>
          <p:cNvSpPr txBox="1"/>
          <p:nvPr/>
        </p:nvSpPr>
        <p:spPr>
          <a:xfrm>
            <a:off x="1885361" y="782580"/>
            <a:ext cx="2215299" cy="584775"/>
          </a:xfrm>
          <a:prstGeom prst="rect">
            <a:avLst/>
          </a:prstGeom>
          <a:noFill/>
        </p:spPr>
        <p:txBody>
          <a:bodyPr wrap="square" rtlCol="0">
            <a:spAutoFit/>
          </a:bodyPr>
          <a:lstStyle/>
          <a:p>
            <a:r>
              <a:rPr lang="en-IN" sz="3200" b="1" dirty="0"/>
              <a:t>Contents</a:t>
            </a:r>
          </a:p>
        </p:txBody>
      </p:sp>
    </p:spTree>
    <p:extLst>
      <p:ext uri="{BB962C8B-B14F-4D97-AF65-F5344CB8AC3E}">
        <p14:creationId xmlns:p14="http://schemas.microsoft.com/office/powerpoint/2010/main" val="217326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C2DA-56B4-A1BB-92FD-024CA7FD5E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7751106-7C28-2C19-16DC-6800B8E1E242}"/>
              </a:ext>
            </a:extLst>
          </p:cNvPr>
          <p:cNvSpPr txBox="1"/>
          <p:nvPr/>
        </p:nvSpPr>
        <p:spPr>
          <a:xfrm>
            <a:off x="1651262" y="1443841"/>
            <a:ext cx="8889476" cy="3970318"/>
          </a:xfrm>
          <a:prstGeom prst="rect">
            <a:avLst/>
          </a:prstGeom>
          <a:noFill/>
        </p:spPr>
        <p:txBody>
          <a:bodyPr wrap="square" rtlCol="0">
            <a:spAutoFit/>
          </a:bodyPr>
          <a:lstStyle/>
          <a:p>
            <a:pPr algn="just"/>
            <a:r>
              <a:rPr lang="en-US" dirty="0"/>
              <a:t>[7] Verma, R., &amp; Kumar, V. (2021). "</a:t>
            </a:r>
            <a:r>
              <a:rPr lang="en-US" b="1" dirty="0"/>
              <a:t>Data privacy and compliance in job portals: Securing user information with GDPR and best practices</a:t>
            </a:r>
            <a:r>
              <a:rPr lang="en-US" dirty="0"/>
              <a:t>." Information Security and Data Protection Journal, 9(3), 210-225.</a:t>
            </a:r>
          </a:p>
          <a:p>
            <a:pPr algn="just"/>
            <a:endParaRPr lang="en-US" dirty="0"/>
          </a:p>
          <a:p>
            <a:pPr algn="just"/>
            <a:r>
              <a:rPr lang="en-US" dirty="0"/>
              <a:t>[8] Gupta, R., &amp; Yadav, S. (2020). "</a:t>
            </a:r>
            <a:r>
              <a:rPr lang="en-US" b="1" dirty="0"/>
              <a:t>Microservices architecture for scalable and maintainable job portals</a:t>
            </a:r>
            <a:r>
              <a:rPr lang="en-US" dirty="0"/>
              <a:t>." Journal of Distributed Systems, 11(4), 45-58.</a:t>
            </a:r>
          </a:p>
          <a:p>
            <a:pPr algn="just"/>
            <a:endParaRPr lang="en-US" dirty="0"/>
          </a:p>
          <a:p>
            <a:pPr algn="just"/>
            <a:r>
              <a:rPr lang="en-US" dirty="0"/>
              <a:t>[9] Chawla, S., &amp; Agarwal, R. (2021). "</a:t>
            </a:r>
            <a:r>
              <a:rPr lang="en-US" b="1" dirty="0"/>
              <a:t>Authentication and authorization mechanisms in job portals: A comparative study of MFA, OAuth, and JWT</a:t>
            </a:r>
            <a:r>
              <a:rPr lang="en-US" dirty="0"/>
              <a:t>." Cybersecurity and Identity Management Journal, 13(2), 105-118.</a:t>
            </a:r>
          </a:p>
          <a:p>
            <a:pPr algn="just"/>
            <a:endParaRPr lang="en-US" dirty="0"/>
          </a:p>
          <a:p>
            <a:pPr algn="just"/>
            <a:r>
              <a:rPr lang="en-US" dirty="0"/>
              <a:t>[10] Bose, D., &amp; Sharma, A. (2020). "</a:t>
            </a:r>
            <a:r>
              <a:rPr lang="en-US" b="1" dirty="0"/>
              <a:t>Progressive web apps in job portals: Enhancing performance and offline capabilities.</a:t>
            </a:r>
            <a:r>
              <a:rPr lang="en-US" dirty="0"/>
              <a:t>" Mobile and Web Application Technologies Journal, 15(3), 128-140.</a:t>
            </a:r>
          </a:p>
        </p:txBody>
      </p:sp>
    </p:spTree>
    <p:extLst>
      <p:ext uri="{BB962C8B-B14F-4D97-AF65-F5344CB8AC3E}">
        <p14:creationId xmlns:p14="http://schemas.microsoft.com/office/powerpoint/2010/main" val="515395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5E6E6-6CB1-620C-6440-E6E56C5EE2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618A9E-803C-3345-4D98-C376E3FAB29D}"/>
              </a:ext>
            </a:extLst>
          </p:cNvPr>
          <p:cNvSpPr txBox="1"/>
          <p:nvPr/>
        </p:nvSpPr>
        <p:spPr>
          <a:xfrm>
            <a:off x="1885361" y="1677971"/>
            <a:ext cx="8568965" cy="923330"/>
          </a:xfrm>
          <a:prstGeom prst="rect">
            <a:avLst/>
          </a:prstGeom>
          <a:noFill/>
        </p:spPr>
        <p:txBody>
          <a:bodyPr wrap="square" rtlCol="0">
            <a:spAutoFit/>
          </a:bodyPr>
          <a:lstStyle/>
          <a:p>
            <a:r>
              <a:rPr lang="en-IN" sz="5400" b="1" dirty="0"/>
              <a:t>THANK YOU</a:t>
            </a:r>
            <a:endParaRPr lang="en-IN" sz="5400" dirty="0">
              <a:solidFill>
                <a:schemeClr val="bg1">
                  <a:lumMod val="50000"/>
                </a:schemeClr>
              </a:solidFill>
            </a:endParaRPr>
          </a:p>
        </p:txBody>
      </p:sp>
    </p:spTree>
    <p:extLst>
      <p:ext uri="{BB962C8B-B14F-4D97-AF65-F5344CB8AC3E}">
        <p14:creationId xmlns:p14="http://schemas.microsoft.com/office/powerpoint/2010/main" val="427243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AFA49-CE2B-6041-78FF-F609E6BAE4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8D98F1-B560-6299-CE9E-7640308E50DC}"/>
              </a:ext>
            </a:extLst>
          </p:cNvPr>
          <p:cNvSpPr txBox="1"/>
          <p:nvPr/>
        </p:nvSpPr>
        <p:spPr>
          <a:xfrm>
            <a:off x="1885361" y="1677971"/>
            <a:ext cx="8568965" cy="3139321"/>
          </a:xfrm>
          <a:prstGeom prst="rect">
            <a:avLst/>
          </a:prstGeom>
          <a:noFill/>
        </p:spPr>
        <p:txBody>
          <a:bodyPr wrap="square" rtlCol="0">
            <a:spAutoFit/>
          </a:bodyPr>
          <a:lstStyle/>
          <a:p>
            <a:pPr algn="just"/>
            <a:r>
              <a:rPr lang="en-US" b="1" dirty="0"/>
              <a:t>Abstract</a:t>
            </a:r>
          </a:p>
          <a:p>
            <a:pPr algn="just"/>
            <a:endParaRPr lang="en-US" b="1" dirty="0"/>
          </a:p>
          <a:p>
            <a:pPr algn="just"/>
            <a:endParaRPr lang="en-US" b="1" dirty="0"/>
          </a:p>
          <a:p>
            <a:pPr algn="just"/>
            <a:endParaRPr lang="en-US" b="1" dirty="0"/>
          </a:p>
          <a:p>
            <a:pPr algn="just"/>
            <a:r>
              <a:rPr lang="en-US" dirty="0"/>
              <a:t>This project aims to develop a SaaS-based job portal that provides job seekers with a secure, reliable platform for finding genuine employment opportunities. By integrating advanced verification processes, real-time data security measures, and a user-friendly interface, this platform ensures job seekers can confidently apply for jobs. The SaaS model allows for seamless scalability and accessibility, providing users with a convenient and consistent experience across devices.</a:t>
            </a:r>
          </a:p>
          <a:p>
            <a:pPr algn="just"/>
            <a:endParaRPr lang="en-IN" dirty="0"/>
          </a:p>
        </p:txBody>
      </p:sp>
    </p:spTree>
    <p:extLst>
      <p:ext uri="{BB962C8B-B14F-4D97-AF65-F5344CB8AC3E}">
        <p14:creationId xmlns:p14="http://schemas.microsoft.com/office/powerpoint/2010/main" val="366402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E458E-6557-1E93-7C5F-3E953312DCA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40241B1-8A13-00AC-AA07-072A8E430ADF}"/>
              </a:ext>
            </a:extLst>
          </p:cNvPr>
          <p:cNvSpPr txBox="1"/>
          <p:nvPr/>
        </p:nvSpPr>
        <p:spPr>
          <a:xfrm>
            <a:off x="1885361" y="1677971"/>
            <a:ext cx="8568965" cy="3693319"/>
          </a:xfrm>
          <a:prstGeom prst="rect">
            <a:avLst/>
          </a:prstGeom>
          <a:noFill/>
        </p:spPr>
        <p:txBody>
          <a:bodyPr wrap="square" rtlCol="0">
            <a:spAutoFit/>
          </a:bodyPr>
          <a:lstStyle/>
          <a:p>
            <a:pPr algn="just"/>
            <a:r>
              <a:rPr lang="en-US" b="1" dirty="0"/>
              <a:t>Vision</a:t>
            </a:r>
          </a:p>
          <a:p>
            <a:pPr algn="just"/>
            <a:endParaRPr lang="en-US" b="1" dirty="0"/>
          </a:p>
          <a:p>
            <a:pPr algn="just"/>
            <a:r>
              <a:rPr lang="en-US" dirty="0"/>
              <a:t>To create a secure and reliable online platform that empowers job seekers to find genuine employment opportunities, while protecting them from job scams.</a:t>
            </a:r>
          </a:p>
          <a:p>
            <a:pPr algn="just"/>
            <a:endParaRPr lang="en-US" dirty="0"/>
          </a:p>
          <a:p>
            <a:pPr algn="just"/>
            <a:endParaRPr lang="en-US" dirty="0"/>
          </a:p>
          <a:p>
            <a:pPr algn="just"/>
            <a:r>
              <a:rPr lang="en-US" b="1" dirty="0"/>
              <a:t>Mission</a:t>
            </a:r>
          </a:p>
          <a:p>
            <a:pPr algn="just"/>
            <a:endParaRPr lang="en-US" b="1" dirty="0"/>
          </a:p>
          <a:p>
            <a:pPr algn="just"/>
            <a:r>
              <a:rPr lang="en-US" dirty="0"/>
              <a:t>To provide a trusted and user-friendly job portal that:</a:t>
            </a:r>
          </a:p>
          <a:p>
            <a:pPr algn="just">
              <a:buFont typeface="Arial" panose="020B0604020202020204" pitchFamily="34" charset="0"/>
              <a:buChar char="•"/>
            </a:pPr>
            <a:r>
              <a:rPr lang="en-US" dirty="0"/>
              <a:t>Verifies job postings and companies.</a:t>
            </a:r>
          </a:p>
          <a:p>
            <a:pPr algn="just">
              <a:buFont typeface="Arial" panose="020B0604020202020204" pitchFamily="34" charset="0"/>
              <a:buChar char="•"/>
            </a:pPr>
            <a:r>
              <a:rPr lang="en-US" dirty="0"/>
              <a:t>Ensures secure communication channels.</a:t>
            </a:r>
          </a:p>
          <a:p>
            <a:pPr algn="just">
              <a:buFont typeface="Arial" panose="020B0604020202020204" pitchFamily="34" charset="0"/>
              <a:buChar char="•"/>
            </a:pPr>
            <a:r>
              <a:rPr lang="en-US" dirty="0"/>
              <a:t>Protects user data and privacy.</a:t>
            </a:r>
          </a:p>
          <a:p>
            <a:pPr algn="just">
              <a:buFont typeface="Arial" panose="020B0604020202020204" pitchFamily="34" charset="0"/>
              <a:buChar char="•"/>
            </a:pPr>
            <a:r>
              <a:rPr lang="en-US" dirty="0"/>
              <a:t>Offers a seamless job search experience.</a:t>
            </a:r>
          </a:p>
        </p:txBody>
      </p:sp>
    </p:spTree>
    <p:extLst>
      <p:ext uri="{BB962C8B-B14F-4D97-AF65-F5344CB8AC3E}">
        <p14:creationId xmlns:p14="http://schemas.microsoft.com/office/powerpoint/2010/main" val="44398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012C9-A14D-D0B4-4F86-CB0C646F11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7BC394-D902-B76A-1D1B-470CF14E506B}"/>
              </a:ext>
            </a:extLst>
          </p:cNvPr>
          <p:cNvSpPr txBox="1"/>
          <p:nvPr/>
        </p:nvSpPr>
        <p:spPr>
          <a:xfrm>
            <a:off x="1885361" y="1677971"/>
            <a:ext cx="8568965" cy="2031325"/>
          </a:xfrm>
          <a:prstGeom prst="rect">
            <a:avLst/>
          </a:prstGeom>
          <a:noFill/>
        </p:spPr>
        <p:txBody>
          <a:bodyPr wrap="square" rtlCol="0">
            <a:spAutoFit/>
          </a:bodyPr>
          <a:lstStyle/>
          <a:p>
            <a:pPr algn="just"/>
            <a:r>
              <a:rPr lang="en-US" b="1" dirty="0"/>
              <a:t>Objectives</a:t>
            </a:r>
          </a:p>
          <a:p>
            <a:pPr algn="just"/>
            <a:endParaRPr lang="en-US" b="1" dirty="0"/>
          </a:p>
          <a:p>
            <a:pPr marL="342900" indent="-342900" algn="just">
              <a:buFont typeface="+mj-lt"/>
              <a:buAutoNum type="arabicPeriod"/>
            </a:pPr>
            <a:r>
              <a:rPr lang="en-US" dirty="0"/>
              <a:t>Develop a platform with strong security protocols and a user-friendly design.</a:t>
            </a:r>
          </a:p>
          <a:p>
            <a:pPr marL="342900" indent="-342900" algn="just">
              <a:buFont typeface="+mj-lt"/>
              <a:buAutoNum type="arabicPeriod"/>
            </a:pPr>
            <a:r>
              <a:rPr lang="en-US" dirty="0"/>
              <a:t>Validate job listings and company profiles to maintain credibility.</a:t>
            </a:r>
          </a:p>
          <a:p>
            <a:pPr marL="342900" indent="-342900" algn="just">
              <a:buFont typeface="+mj-lt"/>
              <a:buAutoNum type="arabicPeriod"/>
            </a:pPr>
            <a:r>
              <a:rPr lang="en-US" dirty="0"/>
              <a:t>Continuously improve the platform in line with evolving industry trends.</a:t>
            </a:r>
          </a:p>
          <a:p>
            <a:pPr marL="342900" indent="-342900" algn="just">
              <a:buFont typeface="+mj-lt"/>
              <a:buAutoNum type="arabicPeriod"/>
            </a:pPr>
            <a:r>
              <a:rPr lang="en-US" dirty="0"/>
              <a:t>Implement a seamless application process for both job seekers and recruiters.</a:t>
            </a:r>
          </a:p>
          <a:p>
            <a:pPr marL="342900" indent="-342900" algn="just">
              <a:buFont typeface="+mj-lt"/>
              <a:buAutoNum type="arabicPeriod"/>
            </a:pPr>
            <a:endParaRPr lang="en-US" b="1" dirty="0"/>
          </a:p>
        </p:txBody>
      </p:sp>
    </p:spTree>
    <p:extLst>
      <p:ext uri="{BB962C8B-B14F-4D97-AF65-F5344CB8AC3E}">
        <p14:creationId xmlns:p14="http://schemas.microsoft.com/office/powerpoint/2010/main" val="382201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8F2D-2B36-F038-00C0-184A9F47D9A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952B50-4070-FFF6-427F-746965755780}"/>
              </a:ext>
            </a:extLst>
          </p:cNvPr>
          <p:cNvSpPr txBox="1"/>
          <p:nvPr/>
        </p:nvSpPr>
        <p:spPr>
          <a:xfrm>
            <a:off x="1602556" y="782425"/>
            <a:ext cx="8568965" cy="369332"/>
          </a:xfrm>
          <a:prstGeom prst="rect">
            <a:avLst/>
          </a:prstGeom>
          <a:noFill/>
        </p:spPr>
        <p:txBody>
          <a:bodyPr wrap="square" rtlCol="0">
            <a:spAutoFit/>
          </a:bodyPr>
          <a:lstStyle/>
          <a:p>
            <a:pPr algn="just"/>
            <a:r>
              <a:rPr lang="en-US" b="1" dirty="0"/>
              <a:t>Test Cases</a:t>
            </a:r>
          </a:p>
        </p:txBody>
      </p:sp>
      <p:pic>
        <p:nvPicPr>
          <p:cNvPr id="3" name="Picture 2">
            <a:extLst>
              <a:ext uri="{FF2B5EF4-FFF2-40B4-BE49-F238E27FC236}">
                <a16:creationId xmlns:a16="http://schemas.microsoft.com/office/drawing/2014/main" id="{C99A5C90-B068-E060-DD68-6FE753E91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188" y="329937"/>
            <a:ext cx="6165299" cy="5934477"/>
          </a:xfrm>
          <a:prstGeom prst="rect">
            <a:avLst/>
          </a:prstGeom>
        </p:spPr>
      </p:pic>
      <p:cxnSp>
        <p:nvCxnSpPr>
          <p:cNvPr id="6" name="Straight Connector 5">
            <a:extLst>
              <a:ext uri="{FF2B5EF4-FFF2-40B4-BE49-F238E27FC236}">
                <a16:creationId xmlns:a16="http://schemas.microsoft.com/office/drawing/2014/main" id="{D41C0485-02BC-53F1-7599-A96C2AEBA9E8}"/>
              </a:ext>
            </a:extLst>
          </p:cNvPr>
          <p:cNvCxnSpPr/>
          <p:nvPr/>
        </p:nvCxnSpPr>
        <p:spPr>
          <a:xfrm>
            <a:off x="9596487" y="329937"/>
            <a:ext cx="0" cy="593447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1ADAA63-56B8-C25E-C446-39D0AB293141}"/>
              </a:ext>
            </a:extLst>
          </p:cNvPr>
          <p:cNvCxnSpPr/>
          <p:nvPr/>
        </p:nvCxnSpPr>
        <p:spPr>
          <a:xfrm>
            <a:off x="3431188" y="6264414"/>
            <a:ext cx="616529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089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D3D28-F8A7-3180-9176-512A50934E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1D10E60-E476-ACA4-3A0A-E6D4D29BE025}"/>
              </a:ext>
            </a:extLst>
          </p:cNvPr>
          <p:cNvSpPr txBox="1"/>
          <p:nvPr/>
        </p:nvSpPr>
        <p:spPr>
          <a:xfrm>
            <a:off x="1885361" y="1677971"/>
            <a:ext cx="8568965" cy="2862322"/>
          </a:xfrm>
          <a:prstGeom prst="rect">
            <a:avLst/>
          </a:prstGeom>
          <a:noFill/>
        </p:spPr>
        <p:txBody>
          <a:bodyPr wrap="square" rtlCol="0">
            <a:spAutoFit/>
          </a:bodyPr>
          <a:lstStyle/>
          <a:p>
            <a:pPr algn="just"/>
            <a:r>
              <a:rPr lang="en-US" b="1" dirty="0"/>
              <a:t>Introduction</a:t>
            </a:r>
          </a:p>
          <a:p>
            <a:pPr algn="just"/>
            <a:endParaRPr lang="en-US" b="1" dirty="0"/>
          </a:p>
          <a:p>
            <a:pPr algn="just"/>
            <a:endParaRPr lang="en-US" b="1" dirty="0"/>
          </a:p>
          <a:p>
            <a:pPr algn="just"/>
            <a:r>
              <a:rPr lang="en-US" dirty="0"/>
              <a:t>The rise of online job platforms has also led to an increase in job scams, making it harder for people to find genuine jobs. Fake job postings, phishing emails, and scam websites often result in financial losses and identity theft, leaving job seekers frustrated and vulnerable. This project aims to build a secure and trustworthy job portal that protects users from these scams. The platform will verify job postings and companies, ensure user data is safe, and provide a simple, user-friendly interface. By doing so, it will help job seekers find legitimate opportunities and create a safer online job search experience.</a:t>
            </a:r>
          </a:p>
        </p:txBody>
      </p:sp>
    </p:spTree>
    <p:extLst>
      <p:ext uri="{BB962C8B-B14F-4D97-AF65-F5344CB8AC3E}">
        <p14:creationId xmlns:p14="http://schemas.microsoft.com/office/powerpoint/2010/main" val="375496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C2F44-EF49-28D4-081B-CB029EF0A6A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540960C-F318-2CF5-4FC8-D3F772E53A81}"/>
              </a:ext>
            </a:extLst>
          </p:cNvPr>
          <p:cNvSpPr txBox="1"/>
          <p:nvPr/>
        </p:nvSpPr>
        <p:spPr>
          <a:xfrm>
            <a:off x="1885361" y="1677971"/>
            <a:ext cx="8568965" cy="3139321"/>
          </a:xfrm>
          <a:prstGeom prst="rect">
            <a:avLst/>
          </a:prstGeom>
          <a:noFill/>
        </p:spPr>
        <p:txBody>
          <a:bodyPr wrap="square" rtlCol="0">
            <a:spAutoFit/>
          </a:bodyPr>
          <a:lstStyle/>
          <a:p>
            <a:pPr algn="just"/>
            <a:r>
              <a:rPr lang="en-US" b="1" dirty="0"/>
              <a:t>Scope of the Project</a:t>
            </a:r>
          </a:p>
          <a:p>
            <a:pPr algn="just"/>
            <a:br>
              <a:rPr lang="en-US" dirty="0"/>
            </a:br>
            <a:r>
              <a:rPr lang="en-US" dirty="0"/>
              <a:t>The scope of this project includes the development of a cloud-based SaaS job portal that offers:</a:t>
            </a:r>
          </a:p>
          <a:p>
            <a:pPr algn="just">
              <a:buFont typeface="Arial" panose="020B0604020202020204" pitchFamily="34" charset="0"/>
              <a:buChar char="•"/>
            </a:pPr>
            <a:r>
              <a:rPr lang="en-US" b="1" dirty="0"/>
              <a:t>Platform Development</a:t>
            </a:r>
            <a:r>
              <a:rPr lang="en-US" dirty="0"/>
              <a:t>: A scalable SaaS web application accessible on any device.</a:t>
            </a:r>
          </a:p>
          <a:p>
            <a:pPr algn="just">
              <a:buFont typeface="Arial" panose="020B0604020202020204" pitchFamily="34" charset="0"/>
              <a:buChar char="•"/>
            </a:pPr>
            <a:r>
              <a:rPr lang="en-US" b="1" dirty="0"/>
              <a:t>Database Design</a:t>
            </a:r>
            <a:r>
              <a:rPr lang="en-US" dirty="0"/>
              <a:t>: A cloud-based, secure database to manage job postings, user profiles, and applications.</a:t>
            </a:r>
          </a:p>
          <a:p>
            <a:pPr algn="just">
              <a:buFont typeface="Arial" panose="020B0604020202020204" pitchFamily="34" charset="0"/>
              <a:buChar char="•"/>
            </a:pPr>
            <a:r>
              <a:rPr lang="en-US" b="1" dirty="0"/>
              <a:t>Security Measures</a:t>
            </a:r>
            <a:r>
              <a:rPr lang="en-US" dirty="0"/>
              <a:t>: Robust security protocols like encryption, access control, and data privacy specific to SaaS platforms.</a:t>
            </a:r>
          </a:p>
          <a:p>
            <a:pPr algn="just">
              <a:buFont typeface="Arial" panose="020B0604020202020204" pitchFamily="34" charset="0"/>
              <a:buChar char="•"/>
            </a:pPr>
            <a:r>
              <a:rPr lang="en-US" b="1" dirty="0"/>
              <a:t>User Experience</a:t>
            </a:r>
            <a:r>
              <a:rPr lang="en-US" dirty="0"/>
              <a:t>: A seamless experience with regular updates and continuous availability through the SaaS model.</a:t>
            </a:r>
          </a:p>
        </p:txBody>
      </p:sp>
    </p:spTree>
    <p:extLst>
      <p:ext uri="{BB962C8B-B14F-4D97-AF65-F5344CB8AC3E}">
        <p14:creationId xmlns:p14="http://schemas.microsoft.com/office/powerpoint/2010/main" val="327828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538D-3527-CBAA-E34A-B41F19B93AA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6EF05DC-48D5-F59D-A36F-B008D642B8B7}"/>
              </a:ext>
            </a:extLst>
          </p:cNvPr>
          <p:cNvSpPr txBox="1"/>
          <p:nvPr/>
        </p:nvSpPr>
        <p:spPr>
          <a:xfrm>
            <a:off x="1885361" y="1677971"/>
            <a:ext cx="8568965" cy="1754326"/>
          </a:xfrm>
          <a:prstGeom prst="rect">
            <a:avLst/>
          </a:prstGeom>
          <a:noFill/>
        </p:spPr>
        <p:txBody>
          <a:bodyPr wrap="square" rtlCol="0">
            <a:spAutoFit/>
          </a:bodyPr>
          <a:lstStyle/>
          <a:p>
            <a:r>
              <a:rPr lang="en-US" b="1" dirty="0"/>
              <a:t>Problem Statement</a:t>
            </a:r>
          </a:p>
          <a:p>
            <a:endParaRPr lang="en-US" b="1" dirty="0"/>
          </a:p>
          <a:p>
            <a:endParaRPr lang="en-US" b="1" dirty="0"/>
          </a:p>
          <a:p>
            <a:pPr algn="just"/>
            <a:r>
              <a:rPr lang="en-US" dirty="0"/>
              <a:t>The increasing prevalence of job scams has made it difficult for job seekers to find legitimate employment opportunities. Fraudulent job postings, fake emails, and malicious websites pose significant risks to job seekers, leading to financial loss, identity theft.</a:t>
            </a:r>
          </a:p>
        </p:txBody>
      </p:sp>
    </p:spTree>
    <p:extLst>
      <p:ext uri="{BB962C8B-B14F-4D97-AF65-F5344CB8AC3E}">
        <p14:creationId xmlns:p14="http://schemas.microsoft.com/office/powerpoint/2010/main" val="4346746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4171</TotalTime>
  <Words>1681</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AKSHAI KUMAR</dc:creator>
  <cp:lastModifiedBy>M AKSHAI KUMAR</cp:lastModifiedBy>
  <cp:revision>8</cp:revision>
  <dcterms:created xsi:type="dcterms:W3CDTF">2024-11-26T05:00:43Z</dcterms:created>
  <dcterms:modified xsi:type="dcterms:W3CDTF">2025-02-22T06:29:50Z</dcterms:modified>
</cp:coreProperties>
</file>