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2229-5C51-FBD2-22AA-2D3D0271C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E9691-7E97-2A97-F61F-11DC4EC1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2E85-54E5-EBC2-6A7E-BD7FF8F4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BC02-64CF-49A7-8C28-2CF53239DE5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D3F4A-7B53-AD0A-42FA-DF394938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4D08-B1F7-C802-F601-B454A9DE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011-44C5-4651-AE6D-591E6578B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4478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0D6A-13D9-3828-0AD0-4224635A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E0AAC-4EEA-6711-5F90-A496FC34A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F4A0F-6C9C-0F0C-E4A0-2D481472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BC02-64CF-49A7-8C28-2CF53239DE5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EEE83-C453-77B4-A0EC-7471BCC0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385A2-F2FA-6087-A924-74EA43C8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011-44C5-4651-AE6D-591E6578B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3044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444C5-ECE8-699A-819C-82F05BAD0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9D675-459F-36C2-259F-584613DEA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ABCDC-8C1E-FAF3-8F14-D1CEF026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BC02-64CF-49A7-8C28-2CF53239DE5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F3177-954F-9222-AB15-A1E4BA79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6294-71D4-B090-A47E-46229D0D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011-44C5-4651-AE6D-591E6578B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2539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2A1E-C2D7-0C70-06CC-5AF6A02B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1904-759E-E7B5-7AC8-30C1279F5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A8520-EA43-1016-7516-445D6D5E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BC02-64CF-49A7-8C28-2CF53239DE5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4DAF7-0D7C-C7DF-D720-92654E21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4234D-4433-C31D-3FDC-1C1C66F8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011-44C5-4651-AE6D-591E6578B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4363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803B-E1CD-826B-A5E6-2EB71B7B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0C7C1-49D7-BA2B-D70A-90BB7F95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0E351-A619-9CDD-2BBD-EBA7D6CB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BC02-64CF-49A7-8C28-2CF53239DE5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80EF-EAB6-5ED8-9934-145A766E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90B62-B950-BC17-CE23-30E7E579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011-44C5-4651-AE6D-591E6578B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6553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8613-A157-176A-2468-BA81B564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22F22-7A87-81F3-7101-089A38FE9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08A14-62C4-03EA-5C31-04B6C9941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B5A39-95CC-3321-1CCC-1CD2ADF3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BC02-64CF-49A7-8C28-2CF53239DE5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9417D-26C3-EEE3-78D0-000DEE81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AF909-D410-8491-A950-32641FB3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011-44C5-4651-AE6D-591E6578B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4901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A029-0AB3-4D2C-2AAC-493BBBB5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5FA7-C8B8-98FA-11EA-DBC2509E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6FD59-468A-6E5B-11E3-53215ED6D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8EC21-D732-56D2-F298-93D272680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5CDA5-E795-B5E1-6779-E1D677627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57D4E-C67D-300C-526B-398F065C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BC02-64CF-49A7-8C28-2CF53239DE5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856FA-0E08-CC29-3FB9-4A88B621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1B1F9-B8BA-D12E-802D-7F1810A0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011-44C5-4651-AE6D-591E6578B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4139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F7DD-3CA9-4565-9CCA-AFA527C5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AC0C0-97AF-0AD1-644A-34555B64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BC02-64CF-49A7-8C28-2CF53239DE5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4B69E-BD38-9C5E-DCC6-B5458560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5E9C0-0C86-1C78-41BD-019AC41D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011-44C5-4651-AE6D-591E6578B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1102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93ECE-5446-2347-8909-09938321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BC02-64CF-49A7-8C28-2CF53239DE5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4B402-F937-22CF-C7DB-34A0FB9F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34805-E891-0D91-ECFE-1C18AD5B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011-44C5-4651-AE6D-591E6578B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4930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6156-F6E0-2B1D-4711-A3CB14D6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DF0B-601B-F3E7-A781-940B0370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0F2C2-4A71-E8DB-9A9F-009EF7A42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62128-14D1-9809-F050-33B05727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BC02-64CF-49A7-8C28-2CF53239DE5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8A3B4-2B2F-5816-8AEA-02BF737A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2EA8C-32C1-9895-7D97-B277D728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011-44C5-4651-AE6D-591E6578B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3791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102E-BE80-125B-D096-372F35AD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43650-3839-0832-FD50-7FDE9368A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55A44-783B-96B7-448A-3D137C2A4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74430-19F4-2C8B-4126-C93097F1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BC02-64CF-49A7-8C28-2CF53239DE5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EF696-7F1E-8D78-2D1A-34F66B8F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7F4AB-5045-E842-331E-FF9B724D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011-44C5-4651-AE6D-591E6578B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4389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F113F-3AA2-53FF-F011-9C734628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227B1-6749-C169-28DD-DEEEC71F1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4D0FA-6E67-250E-AC2E-DD27782A5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9BC02-64CF-49A7-8C28-2CF53239DE5C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E1545-AD41-D6F6-5DA6-7A00A0395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927A7-0E65-8919-91D8-EA35EEE2F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2011-44C5-4651-AE6D-591E6578B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34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8B88-6EA2-50D1-61D4-375287E72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136" y="1525485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Cascading Style Sheets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E82E0-051A-5756-CAF7-4AD621771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9470" y="4610817"/>
            <a:ext cx="9144000" cy="1655762"/>
          </a:xfrm>
        </p:spPr>
        <p:txBody>
          <a:bodyPr/>
          <a:lstStyle/>
          <a:p>
            <a:r>
              <a:rPr lang="en-US" b="1" dirty="0"/>
              <a:t>Created by: Team 03</a:t>
            </a:r>
          </a:p>
          <a:p>
            <a:r>
              <a:rPr lang="en-US" b="1" dirty="0"/>
              <a:t>Akshai Krishna, Naveen Chowdhary, Madhan Kumar K, Karthick Kumar SM, </a:t>
            </a:r>
            <a:r>
              <a:rPr lang="en-US" b="1" dirty="0" err="1"/>
              <a:t>Jashwanth</a:t>
            </a:r>
            <a:r>
              <a:rPr lang="en-US" b="1" dirty="0"/>
              <a:t> E M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A8BC96-A03A-82A4-347B-7839D5999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4" y="162898"/>
            <a:ext cx="3519948" cy="351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080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99B0-1169-A066-308E-0B57435F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Box Model: The Building Blocks of Layout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EF146-7D56-D783-CE6F-C5677A108816}"/>
              </a:ext>
            </a:extLst>
          </p:cNvPr>
          <p:cNvSpPr txBox="1"/>
          <p:nvPr/>
        </p:nvSpPr>
        <p:spPr>
          <a:xfrm>
            <a:off x="2251587" y="1533832"/>
            <a:ext cx="796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CSS Box Model </a:t>
            </a:r>
            <a:r>
              <a:rPr lang="en-US" dirty="0"/>
              <a:t>describes </a:t>
            </a:r>
            <a:r>
              <a:rPr lang="en-US" b="1" dirty="0"/>
              <a:t>how elements are structured on a webpage</a:t>
            </a:r>
            <a:r>
              <a:rPr lang="en-US" dirty="0"/>
              <a:t>, consisting of </a:t>
            </a:r>
            <a:r>
              <a:rPr lang="en-US" b="1" dirty="0"/>
              <a:t>content</a:t>
            </a:r>
            <a:r>
              <a:rPr lang="en-US" dirty="0"/>
              <a:t>, </a:t>
            </a:r>
            <a:r>
              <a:rPr lang="en-US" b="1" dirty="0"/>
              <a:t>padding</a:t>
            </a:r>
            <a:r>
              <a:rPr lang="en-US" dirty="0"/>
              <a:t>, </a:t>
            </a:r>
            <a:r>
              <a:rPr lang="en-US" b="1" dirty="0"/>
              <a:t>borders</a:t>
            </a:r>
            <a:r>
              <a:rPr lang="en-US" dirty="0"/>
              <a:t>, and </a:t>
            </a:r>
            <a:r>
              <a:rPr lang="en-US" b="1" dirty="0"/>
              <a:t>margins to control spacing </a:t>
            </a:r>
            <a:r>
              <a:rPr lang="en-US" dirty="0"/>
              <a:t>and </a:t>
            </a:r>
            <a:r>
              <a:rPr lang="en-US" b="1" dirty="0"/>
              <a:t>layout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AC037-31E6-67C8-7D5C-282929ED2F7C}"/>
              </a:ext>
            </a:extLst>
          </p:cNvPr>
          <p:cNvSpPr txBox="1"/>
          <p:nvPr/>
        </p:nvSpPr>
        <p:spPr>
          <a:xfrm>
            <a:off x="1514168" y="2694039"/>
            <a:ext cx="41492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Components of the Box Model: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Content:</a:t>
            </a:r>
            <a:r>
              <a:rPr lang="en-US" dirty="0"/>
              <a:t> The area where text or images are displayed.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Padding:</a:t>
            </a:r>
            <a:r>
              <a:rPr lang="en-US" dirty="0"/>
              <a:t> Space between the content and the border (inside the element).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Border:</a:t>
            </a:r>
            <a:r>
              <a:rPr lang="en-US" dirty="0"/>
              <a:t> The edge around the padding, defining the element’s boundary.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Margin:</a:t>
            </a:r>
            <a:r>
              <a:rPr lang="en-US" dirty="0"/>
              <a:t> Space outside the border, creating distance between elements.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199D5-D6A8-E5EF-E1C0-56027DCB3692}"/>
              </a:ext>
            </a:extLst>
          </p:cNvPr>
          <p:cNvSpPr txBox="1"/>
          <p:nvPr/>
        </p:nvSpPr>
        <p:spPr>
          <a:xfrm>
            <a:off x="6681019" y="3018504"/>
            <a:ext cx="4149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Box Sizing:</a:t>
            </a:r>
          </a:p>
          <a:p>
            <a:endParaRPr lang="en-US" b="1" dirty="0"/>
          </a:p>
          <a:p>
            <a:r>
              <a:rPr lang="en-US" b="1" dirty="0"/>
              <a:t>content-box (default): </a:t>
            </a:r>
            <a:r>
              <a:rPr lang="en-US" dirty="0"/>
              <a:t>Width/height excludes padding and border.</a:t>
            </a:r>
          </a:p>
          <a:p>
            <a:r>
              <a:rPr lang="en-US" b="1" dirty="0"/>
              <a:t>border-box: </a:t>
            </a:r>
            <a:r>
              <a:rPr lang="en-US" dirty="0"/>
              <a:t>Width/height includes padding and border.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0901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A75A-EEDD-5B25-2703-39A2F86C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Selectors: Target with Precision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C852C-003D-5F12-0DEB-506D84A04CEF}"/>
              </a:ext>
            </a:extLst>
          </p:cNvPr>
          <p:cNvSpPr txBox="1"/>
          <p:nvPr/>
        </p:nvSpPr>
        <p:spPr>
          <a:xfrm>
            <a:off x="629265" y="1690688"/>
            <a:ext cx="40508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Basic Selectors: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* (Universal): Targets all elements.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element (Type): Targets all instances of a specific element (e.g., h1).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#id: Targets an element with a specific id.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.class: Targets elements with a specific class.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D04C7-3691-267A-3012-3B430DD143DD}"/>
              </a:ext>
            </a:extLst>
          </p:cNvPr>
          <p:cNvSpPr txBox="1"/>
          <p:nvPr/>
        </p:nvSpPr>
        <p:spPr>
          <a:xfrm>
            <a:off x="7034981" y="1366685"/>
            <a:ext cx="39476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Combinators:</a:t>
            </a:r>
          </a:p>
          <a:p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/>
              <a:t>descendant (space): Targets elements nested inside another (e.g., div p).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/>
              <a:t>&gt; (Child): Targets direct children only (e.g., </a:t>
            </a:r>
            <a:r>
              <a:rPr lang="en-IN" sz="1600" dirty="0" err="1"/>
              <a:t>ul</a:t>
            </a:r>
            <a:r>
              <a:rPr lang="en-IN" sz="1600" dirty="0"/>
              <a:t> &gt; li).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/>
              <a:t>+ (Adjacent Sibling): Targets the next immediate sibling.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/>
              <a:t>~ (General Sibling): Targets all siblings after a specific element.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09673-492F-2A49-52E7-C79E020205CA}"/>
              </a:ext>
            </a:extLst>
          </p:cNvPr>
          <p:cNvSpPr txBox="1"/>
          <p:nvPr/>
        </p:nvSpPr>
        <p:spPr>
          <a:xfrm>
            <a:off x="838200" y="4390105"/>
            <a:ext cx="4050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Attribute Selectors: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[attribute]: Targets elements with an 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[attribute="value"]: Targets elements with a specific attribute value.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3DDA3A-A006-516A-CEEB-6B442F4DDE1F}"/>
              </a:ext>
            </a:extLst>
          </p:cNvPr>
          <p:cNvSpPr txBox="1"/>
          <p:nvPr/>
        </p:nvSpPr>
        <p:spPr>
          <a:xfrm>
            <a:off x="6983361" y="4390105"/>
            <a:ext cx="4050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Pseudo-Classes:</a:t>
            </a:r>
          </a:p>
          <a:p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:hover: Targets an element when hovered.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:nth-child(n): Targets elements based on their position.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:focus, :checked: Style interactive states.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404728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3E55-BDBD-852C-1C24-B0C2D468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CSS: Styling Your Way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EDC09-0668-5F72-3C21-4FA71EF58278}"/>
              </a:ext>
            </a:extLst>
          </p:cNvPr>
          <p:cNvSpPr txBox="1"/>
          <p:nvPr/>
        </p:nvSpPr>
        <p:spPr>
          <a:xfrm>
            <a:off x="1032387" y="1690688"/>
            <a:ext cx="4109884" cy="1494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Inline CSS: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Applied directly to an HTML element using the style attribute.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Best for quick, single-element styles.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25BEF-5D4F-607A-2854-7F997AAFD33D}"/>
              </a:ext>
            </a:extLst>
          </p:cNvPr>
          <p:cNvSpPr txBox="1"/>
          <p:nvPr/>
        </p:nvSpPr>
        <p:spPr>
          <a:xfrm>
            <a:off x="7489723" y="3278598"/>
            <a:ext cx="4109884" cy="1494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Internal CSS: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Written inside a &lt;style&gt; tag within the HTML file.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Suitable for styling a single webpage.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A2AA1-F5C5-1C2F-871F-EC3111CF3BD6}"/>
              </a:ext>
            </a:extLst>
          </p:cNvPr>
          <p:cNvSpPr txBox="1"/>
          <p:nvPr/>
        </p:nvSpPr>
        <p:spPr>
          <a:xfrm>
            <a:off x="1032387" y="4773562"/>
            <a:ext cx="4109884" cy="1494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External CSS: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Stored in a separate .</a:t>
            </a:r>
            <a:r>
              <a:rPr lang="en-US" dirty="0" err="1"/>
              <a:t>css</a:t>
            </a:r>
            <a:r>
              <a:rPr lang="en-US" dirty="0"/>
              <a:t> file and linked to HTML.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Ideal for scalable, multi-page websites.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7298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F5A1-E79B-CDB1-972A-BC390F50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Frameworks: Simplifying Web Design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A2E2-98EE-1D94-B5D0-363A2136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85439" cy="7799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CSS Frameworks are pre-designed libraries of CSS styles, components, and utilities that streamline web development and ensure consistent, responsive designs.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60BC7-49D8-0B18-7685-07D111E55821}"/>
              </a:ext>
            </a:extLst>
          </p:cNvPr>
          <p:cNvSpPr txBox="1"/>
          <p:nvPr/>
        </p:nvSpPr>
        <p:spPr>
          <a:xfrm>
            <a:off x="3706761" y="3146323"/>
            <a:ext cx="5161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Popular CSS design:</a:t>
            </a:r>
          </a:p>
          <a:p>
            <a:endParaRPr lang="en-IN" b="1" dirty="0"/>
          </a:p>
          <a:p>
            <a:r>
              <a:rPr lang="en-US" b="1" dirty="0"/>
              <a:t>Bootstrap: Most popular, with responsive grid systems and ready-made components.</a:t>
            </a:r>
          </a:p>
          <a:p>
            <a:r>
              <a:rPr lang="en-US" b="1" dirty="0"/>
              <a:t>Tailwind CSS: Utility-first framework for highly customizable designs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1527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F174-5224-DB84-C60F-54F5386C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CSS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6A39-D7A4-D0EF-BC6B-B1F7D5B6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7382" y="924232"/>
            <a:ext cx="4640824" cy="55686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CSS (Cascading Style Sheets) is a stylesheet language used to </a:t>
            </a:r>
            <a:r>
              <a:rPr lang="en-US" sz="2400" b="1" dirty="0"/>
              <a:t>describe the presentation of a document written in HTML or XML</a:t>
            </a:r>
            <a:r>
              <a:rPr lang="en-US" sz="2400" dirty="0"/>
              <a:t>, including various XML languages like SVG and XHTML. CSS defines </a:t>
            </a:r>
            <a:r>
              <a:rPr lang="en-US" sz="2400" b="1" dirty="0"/>
              <a:t>how elements should be rendered on screens </a:t>
            </a:r>
            <a:r>
              <a:rPr lang="en-US" sz="2400" dirty="0"/>
              <a:t>or other media, playing a vital role in </a:t>
            </a:r>
            <a:r>
              <a:rPr lang="en-US" sz="2400" b="1" dirty="0"/>
              <a:t>web development </a:t>
            </a:r>
            <a:r>
              <a:rPr lang="en-US" sz="2400" dirty="0"/>
              <a:t>and design.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1DDB3-6D01-A5B4-714C-F516F56C3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5920"/>
            <a:ext cx="7049484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561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1442-DAAE-A2BC-77B8-18D31C8E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Origins and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205E5-7FE8-494E-E774-ECB871EB08B0}"/>
              </a:ext>
            </a:extLst>
          </p:cNvPr>
          <p:cNvSpPr txBox="1"/>
          <p:nvPr/>
        </p:nvSpPr>
        <p:spPr>
          <a:xfrm>
            <a:off x="688258" y="1946786"/>
            <a:ext cx="630247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Developer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World Wide Web Consortium (W3C)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/>
              <a:t>Håkon</a:t>
            </a:r>
            <a:r>
              <a:rPr lang="en-US" b="1" dirty="0"/>
              <a:t> </a:t>
            </a:r>
            <a:r>
              <a:rPr lang="en-US" b="1" dirty="0" err="1"/>
              <a:t>Wium</a:t>
            </a:r>
            <a:r>
              <a:rPr lang="en-US" b="1" dirty="0"/>
              <a:t> Lie </a:t>
            </a:r>
            <a:r>
              <a:rPr lang="en-US" dirty="0"/>
              <a:t>and </a:t>
            </a:r>
            <a:r>
              <a:rPr lang="en-US" b="1" dirty="0"/>
              <a:t>Bert Bos</a:t>
            </a:r>
            <a:r>
              <a:rPr lang="en-US" dirty="0"/>
              <a:t>. </a:t>
            </a:r>
            <a:r>
              <a:rPr lang="en-US" dirty="0" err="1"/>
              <a:t>Håkon</a:t>
            </a:r>
            <a:r>
              <a:rPr lang="en-US" dirty="0"/>
              <a:t> </a:t>
            </a:r>
            <a:r>
              <a:rPr lang="en-US" dirty="0" err="1"/>
              <a:t>Wium</a:t>
            </a:r>
            <a:r>
              <a:rPr lang="en-US" dirty="0"/>
              <a:t> Lie first proposed the concept of CSS in </a:t>
            </a:r>
            <a:r>
              <a:rPr lang="en-US" b="1" dirty="0"/>
              <a:t>1994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To address the challenges of document presentation on the web, which was previously controlled solely by HTML.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4FFFF-A19B-0C67-F3A6-2D53232BB5C5}"/>
              </a:ext>
            </a:extLst>
          </p:cNvPr>
          <p:cNvSpPr txBox="1"/>
          <p:nvPr/>
        </p:nvSpPr>
        <p:spPr>
          <a:xfrm>
            <a:off x="5481483" y="4641958"/>
            <a:ext cx="63024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Purpose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Separate the content of a document (HTML) from its presentation aspects (fonts, colors, layout).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0861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BA72-8310-378E-66BA-26B30BF1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741"/>
            <a:ext cx="10515600" cy="1325563"/>
          </a:xfrm>
        </p:spPr>
        <p:txBody>
          <a:bodyPr/>
          <a:lstStyle/>
          <a:p>
            <a:r>
              <a:rPr lang="en-US" b="1" dirty="0"/>
              <a:t>Versions and Progresses Happening 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F495F-B51F-CE68-6FF2-D8196F5A97FA}"/>
              </a:ext>
            </a:extLst>
          </p:cNvPr>
          <p:cNvSpPr txBox="1"/>
          <p:nvPr/>
        </p:nvSpPr>
        <p:spPr>
          <a:xfrm>
            <a:off x="570271" y="1356852"/>
            <a:ext cx="49456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Evolution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CSS1 (1996): </a:t>
            </a:r>
            <a:r>
              <a:rPr lang="en-IN" dirty="0"/>
              <a:t>Basic styling (text, fonts, box model).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CSS2 (1998): </a:t>
            </a:r>
            <a:r>
              <a:rPr lang="en-IN" dirty="0"/>
              <a:t>Advanced selectors, positioning, media types.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CSS 2.1 (2011): </a:t>
            </a:r>
            <a:r>
              <a:rPr lang="en-IN" dirty="0"/>
              <a:t>Fixed CSS2 issues, universal browser support.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CSS3: </a:t>
            </a:r>
            <a:r>
              <a:rPr lang="en-IN" dirty="0"/>
              <a:t>Modular updates (Flexbox, Grid, Animations, Media Queries).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51D1-000D-C951-5B63-96806D92D0DA}"/>
              </a:ext>
            </a:extLst>
          </p:cNvPr>
          <p:cNvSpPr txBox="1"/>
          <p:nvPr/>
        </p:nvSpPr>
        <p:spPr>
          <a:xfrm>
            <a:off x="7047271" y="3210232"/>
            <a:ext cx="4945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Modern Features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Responsive Design:</a:t>
            </a:r>
            <a:r>
              <a:rPr lang="en-IN" dirty="0"/>
              <a:t> Media queries, container queries.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Advanced Layouts:</a:t>
            </a:r>
            <a:r>
              <a:rPr lang="en-IN" dirty="0"/>
              <a:t> Flexbox, Grid, </a:t>
            </a:r>
            <a:r>
              <a:rPr lang="en-IN" dirty="0" err="1"/>
              <a:t>Subgrid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Visual Enhancements:</a:t>
            </a:r>
            <a:r>
              <a:rPr lang="en-IN" dirty="0"/>
              <a:t> Transitions, animations, transformations.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9F6F9-E62F-0FE3-D658-58B887BCD236}"/>
              </a:ext>
            </a:extLst>
          </p:cNvPr>
          <p:cNvSpPr txBox="1"/>
          <p:nvPr/>
        </p:nvSpPr>
        <p:spPr>
          <a:xfrm>
            <a:off x="481781" y="5167317"/>
            <a:ext cx="4945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Ongoing Development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Continuous updates by W3C (custom properties, aspect-ratio).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Focus on flexibility and responsive design.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5517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9264-7868-0F14-2F07-B11AEEA1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Text: Styling Words, Creating Impact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D1C18-7D02-C1F0-9751-D4F5E3FE4246}"/>
              </a:ext>
            </a:extLst>
          </p:cNvPr>
          <p:cNvSpPr txBox="1"/>
          <p:nvPr/>
        </p:nvSpPr>
        <p:spPr>
          <a:xfrm>
            <a:off x="1799303" y="3617992"/>
            <a:ext cx="3824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Text Matters:</a:t>
            </a:r>
          </a:p>
          <a:p>
            <a:endParaRPr lang="en-US" b="1" dirty="0"/>
          </a:p>
          <a:p>
            <a:r>
              <a:rPr lang="en-US" dirty="0"/>
              <a:t>Readability</a:t>
            </a:r>
          </a:p>
          <a:p>
            <a:r>
              <a:rPr lang="en-US" dirty="0"/>
              <a:t>Aesthetic Appeal</a:t>
            </a:r>
          </a:p>
          <a:p>
            <a:r>
              <a:rPr lang="en-US" dirty="0"/>
              <a:t>Interactivity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3A811-86B3-FD4D-8203-ED31D09DBA2C}"/>
              </a:ext>
            </a:extLst>
          </p:cNvPr>
          <p:cNvSpPr txBox="1"/>
          <p:nvPr/>
        </p:nvSpPr>
        <p:spPr>
          <a:xfrm>
            <a:off x="3279059" y="1486185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u="sng" dirty="0"/>
              <a:t>CSS Text </a:t>
            </a:r>
            <a:r>
              <a:rPr lang="en-US" dirty="0"/>
              <a:t>focuses on </a:t>
            </a:r>
            <a:r>
              <a:rPr lang="en-US" b="1" dirty="0"/>
              <a:t>styling the appearance of text</a:t>
            </a:r>
            <a:r>
              <a:rPr lang="en-US" dirty="0"/>
              <a:t>, including </a:t>
            </a:r>
            <a:r>
              <a:rPr lang="en-US" b="1" dirty="0"/>
              <a:t>alignment</a:t>
            </a:r>
            <a:r>
              <a:rPr lang="en-US" dirty="0"/>
              <a:t>, </a:t>
            </a:r>
            <a:r>
              <a:rPr lang="en-US" b="1" dirty="0"/>
              <a:t>decoration</a:t>
            </a:r>
            <a:r>
              <a:rPr lang="en-US" dirty="0"/>
              <a:t>, </a:t>
            </a:r>
            <a:r>
              <a:rPr lang="en-US" b="1" dirty="0"/>
              <a:t>spacing</a:t>
            </a:r>
            <a:r>
              <a:rPr lang="en-US" dirty="0"/>
              <a:t>, and </a:t>
            </a:r>
            <a:r>
              <a:rPr lang="en-US" b="1" dirty="0"/>
              <a:t>effects like shadows or transformations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EE763-5FA7-4E60-E48E-EFC3D4E18BF7}"/>
              </a:ext>
            </a:extLst>
          </p:cNvPr>
          <p:cNvSpPr txBox="1"/>
          <p:nvPr/>
        </p:nvSpPr>
        <p:spPr>
          <a:xfrm>
            <a:off x="6653979" y="2811747"/>
            <a:ext cx="48006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CSS Text Properties</a:t>
            </a:r>
          </a:p>
          <a:p>
            <a:endParaRPr lang="en-US" b="1" dirty="0"/>
          </a:p>
          <a:p>
            <a:r>
              <a:rPr lang="en-US" b="1" dirty="0"/>
              <a:t>color</a:t>
            </a:r>
            <a:r>
              <a:rPr lang="en-US" dirty="0"/>
              <a:t>: Change the text color (hex, RGB, named colors).</a:t>
            </a:r>
          </a:p>
          <a:p>
            <a:r>
              <a:rPr lang="en-US" b="1" dirty="0"/>
              <a:t>text-align</a:t>
            </a:r>
            <a:r>
              <a:rPr lang="en-US" dirty="0"/>
              <a:t>: Align text (left, center, right, justify).</a:t>
            </a:r>
          </a:p>
          <a:p>
            <a:r>
              <a:rPr lang="en-US" b="1" dirty="0"/>
              <a:t>text-transform</a:t>
            </a:r>
            <a:r>
              <a:rPr lang="en-US" dirty="0"/>
              <a:t>: Change case (uppercase, lowercase, capitalize).</a:t>
            </a:r>
          </a:p>
          <a:p>
            <a:r>
              <a:rPr lang="en-US" b="1" dirty="0"/>
              <a:t>text-decoration</a:t>
            </a:r>
            <a:r>
              <a:rPr lang="en-US" dirty="0"/>
              <a:t>: Add underline, overline, line-through, or none.</a:t>
            </a:r>
          </a:p>
          <a:p>
            <a:r>
              <a:rPr lang="en-US" b="1" dirty="0"/>
              <a:t>letter-spacing &amp; word-spacing</a:t>
            </a:r>
            <a:r>
              <a:rPr lang="en-US" dirty="0"/>
              <a:t>: Adjust spacing between letters and words.</a:t>
            </a:r>
          </a:p>
          <a:p>
            <a:r>
              <a:rPr lang="en-US" b="1" dirty="0"/>
              <a:t>line-height</a:t>
            </a:r>
            <a:r>
              <a:rPr lang="en-US" dirty="0"/>
              <a:t>: Control the space between lines for better readability.</a:t>
            </a:r>
          </a:p>
        </p:txBody>
      </p:sp>
    </p:spTree>
    <p:extLst>
      <p:ext uri="{BB962C8B-B14F-4D97-AF65-F5344CB8AC3E}">
        <p14:creationId xmlns:p14="http://schemas.microsoft.com/office/powerpoint/2010/main" val="37336949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5895-0E7D-6D75-CA80-00C91C87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822"/>
            <a:ext cx="10515600" cy="1325563"/>
          </a:xfrm>
        </p:spPr>
        <p:txBody>
          <a:bodyPr/>
          <a:lstStyle/>
          <a:p>
            <a:r>
              <a:rPr lang="en-US" b="1" dirty="0"/>
              <a:t>The Power of CSS Fonts: More Than Just Text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C7036-05C2-773B-4457-1A7D53F307E9}"/>
              </a:ext>
            </a:extLst>
          </p:cNvPr>
          <p:cNvSpPr txBox="1"/>
          <p:nvPr/>
        </p:nvSpPr>
        <p:spPr>
          <a:xfrm>
            <a:off x="1339645" y="2624272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CSS Fonts Matters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Brand Identity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Readability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Styling Impact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C5F68-4949-7756-DB77-BF1F1BF087F9}"/>
              </a:ext>
            </a:extLst>
          </p:cNvPr>
          <p:cNvSpPr txBox="1"/>
          <p:nvPr/>
        </p:nvSpPr>
        <p:spPr>
          <a:xfrm>
            <a:off x="6742472" y="3028693"/>
            <a:ext cx="44441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Key CSS Font Properties: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font-family</a:t>
            </a:r>
            <a:r>
              <a:rPr lang="en-IN" dirty="0"/>
              <a:t>: Choose the typeface (e.g., Arial, Georgia).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font-size</a:t>
            </a:r>
            <a:r>
              <a:rPr lang="en-IN" dirty="0"/>
              <a:t>: Control text size (</a:t>
            </a:r>
            <a:r>
              <a:rPr lang="en-IN" dirty="0" err="1"/>
              <a:t>px</a:t>
            </a:r>
            <a:r>
              <a:rPr lang="en-IN" dirty="0"/>
              <a:t>, </a:t>
            </a:r>
            <a:r>
              <a:rPr lang="en-IN" dirty="0" err="1"/>
              <a:t>em</a:t>
            </a:r>
            <a:r>
              <a:rPr lang="en-IN" dirty="0"/>
              <a:t>, rem).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font-style: Add emphasis (normal, italic, oblique).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font-weight</a:t>
            </a:r>
            <a:r>
              <a:rPr lang="en-IN" dirty="0"/>
              <a:t>: Adjust thickness (bold, light).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line-height</a:t>
            </a:r>
            <a:r>
              <a:rPr lang="en-IN" dirty="0"/>
              <a:t>: Improve readability (spacing between lines).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C68B5-967F-4C5F-2771-BCBF37A45D4E}"/>
              </a:ext>
            </a:extLst>
          </p:cNvPr>
          <p:cNvSpPr txBox="1"/>
          <p:nvPr/>
        </p:nvSpPr>
        <p:spPr>
          <a:xfrm>
            <a:off x="1339645" y="4459854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Font Categories: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Serif</a:t>
            </a:r>
            <a:r>
              <a:rPr lang="en-US" dirty="0"/>
              <a:t>: Classic and formal (e.g., Times New Roman).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Sans-serif</a:t>
            </a:r>
            <a:r>
              <a:rPr lang="en-US" dirty="0"/>
              <a:t>: Clean and modern (e.g., Arial).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Monospace</a:t>
            </a:r>
            <a:r>
              <a:rPr lang="en-US" dirty="0"/>
              <a:t>: Coding and technical (e.g., Courier New).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79155-1FDE-7AFA-D69E-4F2A0D777ACF}"/>
              </a:ext>
            </a:extLst>
          </p:cNvPr>
          <p:cNvSpPr txBox="1"/>
          <p:nvPr/>
        </p:nvSpPr>
        <p:spPr>
          <a:xfrm>
            <a:off x="3566651" y="1298709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CSS Fonts </a:t>
            </a:r>
            <a:r>
              <a:rPr lang="en-US" dirty="0"/>
              <a:t>control the </a:t>
            </a:r>
            <a:r>
              <a:rPr lang="en-US" b="1" dirty="0"/>
              <a:t>typeface</a:t>
            </a:r>
            <a:r>
              <a:rPr lang="en-US" dirty="0"/>
              <a:t>, </a:t>
            </a:r>
            <a:r>
              <a:rPr lang="en-US" b="1" dirty="0"/>
              <a:t>size</a:t>
            </a:r>
            <a:r>
              <a:rPr lang="en-US" dirty="0"/>
              <a:t>, </a:t>
            </a:r>
            <a:r>
              <a:rPr lang="en-US" b="1" dirty="0"/>
              <a:t>weight</a:t>
            </a:r>
            <a:r>
              <a:rPr lang="en-US" dirty="0"/>
              <a:t>, and </a:t>
            </a:r>
            <a:r>
              <a:rPr lang="en-US" b="1" dirty="0"/>
              <a:t>style of text</a:t>
            </a:r>
            <a:r>
              <a:rPr lang="en-US" dirty="0"/>
              <a:t>, enabling customization of how text appears on the web.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21668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25C3-CBA6-92AE-AB89-AE289772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Color &amp; Background: Adding Life to Design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C8707-8323-3987-29E8-A6986EEB0613}"/>
              </a:ext>
            </a:extLst>
          </p:cNvPr>
          <p:cNvSpPr txBox="1"/>
          <p:nvPr/>
        </p:nvSpPr>
        <p:spPr>
          <a:xfrm>
            <a:off x="1025014" y="1690688"/>
            <a:ext cx="4353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CSS Color </a:t>
            </a:r>
            <a:r>
              <a:rPr lang="en-US" dirty="0"/>
              <a:t>defines the </a:t>
            </a:r>
            <a:r>
              <a:rPr lang="en-US" b="1" dirty="0"/>
              <a:t>text</a:t>
            </a:r>
            <a:r>
              <a:rPr lang="en-US" dirty="0"/>
              <a:t>, </a:t>
            </a:r>
            <a:r>
              <a:rPr lang="en-US" b="1" dirty="0"/>
              <a:t>border</a:t>
            </a:r>
            <a:r>
              <a:rPr lang="en-US" dirty="0"/>
              <a:t>, or </a:t>
            </a:r>
            <a:r>
              <a:rPr lang="en-US" b="1" dirty="0"/>
              <a:t>background color of elements</a:t>
            </a:r>
            <a:r>
              <a:rPr lang="en-US" dirty="0"/>
              <a:t>, using formats such as named </a:t>
            </a:r>
            <a:r>
              <a:rPr lang="en-US" b="1" dirty="0"/>
              <a:t>colors</a:t>
            </a:r>
            <a:r>
              <a:rPr lang="en-US" dirty="0"/>
              <a:t>, </a:t>
            </a:r>
            <a:r>
              <a:rPr lang="en-US" b="1" dirty="0"/>
              <a:t>HEX</a:t>
            </a:r>
            <a:r>
              <a:rPr lang="en-US" dirty="0"/>
              <a:t>, </a:t>
            </a:r>
            <a:r>
              <a:rPr lang="en-US" b="1" dirty="0"/>
              <a:t>RGB</a:t>
            </a:r>
            <a:r>
              <a:rPr lang="en-US" dirty="0"/>
              <a:t>, or </a:t>
            </a:r>
            <a:r>
              <a:rPr lang="en-US" b="1" dirty="0"/>
              <a:t>HSL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69268-DE43-0267-D658-D7F31F751AB4}"/>
              </a:ext>
            </a:extLst>
          </p:cNvPr>
          <p:cNvSpPr txBox="1"/>
          <p:nvPr/>
        </p:nvSpPr>
        <p:spPr>
          <a:xfrm>
            <a:off x="6644149" y="1690687"/>
            <a:ext cx="435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CSS Background </a:t>
            </a:r>
            <a:r>
              <a:rPr lang="en-US" b="1" dirty="0"/>
              <a:t>customizes the background </a:t>
            </a:r>
            <a:r>
              <a:rPr lang="en-US" dirty="0"/>
              <a:t>of an element with </a:t>
            </a:r>
            <a:r>
              <a:rPr lang="en-US" b="1" dirty="0"/>
              <a:t>solid colors</a:t>
            </a:r>
            <a:r>
              <a:rPr lang="en-US" dirty="0"/>
              <a:t>, </a:t>
            </a:r>
            <a:r>
              <a:rPr lang="en-US" b="1" dirty="0"/>
              <a:t>gradients</a:t>
            </a:r>
            <a:r>
              <a:rPr lang="en-US" dirty="0"/>
              <a:t>, </a:t>
            </a:r>
            <a:r>
              <a:rPr lang="en-US" b="1" dirty="0"/>
              <a:t>images</a:t>
            </a:r>
            <a:r>
              <a:rPr lang="en-US" dirty="0"/>
              <a:t>, and </a:t>
            </a:r>
            <a:r>
              <a:rPr lang="en-US" b="1" dirty="0"/>
              <a:t>effects.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0784F7-C661-26B0-7E4D-5D06BB64CE69}"/>
              </a:ext>
            </a:extLst>
          </p:cNvPr>
          <p:cNvSpPr txBox="1"/>
          <p:nvPr/>
        </p:nvSpPr>
        <p:spPr>
          <a:xfrm>
            <a:off x="1025014" y="3544069"/>
            <a:ext cx="4353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CSS Color Properties: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color: </a:t>
            </a:r>
            <a:r>
              <a:rPr lang="en-US" dirty="0"/>
              <a:t>Sets the text color using named colors, HEX, RGB, HSL, or transparent.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opacity: </a:t>
            </a:r>
            <a:r>
              <a:rPr lang="en-US" dirty="0"/>
              <a:t>Adjusts transparency of an element.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background-color: </a:t>
            </a:r>
            <a:r>
              <a:rPr lang="en-US" dirty="0"/>
              <a:t>Fills the background with a solid color.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2129F-2C78-1281-559D-ACBF3C3DBCE4}"/>
              </a:ext>
            </a:extLst>
          </p:cNvPr>
          <p:cNvSpPr txBox="1"/>
          <p:nvPr/>
        </p:nvSpPr>
        <p:spPr>
          <a:xfrm>
            <a:off x="6644149" y="3429000"/>
            <a:ext cx="43532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CSS Background Properties:</a:t>
            </a:r>
          </a:p>
          <a:p>
            <a:endParaRPr lang="en-US" b="1" dirty="0"/>
          </a:p>
          <a:p>
            <a:r>
              <a:rPr lang="en-US" b="1" dirty="0"/>
              <a:t>background-image: </a:t>
            </a:r>
            <a:r>
              <a:rPr lang="en-US" dirty="0"/>
              <a:t>Adds images or gradients as the background.</a:t>
            </a:r>
          </a:p>
          <a:p>
            <a:r>
              <a:rPr lang="en-US" b="1" dirty="0"/>
              <a:t>background-size: </a:t>
            </a:r>
            <a:r>
              <a:rPr lang="en-US" dirty="0"/>
              <a:t>Controls image scaling (cover, contain, custom size).</a:t>
            </a:r>
          </a:p>
          <a:p>
            <a:r>
              <a:rPr lang="en-US" b="1" dirty="0"/>
              <a:t>background-position: </a:t>
            </a:r>
            <a:r>
              <a:rPr lang="en-US" dirty="0"/>
              <a:t>Positions the image (top, center, left, etc.).</a:t>
            </a:r>
          </a:p>
          <a:p>
            <a:r>
              <a:rPr lang="en-US" b="1" dirty="0"/>
              <a:t>background-repeat: </a:t>
            </a:r>
            <a:r>
              <a:rPr lang="en-US" dirty="0"/>
              <a:t>Repeats or restricts the background image (no-repeat, repeat-x, repeat-y).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6028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EAF7-CEF3-9E63-B333-4CD09360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Positioning: Control the Layout, Own the Space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0CE9C-6FEA-ADD3-0CA0-897A955DB875}"/>
              </a:ext>
            </a:extLst>
          </p:cNvPr>
          <p:cNvSpPr txBox="1"/>
          <p:nvPr/>
        </p:nvSpPr>
        <p:spPr>
          <a:xfrm>
            <a:off x="3008672" y="1690689"/>
            <a:ext cx="6499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CSS Positioning </a:t>
            </a:r>
            <a:r>
              <a:rPr lang="en-US" b="1" dirty="0"/>
              <a:t>determines how elements are placed in relation to the document flow</a:t>
            </a:r>
            <a:r>
              <a:rPr lang="en-US" dirty="0"/>
              <a:t>, other </a:t>
            </a:r>
            <a:r>
              <a:rPr lang="en-US" b="1" dirty="0"/>
              <a:t>elements</a:t>
            </a:r>
            <a:r>
              <a:rPr lang="en-US" dirty="0"/>
              <a:t>, or the </a:t>
            </a:r>
            <a:r>
              <a:rPr lang="en-US" b="1" dirty="0"/>
              <a:t>viewport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6EEB5-7937-077B-301E-394C6E523B1F}"/>
              </a:ext>
            </a:extLst>
          </p:cNvPr>
          <p:cNvSpPr txBox="1"/>
          <p:nvPr/>
        </p:nvSpPr>
        <p:spPr>
          <a:xfrm>
            <a:off x="373626" y="2595715"/>
            <a:ext cx="54372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Positioning Properties: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static (Default): </a:t>
            </a:r>
            <a:r>
              <a:rPr lang="en-US" dirty="0"/>
              <a:t>Elements are positioned naturally in the document flow.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relative</a:t>
            </a:r>
            <a:r>
              <a:rPr lang="en-US" dirty="0"/>
              <a:t>: Positioned relative to its normal position.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absolute</a:t>
            </a:r>
            <a:r>
              <a:rPr lang="en-US" dirty="0"/>
              <a:t>: Positioned relative to the nearest positioned ancestor.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fixed</a:t>
            </a:r>
            <a:r>
              <a:rPr lang="en-US" dirty="0"/>
              <a:t>: Positioned relative to the viewport and doesn’t move with scrolling.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sticky</a:t>
            </a:r>
            <a:r>
              <a:rPr lang="en-US" dirty="0"/>
              <a:t>: Toggles between relative and fixed based on the scroll position.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7157F-61D0-8FD9-22D6-D4422C0F1628}"/>
              </a:ext>
            </a:extLst>
          </p:cNvPr>
          <p:cNvSpPr txBox="1"/>
          <p:nvPr/>
        </p:nvSpPr>
        <p:spPr>
          <a:xfrm>
            <a:off x="6164826" y="3288212"/>
            <a:ext cx="5437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Supporting Properties: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top, right, bottom, left: </a:t>
            </a:r>
            <a:r>
              <a:rPr lang="en-US" dirty="0"/>
              <a:t>Specify offsets for positioned elements.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z-index: </a:t>
            </a:r>
            <a:r>
              <a:rPr lang="en-US" dirty="0"/>
              <a:t>Controls stacking order of overlapping elements.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437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EB63-89E1-FB99-EA19-88B2C5A7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Sizing the Web: Mastering CSS Dimensions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DB90A-10C1-18D2-001D-6D6EDF6CC88F}"/>
              </a:ext>
            </a:extLst>
          </p:cNvPr>
          <p:cNvSpPr txBox="1"/>
          <p:nvPr/>
        </p:nvSpPr>
        <p:spPr>
          <a:xfrm>
            <a:off x="2300747" y="1524000"/>
            <a:ext cx="7649497" cy="65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CSS Dimensions </a:t>
            </a:r>
            <a:r>
              <a:rPr lang="en-US" dirty="0"/>
              <a:t>control the </a:t>
            </a:r>
            <a:r>
              <a:rPr lang="en-US" b="1" dirty="0"/>
              <a:t>width</a:t>
            </a:r>
            <a:r>
              <a:rPr lang="en-US" dirty="0"/>
              <a:t>, </a:t>
            </a:r>
            <a:r>
              <a:rPr lang="en-US" b="1" dirty="0"/>
              <a:t>height</a:t>
            </a:r>
            <a:r>
              <a:rPr lang="en-US" dirty="0"/>
              <a:t>, and </a:t>
            </a:r>
            <a:r>
              <a:rPr lang="en-US" b="1" dirty="0"/>
              <a:t>size-related properties of elements</a:t>
            </a:r>
            <a:r>
              <a:rPr lang="en-US" dirty="0"/>
              <a:t>, allowing precise adjustments for layout and responsiveness.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5F51F-F7ED-7091-8C2C-DF85B784A9AA}"/>
              </a:ext>
            </a:extLst>
          </p:cNvPr>
          <p:cNvSpPr txBox="1"/>
          <p:nvPr/>
        </p:nvSpPr>
        <p:spPr>
          <a:xfrm>
            <a:off x="523566" y="2462808"/>
            <a:ext cx="34953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Dimension Properties: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width &amp; height</a:t>
            </a:r>
            <a:r>
              <a:rPr lang="en-US" dirty="0"/>
              <a:t>: Set the element's size (fixed or responsive).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max-width &amp; max-height</a:t>
            </a:r>
            <a:r>
              <a:rPr lang="en-US" dirty="0"/>
              <a:t>: Limit the maximum size.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min-width &amp; min-height</a:t>
            </a:r>
            <a:r>
              <a:rPr lang="en-US" dirty="0"/>
              <a:t>: Ensure a minimum size.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B2228-5FA5-A9CC-1468-5B17954FC04C}"/>
              </a:ext>
            </a:extLst>
          </p:cNvPr>
          <p:cNvSpPr txBox="1"/>
          <p:nvPr/>
        </p:nvSpPr>
        <p:spPr>
          <a:xfrm>
            <a:off x="7620000" y="2739807"/>
            <a:ext cx="34953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Units: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Absolute Units</a:t>
            </a:r>
            <a:r>
              <a:rPr lang="en-IN" dirty="0"/>
              <a:t>: Pixels (</a:t>
            </a:r>
            <a:r>
              <a:rPr lang="en-IN" dirty="0" err="1"/>
              <a:t>px</a:t>
            </a:r>
            <a:r>
              <a:rPr lang="en-IN" dirty="0"/>
              <a:t>), </a:t>
            </a:r>
            <a:r>
              <a:rPr lang="en-IN" dirty="0" err="1"/>
              <a:t>centimeters</a:t>
            </a:r>
            <a:r>
              <a:rPr lang="en-IN" dirty="0"/>
              <a:t> (cm), inches (in).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Relative Units</a:t>
            </a:r>
            <a:r>
              <a:rPr lang="en-IN" dirty="0"/>
              <a:t>: Percentages (%), </a:t>
            </a:r>
            <a:r>
              <a:rPr lang="en-IN" dirty="0" err="1"/>
              <a:t>em</a:t>
            </a:r>
            <a:r>
              <a:rPr lang="en-IN" dirty="0"/>
              <a:t>/rem (relative to font size), viewport (</a:t>
            </a:r>
            <a:r>
              <a:rPr lang="en-IN" dirty="0" err="1"/>
              <a:t>vw</a:t>
            </a:r>
            <a:r>
              <a:rPr lang="en-IN" dirty="0"/>
              <a:t>, </a:t>
            </a:r>
            <a:r>
              <a:rPr lang="en-IN" dirty="0" err="1"/>
              <a:t>vh</a:t>
            </a:r>
            <a:r>
              <a:rPr lang="en-IN" dirty="0"/>
              <a:t>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F9793-5362-5323-B6E0-6C7B466B6234}"/>
              </a:ext>
            </a:extLst>
          </p:cNvPr>
          <p:cNvSpPr txBox="1"/>
          <p:nvPr/>
        </p:nvSpPr>
        <p:spPr>
          <a:xfrm>
            <a:off x="2271251" y="5328178"/>
            <a:ext cx="7649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Box Sizing:</a:t>
            </a:r>
          </a:p>
          <a:p>
            <a:endParaRPr lang="en-US" dirty="0"/>
          </a:p>
          <a:p>
            <a:r>
              <a:rPr lang="en-US" b="1" dirty="0"/>
              <a:t>box-sizing</a:t>
            </a:r>
            <a:r>
              <a:rPr lang="en-US" dirty="0"/>
              <a:t>: Includes </a:t>
            </a:r>
            <a:r>
              <a:rPr lang="en-US" b="1" dirty="0"/>
              <a:t>padding</a:t>
            </a:r>
            <a:r>
              <a:rPr lang="en-US" dirty="0"/>
              <a:t> and border in width/height calculation (border-box) or excludes them (content-box).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1414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1342</Words>
  <Application>Microsoft Office PowerPoint</Application>
  <PresentationFormat>Widescreen</PresentationFormat>
  <Paragraphs>158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Cascading Style Sheets</vt:lpstr>
      <vt:lpstr>What is CSS</vt:lpstr>
      <vt:lpstr>Origins and Development</vt:lpstr>
      <vt:lpstr>Versions and Progresses Happening </vt:lpstr>
      <vt:lpstr>CSS Text: Styling Words, Creating Impact</vt:lpstr>
      <vt:lpstr>The Power of CSS Fonts: More Than Just Text</vt:lpstr>
      <vt:lpstr>CSS Color &amp; Background: Adding Life to Design</vt:lpstr>
      <vt:lpstr>CSS Positioning: Control the Layout, Own the Space</vt:lpstr>
      <vt:lpstr>Sizing the Web: Mastering CSS Dimensions</vt:lpstr>
      <vt:lpstr>CSS Box Model: The Building Blocks of Layout</vt:lpstr>
      <vt:lpstr>CSS Selectors: Target with Precision</vt:lpstr>
      <vt:lpstr>Types of CSS: Styling Your Way</vt:lpstr>
      <vt:lpstr>CSS Frameworks: Simplifying Web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Akshai krishna</dc:creator>
  <cp:lastModifiedBy>Akshai krishna</cp:lastModifiedBy>
  <cp:revision>31</cp:revision>
  <dcterms:created xsi:type="dcterms:W3CDTF">2025-01-28T03:55:09Z</dcterms:created>
  <dcterms:modified xsi:type="dcterms:W3CDTF">2025-01-28T07:14:20Z</dcterms:modified>
</cp:coreProperties>
</file>