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1" r:id="rId4"/>
    <p:sldId id="260" r:id="rId5"/>
    <p:sldId id="257" r:id="rId6"/>
    <p:sldId id="262" r:id="rId7"/>
    <p:sldId id="264" r:id="rId8"/>
    <p:sldId id="263" r:id="rId9"/>
    <p:sldId id="259" r:id="rId10"/>
    <p:sldId id="265" r:id="rId11"/>
    <p:sldId id="267" r:id="rId12"/>
    <p:sldId id="266" r:id="rId13"/>
    <p:sldId id="268" r:id="rId14"/>
    <p:sldId id="269" r:id="rId15"/>
    <p:sldId id="271" r:id="rId16"/>
    <p:sldId id="270"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624834-0AB2-45ED-8205-F0501005B5A1}" type="datetimeFigureOut">
              <a:rPr lang="en-IN" smtClean="0"/>
              <a:t>11-08-2024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257DC-99D3-4B84-B755-4904F4EE7403}" type="slidenum">
              <a:rPr lang="en-IN" smtClean="0"/>
              <a:t>‹#›</a:t>
            </a:fld>
            <a:endParaRPr lang="en-IN"/>
          </a:p>
        </p:txBody>
      </p:sp>
    </p:spTree>
    <p:extLst>
      <p:ext uri="{BB962C8B-B14F-4D97-AF65-F5344CB8AC3E}">
        <p14:creationId xmlns:p14="http://schemas.microsoft.com/office/powerpoint/2010/main" val="1275711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recovering the incredible observational successes of this description</a:t>
            </a:r>
            <a:endParaRPr lang="en-IN" dirty="0"/>
          </a:p>
        </p:txBody>
      </p:sp>
      <p:sp>
        <p:nvSpPr>
          <p:cNvPr id="4" name="Slide Number Placeholder 3"/>
          <p:cNvSpPr>
            <a:spLocks noGrp="1"/>
          </p:cNvSpPr>
          <p:nvPr>
            <p:ph type="sldNum" sz="quarter" idx="5"/>
          </p:nvPr>
        </p:nvSpPr>
        <p:spPr/>
        <p:txBody>
          <a:bodyPr/>
          <a:lstStyle/>
          <a:p>
            <a:fld id="{50D257DC-99D3-4B84-B755-4904F4EE7403}" type="slidenum">
              <a:rPr lang="en-IN" smtClean="0"/>
              <a:t>12</a:t>
            </a:fld>
            <a:endParaRPr lang="en-IN"/>
          </a:p>
        </p:txBody>
      </p:sp>
    </p:spTree>
    <p:extLst>
      <p:ext uri="{BB962C8B-B14F-4D97-AF65-F5344CB8AC3E}">
        <p14:creationId xmlns:p14="http://schemas.microsoft.com/office/powerpoint/2010/main" val="3170928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D257DC-99D3-4B84-B755-4904F4EE7403}" type="slidenum">
              <a:rPr lang="en-IN" smtClean="0"/>
              <a:t>14</a:t>
            </a:fld>
            <a:endParaRPr lang="en-IN"/>
          </a:p>
        </p:txBody>
      </p:sp>
    </p:spTree>
    <p:extLst>
      <p:ext uri="{BB962C8B-B14F-4D97-AF65-F5344CB8AC3E}">
        <p14:creationId xmlns:p14="http://schemas.microsoft.com/office/powerpoint/2010/main" val="2242857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mass of this model does not have to necessarily have this value and need to be determined by observations, although this is the value that gives the most appealing </a:t>
            </a:r>
            <a:r>
              <a:rPr lang="en-US" dirty="0" err="1"/>
              <a:t>modi</a:t>
            </a:r>
            <a:r>
              <a:rPr lang="en-US" dirty="0"/>
              <a:t> cations on small scales</a:t>
            </a:r>
            <a:endParaRPr lang="en-IN" dirty="0"/>
          </a:p>
        </p:txBody>
      </p:sp>
      <p:sp>
        <p:nvSpPr>
          <p:cNvPr id="4" name="Slide Number Placeholder 3"/>
          <p:cNvSpPr>
            <a:spLocks noGrp="1"/>
          </p:cNvSpPr>
          <p:nvPr>
            <p:ph type="sldNum" sz="quarter" idx="5"/>
          </p:nvPr>
        </p:nvSpPr>
        <p:spPr/>
        <p:txBody>
          <a:bodyPr/>
          <a:lstStyle/>
          <a:p>
            <a:fld id="{50D257DC-99D3-4B84-B755-4904F4EE7403}" type="slidenum">
              <a:rPr lang="en-IN" smtClean="0"/>
              <a:t>16</a:t>
            </a:fld>
            <a:endParaRPr lang="en-IN"/>
          </a:p>
        </p:txBody>
      </p:sp>
    </p:spTree>
    <p:extLst>
      <p:ext uri="{BB962C8B-B14F-4D97-AF65-F5344CB8AC3E}">
        <p14:creationId xmlns:p14="http://schemas.microsoft.com/office/powerpoint/2010/main" val="420777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mass of this model does not have to necessarily have this value and need to be determined by observations, although this is the value that gives the most appealing </a:t>
            </a:r>
            <a:r>
              <a:rPr lang="en-US" dirty="0" err="1"/>
              <a:t>modi</a:t>
            </a:r>
            <a:r>
              <a:rPr lang="en-US" dirty="0"/>
              <a:t> cations on small scales</a:t>
            </a:r>
            <a:endParaRPr lang="en-IN" dirty="0"/>
          </a:p>
        </p:txBody>
      </p:sp>
      <p:sp>
        <p:nvSpPr>
          <p:cNvPr id="4" name="Slide Number Placeholder 3"/>
          <p:cNvSpPr>
            <a:spLocks noGrp="1"/>
          </p:cNvSpPr>
          <p:nvPr>
            <p:ph type="sldNum" sz="quarter" idx="5"/>
          </p:nvPr>
        </p:nvSpPr>
        <p:spPr/>
        <p:txBody>
          <a:bodyPr/>
          <a:lstStyle/>
          <a:p>
            <a:fld id="{50D257DC-99D3-4B84-B755-4904F4EE7403}" type="slidenum">
              <a:rPr lang="en-IN" smtClean="0"/>
              <a:t>17</a:t>
            </a:fld>
            <a:endParaRPr lang="en-IN"/>
          </a:p>
        </p:txBody>
      </p:sp>
    </p:spTree>
    <p:extLst>
      <p:ext uri="{BB962C8B-B14F-4D97-AF65-F5344CB8AC3E}">
        <p14:creationId xmlns:p14="http://schemas.microsoft.com/office/powerpoint/2010/main" val="59638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D257DC-99D3-4B84-B755-4904F4EE7403}" type="slidenum">
              <a:rPr lang="en-IN" smtClean="0"/>
              <a:t>18</a:t>
            </a:fld>
            <a:endParaRPr lang="en-IN"/>
          </a:p>
        </p:txBody>
      </p:sp>
    </p:spTree>
    <p:extLst>
      <p:ext uri="{BB962C8B-B14F-4D97-AF65-F5344CB8AC3E}">
        <p14:creationId xmlns:p14="http://schemas.microsoft.com/office/powerpoint/2010/main" val="3013329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3B38-DEE8-FE6D-44F1-5862D4EF5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A7BC90-2744-1124-E2EE-3FDE28480D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4533F9-0216-91AC-E9E1-9BAAE664A78D}"/>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5" name="Footer Placeholder 4">
            <a:extLst>
              <a:ext uri="{FF2B5EF4-FFF2-40B4-BE49-F238E27FC236}">
                <a16:creationId xmlns:a16="http://schemas.microsoft.com/office/drawing/2014/main" id="{C0E40326-F4F6-03F3-AA51-F809C94EB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040F43-7D77-8FEB-FFFE-B5C3BFD7892A}"/>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42146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FA62-043C-F296-B9D1-C334A51A85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9354F6-2C3A-346B-2801-27915441B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5F355-ADBA-ECCC-7C5B-03BFFC684BF8}"/>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5" name="Footer Placeholder 4">
            <a:extLst>
              <a:ext uri="{FF2B5EF4-FFF2-40B4-BE49-F238E27FC236}">
                <a16:creationId xmlns:a16="http://schemas.microsoft.com/office/drawing/2014/main" id="{4FF6E7E7-985F-8EC6-C538-E60D61899B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9930A5-CEF3-CDA1-582A-06E74FDEFC22}"/>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128314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BBA43-5A36-AB05-DFA1-E1096A5371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A7F23D-37C3-DA91-D7E2-5758EA8F4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DCE7A9-02C8-D93A-05DD-59F5D773C7A9}"/>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5" name="Footer Placeholder 4">
            <a:extLst>
              <a:ext uri="{FF2B5EF4-FFF2-40B4-BE49-F238E27FC236}">
                <a16:creationId xmlns:a16="http://schemas.microsoft.com/office/drawing/2014/main" id="{03986A3E-668E-5BFD-6454-5F56A39FB9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B107ED-AEF4-56A7-2E0F-BBFA58AD8CE4}"/>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284820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12D3-4034-B4EF-5F5D-F009D40CF3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B5A3F5-D947-240C-C842-A4781D0E5B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FED36D-9530-8975-BA2F-441EBCBF1B23}"/>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5" name="Footer Placeholder 4">
            <a:extLst>
              <a:ext uri="{FF2B5EF4-FFF2-40B4-BE49-F238E27FC236}">
                <a16:creationId xmlns:a16="http://schemas.microsoft.com/office/drawing/2014/main" id="{B4264992-A3C2-EA5E-4494-1E84D28F1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69EAF8-0905-DF7F-D38B-EEB455DB2AF3}"/>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382625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C85FC-E64D-C2A7-41CD-AE6B222472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2A2520-90D4-63E7-39E0-77997DB19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5630F0-5E4D-21F1-F406-6351DF64FED8}"/>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5" name="Footer Placeholder 4">
            <a:extLst>
              <a:ext uri="{FF2B5EF4-FFF2-40B4-BE49-F238E27FC236}">
                <a16:creationId xmlns:a16="http://schemas.microsoft.com/office/drawing/2014/main" id="{222CDB9A-8842-0D8D-F4E9-62CD32D9BF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694422-4495-7CED-47AB-469E5B9C3BA7}"/>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210770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D995-8DF8-80E0-89A8-63F60A7049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F9E33F-002F-65B6-7590-FD9E4799D4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5ED0B3-C3BE-FCF5-49A2-27D5555A15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A515B7-01F6-3CF0-8422-6E1268D901DC}"/>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6" name="Footer Placeholder 5">
            <a:extLst>
              <a:ext uri="{FF2B5EF4-FFF2-40B4-BE49-F238E27FC236}">
                <a16:creationId xmlns:a16="http://schemas.microsoft.com/office/drawing/2014/main" id="{61F17041-4AF2-647C-23FC-3FF12FE21C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790F4D-5CCC-A18A-CE4A-FA246723D592}"/>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296655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864C-0D72-959D-DF5A-D3B2AEF0F2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9574EC-90B5-210A-8FDE-D39A05B04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428E8D-E39E-A3C3-AAB7-655EBE5922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942310-4BB3-877E-E56B-9772BC986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9034B0-DA04-991D-8F25-23BBB6772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DAE50F-8C7F-2AF8-6E5E-9C84BF02818C}"/>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8" name="Footer Placeholder 7">
            <a:extLst>
              <a:ext uri="{FF2B5EF4-FFF2-40B4-BE49-F238E27FC236}">
                <a16:creationId xmlns:a16="http://schemas.microsoft.com/office/drawing/2014/main" id="{B3F9A738-1FED-062C-AB30-9C14ADE93C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6AE5A0-EC5A-C3F7-7DBD-013F20FFD552}"/>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1045668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618D-CB0C-FCC3-B474-8C8CDA8890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411D14-5829-AA6A-4FF3-500FDB51242C}"/>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4" name="Footer Placeholder 3">
            <a:extLst>
              <a:ext uri="{FF2B5EF4-FFF2-40B4-BE49-F238E27FC236}">
                <a16:creationId xmlns:a16="http://schemas.microsoft.com/office/drawing/2014/main" id="{F0110C34-B641-0D11-78E0-40F2E422CA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40AD5E-0758-0336-93BD-F9CE112F38B9}"/>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107492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3B205-2358-6AEC-2154-A82A0A0AC5B8}"/>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3" name="Footer Placeholder 2">
            <a:extLst>
              <a:ext uri="{FF2B5EF4-FFF2-40B4-BE49-F238E27FC236}">
                <a16:creationId xmlns:a16="http://schemas.microsoft.com/office/drawing/2014/main" id="{D74F9A76-D858-A743-B8E4-754A3F01AB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826FF6-F5AC-FDFC-50FB-F60693E13F48}"/>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205927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B800-74B4-F713-5A68-C8375D613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FC1A05-BAE6-0B06-A007-379199E23A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C9E0C7-9126-9AF1-1EDB-55697B04D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FF3FB-151C-6F52-C2EC-61FFD7D24465}"/>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6" name="Footer Placeholder 5">
            <a:extLst>
              <a:ext uri="{FF2B5EF4-FFF2-40B4-BE49-F238E27FC236}">
                <a16:creationId xmlns:a16="http://schemas.microsoft.com/office/drawing/2014/main" id="{107AA6F6-DB96-BBE6-387C-0E4A05030D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BF5240-D79C-9AD9-2068-A0BC32D1764C}"/>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2387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235A-6634-FE9B-8BA0-8E5F993DD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753DA3-8E6A-1FFB-F5F0-593FBA5C3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09B2E7-7660-2700-ECE7-449D4109B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EDB00-83CA-16BB-A2C2-C6D3C8A1DFA9}"/>
              </a:ext>
            </a:extLst>
          </p:cNvPr>
          <p:cNvSpPr>
            <a:spLocks noGrp="1"/>
          </p:cNvSpPr>
          <p:nvPr>
            <p:ph type="dt" sz="half" idx="10"/>
          </p:nvPr>
        </p:nvSpPr>
        <p:spPr/>
        <p:txBody>
          <a:bodyPr/>
          <a:lstStyle/>
          <a:p>
            <a:fld id="{5AD88FD8-D77A-4DDC-8144-DE23D52D7E22}" type="datetimeFigureOut">
              <a:rPr lang="en-IN" smtClean="0"/>
              <a:t>11-08-2024</a:t>
            </a:fld>
            <a:endParaRPr lang="en-IN"/>
          </a:p>
        </p:txBody>
      </p:sp>
      <p:sp>
        <p:nvSpPr>
          <p:cNvPr id="6" name="Footer Placeholder 5">
            <a:extLst>
              <a:ext uri="{FF2B5EF4-FFF2-40B4-BE49-F238E27FC236}">
                <a16:creationId xmlns:a16="http://schemas.microsoft.com/office/drawing/2014/main" id="{E58FDBA1-D54A-7F26-9ED2-14DA30458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775B40-E8E1-5DD6-0C55-4FB792154F28}"/>
              </a:ext>
            </a:extLst>
          </p:cNvPr>
          <p:cNvSpPr>
            <a:spLocks noGrp="1"/>
          </p:cNvSpPr>
          <p:nvPr>
            <p:ph type="sldNum" sz="quarter" idx="12"/>
          </p:nvPr>
        </p:nvSpPr>
        <p:spPr/>
        <p:txBody>
          <a:bodyPr/>
          <a:lstStyle/>
          <a:p>
            <a:fld id="{C02453DB-34BC-4E61-8C1F-20A69214CD69}" type="slidenum">
              <a:rPr lang="en-IN" smtClean="0"/>
              <a:t>‹#›</a:t>
            </a:fld>
            <a:endParaRPr lang="en-IN"/>
          </a:p>
        </p:txBody>
      </p:sp>
    </p:spTree>
    <p:extLst>
      <p:ext uri="{BB962C8B-B14F-4D97-AF65-F5344CB8AC3E}">
        <p14:creationId xmlns:p14="http://schemas.microsoft.com/office/powerpoint/2010/main" val="4181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578B1-AE02-D2C4-97ED-70BA43F7E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D4FB37-C803-3066-018B-C2EBFE81B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1B1904-F769-E1F3-EA10-C3C9C55F2A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88FD8-D77A-4DDC-8144-DE23D52D7E22}" type="datetimeFigureOut">
              <a:rPr lang="en-IN" smtClean="0"/>
              <a:t>11-08-2024</a:t>
            </a:fld>
            <a:endParaRPr lang="en-IN"/>
          </a:p>
        </p:txBody>
      </p:sp>
      <p:sp>
        <p:nvSpPr>
          <p:cNvPr id="5" name="Footer Placeholder 4">
            <a:extLst>
              <a:ext uri="{FF2B5EF4-FFF2-40B4-BE49-F238E27FC236}">
                <a16:creationId xmlns:a16="http://schemas.microsoft.com/office/drawing/2014/main" id="{27517847-3A07-2F39-FD4C-9CB96EFEDE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AB553E-61E1-D34D-D6BB-627D64CFB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453DB-34BC-4E61-8C1F-20A69214CD69}" type="slidenum">
              <a:rPr lang="en-IN" smtClean="0"/>
              <a:t>‹#›</a:t>
            </a:fld>
            <a:endParaRPr lang="en-IN"/>
          </a:p>
        </p:txBody>
      </p:sp>
    </p:spTree>
    <p:extLst>
      <p:ext uri="{BB962C8B-B14F-4D97-AF65-F5344CB8AC3E}">
        <p14:creationId xmlns:p14="http://schemas.microsoft.com/office/powerpoint/2010/main" val="852632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15-B684-70B2-6EB8-05FE68020DAE}"/>
              </a:ext>
            </a:extLst>
          </p:cNvPr>
          <p:cNvSpPr>
            <a:spLocks noGrp="1"/>
          </p:cNvSpPr>
          <p:nvPr>
            <p:ph type="ctrTitle"/>
          </p:nvPr>
        </p:nvSpPr>
        <p:spPr/>
        <p:txBody>
          <a:bodyPr>
            <a:normAutofit/>
          </a:bodyPr>
          <a:lstStyle/>
          <a:p>
            <a:r>
              <a:rPr lang="en-IN" sz="6600" b="1" dirty="0"/>
              <a:t>Ultra Light Dark Matter</a:t>
            </a:r>
          </a:p>
        </p:txBody>
      </p:sp>
      <p:sp>
        <p:nvSpPr>
          <p:cNvPr id="3" name="Subtitle 2">
            <a:extLst>
              <a:ext uri="{FF2B5EF4-FFF2-40B4-BE49-F238E27FC236}">
                <a16:creationId xmlns:a16="http://schemas.microsoft.com/office/drawing/2014/main" id="{91E85767-F0A5-9D99-2E0F-E35DB2069D92}"/>
              </a:ext>
            </a:extLst>
          </p:cNvPr>
          <p:cNvSpPr>
            <a:spLocks noGrp="1"/>
          </p:cNvSpPr>
          <p:nvPr>
            <p:ph type="subTitle" idx="1"/>
          </p:nvPr>
        </p:nvSpPr>
        <p:spPr>
          <a:xfrm>
            <a:off x="6353667" y="3770721"/>
            <a:ext cx="4996206" cy="1496505"/>
          </a:xfrm>
        </p:spPr>
        <p:txBody>
          <a:bodyPr>
            <a:normAutofit fontScale="85000" lnSpcReduction="10000"/>
          </a:bodyPr>
          <a:lstStyle/>
          <a:p>
            <a:pPr marL="342900" indent="-342900" algn="l">
              <a:buFontTx/>
              <a:buChar char="-"/>
            </a:pPr>
            <a:r>
              <a:rPr lang="en-IN" dirty="0"/>
              <a:t>Akshank Tyagi</a:t>
            </a:r>
          </a:p>
          <a:p>
            <a:pPr lvl="1" algn="l"/>
            <a:r>
              <a:rPr lang="en-IN" dirty="0"/>
              <a:t>IISc Bangalore</a:t>
            </a:r>
          </a:p>
          <a:p>
            <a:pPr algn="l"/>
            <a:endParaRPr lang="en-IN" dirty="0"/>
          </a:p>
          <a:p>
            <a:pPr algn="l"/>
            <a:r>
              <a:rPr lang="en-IN" dirty="0"/>
              <a:t>Ref: ULDM Review by </a:t>
            </a:r>
            <a:r>
              <a:rPr lang="en-IN" dirty="0" err="1"/>
              <a:t>ElisaG.M.Ferreira</a:t>
            </a:r>
            <a:r>
              <a:rPr lang="en-IN" dirty="0"/>
              <a:t> 2021</a:t>
            </a:r>
          </a:p>
        </p:txBody>
      </p:sp>
    </p:spTree>
    <p:extLst>
      <p:ext uri="{BB962C8B-B14F-4D97-AF65-F5344CB8AC3E}">
        <p14:creationId xmlns:p14="http://schemas.microsoft.com/office/powerpoint/2010/main" val="405052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DC8D-BE38-768D-C86F-0AB2A31A65FD}"/>
              </a:ext>
            </a:extLst>
          </p:cNvPr>
          <p:cNvSpPr>
            <a:spLocks noGrp="1"/>
          </p:cNvSpPr>
          <p:nvPr>
            <p:ph type="title"/>
          </p:nvPr>
        </p:nvSpPr>
        <p:spPr>
          <a:xfrm>
            <a:off x="552646" y="365125"/>
            <a:ext cx="11086707" cy="1325563"/>
          </a:xfrm>
        </p:spPr>
        <p:txBody>
          <a:bodyPr/>
          <a:lstStyle/>
          <a:p>
            <a:r>
              <a:rPr lang="en-IN" b="1" dirty="0"/>
              <a:t>Discrepancies from </a:t>
            </a:r>
            <a:r>
              <a:rPr lang="el-GR" sz="4400" b="1" dirty="0"/>
              <a:t>Λ</a:t>
            </a:r>
            <a:r>
              <a:rPr lang="en-IN" sz="4400" b="1" dirty="0"/>
              <a:t>CDM model on small scales</a:t>
            </a:r>
            <a:r>
              <a:rPr lang="en-IN" b="1" dirty="0"/>
              <a:t> </a:t>
            </a:r>
          </a:p>
        </p:txBody>
      </p:sp>
      <p:sp>
        <p:nvSpPr>
          <p:cNvPr id="4" name="Content Placeholder 3">
            <a:extLst>
              <a:ext uri="{FF2B5EF4-FFF2-40B4-BE49-F238E27FC236}">
                <a16:creationId xmlns:a16="http://schemas.microsoft.com/office/drawing/2014/main" id="{290EC912-8E35-4A99-8E3F-A8DC0F812493}"/>
              </a:ext>
            </a:extLst>
          </p:cNvPr>
          <p:cNvSpPr>
            <a:spLocks noGrp="1"/>
          </p:cNvSpPr>
          <p:nvPr>
            <p:ph idx="1"/>
          </p:nvPr>
        </p:nvSpPr>
        <p:spPr/>
        <p:txBody>
          <a:bodyPr>
            <a:normAutofit lnSpcReduction="10000"/>
          </a:bodyPr>
          <a:lstStyle/>
          <a:p>
            <a:pPr marL="514350" indent="-514350">
              <a:buFont typeface="+mj-lt"/>
              <a:buAutoNum type="arabicPeriod" startAt="3"/>
            </a:pPr>
            <a:r>
              <a:rPr lang="en-IN" b="1" u="sng" dirty="0"/>
              <a:t> Scaling Relations: </a:t>
            </a:r>
            <a:r>
              <a:rPr lang="en-IN" dirty="0"/>
              <a:t> </a:t>
            </a:r>
            <a:endParaRPr lang="en-IN" b="1" u="sng" dirty="0"/>
          </a:p>
          <a:p>
            <a:pPr lvl="1"/>
            <a:endParaRPr lang="en-US" b="1" dirty="0"/>
          </a:p>
          <a:p>
            <a:pPr lvl="1"/>
            <a:r>
              <a:rPr lang="en-US" dirty="0"/>
              <a:t>These empirical relations, coming directly from observations, show the surprising feature that in galaxies the dynamics is dictated by the baryon content, even when DM dominates. </a:t>
            </a:r>
          </a:p>
          <a:p>
            <a:pPr lvl="1"/>
            <a:r>
              <a:rPr lang="en-US" dirty="0"/>
              <a:t>Even more unexpected these relations are very tight, showing very little spread, even if they come from very diverse types of galaxies</a:t>
            </a:r>
          </a:p>
          <a:p>
            <a:pPr marL="457200" lvl="1" indent="0">
              <a:buNone/>
            </a:pPr>
            <a:endParaRPr lang="en-IN" dirty="0">
              <a:sym typeface="Symbol" panose="05050102010706020507" pitchFamily="18" charset="2"/>
            </a:endParaRPr>
          </a:p>
          <a:p>
            <a:pPr lvl="1"/>
            <a:r>
              <a:rPr lang="en-IN" b="1" dirty="0">
                <a:sym typeface="Symbol" panose="05050102010706020507" pitchFamily="18" charset="2"/>
              </a:rPr>
              <a:t>Solution : </a:t>
            </a:r>
            <a:r>
              <a:rPr lang="en-US" dirty="0"/>
              <a:t>new high resolution simulations, like EAGLE, have been able to reproduce features of the rotation curves of galaxies within CDM include several baryonic effects (like star formation, stellar </a:t>
            </a:r>
            <a:r>
              <a:rPr lang="en-US" dirty="0" err="1"/>
              <a:t>evolultion</a:t>
            </a:r>
            <a:r>
              <a:rPr lang="en-US" dirty="0"/>
              <a:t>, metal enrichment, gas cooling/heating, galactic outflows and BH feedback</a:t>
            </a:r>
            <a:r>
              <a:rPr lang="en-US" b="1" dirty="0"/>
              <a:t>)</a:t>
            </a:r>
            <a:endParaRPr lang="en-IN" dirty="0">
              <a:sym typeface="Symbol" panose="05050102010706020507" pitchFamily="18" charset="2"/>
            </a:endParaRPr>
          </a:p>
        </p:txBody>
      </p:sp>
    </p:spTree>
    <p:extLst>
      <p:ext uri="{BB962C8B-B14F-4D97-AF65-F5344CB8AC3E}">
        <p14:creationId xmlns:p14="http://schemas.microsoft.com/office/powerpoint/2010/main" val="300127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DC8D-BE38-768D-C86F-0AB2A31A65FD}"/>
              </a:ext>
            </a:extLst>
          </p:cNvPr>
          <p:cNvSpPr>
            <a:spLocks noGrp="1"/>
          </p:cNvSpPr>
          <p:nvPr>
            <p:ph type="title"/>
          </p:nvPr>
        </p:nvSpPr>
        <p:spPr>
          <a:xfrm>
            <a:off x="552646" y="365125"/>
            <a:ext cx="11086707" cy="1325563"/>
          </a:xfrm>
        </p:spPr>
        <p:txBody>
          <a:bodyPr/>
          <a:lstStyle/>
          <a:p>
            <a:r>
              <a:rPr lang="en-IN" b="1" dirty="0"/>
              <a:t>Discrepancies from </a:t>
            </a:r>
            <a:r>
              <a:rPr lang="el-GR" sz="4400" b="1" dirty="0"/>
              <a:t>Λ</a:t>
            </a:r>
            <a:r>
              <a:rPr lang="en-IN" sz="4400" b="1" dirty="0"/>
              <a:t>CDM model on small scales</a:t>
            </a:r>
            <a:r>
              <a:rPr lang="en-IN" b="1" dirty="0"/>
              <a:t> </a:t>
            </a:r>
          </a:p>
        </p:txBody>
      </p:sp>
      <p:sp>
        <p:nvSpPr>
          <p:cNvPr id="4" name="Content Placeholder 3">
            <a:extLst>
              <a:ext uri="{FF2B5EF4-FFF2-40B4-BE49-F238E27FC236}">
                <a16:creationId xmlns:a16="http://schemas.microsoft.com/office/drawing/2014/main" id="{290EC912-8E35-4A99-8E3F-A8DC0F812493}"/>
              </a:ext>
            </a:extLst>
          </p:cNvPr>
          <p:cNvSpPr>
            <a:spLocks noGrp="1"/>
          </p:cNvSpPr>
          <p:nvPr>
            <p:ph idx="1"/>
          </p:nvPr>
        </p:nvSpPr>
        <p:spPr/>
        <p:txBody>
          <a:bodyPr>
            <a:normAutofit/>
          </a:bodyPr>
          <a:lstStyle/>
          <a:p>
            <a:pPr marL="0" indent="0">
              <a:buNone/>
            </a:pPr>
            <a:r>
              <a:rPr lang="en-IN" dirty="0"/>
              <a:t>These discrepancies can be addressed as:</a:t>
            </a:r>
          </a:p>
          <a:p>
            <a:pPr marL="514350" indent="-514350">
              <a:buFont typeface="+mj-lt"/>
              <a:buAutoNum type="arabicPeriod"/>
            </a:pPr>
            <a:r>
              <a:rPr lang="en-IN" dirty="0"/>
              <a:t>Within CDM, this can done by including baryonic effects, which seem to address partially some of those puzzles.</a:t>
            </a:r>
          </a:p>
          <a:p>
            <a:pPr marL="514350" indent="-514350">
              <a:buFont typeface="+mj-lt"/>
              <a:buAutoNum type="arabicPeriod"/>
            </a:pPr>
            <a:r>
              <a:rPr lang="en-IN" dirty="0"/>
              <a:t>Another proposal for solving some of the puzzles of galactic evolution is more radical and propose a universe without DM that has a modified force law for small accelerations, the </a:t>
            </a:r>
            <a:r>
              <a:rPr lang="en-IN" dirty="0" err="1"/>
              <a:t>MOdified</a:t>
            </a:r>
            <a:r>
              <a:rPr lang="en-IN" dirty="0"/>
              <a:t> Newtonian Dynamics(MOND).</a:t>
            </a:r>
          </a:p>
          <a:p>
            <a:pPr marL="514350" indent="-514350">
              <a:buFont typeface="+mj-lt"/>
              <a:buAutoNum type="arabicPeriod"/>
            </a:pPr>
            <a:r>
              <a:rPr lang="en-IN" dirty="0"/>
              <a:t>Modifying the DM paradigm using Ultra Light Dark Matter candidates</a:t>
            </a:r>
            <a:endParaRPr lang="en-IN" dirty="0">
              <a:sym typeface="Symbol" panose="05050102010706020507" pitchFamily="18" charset="2"/>
            </a:endParaRPr>
          </a:p>
        </p:txBody>
      </p:sp>
    </p:spTree>
    <p:extLst>
      <p:ext uri="{BB962C8B-B14F-4D97-AF65-F5344CB8AC3E}">
        <p14:creationId xmlns:p14="http://schemas.microsoft.com/office/powerpoint/2010/main" val="43728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FC4D-544F-870F-2718-E6605AFCD406}"/>
              </a:ext>
            </a:extLst>
          </p:cNvPr>
          <p:cNvSpPr>
            <a:spLocks noGrp="1"/>
          </p:cNvSpPr>
          <p:nvPr>
            <p:ph type="title"/>
          </p:nvPr>
        </p:nvSpPr>
        <p:spPr/>
        <p:txBody>
          <a:bodyPr/>
          <a:lstStyle/>
          <a:p>
            <a:r>
              <a:rPr lang="en-IN" b="1" u="sng" dirty="0"/>
              <a:t>ULDM Models</a:t>
            </a:r>
          </a:p>
        </p:txBody>
      </p:sp>
      <p:sp>
        <p:nvSpPr>
          <p:cNvPr id="3" name="Content Placeholder 2">
            <a:extLst>
              <a:ext uri="{FF2B5EF4-FFF2-40B4-BE49-F238E27FC236}">
                <a16:creationId xmlns:a16="http://schemas.microsoft.com/office/drawing/2014/main" id="{1BEDCAC6-B1F3-F47E-A1CE-CEC54C180BE9}"/>
              </a:ext>
            </a:extLst>
          </p:cNvPr>
          <p:cNvSpPr>
            <a:spLocks noGrp="1"/>
          </p:cNvSpPr>
          <p:nvPr>
            <p:ph idx="1"/>
          </p:nvPr>
        </p:nvSpPr>
        <p:spPr>
          <a:xfrm>
            <a:off x="838200" y="1480008"/>
            <a:ext cx="10515600" cy="5147035"/>
          </a:xfrm>
        </p:spPr>
        <p:txBody>
          <a:bodyPr>
            <a:normAutofit/>
          </a:bodyPr>
          <a:lstStyle/>
          <a:p>
            <a:r>
              <a:rPr lang="en-IN" dirty="0"/>
              <a:t>Inside a </a:t>
            </a:r>
            <a:r>
              <a:rPr lang="en-US" dirty="0" err="1"/>
              <a:t>virizalized</a:t>
            </a:r>
            <a:r>
              <a:rPr lang="en-US" dirty="0"/>
              <a:t> DM halo, ULDM thermalizes and forms gravitationally bounded cores that can be described as a </a:t>
            </a:r>
            <a:r>
              <a:rPr lang="en-US" b="1" dirty="0"/>
              <a:t>BEC or a superfluid</a:t>
            </a:r>
          </a:p>
          <a:p>
            <a:r>
              <a:rPr lang="en-US" dirty="0"/>
              <a:t>these models behave like CDM on large scales, with modified initial conditions, while inside galaxies they present a wave-like </a:t>
            </a:r>
            <a:r>
              <a:rPr lang="en-US" dirty="0" err="1"/>
              <a:t>behaviour</a:t>
            </a:r>
            <a:r>
              <a:rPr lang="en-US" dirty="0"/>
              <a:t>.</a:t>
            </a:r>
          </a:p>
          <a:p>
            <a:endParaRPr lang="en-US" b="1" dirty="0"/>
          </a:p>
          <a:p>
            <a:r>
              <a:rPr lang="en-US" dirty="0"/>
              <a:t>The mass of the ULDM (</a:t>
            </a:r>
            <a:r>
              <a:rPr lang="en-US" dirty="0" err="1"/>
              <a:t>mdel</a:t>
            </a:r>
            <a:r>
              <a:rPr lang="en-US" dirty="0"/>
              <a:t>-independent) has to be: </a:t>
            </a:r>
          </a:p>
          <a:p>
            <a:pPr marL="0" indent="0" algn="ctr">
              <a:buNone/>
            </a:pPr>
            <a:r>
              <a:rPr lang="en-IN" sz="2800" b="1" dirty="0"/>
              <a:t>10</a:t>
            </a:r>
            <a:r>
              <a:rPr lang="en-IN" sz="2800" b="1" baseline="30000" dirty="0"/>
              <a:t>-25 </a:t>
            </a:r>
            <a:r>
              <a:rPr lang="en-IN" sz="2800" b="1" dirty="0"/>
              <a:t>eV &lt; m &lt; </a:t>
            </a:r>
            <a:r>
              <a:rPr lang="en-IN" b="1" dirty="0"/>
              <a:t>2</a:t>
            </a:r>
            <a:r>
              <a:rPr lang="en-IN" sz="2800" b="1" dirty="0"/>
              <a:t> eV</a:t>
            </a:r>
          </a:p>
          <a:p>
            <a:r>
              <a:rPr lang="en-US" sz="2000" dirty="0"/>
              <a:t>The lower bound comes from the fact that the size of the condensate core cannot be larger than the halo</a:t>
            </a:r>
          </a:p>
          <a:p>
            <a:r>
              <a:rPr lang="en-US" sz="2000" dirty="0"/>
              <a:t>The Upper bound is from the de Broglie wavelength of the ULDM particle is of the size of the galaxy</a:t>
            </a:r>
            <a:endParaRPr lang="en-IN" sz="2000" dirty="0"/>
          </a:p>
          <a:p>
            <a:endParaRPr lang="en-IN" b="1" dirty="0"/>
          </a:p>
        </p:txBody>
      </p:sp>
    </p:spTree>
    <p:extLst>
      <p:ext uri="{BB962C8B-B14F-4D97-AF65-F5344CB8AC3E}">
        <p14:creationId xmlns:p14="http://schemas.microsoft.com/office/powerpoint/2010/main" val="85003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5008-8868-930E-2904-F3129EE8C0B9}"/>
              </a:ext>
            </a:extLst>
          </p:cNvPr>
          <p:cNvSpPr>
            <a:spLocks noGrp="1"/>
          </p:cNvSpPr>
          <p:nvPr>
            <p:ph type="title"/>
          </p:nvPr>
        </p:nvSpPr>
        <p:spPr/>
        <p:txBody>
          <a:bodyPr/>
          <a:lstStyle/>
          <a:p>
            <a:pPr algn="ctr"/>
            <a:endParaRPr lang="en-IN"/>
          </a:p>
        </p:txBody>
      </p:sp>
      <p:pic>
        <p:nvPicPr>
          <p:cNvPr id="5" name="Content Placeholder 4">
            <a:extLst>
              <a:ext uri="{FF2B5EF4-FFF2-40B4-BE49-F238E27FC236}">
                <a16:creationId xmlns:a16="http://schemas.microsoft.com/office/drawing/2014/main" id="{B5FE9C69-1B79-EC91-0A83-BB1B7F7E5017}"/>
              </a:ext>
            </a:extLst>
          </p:cNvPr>
          <p:cNvPicPr>
            <a:picLocks noGrp="1" noChangeAspect="1"/>
          </p:cNvPicPr>
          <p:nvPr>
            <p:ph idx="1"/>
          </p:nvPr>
        </p:nvPicPr>
        <p:blipFill>
          <a:blip r:embed="rId2"/>
          <a:stretch>
            <a:fillRect/>
          </a:stretch>
        </p:blipFill>
        <p:spPr>
          <a:xfrm>
            <a:off x="1503604" y="513143"/>
            <a:ext cx="9440915" cy="5831713"/>
          </a:xfrm>
        </p:spPr>
      </p:pic>
    </p:spTree>
    <p:extLst>
      <p:ext uri="{BB962C8B-B14F-4D97-AF65-F5344CB8AC3E}">
        <p14:creationId xmlns:p14="http://schemas.microsoft.com/office/powerpoint/2010/main" val="3881217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FC4D-544F-870F-2718-E6605AFCD406}"/>
              </a:ext>
            </a:extLst>
          </p:cNvPr>
          <p:cNvSpPr>
            <a:spLocks noGrp="1"/>
          </p:cNvSpPr>
          <p:nvPr>
            <p:ph type="title"/>
          </p:nvPr>
        </p:nvSpPr>
        <p:spPr/>
        <p:txBody>
          <a:bodyPr/>
          <a:lstStyle/>
          <a:p>
            <a:r>
              <a:rPr lang="en-IN" b="1" u="sng" dirty="0"/>
              <a:t>ULDM Models</a:t>
            </a:r>
          </a:p>
        </p:txBody>
      </p:sp>
      <p:sp>
        <p:nvSpPr>
          <p:cNvPr id="3" name="Content Placeholder 2">
            <a:extLst>
              <a:ext uri="{FF2B5EF4-FFF2-40B4-BE49-F238E27FC236}">
                <a16:creationId xmlns:a16="http://schemas.microsoft.com/office/drawing/2014/main" id="{1BEDCAC6-B1F3-F47E-A1CE-CEC54C180BE9}"/>
              </a:ext>
            </a:extLst>
          </p:cNvPr>
          <p:cNvSpPr>
            <a:spLocks noGrp="1"/>
          </p:cNvSpPr>
          <p:nvPr>
            <p:ph idx="1"/>
          </p:nvPr>
        </p:nvSpPr>
        <p:spPr>
          <a:xfrm>
            <a:off x="838200" y="1690688"/>
            <a:ext cx="10515600" cy="4936355"/>
          </a:xfrm>
        </p:spPr>
        <p:txBody>
          <a:bodyPr>
            <a:normAutofit/>
          </a:bodyPr>
          <a:lstStyle/>
          <a:p>
            <a:r>
              <a:rPr lang="en-US" sz="2400" dirty="0"/>
              <a:t>The Upper bound is from the de Broglie wavelength of the ULDM particle is of the size of the galaxy</a:t>
            </a:r>
          </a:p>
          <a:p>
            <a:r>
              <a:rPr lang="en-US" sz="2400" dirty="0"/>
              <a:t>This translates to the condition that de Broglie wavelength of the boson DM is larger than the inter-particle distance between each boson</a:t>
            </a:r>
          </a:p>
          <a:p>
            <a:endParaRPr lang="en-US" sz="2400" b="1" dirty="0"/>
          </a:p>
          <a:p>
            <a:endParaRPr lang="en-US" sz="2400" b="1" dirty="0"/>
          </a:p>
          <a:p>
            <a:endParaRPr lang="en-US" sz="2400" b="1" dirty="0"/>
          </a:p>
          <a:p>
            <a:r>
              <a:rPr lang="en-US" sz="2400" dirty="0"/>
              <a:t>ULDM presents masses that are very small cannot be produced thermally in the early universe. Therefore, ULDM is a</a:t>
            </a:r>
            <a:r>
              <a:rPr lang="en-US" sz="2400" b="1" dirty="0"/>
              <a:t> non-thermal relic </a:t>
            </a:r>
            <a:r>
              <a:rPr lang="en-US" sz="2400" dirty="0"/>
              <a:t>of the Early Universe </a:t>
            </a:r>
          </a:p>
          <a:p>
            <a:r>
              <a:rPr lang="en-US" sz="2400" dirty="0"/>
              <a:t>The QCD axions and axion like particles (ALPs) can have similar Properties to Fuzzy Dark matter </a:t>
            </a:r>
            <a:endParaRPr lang="en-IN" sz="3600" b="1" dirty="0"/>
          </a:p>
        </p:txBody>
      </p:sp>
      <p:pic>
        <p:nvPicPr>
          <p:cNvPr id="7" name="Picture 6">
            <a:extLst>
              <a:ext uri="{FF2B5EF4-FFF2-40B4-BE49-F238E27FC236}">
                <a16:creationId xmlns:a16="http://schemas.microsoft.com/office/drawing/2014/main" id="{05DE24E9-9EE9-EDE0-F36F-4FB8F5390D87}"/>
              </a:ext>
            </a:extLst>
          </p:cNvPr>
          <p:cNvPicPr>
            <a:picLocks noChangeAspect="1"/>
          </p:cNvPicPr>
          <p:nvPr/>
        </p:nvPicPr>
        <p:blipFill rotWithShape="1">
          <a:blip r:embed="rId3"/>
          <a:srcRect r="1536"/>
          <a:stretch/>
        </p:blipFill>
        <p:spPr>
          <a:xfrm>
            <a:off x="2241616" y="3258580"/>
            <a:ext cx="6977798" cy="1057275"/>
          </a:xfrm>
          <a:prstGeom prst="rect">
            <a:avLst/>
          </a:prstGeom>
        </p:spPr>
      </p:pic>
    </p:spTree>
    <p:extLst>
      <p:ext uri="{BB962C8B-B14F-4D97-AF65-F5344CB8AC3E}">
        <p14:creationId xmlns:p14="http://schemas.microsoft.com/office/powerpoint/2010/main" val="210954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C465-3161-F34B-A24B-0BEAFDF3E8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D43536-C637-22ED-6686-C0CFCB12475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08942A95-4215-A64E-C284-D2593FF57398}"/>
              </a:ext>
            </a:extLst>
          </p:cNvPr>
          <p:cNvPicPr>
            <a:picLocks noChangeAspect="1"/>
          </p:cNvPicPr>
          <p:nvPr/>
        </p:nvPicPr>
        <p:blipFill rotWithShape="1">
          <a:blip r:embed="rId2"/>
          <a:srcRect l="20045" b="5838"/>
          <a:stretch/>
        </p:blipFill>
        <p:spPr>
          <a:xfrm>
            <a:off x="2300140" y="360625"/>
            <a:ext cx="7452022" cy="5816338"/>
          </a:xfrm>
          <a:prstGeom prst="rect">
            <a:avLst/>
          </a:prstGeom>
        </p:spPr>
      </p:pic>
    </p:spTree>
    <p:extLst>
      <p:ext uri="{BB962C8B-B14F-4D97-AF65-F5344CB8AC3E}">
        <p14:creationId xmlns:p14="http://schemas.microsoft.com/office/powerpoint/2010/main" val="426084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FC4D-544F-870F-2718-E6605AFCD406}"/>
              </a:ext>
            </a:extLst>
          </p:cNvPr>
          <p:cNvSpPr>
            <a:spLocks noGrp="1"/>
          </p:cNvSpPr>
          <p:nvPr>
            <p:ph type="title"/>
          </p:nvPr>
        </p:nvSpPr>
        <p:spPr/>
        <p:txBody>
          <a:bodyPr/>
          <a:lstStyle/>
          <a:p>
            <a:pPr marL="742950" indent="-742950">
              <a:buFont typeface="+mj-lt"/>
              <a:buAutoNum type="arabicPeriod"/>
            </a:pPr>
            <a:r>
              <a:rPr lang="en-IN" b="1" u="sng" dirty="0"/>
              <a:t>Fuzzy Dark Matter:</a:t>
            </a:r>
          </a:p>
        </p:txBody>
      </p:sp>
      <p:sp>
        <p:nvSpPr>
          <p:cNvPr id="4" name="Content Placeholder 2">
            <a:extLst>
              <a:ext uri="{FF2B5EF4-FFF2-40B4-BE49-F238E27FC236}">
                <a16:creationId xmlns:a16="http://schemas.microsoft.com/office/drawing/2014/main" id="{BC3C58B3-3A01-7D5D-2BFC-B1D1E3409D05}"/>
              </a:ext>
            </a:extLst>
          </p:cNvPr>
          <p:cNvSpPr>
            <a:spLocks noGrp="1"/>
          </p:cNvSpPr>
          <p:nvPr>
            <p:ph idx="1"/>
          </p:nvPr>
        </p:nvSpPr>
        <p:spPr>
          <a:xfrm>
            <a:off x="838200" y="1690688"/>
            <a:ext cx="10605940" cy="4937125"/>
          </a:xfrm>
        </p:spPr>
        <p:txBody>
          <a:bodyPr>
            <a:normAutofit/>
          </a:bodyPr>
          <a:lstStyle/>
          <a:p>
            <a:r>
              <a:rPr lang="en-US" sz="2400" dirty="0"/>
              <a:t>a gravitationally bounded scalar field model.</a:t>
            </a:r>
          </a:p>
          <a:p>
            <a:r>
              <a:rPr lang="en-US" sz="2400" dirty="0"/>
              <a:t>In this model condensation under the influence of the gravitational potential is achieved in galaxies where the gravitational attraction is counteracted by the quantum pressure.</a:t>
            </a:r>
            <a:endParaRPr lang="en-US" sz="2400" b="1" dirty="0"/>
          </a:p>
          <a:p>
            <a:r>
              <a:rPr lang="en-US" sz="2400" dirty="0"/>
              <a:t>One of its main candidates, where the DM is given by a light particle with m = 10</a:t>
            </a:r>
            <a:r>
              <a:rPr lang="en-US" sz="2400" baseline="30000" dirty="0"/>
              <a:t>-22 </a:t>
            </a:r>
            <a:r>
              <a:rPr lang="en-US" sz="2400" dirty="0"/>
              <a:t>eV.     With a particle with this mass, the FDM model is known to be able to solve some of the challenges from small scales that we discussed, and to be in agreement with large scale observations.</a:t>
            </a:r>
          </a:p>
          <a:p>
            <a:r>
              <a:rPr lang="en-IN" sz="2400" dirty="0"/>
              <a:t>Forms gravitationally bounded BEC in Galactic halos</a:t>
            </a:r>
          </a:p>
          <a:p>
            <a:endParaRPr lang="en-US" sz="2400" dirty="0"/>
          </a:p>
          <a:p>
            <a:pPr marL="0" indent="0" algn="ctr">
              <a:buNone/>
            </a:pPr>
            <a:r>
              <a:rPr lang="en-US" sz="2400" i="1" dirty="0"/>
              <a:t>this model has one free parameter, the mass of the FDM </a:t>
            </a:r>
            <a:endParaRPr lang="en-IN" sz="3600" b="1" i="1" dirty="0"/>
          </a:p>
        </p:txBody>
      </p:sp>
    </p:spTree>
    <p:extLst>
      <p:ext uri="{BB962C8B-B14F-4D97-AF65-F5344CB8AC3E}">
        <p14:creationId xmlns:p14="http://schemas.microsoft.com/office/powerpoint/2010/main" val="2941912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FC4D-544F-870F-2718-E6605AFCD406}"/>
              </a:ext>
            </a:extLst>
          </p:cNvPr>
          <p:cNvSpPr>
            <a:spLocks noGrp="1"/>
          </p:cNvSpPr>
          <p:nvPr>
            <p:ph type="title"/>
          </p:nvPr>
        </p:nvSpPr>
        <p:spPr/>
        <p:txBody>
          <a:bodyPr/>
          <a:lstStyle/>
          <a:p>
            <a:pPr marL="742950" indent="-742950">
              <a:buFont typeface="+mj-lt"/>
              <a:buAutoNum type="arabicPeriod" startAt="2"/>
            </a:pPr>
            <a:r>
              <a:rPr lang="en-IN" b="1" u="sng" dirty="0"/>
              <a:t>Self-Interacting FDM:</a:t>
            </a:r>
          </a:p>
        </p:txBody>
      </p:sp>
      <p:sp>
        <p:nvSpPr>
          <p:cNvPr id="4" name="Content Placeholder 2">
            <a:extLst>
              <a:ext uri="{FF2B5EF4-FFF2-40B4-BE49-F238E27FC236}">
                <a16:creationId xmlns:a16="http://schemas.microsoft.com/office/drawing/2014/main" id="{BC3C58B3-3A01-7D5D-2BFC-B1D1E3409D05}"/>
              </a:ext>
            </a:extLst>
          </p:cNvPr>
          <p:cNvSpPr>
            <a:spLocks noGrp="1"/>
          </p:cNvSpPr>
          <p:nvPr>
            <p:ph idx="1"/>
          </p:nvPr>
        </p:nvSpPr>
        <p:spPr>
          <a:xfrm>
            <a:off x="838200" y="1690688"/>
            <a:ext cx="10605940" cy="4937125"/>
          </a:xfrm>
        </p:spPr>
        <p:txBody>
          <a:bodyPr>
            <a:normAutofit/>
          </a:bodyPr>
          <a:lstStyle/>
          <a:p>
            <a:r>
              <a:rPr lang="en-US" sz="2400" dirty="0"/>
              <a:t>a scalar field model, in the presence of gravity, with a 2-body self-interaction(or higher)</a:t>
            </a:r>
          </a:p>
          <a:p>
            <a:r>
              <a:rPr lang="en-US" sz="2400" dirty="0"/>
              <a:t>Presence of these weak interaction makes this model present superfluidity upon condensation. This case is described by a interacting BEC</a:t>
            </a:r>
          </a:p>
          <a:p>
            <a:r>
              <a:rPr lang="en-US" sz="2400" dirty="0"/>
              <a:t>The presence of the interaction controls the stability of the core and this this model presents a different phenomenology depending not only on the mass of the particle, as for FDM, but given the strength and sign of the interaction.</a:t>
            </a:r>
          </a:p>
          <a:p>
            <a:pPr marL="0" indent="0" algn="ctr">
              <a:buNone/>
            </a:pPr>
            <a:r>
              <a:rPr lang="en-US" sz="2400" i="1" dirty="0"/>
              <a:t>this model has two free parameters</a:t>
            </a:r>
          </a:p>
          <a:p>
            <a:r>
              <a:rPr lang="en-US" sz="2400" dirty="0"/>
              <a:t>For a repulsive interaction, the condensate has a long range coherence and presents superfluidity. </a:t>
            </a:r>
          </a:p>
          <a:p>
            <a:r>
              <a:rPr lang="en-US" sz="2400" dirty="0"/>
              <a:t>The 2-body case is characterized by having an equation of state :</a:t>
            </a:r>
          </a:p>
          <a:p>
            <a:pPr marL="0" indent="0" algn="ctr">
              <a:buNone/>
            </a:pPr>
            <a:r>
              <a:rPr lang="en-US" dirty="0" err="1"/>
              <a:t>EoS</a:t>
            </a:r>
            <a:r>
              <a:rPr lang="en-US" dirty="0"/>
              <a:t>,  </a:t>
            </a:r>
            <a:r>
              <a:rPr lang="en-US" b="1" dirty="0"/>
              <a:t>P </a:t>
            </a:r>
            <a:r>
              <a:rPr lang="en-US" b="1" dirty="0">
                <a:sym typeface="Symbol" panose="05050102010706020507" pitchFamily="18" charset="2"/>
              </a:rPr>
              <a:t> </a:t>
            </a:r>
            <a:r>
              <a:rPr lang="en-US" b="1" dirty="0"/>
              <a:t>n</a:t>
            </a:r>
            <a:r>
              <a:rPr lang="en-US" b="1" baseline="30000" dirty="0"/>
              <a:t>2</a:t>
            </a:r>
            <a:endParaRPr lang="en-IN" sz="4000" b="1" i="1" dirty="0"/>
          </a:p>
        </p:txBody>
      </p:sp>
    </p:spTree>
    <p:extLst>
      <p:ext uri="{BB962C8B-B14F-4D97-AF65-F5344CB8AC3E}">
        <p14:creationId xmlns:p14="http://schemas.microsoft.com/office/powerpoint/2010/main" val="920533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FC4D-544F-870F-2718-E6605AFCD406}"/>
              </a:ext>
            </a:extLst>
          </p:cNvPr>
          <p:cNvSpPr>
            <a:spLocks noGrp="1"/>
          </p:cNvSpPr>
          <p:nvPr>
            <p:ph type="title"/>
          </p:nvPr>
        </p:nvSpPr>
        <p:spPr/>
        <p:txBody>
          <a:bodyPr/>
          <a:lstStyle/>
          <a:p>
            <a:pPr marL="742950" indent="-742950">
              <a:buFont typeface="+mj-lt"/>
              <a:buAutoNum type="arabicPeriod" startAt="3"/>
            </a:pPr>
            <a:r>
              <a:rPr lang="en-IN" b="1" u="sng" dirty="0"/>
              <a:t>Dark Matter </a:t>
            </a:r>
            <a:r>
              <a:rPr lang="en-IN" b="1" u="sng" dirty="0" err="1"/>
              <a:t>SuperFluid</a:t>
            </a:r>
            <a:r>
              <a:rPr lang="en-IN" b="1" u="sng" dirty="0"/>
              <a:t>:</a:t>
            </a:r>
          </a:p>
        </p:txBody>
      </p:sp>
      <p:sp>
        <p:nvSpPr>
          <p:cNvPr id="4" name="Content Placeholder 2">
            <a:extLst>
              <a:ext uri="{FF2B5EF4-FFF2-40B4-BE49-F238E27FC236}">
                <a16:creationId xmlns:a16="http://schemas.microsoft.com/office/drawing/2014/main" id="{BC3C58B3-3A01-7D5D-2BFC-B1D1E3409D05}"/>
              </a:ext>
            </a:extLst>
          </p:cNvPr>
          <p:cNvSpPr>
            <a:spLocks noGrp="1"/>
          </p:cNvSpPr>
          <p:nvPr>
            <p:ph idx="1"/>
          </p:nvPr>
        </p:nvSpPr>
        <p:spPr>
          <a:xfrm>
            <a:off x="838200" y="1690688"/>
            <a:ext cx="10605940" cy="4937125"/>
          </a:xfrm>
        </p:spPr>
        <p:txBody>
          <a:bodyPr>
            <a:normAutofit/>
          </a:bodyPr>
          <a:lstStyle/>
          <a:p>
            <a:r>
              <a:rPr lang="en-US" sz="2400" dirty="0"/>
              <a:t>This was proposed with the goal of reproducing the MOND empirical law on small scales.</a:t>
            </a:r>
          </a:p>
          <a:p>
            <a:r>
              <a:rPr lang="en-US" sz="2400" dirty="0"/>
              <a:t>Different than in the case of SIFDM, in order to reproduce MOND it requires that the equation of state is given by</a:t>
            </a:r>
          </a:p>
          <a:p>
            <a:pPr marL="0" indent="0" algn="ctr">
              <a:buNone/>
            </a:pPr>
            <a:r>
              <a:rPr lang="en-US" sz="3600" dirty="0" err="1"/>
              <a:t>EoS</a:t>
            </a:r>
            <a:r>
              <a:rPr lang="en-US" sz="3600" dirty="0"/>
              <a:t>,  </a:t>
            </a:r>
            <a:r>
              <a:rPr lang="en-US" sz="3600" b="1" dirty="0"/>
              <a:t>P </a:t>
            </a:r>
            <a:r>
              <a:rPr lang="en-US" sz="3600" b="1">
                <a:sym typeface="Symbol" panose="05050102010706020507" pitchFamily="18" charset="2"/>
              </a:rPr>
              <a:t> </a:t>
            </a:r>
            <a:r>
              <a:rPr lang="en-US" sz="3600" b="1"/>
              <a:t>n</a:t>
            </a:r>
            <a:r>
              <a:rPr lang="en-US" sz="3600" b="1" baseline="30000" dirty="0"/>
              <a:t>3</a:t>
            </a:r>
            <a:endParaRPr lang="en-IN" sz="4800" b="1" i="1" dirty="0"/>
          </a:p>
          <a:p>
            <a:endParaRPr lang="en-IN" sz="3600" b="1" i="1" dirty="0"/>
          </a:p>
          <a:p>
            <a:r>
              <a:rPr lang="en-US" sz="2400" dirty="0"/>
              <a:t>The model is described using the Effective Field Theory of </a:t>
            </a:r>
            <a:r>
              <a:rPr lang="en-US" sz="2400" dirty="0" err="1"/>
              <a:t>Superfluids</a:t>
            </a:r>
            <a:endParaRPr lang="en-IN" sz="3600" b="1" i="1" dirty="0"/>
          </a:p>
        </p:txBody>
      </p:sp>
    </p:spTree>
    <p:extLst>
      <p:ext uri="{BB962C8B-B14F-4D97-AF65-F5344CB8AC3E}">
        <p14:creationId xmlns:p14="http://schemas.microsoft.com/office/powerpoint/2010/main" val="237358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D6F64-919A-9BD9-5558-A8E0F7EB99C6}"/>
              </a:ext>
            </a:extLst>
          </p:cNvPr>
          <p:cNvSpPr>
            <a:spLocks noGrp="1"/>
          </p:cNvSpPr>
          <p:nvPr>
            <p:ph type="title"/>
          </p:nvPr>
        </p:nvSpPr>
        <p:spPr/>
        <p:txBody>
          <a:bodyPr/>
          <a:lstStyle/>
          <a:p>
            <a:r>
              <a:rPr lang="en-IN" b="1" dirty="0"/>
              <a:t>Cosmological and Astrophysical constraints,</a:t>
            </a:r>
          </a:p>
        </p:txBody>
      </p:sp>
      <p:sp>
        <p:nvSpPr>
          <p:cNvPr id="3" name="Content Placeholder 2">
            <a:extLst>
              <a:ext uri="{FF2B5EF4-FFF2-40B4-BE49-F238E27FC236}">
                <a16:creationId xmlns:a16="http://schemas.microsoft.com/office/drawing/2014/main" id="{7F326F37-3EEB-D8B4-A32C-4400C10F8527}"/>
              </a:ext>
            </a:extLst>
          </p:cNvPr>
          <p:cNvSpPr>
            <a:spLocks noGrp="1"/>
          </p:cNvSpPr>
          <p:nvPr>
            <p:ph idx="1"/>
          </p:nvPr>
        </p:nvSpPr>
        <p:spPr/>
        <p:txBody>
          <a:bodyPr/>
          <a:lstStyle/>
          <a:p>
            <a:pPr marL="514350" indent="-514350">
              <a:buFont typeface="+mj-lt"/>
              <a:buAutoNum type="arabicPeriod"/>
            </a:pPr>
            <a:r>
              <a:rPr lang="en-IN" dirty="0"/>
              <a:t>UV luminosity function </a:t>
            </a:r>
          </a:p>
          <a:p>
            <a:pPr marL="514350" indent="-514350">
              <a:buFont typeface="+mj-lt"/>
              <a:buAutoNum type="arabicPeriod"/>
            </a:pPr>
            <a:r>
              <a:rPr lang="en-IN" dirty="0"/>
              <a:t>Black hole </a:t>
            </a:r>
            <a:r>
              <a:rPr lang="en-IN" dirty="0" err="1"/>
              <a:t>superradiance</a:t>
            </a:r>
            <a:endParaRPr lang="en-IN" dirty="0"/>
          </a:p>
          <a:p>
            <a:pPr marL="514350" indent="-514350">
              <a:buFont typeface="+mj-lt"/>
              <a:buAutoNum type="arabicPeriod"/>
            </a:pPr>
            <a:r>
              <a:rPr lang="en-IN" dirty="0"/>
              <a:t>Probing the wave nature </a:t>
            </a:r>
            <a:r>
              <a:rPr lang="en-IN" dirty="0" err="1"/>
              <a:t>ofULDM</a:t>
            </a:r>
            <a:endParaRPr lang="en-IN" dirty="0"/>
          </a:p>
          <a:p>
            <a:pPr marL="971550" lvl="1" indent="-514350">
              <a:buFont typeface="+mj-lt"/>
              <a:buAutoNum type="alphaLcParenR"/>
            </a:pPr>
            <a:r>
              <a:rPr lang="en-IN" dirty="0"/>
              <a:t>Vortices </a:t>
            </a:r>
          </a:p>
          <a:p>
            <a:pPr marL="971550" lvl="1" indent="-514350">
              <a:buFont typeface="+mj-lt"/>
              <a:buAutoNum type="alphaLcParenR"/>
            </a:pPr>
            <a:r>
              <a:rPr lang="en-IN" dirty="0"/>
              <a:t>Interference fringes </a:t>
            </a:r>
          </a:p>
        </p:txBody>
      </p:sp>
    </p:spTree>
    <p:extLst>
      <p:ext uri="{BB962C8B-B14F-4D97-AF65-F5344CB8AC3E}">
        <p14:creationId xmlns:p14="http://schemas.microsoft.com/office/powerpoint/2010/main" val="85869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27F4-7C1B-2AB2-2393-B5E68EE2374A}"/>
              </a:ext>
            </a:extLst>
          </p:cNvPr>
          <p:cNvSpPr>
            <a:spLocks noGrp="1"/>
          </p:cNvSpPr>
          <p:nvPr>
            <p:ph type="title"/>
          </p:nvPr>
        </p:nvSpPr>
        <p:spPr/>
        <p:txBody>
          <a:bodyPr/>
          <a:lstStyle/>
          <a:p>
            <a:r>
              <a:rPr lang="en-IN" i="1" dirty="0"/>
              <a:t>Properties:</a:t>
            </a:r>
          </a:p>
        </p:txBody>
      </p:sp>
      <p:sp>
        <p:nvSpPr>
          <p:cNvPr id="3" name="Content Placeholder 2">
            <a:extLst>
              <a:ext uri="{FF2B5EF4-FFF2-40B4-BE49-F238E27FC236}">
                <a16:creationId xmlns:a16="http://schemas.microsoft.com/office/drawing/2014/main" id="{C178E185-9F89-6100-F897-45BFBF923FFF}"/>
              </a:ext>
            </a:extLst>
          </p:cNvPr>
          <p:cNvSpPr>
            <a:spLocks noGrp="1"/>
          </p:cNvSpPr>
          <p:nvPr>
            <p:ph idx="1"/>
          </p:nvPr>
        </p:nvSpPr>
        <p:spPr/>
        <p:txBody>
          <a:bodyPr>
            <a:normAutofit/>
          </a:bodyPr>
          <a:lstStyle/>
          <a:p>
            <a:r>
              <a:rPr lang="en-IN" dirty="0"/>
              <a:t>Composed of bosons with mass ranging :</a:t>
            </a:r>
          </a:p>
          <a:p>
            <a:pPr marL="0" indent="0" algn="ctr">
              <a:buNone/>
            </a:pPr>
            <a:r>
              <a:rPr lang="en-IN" sz="3200" b="1" dirty="0"/>
              <a:t>10</a:t>
            </a:r>
            <a:r>
              <a:rPr lang="en-IN" sz="3200" b="1" baseline="30000" dirty="0"/>
              <a:t>-24 </a:t>
            </a:r>
            <a:r>
              <a:rPr lang="en-IN" sz="3200" b="1" dirty="0"/>
              <a:t>eV &lt; m &lt; 1 eV</a:t>
            </a:r>
          </a:p>
          <a:p>
            <a:pPr marL="0" indent="0" algn="ctr">
              <a:buNone/>
            </a:pPr>
            <a:endParaRPr lang="en-IN" sz="1200" b="1" dirty="0"/>
          </a:p>
          <a:p>
            <a:pPr marL="0" indent="0" algn="r">
              <a:buNone/>
            </a:pPr>
            <a:r>
              <a:rPr lang="en-IN" sz="2400" dirty="0"/>
              <a:t>(M</a:t>
            </a:r>
            <a:r>
              <a:rPr lang="en-IN" sz="2400" baseline="-25000" dirty="0"/>
              <a:t>e </a:t>
            </a:r>
            <a:r>
              <a:rPr lang="en-IN" sz="2400" dirty="0"/>
              <a:t>= 0.511 MeV , </a:t>
            </a:r>
            <a:r>
              <a:rPr lang="en-IN" sz="2400" dirty="0" err="1"/>
              <a:t>M</a:t>
            </a:r>
            <a:r>
              <a:rPr lang="en-IN" sz="2400" baseline="-25000" dirty="0" err="1"/>
              <a:t>p</a:t>
            </a:r>
            <a:r>
              <a:rPr lang="en-IN" sz="2400" baseline="-25000" dirty="0"/>
              <a:t> </a:t>
            </a:r>
            <a:r>
              <a:rPr lang="en-IN" sz="2400" dirty="0"/>
              <a:t>= 0.938 GeV,        </a:t>
            </a:r>
            <a:r>
              <a:rPr lang="en-IN" sz="2400" dirty="0" err="1"/>
              <a:t>M</a:t>
            </a:r>
            <a:r>
              <a:rPr lang="en-IN" sz="2400" baseline="-25000" dirty="0" err="1"/>
              <a:t>axions</a:t>
            </a:r>
            <a:r>
              <a:rPr lang="en-IN" sz="2400" baseline="-25000" dirty="0"/>
              <a:t> </a:t>
            </a:r>
            <a:r>
              <a:rPr lang="en-IN" sz="2400" dirty="0"/>
              <a:t>= 10</a:t>
            </a:r>
            <a:r>
              <a:rPr lang="en-IN" sz="2400" baseline="30000" dirty="0"/>
              <a:t>-5</a:t>
            </a:r>
            <a:r>
              <a:rPr lang="en-IN" sz="2400" dirty="0"/>
              <a:t> eV to 1 </a:t>
            </a:r>
            <a:r>
              <a:rPr lang="en-IN" sz="2400" dirty="0" err="1"/>
              <a:t>ev</a:t>
            </a:r>
            <a:r>
              <a:rPr lang="en-IN" sz="2400" dirty="0"/>
              <a:t>)</a:t>
            </a:r>
          </a:p>
          <a:p>
            <a:pPr marL="0" indent="0">
              <a:buNone/>
            </a:pPr>
            <a:endParaRPr lang="en-IN" sz="2400" dirty="0"/>
          </a:p>
          <a:p>
            <a:pPr>
              <a:lnSpc>
                <a:spcPct val="110000"/>
              </a:lnSpc>
            </a:pPr>
            <a:r>
              <a:rPr lang="en-IN" sz="2400" dirty="0"/>
              <a:t>Forms Bose- Einstein Condensates or a </a:t>
            </a:r>
            <a:r>
              <a:rPr lang="en-IN" sz="2400" dirty="0" err="1"/>
              <a:t>SuperFluids</a:t>
            </a:r>
            <a:r>
              <a:rPr lang="en-IN" sz="2400" dirty="0"/>
              <a:t> on Galactic Scales (Upon Condensation, particles behave as a single coherent state described by the cumulative wavefunction of the condensate)</a:t>
            </a:r>
          </a:p>
          <a:p>
            <a:pPr>
              <a:lnSpc>
                <a:spcPct val="110000"/>
              </a:lnSpc>
            </a:pPr>
            <a:r>
              <a:rPr lang="en-IN" sz="2400" dirty="0"/>
              <a:t>Outside the Galactic haloes, on larger scales it recovers </a:t>
            </a:r>
            <a:r>
              <a:rPr lang="el-GR" sz="2400" dirty="0"/>
              <a:t>Λ</a:t>
            </a:r>
            <a:r>
              <a:rPr lang="en-IN" sz="2400" dirty="0"/>
              <a:t>CDM Properties.</a:t>
            </a:r>
          </a:p>
        </p:txBody>
      </p:sp>
    </p:spTree>
    <p:extLst>
      <p:ext uri="{BB962C8B-B14F-4D97-AF65-F5344CB8AC3E}">
        <p14:creationId xmlns:p14="http://schemas.microsoft.com/office/powerpoint/2010/main" val="400660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27F4-7C1B-2AB2-2393-B5E68EE2374A}"/>
              </a:ext>
            </a:extLst>
          </p:cNvPr>
          <p:cNvSpPr>
            <a:spLocks noGrp="1"/>
          </p:cNvSpPr>
          <p:nvPr>
            <p:ph type="title"/>
          </p:nvPr>
        </p:nvSpPr>
        <p:spPr/>
        <p:txBody>
          <a:bodyPr/>
          <a:lstStyle/>
          <a:p>
            <a:r>
              <a:rPr lang="en-IN" i="1" dirty="0"/>
              <a:t>Properties:</a:t>
            </a:r>
          </a:p>
        </p:txBody>
      </p:sp>
      <p:sp>
        <p:nvSpPr>
          <p:cNvPr id="3" name="Content Placeholder 2">
            <a:extLst>
              <a:ext uri="{FF2B5EF4-FFF2-40B4-BE49-F238E27FC236}">
                <a16:creationId xmlns:a16="http://schemas.microsoft.com/office/drawing/2014/main" id="{C178E185-9F89-6100-F897-45BFBF923FFF}"/>
              </a:ext>
            </a:extLst>
          </p:cNvPr>
          <p:cNvSpPr>
            <a:spLocks noGrp="1"/>
          </p:cNvSpPr>
          <p:nvPr>
            <p:ph idx="1"/>
          </p:nvPr>
        </p:nvSpPr>
        <p:spPr/>
        <p:txBody>
          <a:bodyPr>
            <a:normAutofit/>
          </a:bodyPr>
          <a:lstStyle/>
          <a:p>
            <a:r>
              <a:rPr lang="en-IN" sz="2400" dirty="0"/>
              <a:t>Classified Models possibles(</a:t>
            </a:r>
            <a:r>
              <a:rPr lang="en-IN" sz="2000" dirty="0"/>
              <a:t>different non-linear evolution and structures they form in galaxies)</a:t>
            </a:r>
            <a:r>
              <a:rPr lang="en-IN" sz="2400" dirty="0"/>
              <a:t>:</a:t>
            </a:r>
          </a:p>
          <a:p>
            <a:pPr marL="914400" lvl="1" indent="-457200">
              <a:buFont typeface="+mj-lt"/>
              <a:buAutoNum type="arabicPeriod"/>
            </a:pPr>
            <a:r>
              <a:rPr lang="en-IN" sz="2000" dirty="0"/>
              <a:t>Fuzzy Dark Matter</a:t>
            </a:r>
          </a:p>
          <a:p>
            <a:pPr marL="914400" lvl="1" indent="-457200">
              <a:buFont typeface="+mj-lt"/>
              <a:buAutoNum type="arabicPeriod"/>
            </a:pPr>
            <a:r>
              <a:rPr lang="en-IN" sz="2000" dirty="0"/>
              <a:t>Self Interacting FDM </a:t>
            </a:r>
          </a:p>
          <a:p>
            <a:pPr marL="914400" lvl="1" indent="-457200">
              <a:buFont typeface="+mj-lt"/>
              <a:buAutoNum type="arabicPeriod"/>
            </a:pPr>
            <a:r>
              <a:rPr lang="en-IN" sz="2000" dirty="0"/>
              <a:t> DM Superfluid</a:t>
            </a:r>
          </a:p>
          <a:p>
            <a:pPr marL="457200" lvl="1" indent="0">
              <a:buNone/>
            </a:pPr>
            <a:endParaRPr lang="en-IN" sz="2000" dirty="0"/>
          </a:p>
          <a:p>
            <a:pPr>
              <a:lnSpc>
                <a:spcPct val="110000"/>
              </a:lnSpc>
            </a:pPr>
            <a:r>
              <a:rPr lang="en-IN" sz="2400" dirty="0"/>
              <a:t>FDM has interesting phenomenology at 10</a:t>
            </a:r>
            <a:r>
              <a:rPr lang="en-IN" sz="2400" baseline="30000" dirty="0"/>
              <a:t>-22</a:t>
            </a:r>
            <a:r>
              <a:rPr lang="en-IN" sz="2400" dirty="0"/>
              <a:t> eV that manifest in different Astrophysical consequences</a:t>
            </a:r>
          </a:p>
          <a:p>
            <a:pPr>
              <a:lnSpc>
                <a:spcPct val="110000"/>
              </a:lnSpc>
            </a:pPr>
            <a:r>
              <a:rPr lang="en-IN" sz="2400" dirty="0"/>
              <a:t>Wave nature of Dark Matter on Galactic Scale provides a non-CDM behaviour</a:t>
            </a:r>
          </a:p>
        </p:txBody>
      </p:sp>
    </p:spTree>
    <p:extLst>
      <p:ext uri="{BB962C8B-B14F-4D97-AF65-F5344CB8AC3E}">
        <p14:creationId xmlns:p14="http://schemas.microsoft.com/office/powerpoint/2010/main" val="393737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A5008-8868-930E-2904-F3129EE8C0B9}"/>
              </a:ext>
            </a:extLst>
          </p:cNvPr>
          <p:cNvSpPr>
            <a:spLocks noGrp="1"/>
          </p:cNvSpPr>
          <p:nvPr>
            <p:ph type="title"/>
          </p:nvPr>
        </p:nvSpPr>
        <p:spPr/>
        <p:txBody>
          <a:bodyPr/>
          <a:lstStyle/>
          <a:p>
            <a:pPr algn="ctr"/>
            <a:endParaRPr lang="en-IN"/>
          </a:p>
        </p:txBody>
      </p:sp>
      <p:pic>
        <p:nvPicPr>
          <p:cNvPr id="5" name="Content Placeholder 4">
            <a:extLst>
              <a:ext uri="{FF2B5EF4-FFF2-40B4-BE49-F238E27FC236}">
                <a16:creationId xmlns:a16="http://schemas.microsoft.com/office/drawing/2014/main" id="{B5FE9C69-1B79-EC91-0A83-BB1B7F7E5017}"/>
              </a:ext>
            </a:extLst>
          </p:cNvPr>
          <p:cNvPicPr>
            <a:picLocks noGrp="1" noChangeAspect="1"/>
          </p:cNvPicPr>
          <p:nvPr>
            <p:ph idx="1"/>
          </p:nvPr>
        </p:nvPicPr>
        <p:blipFill>
          <a:blip r:embed="rId2"/>
          <a:stretch>
            <a:fillRect/>
          </a:stretch>
        </p:blipFill>
        <p:spPr>
          <a:xfrm>
            <a:off x="1503604" y="513143"/>
            <a:ext cx="9440915" cy="5831713"/>
          </a:xfrm>
        </p:spPr>
      </p:pic>
    </p:spTree>
    <p:extLst>
      <p:ext uri="{BB962C8B-B14F-4D97-AF65-F5344CB8AC3E}">
        <p14:creationId xmlns:p14="http://schemas.microsoft.com/office/powerpoint/2010/main" val="315541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DC8D-BE38-768D-C86F-0AB2A31A65FD}"/>
              </a:ext>
            </a:extLst>
          </p:cNvPr>
          <p:cNvSpPr>
            <a:spLocks noGrp="1"/>
          </p:cNvSpPr>
          <p:nvPr>
            <p:ph type="title"/>
          </p:nvPr>
        </p:nvSpPr>
        <p:spPr>
          <a:xfrm>
            <a:off x="552646" y="365125"/>
            <a:ext cx="11086707" cy="1325563"/>
          </a:xfrm>
        </p:spPr>
        <p:txBody>
          <a:bodyPr/>
          <a:lstStyle/>
          <a:p>
            <a:r>
              <a:rPr lang="en-IN" b="1" dirty="0"/>
              <a:t>Discrepancies from </a:t>
            </a:r>
            <a:r>
              <a:rPr lang="el-GR" sz="4400" b="1" dirty="0"/>
              <a:t>Λ</a:t>
            </a:r>
            <a:r>
              <a:rPr lang="en-IN" sz="4400" b="1" dirty="0"/>
              <a:t>CDM model on small scales</a:t>
            </a:r>
            <a:r>
              <a:rPr lang="en-IN" b="1" dirty="0"/>
              <a:t> </a:t>
            </a:r>
          </a:p>
        </p:txBody>
      </p:sp>
      <p:sp>
        <p:nvSpPr>
          <p:cNvPr id="4" name="Content Placeholder 3">
            <a:extLst>
              <a:ext uri="{FF2B5EF4-FFF2-40B4-BE49-F238E27FC236}">
                <a16:creationId xmlns:a16="http://schemas.microsoft.com/office/drawing/2014/main" id="{290EC912-8E35-4A99-8E3F-A8DC0F812493}"/>
              </a:ext>
            </a:extLst>
          </p:cNvPr>
          <p:cNvSpPr>
            <a:spLocks noGrp="1"/>
          </p:cNvSpPr>
          <p:nvPr>
            <p:ph idx="1"/>
          </p:nvPr>
        </p:nvSpPr>
        <p:spPr/>
        <p:txBody>
          <a:bodyPr>
            <a:normAutofit/>
          </a:bodyPr>
          <a:lstStyle/>
          <a:p>
            <a:pPr marL="514350" indent="-514350">
              <a:buFont typeface="+mj-lt"/>
              <a:buAutoNum type="arabicPeriod"/>
            </a:pPr>
            <a:r>
              <a:rPr lang="en-IN" b="1" u="sng" dirty="0"/>
              <a:t> Cusp- Core Problem: </a:t>
            </a:r>
            <a:r>
              <a:rPr lang="en-IN" dirty="0"/>
              <a:t> </a:t>
            </a:r>
            <a:endParaRPr lang="en-IN" b="1" u="sng" dirty="0"/>
          </a:p>
          <a:p>
            <a:pPr lvl="1"/>
            <a:r>
              <a:rPr lang="en-US" dirty="0"/>
              <a:t>Expected density profile from </a:t>
            </a:r>
            <a:r>
              <a:rPr lang="en-US" dirty="0" err="1"/>
              <a:t>colissionless</a:t>
            </a:r>
            <a:r>
              <a:rPr lang="en-US" dirty="0"/>
              <a:t> simulations is the NFW(Navarro- Frank-White) </a:t>
            </a:r>
            <a:r>
              <a:rPr lang="en-US" dirty="0" err="1"/>
              <a:t>cuspy</a:t>
            </a:r>
            <a:r>
              <a:rPr lang="en-US" dirty="0"/>
              <a:t> profile at galactic Center:</a:t>
            </a:r>
          </a:p>
          <a:p>
            <a:pPr marL="457200" lvl="1" indent="0" algn="ctr">
              <a:buNone/>
            </a:pPr>
            <a:r>
              <a:rPr lang="el-GR" dirty="0"/>
              <a:t>ρ</a:t>
            </a:r>
            <a:r>
              <a:rPr lang="en-IN" dirty="0"/>
              <a:t> </a:t>
            </a:r>
            <a:r>
              <a:rPr lang="en-IN" dirty="0">
                <a:sym typeface="Symbol" panose="05050102010706020507" pitchFamily="18" charset="2"/>
              </a:rPr>
              <a:t> 1/ r</a:t>
            </a:r>
            <a:r>
              <a:rPr lang="en-IN" baseline="30000" dirty="0">
                <a:sym typeface="Symbol" panose="05050102010706020507" pitchFamily="18" charset="2"/>
              </a:rPr>
              <a:t></a:t>
            </a:r>
            <a:endParaRPr lang="en-US" dirty="0"/>
          </a:p>
          <a:p>
            <a:pPr lvl="1"/>
            <a:endParaRPr lang="en-US" dirty="0"/>
          </a:p>
          <a:p>
            <a:pPr marL="457200" lvl="1" indent="0">
              <a:buNone/>
            </a:pPr>
            <a:r>
              <a:rPr lang="en-IN" dirty="0"/>
              <a:t>NFW has </a:t>
            </a:r>
            <a:r>
              <a:rPr lang="en-IN" dirty="0">
                <a:sym typeface="Symbol" panose="05050102010706020507" pitchFamily="18" charset="2"/>
              </a:rPr>
              <a:t> = -1</a:t>
            </a:r>
          </a:p>
          <a:p>
            <a:pPr lvl="1"/>
            <a:r>
              <a:rPr lang="en-IN" dirty="0"/>
              <a:t>THINGS and LITTLE THINGS measured Rotation curves of multiple dwarf galaxies and found smaller </a:t>
            </a:r>
            <a:r>
              <a:rPr lang="en-IN" dirty="0">
                <a:sym typeface="Symbol" panose="05050102010706020507" pitchFamily="18" charset="2"/>
              </a:rPr>
              <a:t> = 0.29 + 0.07</a:t>
            </a:r>
          </a:p>
          <a:p>
            <a:pPr lvl="1"/>
            <a:endParaRPr lang="en-IN" dirty="0">
              <a:sym typeface="Symbol" panose="05050102010706020507" pitchFamily="18" charset="2"/>
            </a:endParaRPr>
          </a:p>
          <a:p>
            <a:pPr lvl="1"/>
            <a:r>
              <a:rPr lang="en-IN" b="1" dirty="0">
                <a:sym typeface="Symbol" panose="05050102010706020507" pitchFamily="18" charset="2"/>
              </a:rPr>
              <a:t>Solved </a:t>
            </a:r>
            <a:r>
              <a:rPr lang="en-IN" dirty="0">
                <a:sym typeface="Symbol" panose="05050102010706020507" pitchFamily="18" charset="2"/>
              </a:rPr>
              <a:t>by BEC Dark Matter and MOND</a:t>
            </a:r>
            <a:endParaRPr lang="en-IN" b="1" dirty="0"/>
          </a:p>
        </p:txBody>
      </p:sp>
    </p:spTree>
    <p:extLst>
      <p:ext uri="{BB962C8B-B14F-4D97-AF65-F5344CB8AC3E}">
        <p14:creationId xmlns:p14="http://schemas.microsoft.com/office/powerpoint/2010/main" val="110650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DC8D-BE38-768D-C86F-0AB2A31A65FD}"/>
              </a:ext>
            </a:extLst>
          </p:cNvPr>
          <p:cNvSpPr>
            <a:spLocks noGrp="1"/>
          </p:cNvSpPr>
          <p:nvPr>
            <p:ph type="title"/>
          </p:nvPr>
        </p:nvSpPr>
        <p:spPr>
          <a:xfrm>
            <a:off x="552646" y="365125"/>
            <a:ext cx="11086707" cy="1325563"/>
          </a:xfrm>
        </p:spPr>
        <p:txBody>
          <a:bodyPr/>
          <a:lstStyle/>
          <a:p>
            <a:r>
              <a:rPr lang="en-IN" b="1" dirty="0"/>
              <a:t>Discrepancies from </a:t>
            </a:r>
            <a:r>
              <a:rPr lang="el-GR" sz="4400" b="1" dirty="0"/>
              <a:t>Λ</a:t>
            </a:r>
            <a:r>
              <a:rPr lang="en-IN" sz="4400" b="1" dirty="0"/>
              <a:t>CDM model on small scales</a:t>
            </a:r>
            <a:r>
              <a:rPr lang="en-IN" b="1" dirty="0"/>
              <a:t> </a:t>
            </a:r>
          </a:p>
        </p:txBody>
      </p:sp>
      <p:sp>
        <p:nvSpPr>
          <p:cNvPr id="4" name="Content Placeholder 3">
            <a:extLst>
              <a:ext uri="{FF2B5EF4-FFF2-40B4-BE49-F238E27FC236}">
                <a16:creationId xmlns:a16="http://schemas.microsoft.com/office/drawing/2014/main" id="{290EC912-8E35-4A99-8E3F-A8DC0F812493}"/>
              </a:ext>
            </a:extLst>
          </p:cNvPr>
          <p:cNvSpPr>
            <a:spLocks noGrp="1"/>
          </p:cNvSpPr>
          <p:nvPr>
            <p:ph idx="1"/>
          </p:nvPr>
        </p:nvSpPr>
        <p:spPr/>
        <p:txBody>
          <a:bodyPr>
            <a:normAutofit/>
          </a:bodyPr>
          <a:lstStyle/>
          <a:p>
            <a:pPr marL="514350" indent="-514350">
              <a:buFont typeface="+mj-lt"/>
              <a:buAutoNum type="arabicPeriod" startAt="2"/>
            </a:pPr>
            <a:r>
              <a:rPr lang="en-IN" b="1" u="sng" dirty="0"/>
              <a:t> Missing </a:t>
            </a:r>
            <a:r>
              <a:rPr lang="en-IN" b="1" u="sng" dirty="0" err="1"/>
              <a:t>Sattelite</a:t>
            </a:r>
            <a:r>
              <a:rPr lang="en-IN" b="1" u="sng" dirty="0"/>
              <a:t> Problem: </a:t>
            </a:r>
            <a:r>
              <a:rPr lang="en-IN" dirty="0"/>
              <a:t>  DM </a:t>
            </a:r>
            <a:r>
              <a:rPr lang="en-IN" dirty="0" err="1"/>
              <a:t>Subhaloes</a:t>
            </a:r>
            <a:endParaRPr lang="en-IN" b="1" u="sng" dirty="0"/>
          </a:p>
          <a:p>
            <a:pPr lvl="1"/>
            <a:r>
              <a:rPr lang="en-US" dirty="0"/>
              <a:t>simulations predict several hundreds of </a:t>
            </a:r>
            <a:r>
              <a:rPr lang="en-US" dirty="0" err="1"/>
              <a:t>subhalos</a:t>
            </a:r>
            <a:r>
              <a:rPr lang="en-US" dirty="0"/>
              <a:t> with </a:t>
            </a:r>
            <a:r>
              <a:rPr lang="en-US" dirty="0" err="1"/>
              <a:t>v</a:t>
            </a:r>
            <a:r>
              <a:rPr lang="en-US" baseline="-25000" dirty="0" err="1"/>
              <a:t>max</a:t>
            </a:r>
            <a:r>
              <a:rPr lang="en-US" dirty="0"/>
              <a:t> = 10 - 30kms, that are large enough to host a galaxy around a Milky Way size galaxy</a:t>
            </a:r>
          </a:p>
          <a:p>
            <a:pPr lvl="1"/>
            <a:r>
              <a:rPr lang="en-IN" dirty="0"/>
              <a:t>While till now SDSS and DES data shows 12 classical and around 40  Ultra faint Satellites for MW. Much less than predicted</a:t>
            </a:r>
          </a:p>
          <a:p>
            <a:pPr marL="457200" lvl="1" indent="0">
              <a:buNone/>
            </a:pPr>
            <a:endParaRPr lang="en-IN" dirty="0">
              <a:sym typeface="Symbol" panose="05050102010706020507" pitchFamily="18" charset="2"/>
            </a:endParaRPr>
          </a:p>
          <a:p>
            <a:pPr lvl="1"/>
            <a:r>
              <a:rPr lang="en-IN" b="1" dirty="0">
                <a:sym typeface="Symbol" panose="05050102010706020507" pitchFamily="18" charset="2"/>
              </a:rPr>
              <a:t>Solution : </a:t>
            </a:r>
            <a:r>
              <a:rPr lang="en-US" dirty="0"/>
              <a:t>One can expect that for low mass </a:t>
            </a:r>
            <a:r>
              <a:rPr lang="en-US" dirty="0" err="1"/>
              <a:t>subhalos</a:t>
            </a:r>
            <a:r>
              <a:rPr lang="en-US" dirty="0"/>
              <a:t>, galaxy formation is suppressed by </a:t>
            </a:r>
            <a:r>
              <a:rPr lang="en-IN" dirty="0"/>
              <a:t>striping gas mechanisms</a:t>
            </a:r>
            <a:endParaRPr lang="en-IN" b="1" dirty="0"/>
          </a:p>
        </p:txBody>
      </p:sp>
    </p:spTree>
    <p:extLst>
      <p:ext uri="{BB962C8B-B14F-4D97-AF65-F5344CB8AC3E}">
        <p14:creationId xmlns:p14="http://schemas.microsoft.com/office/powerpoint/2010/main" val="388958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DC8D-BE38-768D-C86F-0AB2A31A65FD}"/>
              </a:ext>
            </a:extLst>
          </p:cNvPr>
          <p:cNvSpPr>
            <a:spLocks noGrp="1"/>
          </p:cNvSpPr>
          <p:nvPr>
            <p:ph type="title"/>
          </p:nvPr>
        </p:nvSpPr>
        <p:spPr>
          <a:xfrm>
            <a:off x="552646" y="365125"/>
            <a:ext cx="11086707" cy="1325563"/>
          </a:xfrm>
        </p:spPr>
        <p:txBody>
          <a:bodyPr/>
          <a:lstStyle/>
          <a:p>
            <a:r>
              <a:rPr lang="en-IN" b="1" dirty="0"/>
              <a:t>Discrepancies from </a:t>
            </a:r>
            <a:r>
              <a:rPr lang="el-GR" sz="4400" b="1" dirty="0"/>
              <a:t>Λ</a:t>
            </a:r>
            <a:r>
              <a:rPr lang="en-IN" sz="4400" b="1" dirty="0"/>
              <a:t>CDM model on small scales</a:t>
            </a:r>
            <a:r>
              <a:rPr lang="en-IN" b="1" dirty="0"/>
              <a:t> </a:t>
            </a:r>
          </a:p>
        </p:txBody>
      </p:sp>
      <p:sp>
        <p:nvSpPr>
          <p:cNvPr id="4" name="Content Placeholder 3">
            <a:extLst>
              <a:ext uri="{FF2B5EF4-FFF2-40B4-BE49-F238E27FC236}">
                <a16:creationId xmlns:a16="http://schemas.microsoft.com/office/drawing/2014/main" id="{290EC912-8E35-4A99-8E3F-A8DC0F812493}"/>
              </a:ext>
            </a:extLst>
          </p:cNvPr>
          <p:cNvSpPr>
            <a:spLocks noGrp="1"/>
          </p:cNvSpPr>
          <p:nvPr>
            <p:ph idx="1"/>
          </p:nvPr>
        </p:nvSpPr>
        <p:spPr/>
        <p:txBody>
          <a:bodyPr>
            <a:normAutofit lnSpcReduction="10000"/>
          </a:bodyPr>
          <a:lstStyle/>
          <a:p>
            <a:pPr marL="514350" indent="-514350">
              <a:buFont typeface="+mj-lt"/>
              <a:buAutoNum type="arabicPeriod" startAt="2"/>
            </a:pPr>
            <a:r>
              <a:rPr lang="en-IN" b="1" u="sng" dirty="0"/>
              <a:t> Missing </a:t>
            </a:r>
            <a:r>
              <a:rPr lang="en-IN" b="1" u="sng" dirty="0" err="1"/>
              <a:t>Sattelite</a:t>
            </a:r>
            <a:r>
              <a:rPr lang="en-IN" b="1" u="sng" dirty="0"/>
              <a:t> Problem: </a:t>
            </a:r>
            <a:r>
              <a:rPr lang="en-IN" dirty="0"/>
              <a:t>   Massive DM </a:t>
            </a:r>
            <a:r>
              <a:rPr lang="en-IN" dirty="0" err="1"/>
              <a:t>Subhaloes</a:t>
            </a:r>
            <a:endParaRPr lang="en-IN" b="1" u="sng" dirty="0"/>
          </a:p>
          <a:p>
            <a:pPr lvl="1"/>
            <a:r>
              <a:rPr lang="en-US" dirty="0"/>
              <a:t>Most Massive </a:t>
            </a:r>
            <a:r>
              <a:rPr lang="en-US" dirty="0" err="1"/>
              <a:t>subhalos</a:t>
            </a:r>
            <a:r>
              <a:rPr lang="en-US" dirty="0"/>
              <a:t> predicted by those simulations have central masses (V</a:t>
            </a:r>
            <a:r>
              <a:rPr lang="en-US" baseline="-25000" dirty="0"/>
              <a:t>max </a:t>
            </a:r>
            <a:r>
              <a:rPr lang="en-US" dirty="0"/>
              <a:t>&gt; 30kms) that are too large to host the observed satellite galaxies of MW which have (</a:t>
            </a:r>
            <a:r>
              <a:rPr lang="en-IN" dirty="0"/>
              <a:t>12 &lt; Vmax &lt; 25kms) which are not massive enough</a:t>
            </a:r>
            <a:endParaRPr lang="en-US" dirty="0"/>
          </a:p>
          <a:p>
            <a:pPr lvl="1"/>
            <a:endParaRPr lang="en-US" dirty="0"/>
          </a:p>
          <a:p>
            <a:pPr lvl="1"/>
            <a:r>
              <a:rPr lang="en-US" dirty="0"/>
              <a:t>The puzzle is why should the most massive </a:t>
            </a:r>
            <a:r>
              <a:rPr lang="en-US" dirty="0" err="1"/>
              <a:t>subhaloes</a:t>
            </a:r>
            <a:r>
              <a:rPr lang="en-US" dirty="0"/>
              <a:t>, where the gravitational potential is the strongest and the striping gas mechanisms cited above are not important, be too big to fail to form stars and galaxies?</a:t>
            </a:r>
          </a:p>
          <a:p>
            <a:pPr lvl="1"/>
            <a:endParaRPr lang="en-IN" dirty="0">
              <a:sym typeface="Symbol" panose="05050102010706020507" pitchFamily="18" charset="2"/>
            </a:endParaRPr>
          </a:p>
          <a:p>
            <a:pPr lvl="1"/>
            <a:r>
              <a:rPr lang="en-IN" b="1" dirty="0">
                <a:sym typeface="Symbol" panose="05050102010706020507" pitchFamily="18" charset="2"/>
              </a:rPr>
              <a:t>Solution : </a:t>
            </a:r>
            <a:r>
              <a:rPr lang="en-US" dirty="0"/>
              <a:t>BEC suppresses the formation of small scale </a:t>
            </a:r>
            <a:r>
              <a:rPr lang="en-US" dirty="0" err="1"/>
              <a:t>subhaloes</a:t>
            </a:r>
            <a:r>
              <a:rPr lang="en-US" dirty="0"/>
              <a:t>, and reduces the central densities of massive </a:t>
            </a:r>
            <a:r>
              <a:rPr lang="en-US" dirty="0" err="1"/>
              <a:t>subhaloes</a:t>
            </a:r>
            <a:r>
              <a:rPr lang="en-US" dirty="0"/>
              <a:t> (or modifies the dynamics of the central regions)</a:t>
            </a:r>
            <a:endParaRPr lang="en-IN" b="1" dirty="0"/>
          </a:p>
        </p:txBody>
      </p:sp>
    </p:spTree>
    <p:extLst>
      <p:ext uri="{BB962C8B-B14F-4D97-AF65-F5344CB8AC3E}">
        <p14:creationId xmlns:p14="http://schemas.microsoft.com/office/powerpoint/2010/main" val="47875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DC8D-BE38-768D-C86F-0AB2A31A65FD}"/>
              </a:ext>
            </a:extLst>
          </p:cNvPr>
          <p:cNvSpPr>
            <a:spLocks noGrp="1"/>
          </p:cNvSpPr>
          <p:nvPr>
            <p:ph type="title"/>
          </p:nvPr>
        </p:nvSpPr>
        <p:spPr>
          <a:xfrm>
            <a:off x="552646" y="365125"/>
            <a:ext cx="11086707" cy="1325563"/>
          </a:xfrm>
        </p:spPr>
        <p:txBody>
          <a:bodyPr/>
          <a:lstStyle/>
          <a:p>
            <a:r>
              <a:rPr lang="en-IN" b="1" dirty="0"/>
              <a:t>Discrepancies from </a:t>
            </a:r>
            <a:r>
              <a:rPr lang="el-GR" sz="4400" b="1" dirty="0"/>
              <a:t>Λ</a:t>
            </a:r>
            <a:r>
              <a:rPr lang="en-IN" sz="4400" b="1" dirty="0"/>
              <a:t>CDM model on small scales</a:t>
            </a:r>
            <a:r>
              <a:rPr lang="en-IN" b="1" dirty="0"/>
              <a:t> </a:t>
            </a:r>
          </a:p>
        </p:txBody>
      </p:sp>
      <p:sp>
        <p:nvSpPr>
          <p:cNvPr id="4" name="Content Placeholder 3">
            <a:extLst>
              <a:ext uri="{FF2B5EF4-FFF2-40B4-BE49-F238E27FC236}">
                <a16:creationId xmlns:a16="http://schemas.microsoft.com/office/drawing/2014/main" id="{290EC912-8E35-4A99-8E3F-A8DC0F812493}"/>
              </a:ext>
            </a:extLst>
          </p:cNvPr>
          <p:cNvSpPr>
            <a:spLocks noGrp="1"/>
          </p:cNvSpPr>
          <p:nvPr>
            <p:ph idx="1"/>
          </p:nvPr>
        </p:nvSpPr>
        <p:spPr/>
        <p:txBody>
          <a:bodyPr>
            <a:normAutofit/>
          </a:bodyPr>
          <a:lstStyle/>
          <a:p>
            <a:pPr marL="514350" indent="-514350">
              <a:buFont typeface="+mj-lt"/>
              <a:buAutoNum type="arabicPeriod" startAt="3"/>
            </a:pPr>
            <a:r>
              <a:rPr lang="en-IN" b="1" u="sng" dirty="0"/>
              <a:t> Scaling Relations: </a:t>
            </a:r>
            <a:r>
              <a:rPr lang="en-IN" dirty="0"/>
              <a:t> </a:t>
            </a:r>
            <a:endParaRPr lang="en-IN" b="1" u="sng" dirty="0"/>
          </a:p>
          <a:p>
            <a:pPr lvl="1"/>
            <a:r>
              <a:rPr lang="en-US" b="1" dirty="0"/>
              <a:t>BTFR</a:t>
            </a:r>
            <a:r>
              <a:rPr lang="en-US" dirty="0"/>
              <a:t> Baryonic Tully-Fischer Relation that relates total baryon mass of the galaxy to the asymptotic circular velocity in galaxies,</a:t>
            </a:r>
          </a:p>
          <a:p>
            <a:pPr lvl="1" algn="ctr"/>
            <a:endParaRPr lang="en-US" dirty="0"/>
          </a:p>
          <a:p>
            <a:pPr marL="457200" lvl="1" indent="0">
              <a:buNone/>
            </a:pPr>
            <a:endParaRPr lang="en-IN" dirty="0">
              <a:sym typeface="Symbol" panose="05050102010706020507" pitchFamily="18" charset="2"/>
            </a:endParaRPr>
          </a:p>
          <a:p>
            <a:pPr lvl="1"/>
            <a:r>
              <a:rPr lang="en-US" dirty="0"/>
              <a:t>This empirical scaling relation is shown to hold for large ranges of masses, almost 6 orders of magnitude</a:t>
            </a:r>
          </a:p>
          <a:p>
            <a:pPr lvl="1"/>
            <a:r>
              <a:rPr lang="en-US" dirty="0"/>
              <a:t>the slope of the BTFR is different from the one predicted by CDM, </a:t>
            </a:r>
            <a:r>
              <a:rPr lang="en-US" b="1" dirty="0"/>
              <a:t>V</a:t>
            </a:r>
            <a:r>
              <a:rPr lang="en-US" b="1" baseline="-25000" dirty="0"/>
              <a:t>f</a:t>
            </a:r>
            <a:r>
              <a:rPr lang="en-US" b="1" baseline="30000" dirty="0"/>
              <a:t>3</a:t>
            </a:r>
            <a:r>
              <a:rPr lang="en-US" b="1" dirty="0"/>
              <a:t> </a:t>
            </a:r>
            <a:r>
              <a:rPr lang="en-US" b="1" dirty="0">
                <a:sym typeface="Symbol" panose="05050102010706020507" pitchFamily="18" charset="2"/>
              </a:rPr>
              <a:t> </a:t>
            </a:r>
            <a:r>
              <a:rPr lang="en-US" b="1" dirty="0"/>
              <a:t>M</a:t>
            </a:r>
            <a:r>
              <a:rPr lang="en-US" b="1" baseline="-25000" dirty="0"/>
              <a:t>b</a:t>
            </a:r>
          </a:p>
          <a:p>
            <a:pPr lvl="1"/>
            <a:r>
              <a:rPr lang="en-IN" dirty="0">
                <a:sym typeface="Symbol" panose="05050102010706020507" pitchFamily="18" charset="2"/>
              </a:rPr>
              <a:t>Mass discrepancy Acceleration Relation (</a:t>
            </a:r>
            <a:r>
              <a:rPr lang="en-IN" b="1" dirty="0">
                <a:sym typeface="Symbol" panose="05050102010706020507" pitchFamily="18" charset="2"/>
              </a:rPr>
              <a:t>MDAR</a:t>
            </a:r>
            <a:r>
              <a:rPr lang="en-IN" dirty="0">
                <a:sym typeface="Symbol" panose="05050102010706020507" pitchFamily="18" charset="2"/>
              </a:rPr>
              <a:t>) : </a:t>
            </a:r>
            <a:r>
              <a:rPr lang="en-US" dirty="0"/>
              <a:t>a relation between the gravitational acceleration from baryons alone and acceleration inferred from rotation curves.</a:t>
            </a:r>
            <a:endParaRPr lang="en-IN" dirty="0">
              <a:sym typeface="Symbol" panose="05050102010706020507" pitchFamily="18" charset="2"/>
            </a:endParaRPr>
          </a:p>
        </p:txBody>
      </p:sp>
      <p:pic>
        <p:nvPicPr>
          <p:cNvPr id="5" name="Picture 4">
            <a:extLst>
              <a:ext uri="{FF2B5EF4-FFF2-40B4-BE49-F238E27FC236}">
                <a16:creationId xmlns:a16="http://schemas.microsoft.com/office/drawing/2014/main" id="{5CC5ED5C-9D17-D192-1442-B6D5DB8EEBB4}"/>
              </a:ext>
            </a:extLst>
          </p:cNvPr>
          <p:cNvPicPr>
            <a:picLocks noChangeAspect="1"/>
          </p:cNvPicPr>
          <p:nvPr/>
        </p:nvPicPr>
        <p:blipFill>
          <a:blip r:embed="rId2"/>
          <a:stretch>
            <a:fillRect/>
          </a:stretch>
        </p:blipFill>
        <p:spPr>
          <a:xfrm>
            <a:off x="5005387" y="3133725"/>
            <a:ext cx="2181225" cy="590550"/>
          </a:xfrm>
          <a:prstGeom prst="rect">
            <a:avLst/>
          </a:prstGeom>
        </p:spPr>
      </p:pic>
    </p:spTree>
    <p:extLst>
      <p:ext uri="{BB962C8B-B14F-4D97-AF65-F5344CB8AC3E}">
        <p14:creationId xmlns:p14="http://schemas.microsoft.com/office/powerpoint/2010/main" val="30404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0569-F9AD-4606-0F18-9898AB6031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4CF16B-4112-6535-6419-10AEBB2B71B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3F8697E-F836-F99D-BFD4-B640552480EF}"/>
              </a:ext>
            </a:extLst>
          </p:cNvPr>
          <p:cNvPicPr>
            <a:picLocks noChangeAspect="1"/>
          </p:cNvPicPr>
          <p:nvPr/>
        </p:nvPicPr>
        <p:blipFill>
          <a:blip r:embed="rId2"/>
          <a:stretch>
            <a:fillRect/>
          </a:stretch>
        </p:blipFill>
        <p:spPr>
          <a:xfrm>
            <a:off x="1460750" y="329044"/>
            <a:ext cx="9270500" cy="6163831"/>
          </a:xfrm>
          <a:prstGeom prst="rect">
            <a:avLst/>
          </a:prstGeom>
        </p:spPr>
      </p:pic>
    </p:spTree>
    <p:extLst>
      <p:ext uri="{BB962C8B-B14F-4D97-AF65-F5344CB8AC3E}">
        <p14:creationId xmlns:p14="http://schemas.microsoft.com/office/powerpoint/2010/main" val="3059560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1317</Words>
  <Application>Microsoft Office PowerPoint</Application>
  <PresentationFormat>Widescreen</PresentationFormat>
  <Paragraphs>114</Paragraphs>
  <Slides>19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Symbol</vt:lpstr>
      <vt:lpstr>Office Theme</vt:lpstr>
      <vt:lpstr>Ultra Light Dark Matter</vt:lpstr>
      <vt:lpstr>Properties:</vt:lpstr>
      <vt:lpstr>Properties:</vt:lpstr>
      <vt:lpstr>PowerPoint Presentation</vt:lpstr>
      <vt:lpstr>Discrepancies from ΛCDM model on small scales </vt:lpstr>
      <vt:lpstr>Discrepancies from ΛCDM model on small scales </vt:lpstr>
      <vt:lpstr>Discrepancies from ΛCDM model on small scales </vt:lpstr>
      <vt:lpstr>Discrepancies from ΛCDM model on small scales </vt:lpstr>
      <vt:lpstr>PowerPoint Presentation</vt:lpstr>
      <vt:lpstr>Discrepancies from ΛCDM model on small scales </vt:lpstr>
      <vt:lpstr>Discrepancies from ΛCDM model on small scales </vt:lpstr>
      <vt:lpstr>ULDM Models</vt:lpstr>
      <vt:lpstr>PowerPoint Presentation</vt:lpstr>
      <vt:lpstr>ULDM Models</vt:lpstr>
      <vt:lpstr>PowerPoint Presentation</vt:lpstr>
      <vt:lpstr>Fuzzy Dark Matter:</vt:lpstr>
      <vt:lpstr>Self-Interacting FDM:</vt:lpstr>
      <vt:lpstr>Dark Matter SuperFluid:</vt:lpstr>
      <vt:lpstr>Cosmological and Astrophysical 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Gravitational Lensing</dc:title>
  <dc:creator>Akshank</dc:creator>
  <cp:lastModifiedBy>Akshank</cp:lastModifiedBy>
  <cp:revision>6</cp:revision>
  <dcterms:created xsi:type="dcterms:W3CDTF">2024-06-01T10:37:15Z</dcterms:created>
  <dcterms:modified xsi:type="dcterms:W3CDTF">2024-08-11T19:45:31Z</dcterms:modified>
</cp:coreProperties>
</file>