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4" r:id="rId1"/>
    <p:sldMasterId id="2147483702" r:id="rId2"/>
    <p:sldMasterId id="2147483686" r:id="rId3"/>
  </p:sldMasterIdLst>
  <p:notesMasterIdLst>
    <p:notesMasterId r:id="rId27"/>
  </p:notesMasterIdLst>
  <p:handoutMasterIdLst>
    <p:handoutMasterId r:id="rId28"/>
  </p:handoutMasterIdLst>
  <p:sldIdLst>
    <p:sldId id="277" r:id="rId4"/>
    <p:sldId id="399" r:id="rId5"/>
    <p:sldId id="415" r:id="rId6"/>
    <p:sldId id="416" r:id="rId7"/>
    <p:sldId id="427" r:id="rId8"/>
    <p:sldId id="418" r:id="rId9"/>
    <p:sldId id="428" r:id="rId10"/>
    <p:sldId id="426" r:id="rId11"/>
    <p:sldId id="430" r:id="rId12"/>
    <p:sldId id="417" r:id="rId13"/>
    <p:sldId id="432" r:id="rId14"/>
    <p:sldId id="431" r:id="rId15"/>
    <p:sldId id="433" r:id="rId16"/>
    <p:sldId id="420" r:id="rId17"/>
    <p:sldId id="421" r:id="rId18"/>
    <p:sldId id="422" r:id="rId19"/>
    <p:sldId id="423" r:id="rId20"/>
    <p:sldId id="424" r:id="rId21"/>
    <p:sldId id="429" r:id="rId22"/>
    <p:sldId id="434" r:id="rId23"/>
    <p:sldId id="425" r:id="rId24"/>
    <p:sldId id="435" r:id="rId25"/>
    <p:sldId id="41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BF502B-D90E-49E7-B0F6-23C3E28718FB}" v="8" dt="2024-04-29T17:45:44.9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5" autoAdjust="0"/>
    <p:restoredTop sz="94660" autoAdjust="0"/>
  </p:normalViewPr>
  <p:slideViewPr>
    <p:cSldViewPr snapToGrid="0">
      <p:cViewPr varScale="1">
        <p:scale>
          <a:sx n="82" d="100"/>
          <a:sy n="82" d="100"/>
        </p:scale>
        <p:origin x="389"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r rao" userId="c75bfa131e0b1c9c" providerId="LiveId" clId="{50A628D9-4174-488B-9145-3DF6E81A5C9D}"/>
    <pc:docChg chg="custSel modSld">
      <pc:chgData name="Akshar rao" userId="c75bfa131e0b1c9c" providerId="LiveId" clId="{50A628D9-4174-488B-9145-3DF6E81A5C9D}" dt="2024-04-29T18:08:15.067" v="11" actId="27636"/>
      <pc:docMkLst>
        <pc:docMk/>
      </pc:docMkLst>
      <pc:sldChg chg="delSp modSp mod">
        <pc:chgData name="Akshar rao" userId="c75bfa131e0b1c9c" providerId="LiveId" clId="{50A628D9-4174-488B-9145-3DF6E81A5C9D}" dt="2024-04-29T18:07:14.023" v="2" actId="14100"/>
        <pc:sldMkLst>
          <pc:docMk/>
          <pc:sldMk cId="942765517" sldId="427"/>
        </pc:sldMkLst>
        <pc:spChg chg="del mod">
          <ac:chgData name="Akshar rao" userId="c75bfa131e0b1c9c" providerId="LiveId" clId="{50A628D9-4174-488B-9145-3DF6E81A5C9D}" dt="2024-04-29T18:07:05.543" v="1" actId="21"/>
          <ac:spMkLst>
            <pc:docMk/>
            <pc:sldMk cId="942765517" sldId="427"/>
            <ac:spMk id="2" creationId="{74238BE9-6CBF-4A19-777B-B3D7325BE91D}"/>
          </ac:spMkLst>
        </pc:spChg>
        <pc:spChg chg="mod">
          <ac:chgData name="Akshar rao" userId="c75bfa131e0b1c9c" providerId="LiveId" clId="{50A628D9-4174-488B-9145-3DF6E81A5C9D}" dt="2024-04-29T18:07:14.023" v="2" actId="14100"/>
          <ac:spMkLst>
            <pc:docMk/>
            <pc:sldMk cId="942765517" sldId="427"/>
            <ac:spMk id="3" creationId="{7DB86016-3821-FED8-4AF5-808CBA41A12F}"/>
          </ac:spMkLst>
        </pc:spChg>
      </pc:sldChg>
      <pc:sldChg chg="delSp modSp mod">
        <pc:chgData name="Akshar rao" userId="c75bfa131e0b1c9c" providerId="LiveId" clId="{50A628D9-4174-488B-9145-3DF6E81A5C9D}" dt="2024-04-29T18:07:33.459" v="5" actId="14100"/>
        <pc:sldMkLst>
          <pc:docMk/>
          <pc:sldMk cId="1095033469" sldId="428"/>
        </pc:sldMkLst>
        <pc:spChg chg="del mod">
          <ac:chgData name="Akshar rao" userId="c75bfa131e0b1c9c" providerId="LiveId" clId="{50A628D9-4174-488B-9145-3DF6E81A5C9D}" dt="2024-04-29T18:07:29.455" v="4" actId="21"/>
          <ac:spMkLst>
            <pc:docMk/>
            <pc:sldMk cId="1095033469" sldId="428"/>
            <ac:spMk id="2" creationId="{E8EB7EC4-6C23-1BAC-A569-95B4C0D021A9}"/>
          </ac:spMkLst>
        </pc:spChg>
        <pc:spChg chg="mod">
          <ac:chgData name="Akshar rao" userId="c75bfa131e0b1c9c" providerId="LiveId" clId="{50A628D9-4174-488B-9145-3DF6E81A5C9D}" dt="2024-04-29T18:07:33.459" v="5" actId="14100"/>
          <ac:spMkLst>
            <pc:docMk/>
            <pc:sldMk cId="1095033469" sldId="428"/>
            <ac:spMk id="3" creationId="{1FD2B265-82C7-C7CC-51C7-F02026BB4220}"/>
          </ac:spMkLst>
        </pc:spChg>
      </pc:sldChg>
      <pc:sldChg chg="delSp mod">
        <pc:chgData name="Akshar rao" userId="c75bfa131e0b1c9c" providerId="LiveId" clId="{50A628D9-4174-488B-9145-3DF6E81A5C9D}" dt="2024-04-29T18:07:49.495" v="6" actId="21"/>
        <pc:sldMkLst>
          <pc:docMk/>
          <pc:sldMk cId="3074090109" sldId="429"/>
        </pc:sldMkLst>
        <pc:spChg chg="del">
          <ac:chgData name="Akshar rao" userId="c75bfa131e0b1c9c" providerId="LiveId" clId="{50A628D9-4174-488B-9145-3DF6E81A5C9D}" dt="2024-04-29T18:07:49.495" v="6" actId="21"/>
          <ac:spMkLst>
            <pc:docMk/>
            <pc:sldMk cId="3074090109" sldId="429"/>
            <ac:spMk id="2" creationId="{73C6A8FF-1259-6FD4-31F8-1C0EF985D4E7}"/>
          </ac:spMkLst>
        </pc:spChg>
      </pc:sldChg>
      <pc:sldChg chg="delSp modSp mod">
        <pc:chgData name="Akshar rao" userId="c75bfa131e0b1c9c" providerId="LiveId" clId="{50A628D9-4174-488B-9145-3DF6E81A5C9D}" dt="2024-04-29T18:07:59.499" v="8" actId="21"/>
        <pc:sldMkLst>
          <pc:docMk/>
          <pc:sldMk cId="4189023449" sldId="434"/>
        </pc:sldMkLst>
        <pc:spChg chg="del mod">
          <ac:chgData name="Akshar rao" userId="c75bfa131e0b1c9c" providerId="LiveId" clId="{50A628D9-4174-488B-9145-3DF6E81A5C9D}" dt="2024-04-29T18:07:59.499" v="8" actId="21"/>
          <ac:spMkLst>
            <pc:docMk/>
            <pc:sldMk cId="4189023449" sldId="434"/>
            <ac:spMk id="2" creationId="{73C6A8FF-1259-6FD4-31F8-1C0EF985D4E7}"/>
          </ac:spMkLst>
        </pc:spChg>
      </pc:sldChg>
      <pc:sldChg chg="delSp modSp mod">
        <pc:chgData name="Akshar rao" userId="c75bfa131e0b1c9c" providerId="LiveId" clId="{50A628D9-4174-488B-9145-3DF6E81A5C9D}" dt="2024-04-29T18:08:15.067" v="11" actId="27636"/>
        <pc:sldMkLst>
          <pc:docMk/>
          <pc:sldMk cId="2367728973" sldId="435"/>
        </pc:sldMkLst>
        <pc:spChg chg="del">
          <ac:chgData name="Akshar rao" userId="c75bfa131e0b1c9c" providerId="LiveId" clId="{50A628D9-4174-488B-9145-3DF6E81A5C9D}" dt="2024-04-29T18:08:11.896" v="9" actId="21"/>
          <ac:spMkLst>
            <pc:docMk/>
            <pc:sldMk cId="2367728973" sldId="435"/>
            <ac:spMk id="2" creationId="{DFF6FA7E-D907-665C-78DD-F4CF1C081BD6}"/>
          </ac:spMkLst>
        </pc:spChg>
        <pc:spChg chg="mod">
          <ac:chgData name="Akshar rao" userId="c75bfa131e0b1c9c" providerId="LiveId" clId="{50A628D9-4174-488B-9145-3DF6E81A5C9D}" dt="2024-04-29T18:08:15.067" v="11" actId="27636"/>
          <ac:spMkLst>
            <pc:docMk/>
            <pc:sldMk cId="2367728973" sldId="435"/>
            <ac:spMk id="3" creationId="{0858017F-6F52-352C-2E82-96B4567D2AD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6119461"/>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flipH="1">
            <a:off x="435913" y="6143921"/>
            <a:ext cx="45719" cy="430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3762" y="463224"/>
            <a:ext cx="6469076" cy="4764412"/>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200" i="1"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lnSpc>
                <a:spcPct val="150000"/>
              </a:lnSpc>
            </a:pPr>
            <a:r>
              <a:rPr lang="en-US" sz="2200" b="1" dirty="0">
                <a:solidFill>
                  <a:srgbClr val="000000"/>
                </a:solidFill>
                <a:latin typeface="Times New Roman" panose="02020603050405020304" pitchFamily="18" charset="0"/>
                <a:cs typeface="Times New Roman" panose="02020603050405020304" pitchFamily="18" charset="0"/>
              </a:rPr>
              <a:t>BACHELOR OF ENGINEERING </a:t>
            </a:r>
            <a:endParaRPr lang="en-US" sz="22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200" i="1" dirty="0">
                <a:solidFill>
                  <a:srgbClr val="000000"/>
                </a:solidFill>
                <a:latin typeface="Times New Roman" panose="02020603050405020304" pitchFamily="18" charset="0"/>
                <a:cs typeface="Times New Roman" panose="02020603050405020304" pitchFamily="18" charset="0"/>
              </a:rPr>
              <a:t> IN</a:t>
            </a:r>
          </a:p>
          <a:p>
            <a:pPr marL="118745" marR="1270" algn="ctr">
              <a:lnSpc>
                <a:spcPct val="110000"/>
              </a:lnSpc>
              <a:spcAft>
                <a:spcPts val="645"/>
              </a:spcAft>
            </a:pPr>
            <a:r>
              <a:rPr lang="en-US" sz="2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COMPUTER SCIENCE WITH SPECIALIZATION IN</a:t>
            </a:r>
            <a:endParaRPr lang="en-IN"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42925" algn="ctr">
              <a:lnSpc>
                <a:spcPct val="110000"/>
              </a:lnSpc>
              <a:spcAft>
                <a:spcPts val="2985"/>
              </a:spcAft>
            </a:pPr>
            <a:r>
              <a:rPr lang="en-US" sz="2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ARTIFICIAL INTELLIGENCE &amp; MACHINE LEARNING</a:t>
            </a:r>
            <a:endParaRPr lang="en-US" sz="2200" i="1" dirty="0">
              <a:solidFill>
                <a:srgbClr val="000000"/>
              </a:solidFill>
              <a:latin typeface="Times New Roman" panose="02020603050405020304" pitchFamily="18" charset="0"/>
              <a:cs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34514" y="61714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09966" y="6168292"/>
            <a:ext cx="49096"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640954" y="6115112"/>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259849" y="201415"/>
            <a:ext cx="9768633"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R="558165" algn="ctr"/>
            <a:r>
              <a:rPr lang="en-US" sz="3000" b="1" dirty="0">
                <a:effectLst/>
                <a:latin typeface="Times New Roman" panose="02020603050405020304" pitchFamily="18" charset="0"/>
                <a:ea typeface="Times New Roman" panose="02020603050405020304" pitchFamily="18" charset="0"/>
              </a:rPr>
              <a:t>WAVELET AND HILBERT TRANSFORM BASED FEATURE EXTRACTION AND CLASSIFICATION </a:t>
            </a:r>
            <a:endParaRPr lang="en-IN" sz="3000" b="1" dirty="0">
              <a:effectLst/>
              <a:latin typeface="Times New Roman" panose="02020603050405020304" pitchFamily="18" charset="0"/>
              <a:ea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306407" y="4356548"/>
            <a:ext cx="3746538" cy="2000548"/>
          </a:xfrm>
          <a:prstGeom prst="rect">
            <a:avLst/>
          </a:prstGeom>
          <a:noFill/>
        </p:spPr>
        <p:txBody>
          <a:bodyPr wrap="none" rtlCol="0">
            <a:spAutoFit/>
          </a:bodyPr>
          <a:lstStyle/>
          <a:p>
            <a:pPr algn="ctr"/>
            <a:r>
              <a:rPr lang="en-US" sz="2200" b="1" dirty="0">
                <a:latin typeface="Times New Roman" panose="02020603050405020304" pitchFamily="18" charset="0"/>
                <a:cs typeface="Times New Roman" panose="02020603050405020304" pitchFamily="18" charset="0"/>
              </a:rPr>
              <a:t>Submitted by: </a:t>
            </a:r>
          </a:p>
          <a:p>
            <a:pPr algn="ctr"/>
            <a:r>
              <a:rPr lang="en-US" sz="2000" dirty="0">
                <a:latin typeface="Times New Roman" panose="02020603050405020304" pitchFamily="18" charset="0"/>
                <a:cs typeface="Times New Roman" panose="02020603050405020304" pitchFamily="18" charset="0"/>
              </a:rPr>
              <a:t>22BAI71353 Chandraksh Narayan</a:t>
            </a:r>
          </a:p>
          <a:p>
            <a:pPr algn="ctr"/>
            <a:r>
              <a:rPr lang="en-US" sz="2000" dirty="0">
                <a:latin typeface="Times New Roman" panose="02020603050405020304" pitchFamily="18" charset="0"/>
                <a:cs typeface="Times New Roman" panose="02020603050405020304" pitchFamily="18" charset="0"/>
              </a:rPr>
              <a:t>22BAI71330 Gopal Krishan</a:t>
            </a:r>
          </a:p>
          <a:p>
            <a:pPr algn="ctr"/>
            <a:r>
              <a:rPr lang="en-US" sz="2000" dirty="0">
                <a:latin typeface="Times New Roman" panose="02020603050405020304" pitchFamily="18" charset="0"/>
                <a:cs typeface="Times New Roman" panose="02020603050405020304" pitchFamily="18" charset="0"/>
              </a:rPr>
              <a:t>22BAI71264 Aryan Bharat</a:t>
            </a:r>
          </a:p>
          <a:p>
            <a:pPr algn="ctr"/>
            <a:r>
              <a:rPr lang="en-US" sz="2000" dirty="0">
                <a:latin typeface="Times New Roman" panose="02020603050405020304" pitchFamily="18" charset="0"/>
                <a:cs typeface="Times New Roman" panose="02020603050405020304" pitchFamily="18" charset="0"/>
              </a:rPr>
              <a:t>22BAI71302 </a:t>
            </a:r>
            <a:r>
              <a:rPr lang="en-US" sz="2000" dirty="0" err="1">
                <a:latin typeface="Times New Roman" panose="02020603050405020304" pitchFamily="18" charset="0"/>
                <a:cs typeface="Times New Roman" panose="02020603050405020304" pitchFamily="18" charset="0"/>
              </a:rPr>
              <a:t>Deshaveni</a:t>
            </a:r>
            <a:r>
              <a:rPr lang="en-US" sz="2000" dirty="0">
                <a:latin typeface="Times New Roman" panose="02020603050405020304" pitchFamily="18" charset="0"/>
                <a:cs typeface="Times New Roman" panose="02020603050405020304" pitchFamily="18" charset="0"/>
              </a:rPr>
              <a:t> Akshar</a:t>
            </a:r>
          </a:p>
          <a:p>
            <a:pPr algn="ctr"/>
            <a:endParaRPr lang="en-US" sz="2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312377" y="5198318"/>
            <a:ext cx="3363165" cy="1107996"/>
          </a:xfrm>
          <a:prstGeom prst="rect">
            <a:avLst/>
          </a:prstGeom>
          <a:noFill/>
        </p:spPr>
        <p:txBody>
          <a:bodyPr wrap="none" rtlCol="0">
            <a:spAutoFit/>
          </a:bodyPr>
          <a:lstStyle/>
          <a:p>
            <a:pPr algn="ctr"/>
            <a:r>
              <a:rPr lang="en-US" sz="2200" b="1" dirty="0">
                <a:latin typeface="Times New Roman" panose="02020603050405020304" pitchFamily="18" charset="0"/>
                <a:cs typeface="Times New Roman" panose="02020603050405020304" pitchFamily="18" charset="0"/>
              </a:rPr>
              <a:t>Under the Supervision of: </a:t>
            </a:r>
            <a:endParaRPr lang="en-US" sz="2200"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Dr. AMIT KUKKER</a:t>
            </a:r>
          </a:p>
          <a:p>
            <a:pPr algn="ct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57D9133-2528-7E23-CC75-C88B561CB670}"/>
              </a:ext>
            </a:extLst>
          </p:cNvPr>
          <p:cNvGraphicFramePr>
            <a:graphicFrameLocks noGrp="1"/>
          </p:cNvGraphicFramePr>
          <p:nvPr>
            <p:ph idx="1"/>
            <p:extLst>
              <p:ext uri="{D42A27DB-BD31-4B8C-83A1-F6EECF244321}">
                <p14:modId xmlns:p14="http://schemas.microsoft.com/office/powerpoint/2010/main" val="1260552047"/>
              </p:ext>
            </p:extLst>
          </p:nvPr>
        </p:nvGraphicFramePr>
        <p:xfrm>
          <a:off x="1259633" y="491088"/>
          <a:ext cx="9489230" cy="4358047"/>
        </p:xfrm>
        <a:graphic>
          <a:graphicData uri="http://schemas.openxmlformats.org/drawingml/2006/table">
            <a:tbl>
              <a:tblPr firstRow="1" firstCol="1" bandRow="1">
                <a:tableStyleId>{5C22544A-7EE6-4342-B048-85BDC9FD1C3A}</a:tableStyleId>
              </a:tblPr>
              <a:tblGrid>
                <a:gridCol w="1374033">
                  <a:extLst>
                    <a:ext uri="{9D8B030D-6E8A-4147-A177-3AD203B41FA5}">
                      <a16:colId xmlns:a16="http://schemas.microsoft.com/office/drawing/2014/main" val="1701546355"/>
                    </a:ext>
                  </a:extLst>
                </a:gridCol>
                <a:gridCol w="3211289">
                  <a:extLst>
                    <a:ext uri="{9D8B030D-6E8A-4147-A177-3AD203B41FA5}">
                      <a16:colId xmlns:a16="http://schemas.microsoft.com/office/drawing/2014/main" val="450572063"/>
                    </a:ext>
                  </a:extLst>
                </a:gridCol>
                <a:gridCol w="2611248">
                  <a:extLst>
                    <a:ext uri="{9D8B030D-6E8A-4147-A177-3AD203B41FA5}">
                      <a16:colId xmlns:a16="http://schemas.microsoft.com/office/drawing/2014/main" val="3120703420"/>
                    </a:ext>
                  </a:extLst>
                </a:gridCol>
                <a:gridCol w="2292660">
                  <a:extLst>
                    <a:ext uri="{9D8B030D-6E8A-4147-A177-3AD203B41FA5}">
                      <a16:colId xmlns:a16="http://schemas.microsoft.com/office/drawing/2014/main" val="1494535152"/>
                    </a:ext>
                  </a:extLst>
                </a:gridCol>
              </a:tblGrid>
              <a:tr h="182378">
                <a:tc>
                  <a:txBody>
                    <a:bodyPr/>
                    <a:lstStyle/>
                    <a:p>
                      <a:pPr marL="0" marR="0" algn="just">
                        <a:lnSpc>
                          <a:spcPct val="107000"/>
                        </a:lnSpc>
                        <a:spcBef>
                          <a:spcPts val="0"/>
                        </a:spcBef>
                        <a:spcAft>
                          <a:spcPts val="0"/>
                        </a:spcAft>
                      </a:pPr>
                      <a:r>
                        <a:rPr lang="en-IN" sz="1400" kern="100">
                          <a:effectLst/>
                          <a:latin typeface="Times New Roman" panose="02020603050405020304" pitchFamily="18" charset="0"/>
                          <a:cs typeface="Times New Roman" panose="02020603050405020304" pitchFamily="18" charset="0"/>
                        </a:rPr>
                        <a:t>S. No</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Name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Dataset</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Recognition Rate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9181613"/>
                  </a:ext>
                </a:extLst>
              </a:tr>
              <a:tr h="505738">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1.</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dirty="0">
                          <a:effectLst/>
                          <a:latin typeface="Times New Roman" panose="02020603050405020304" pitchFamily="18" charset="0"/>
                          <a:cs typeface="Times New Roman" panose="02020603050405020304" pitchFamily="18" charset="0"/>
                        </a:rPr>
                        <a:t>Empirical mode decomposition (EMD) and discrete Fourier transform (2013)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EEG signals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52%</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5132580"/>
                  </a:ext>
                </a:extLst>
              </a:tr>
              <a:tr h="386181">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2.</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Supervised dimensionality reduction (2017)</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Mahnob-HCI database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66.1(arousal) 64.1(valence)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268816"/>
                  </a:ext>
                </a:extLst>
              </a:tr>
              <a:tr h="744851">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3.</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Frequency Domain Features and Support Vector Machines (2011)</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Self-Generated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66.51 %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5286366"/>
                  </a:ext>
                </a:extLst>
              </a:tr>
              <a:tr h="625295">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4.</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Combination of Spatial Filtering and Wavelet (2010)</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Self-generated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83.04 %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7157990"/>
                  </a:ext>
                </a:extLst>
              </a:tr>
              <a:tr h="625295">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5.</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Kernel Eigen-Emotion Pattern and Adaptive Support Vector Machine (2013)</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Self-generated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73.42-80 %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3195923"/>
                  </a:ext>
                </a:extLst>
              </a:tr>
              <a:tr h="1029834">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6</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Higher order Crossings method (2010)</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a:effectLst/>
                          <a:latin typeface="Times New Roman" panose="02020603050405020304" pitchFamily="18" charset="0"/>
                          <a:cs typeface="Times New Roman" panose="02020603050405020304" pitchFamily="18" charset="0"/>
                        </a:rPr>
                        <a:t>Self Generated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IN" sz="1400" kern="100" dirty="0">
                          <a:effectLst/>
                          <a:latin typeface="Times New Roman" panose="02020603050405020304" pitchFamily="18" charset="0"/>
                          <a:cs typeface="Times New Roman" panose="02020603050405020304" pitchFamily="18" charset="0"/>
                        </a:rPr>
                        <a:t>83.3%</a:t>
                      </a:r>
                    </a:p>
                    <a:p>
                      <a:pPr marL="0" marR="0" algn="just">
                        <a:lnSpc>
                          <a:spcPct val="107000"/>
                        </a:lnSpc>
                        <a:spcBef>
                          <a:spcPts val="0"/>
                        </a:spcBef>
                        <a:spcAft>
                          <a:spcPts val="800"/>
                        </a:spcAft>
                      </a:pPr>
                      <a:r>
                        <a:rPr lang="en-IN" sz="1400" kern="1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800"/>
                        </a:spcAft>
                      </a:pPr>
                      <a:r>
                        <a:rPr lang="en-IN" sz="1400" kern="1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80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7654988"/>
                  </a:ext>
                </a:extLst>
              </a:tr>
            </a:tbl>
          </a:graphicData>
        </a:graphic>
      </p:graphicFrame>
      <p:sp>
        <p:nvSpPr>
          <p:cNvPr id="4" name="Slide Number Placeholder 3">
            <a:extLst>
              <a:ext uri="{FF2B5EF4-FFF2-40B4-BE49-F238E27FC236}">
                <a16:creationId xmlns:a16="http://schemas.microsoft.com/office/drawing/2014/main" id="{07F5FE23-FA3E-3C1E-12D5-CE1BFFFFE8E4}"/>
              </a:ext>
            </a:extLst>
          </p:cNvPr>
          <p:cNvSpPr>
            <a:spLocks noGrp="1"/>
          </p:cNvSpPr>
          <p:nvPr>
            <p:ph type="sldNum" sz="quarter" idx="12"/>
          </p:nvPr>
        </p:nvSpPr>
        <p:spPr>
          <a:xfrm>
            <a:off x="8451979" y="6492875"/>
            <a:ext cx="2743200" cy="365125"/>
          </a:xfrm>
        </p:spPr>
        <p:txBody>
          <a:bodyPr/>
          <a:lstStyle/>
          <a:p>
            <a:fld id="{BDCDBBEF-AA6C-4BA6-85B2-A17D7F280E38}" type="slidenum">
              <a:rPr lang="en-US" sz="2400" smtClean="0">
                <a:latin typeface="Times New Roman" panose="02020603050405020304" pitchFamily="18" charset="0"/>
                <a:cs typeface="Times New Roman" panose="02020603050405020304" pitchFamily="18" charset="0"/>
              </a:rPr>
              <a:pPr/>
              <a:t>10</a:t>
            </a:fld>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4E30DC5-7D6B-47FB-031B-E6EEC12C2A68}"/>
              </a:ext>
            </a:extLst>
          </p:cNvPr>
          <p:cNvSpPr txBox="1"/>
          <p:nvPr/>
        </p:nvSpPr>
        <p:spPr>
          <a:xfrm>
            <a:off x="1259633" y="5024673"/>
            <a:ext cx="6113853" cy="369332"/>
          </a:xfrm>
          <a:prstGeom prst="rect">
            <a:avLst/>
          </a:prstGeom>
          <a:noFill/>
        </p:spPr>
        <p:txBody>
          <a:bodyPr wrap="none" rtlCol="0">
            <a:spAutoFit/>
          </a:bodyPr>
          <a:lstStyle/>
          <a:p>
            <a:r>
              <a:rPr lang="en-IN" sz="18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 Related works in Sentiment analysis using EEG signals</a:t>
            </a:r>
            <a:endParaRPr lang="en-IN" dirty="0"/>
          </a:p>
        </p:txBody>
      </p:sp>
    </p:spTree>
    <p:extLst>
      <p:ext uri="{BB962C8B-B14F-4D97-AF65-F5344CB8AC3E}">
        <p14:creationId xmlns:p14="http://schemas.microsoft.com/office/powerpoint/2010/main" val="64246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7EC4-6C23-1BAC-A569-95B4C0D021A9}"/>
              </a:ext>
            </a:extLst>
          </p:cNvPr>
          <p:cNvSpPr>
            <a:spLocks noGrp="1"/>
          </p:cNvSpPr>
          <p:nvPr>
            <p:ph type="title"/>
          </p:nvPr>
        </p:nvSpPr>
        <p:spPr>
          <a:xfrm>
            <a:off x="701040" y="822960"/>
            <a:ext cx="10477500" cy="1091248"/>
          </a:xfrm>
        </p:spPr>
        <p:txBody>
          <a:bodyPr>
            <a:normAutofit fontScale="90000"/>
          </a:bodyPr>
          <a:lstStyle/>
          <a:p>
            <a:r>
              <a:rPr lang="en-US" sz="4900" b="1" dirty="0">
                <a:latin typeface="Times New Roman" panose="02020603050405020304" pitchFamily="18" charset="0"/>
                <a:cs typeface="Times New Roman" panose="02020603050405020304" pitchFamily="18" charset="0"/>
              </a:rPr>
              <a:t>METHODOLOGY</a:t>
            </a:r>
            <a:br>
              <a:rPr lang="en-US" sz="4900"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C943641-E67C-4A3F-B842-987600A0A919}"/>
              </a:ext>
            </a:extLst>
          </p:cNvPr>
          <p:cNvSpPr>
            <a:spLocks noGrp="1"/>
          </p:cNvSpPr>
          <p:nvPr>
            <p:ph type="sldNum" sz="quarter" idx="12"/>
          </p:nvPr>
        </p:nvSpPr>
        <p:spPr/>
        <p:txBody>
          <a:bodyPr/>
          <a:lstStyle/>
          <a:p>
            <a:fld id="{BDCDBBEF-AA6C-4BA6-85B2-A17D7F280E38}" type="slidenum">
              <a:rPr lang="en-US" smtClean="0"/>
              <a:pPr/>
              <a:t>11</a:t>
            </a:fld>
            <a:endParaRPr lang="en-US"/>
          </a:p>
        </p:txBody>
      </p:sp>
      <p:sp>
        <p:nvSpPr>
          <p:cNvPr id="6" name="Content Placeholder 5">
            <a:extLst>
              <a:ext uri="{FF2B5EF4-FFF2-40B4-BE49-F238E27FC236}">
                <a16:creationId xmlns:a16="http://schemas.microsoft.com/office/drawing/2014/main" id="{BE1051B9-F564-71A7-9FE7-B3E402F6A7D8}"/>
              </a:ext>
            </a:extLst>
          </p:cNvPr>
          <p:cNvSpPr>
            <a:spLocks noGrp="1"/>
          </p:cNvSpPr>
          <p:nvPr>
            <p:ph idx="1"/>
          </p:nvPr>
        </p:nvSpPr>
        <p:spPr>
          <a:xfrm>
            <a:off x="487680" y="1341120"/>
            <a:ext cx="10866120" cy="4835843"/>
          </a:xfrm>
        </p:spPr>
        <p:txBody>
          <a:bodyPr>
            <a:normAutofit/>
          </a:bodyPr>
          <a:lstStyle/>
          <a:p>
            <a:pPr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Proposed methodology for emotion detection from EEG signals using wavelet and Hilbert transforms.</a:t>
            </a:r>
          </a:p>
          <a:p>
            <a:pPr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Wavelet transform offers time localization and frequency decomposition but can lead to high-dimensional feature spaces and overfitting.</a:t>
            </a:r>
          </a:p>
          <a:p>
            <a:pPr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Hilbert transform provides insights into phase dynamics but is sensitive to noise levels and boundary effects, which are addressed in the study for improved accuracy and reliability</a:t>
            </a:r>
          </a:p>
          <a:p>
            <a:endParaRPr lang="en-IN" dirty="0"/>
          </a:p>
        </p:txBody>
      </p:sp>
    </p:spTree>
    <p:extLst>
      <p:ext uri="{BB962C8B-B14F-4D97-AF65-F5344CB8AC3E}">
        <p14:creationId xmlns:p14="http://schemas.microsoft.com/office/powerpoint/2010/main" val="362717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7EC4-6C23-1BAC-A569-95B4C0D021A9}"/>
              </a:ext>
            </a:extLst>
          </p:cNvPr>
          <p:cNvSpPr>
            <a:spLocks noGrp="1"/>
          </p:cNvSpPr>
          <p:nvPr>
            <p:ph type="title"/>
          </p:nvPr>
        </p:nvSpPr>
        <p:spPr>
          <a:xfrm>
            <a:off x="701040" y="822960"/>
            <a:ext cx="10477500" cy="1091248"/>
          </a:xfrm>
        </p:spPr>
        <p:txBody>
          <a:bodyPr>
            <a:normAutofit fontScale="90000"/>
          </a:bodyPr>
          <a:lstStyle/>
          <a:p>
            <a:br>
              <a:rPr lang="en-US" sz="4900"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C943641-E67C-4A3F-B842-987600A0A919}"/>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6" name="Content Placeholder 5">
            <a:extLst>
              <a:ext uri="{FF2B5EF4-FFF2-40B4-BE49-F238E27FC236}">
                <a16:creationId xmlns:a16="http://schemas.microsoft.com/office/drawing/2014/main" id="{BE1051B9-F564-71A7-9FE7-B3E402F6A7D8}"/>
              </a:ext>
            </a:extLst>
          </p:cNvPr>
          <p:cNvSpPr>
            <a:spLocks noGrp="1"/>
          </p:cNvSpPr>
          <p:nvPr>
            <p:ph idx="1"/>
          </p:nvPr>
        </p:nvSpPr>
        <p:spPr>
          <a:xfrm>
            <a:off x="487680" y="1341120"/>
            <a:ext cx="10866120" cy="4835843"/>
          </a:xfrm>
        </p:spPr>
        <p:txBody>
          <a:bodyPr>
            <a:normAutofit/>
          </a:bodyPr>
          <a:lstStyle/>
          <a:p>
            <a:r>
              <a:rPr lang="en-US" b="1" dirty="0">
                <a:effectLst/>
                <a:latin typeface="Times New Roman" panose="02020603050405020304" pitchFamily="18" charset="0"/>
                <a:ea typeface="Times New Roman" panose="02020603050405020304" pitchFamily="18" charset="0"/>
              </a:rPr>
              <a:t>Data Acquisition:</a:t>
            </a:r>
          </a:p>
          <a:p>
            <a:pPr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Utilize an openly available EEG dataset containing recordings from subjects experiencing various emotional states (positive, neutral, negative).</a:t>
            </a:r>
          </a:p>
          <a:p>
            <a:pPr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Preprocessing steps applied to the raw EEG data include enhancing signal quality, artefact removal, filtering to eliminate noise, unwanted frequency components, baseline correction, and segmentation into epochs corresponding to specific emotional states.</a:t>
            </a:r>
          </a:p>
          <a:p>
            <a:pPr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dataset comprises EEG signals collected from multiple electrode locations on the scalp, providing comprehensive neural activity information during different emotional states.</a:t>
            </a:r>
          </a:p>
          <a:p>
            <a:endParaRPr lang="en-IN" dirty="0"/>
          </a:p>
        </p:txBody>
      </p:sp>
    </p:spTree>
    <p:extLst>
      <p:ext uri="{BB962C8B-B14F-4D97-AF65-F5344CB8AC3E}">
        <p14:creationId xmlns:p14="http://schemas.microsoft.com/office/powerpoint/2010/main" val="29996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7EC4-6C23-1BAC-A569-95B4C0D021A9}"/>
              </a:ext>
            </a:extLst>
          </p:cNvPr>
          <p:cNvSpPr>
            <a:spLocks noGrp="1"/>
          </p:cNvSpPr>
          <p:nvPr>
            <p:ph type="title"/>
          </p:nvPr>
        </p:nvSpPr>
        <p:spPr>
          <a:xfrm>
            <a:off x="701040" y="822960"/>
            <a:ext cx="10477500" cy="1091248"/>
          </a:xfrm>
        </p:spPr>
        <p:txBody>
          <a:bodyPr>
            <a:normAutofit fontScale="90000"/>
          </a:bodyPr>
          <a:lstStyle/>
          <a:p>
            <a:br>
              <a:rPr lang="en-US" sz="4900"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C943641-E67C-4A3F-B842-987600A0A919}"/>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5" name="Content Placeholder 4">
            <a:extLst>
              <a:ext uri="{FF2B5EF4-FFF2-40B4-BE49-F238E27FC236}">
                <a16:creationId xmlns:a16="http://schemas.microsoft.com/office/drawing/2014/main" id="{E2442779-F74C-3FE5-5E62-63602622F92E}"/>
              </a:ext>
            </a:extLst>
          </p:cNvPr>
          <p:cNvPicPr>
            <a:picLocks noGrp="1" noChangeAspect="1"/>
          </p:cNvPicPr>
          <p:nvPr>
            <p:ph idx="1"/>
          </p:nvPr>
        </p:nvPicPr>
        <p:blipFill>
          <a:blip r:embed="rId2"/>
          <a:stretch>
            <a:fillRect/>
          </a:stretch>
        </p:blipFill>
        <p:spPr>
          <a:xfrm>
            <a:off x="6494640" y="822960"/>
            <a:ext cx="3803326" cy="4835525"/>
          </a:xfrm>
        </p:spPr>
      </p:pic>
      <p:pic>
        <p:nvPicPr>
          <p:cNvPr id="8" name="Picture 7">
            <a:extLst>
              <a:ext uri="{FF2B5EF4-FFF2-40B4-BE49-F238E27FC236}">
                <a16:creationId xmlns:a16="http://schemas.microsoft.com/office/drawing/2014/main" id="{49853587-FE64-FD40-DED7-9986442231CE}"/>
              </a:ext>
            </a:extLst>
          </p:cNvPr>
          <p:cNvPicPr>
            <a:picLocks noChangeAspect="1"/>
          </p:cNvPicPr>
          <p:nvPr/>
        </p:nvPicPr>
        <p:blipFill>
          <a:blip r:embed="rId3"/>
          <a:stretch>
            <a:fillRect/>
          </a:stretch>
        </p:blipFill>
        <p:spPr>
          <a:xfrm>
            <a:off x="1763031" y="1471573"/>
            <a:ext cx="3934330" cy="3914853"/>
          </a:xfrm>
          <a:prstGeom prst="rect">
            <a:avLst/>
          </a:prstGeom>
        </p:spPr>
      </p:pic>
    </p:spTree>
    <p:extLst>
      <p:ext uri="{BB962C8B-B14F-4D97-AF65-F5344CB8AC3E}">
        <p14:creationId xmlns:p14="http://schemas.microsoft.com/office/powerpoint/2010/main" val="2718209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E67C3-40FA-A536-8CD7-99EE1A9036B9}"/>
              </a:ext>
            </a:extLst>
          </p:cNvPr>
          <p:cNvSpPr>
            <a:spLocks noGrp="1"/>
          </p:cNvSpPr>
          <p:nvPr>
            <p:ph idx="1"/>
          </p:nvPr>
        </p:nvSpPr>
        <p:spPr>
          <a:xfrm>
            <a:off x="838200" y="1253331"/>
            <a:ext cx="10515600" cy="4351338"/>
          </a:xfrm>
        </p:spPr>
        <p:txBody>
          <a:bodyPr>
            <a:normAutofit/>
          </a:bodyPr>
          <a:lstStyle/>
          <a:p>
            <a:pPr algn="just"/>
            <a:r>
              <a:rPr lang="en-US" b="1" dirty="0">
                <a:latin typeface="Times New Roman" panose="02020603050405020304" pitchFamily="18" charset="0"/>
                <a:cs typeface="Times New Roman" panose="02020603050405020304" pitchFamily="18" charset="0"/>
              </a:rPr>
              <a:t>Wavelet Transform:</a:t>
            </a:r>
          </a:p>
          <a:p>
            <a:pPr algn="just"/>
            <a:r>
              <a:rPr lang="en-US" dirty="0">
                <a:latin typeface="Times New Roman" panose="02020603050405020304" pitchFamily="18" charset="0"/>
                <a:cs typeface="Times New Roman" panose="02020603050405020304" pitchFamily="18" charset="0"/>
              </a:rPr>
              <a:t>Purpose: Multi-resolution analysis to capture high &amp; low-frequency components.</a:t>
            </a:r>
          </a:p>
          <a:p>
            <a:pPr algn="just"/>
            <a:r>
              <a:rPr lang="en-US" dirty="0">
                <a:latin typeface="Times New Roman" panose="02020603050405020304" pitchFamily="18" charset="0"/>
                <a:cs typeface="Times New Roman" panose="02020603050405020304" pitchFamily="18" charset="0"/>
              </a:rPr>
              <a:t>Method: Wavelet transform for signal decomposition based on frequency.</a:t>
            </a:r>
          </a:p>
          <a:p>
            <a:pPr algn="just"/>
            <a:r>
              <a:rPr lang="en-US" dirty="0">
                <a:latin typeface="Times New Roman" panose="02020603050405020304" pitchFamily="18" charset="0"/>
                <a:cs typeface="Times New Roman" panose="02020603050405020304" pitchFamily="18" charset="0"/>
              </a:rPr>
              <a:t>Wavelet Selection: 'db4’ was chosen for effectiveness with EEG signals.</a:t>
            </a:r>
          </a:p>
          <a:p>
            <a:pPr algn="just"/>
            <a:r>
              <a:rPr lang="en-US" dirty="0">
                <a:latin typeface="Times New Roman" panose="02020603050405020304" pitchFamily="18" charset="0"/>
                <a:cs typeface="Times New Roman" panose="02020603050405020304" pitchFamily="18" charset="0"/>
              </a:rPr>
              <a:t>Decomposition Level: "One" to avoid overfitting and excessive data (1500 columns).</a:t>
            </a:r>
          </a:p>
          <a:p>
            <a:pPr marL="457200" lvl="1"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3448840-19AF-2B4D-145C-A06FB4363391}"/>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381717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47037-CFE6-4456-6B0A-01A25894D0C1}"/>
              </a:ext>
            </a:extLst>
          </p:cNvPr>
          <p:cNvSpPr>
            <a:spLocks noGrp="1"/>
          </p:cNvSpPr>
          <p:nvPr>
            <p:ph idx="1"/>
          </p:nvPr>
        </p:nvSpPr>
        <p:spPr>
          <a:xfrm>
            <a:off x="912845" y="1253331"/>
            <a:ext cx="10515600" cy="4351338"/>
          </a:xfrm>
        </p:spPr>
        <p:txBody>
          <a:bodyPr>
            <a:normAutofit/>
          </a:bodyPr>
          <a:lstStyle/>
          <a:p>
            <a:pPr algn="just"/>
            <a:r>
              <a:rPr lang="en-US" b="1" dirty="0">
                <a:latin typeface="Times New Roman" panose="02020603050405020304" pitchFamily="18" charset="0"/>
                <a:cs typeface="Times New Roman" panose="02020603050405020304" pitchFamily="18" charset="0"/>
              </a:rPr>
              <a:t>Hilbert Transform:</a:t>
            </a:r>
          </a:p>
          <a:p>
            <a:pPr algn="just"/>
            <a:r>
              <a:rPr lang="en-US" sz="2800" dirty="0">
                <a:latin typeface="Times New Roman" panose="02020603050405020304" pitchFamily="18" charset="0"/>
                <a:cs typeface="Times New Roman" panose="02020603050405020304" pitchFamily="18" charset="0"/>
              </a:rPr>
              <a:t>Purpose: Compute analytic representation for instantaneous properties (amplitude, phase).</a:t>
            </a:r>
          </a:p>
          <a:p>
            <a:pPr algn="just"/>
            <a:r>
              <a:rPr lang="en-US" sz="2800" dirty="0">
                <a:latin typeface="Times New Roman" panose="02020603050405020304" pitchFamily="18" charset="0"/>
                <a:cs typeface="Times New Roman" panose="02020603050405020304" pitchFamily="18" charset="0"/>
              </a:rPr>
              <a:t>Method: Hilbert transform (unlike Fourier transform) focuses on instantaneous features</a:t>
            </a:r>
            <a:r>
              <a:rPr lang="en-US" dirty="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Analytic Signal: Conversion to complex-valued function with 90-degree phase shift.</a:t>
            </a:r>
          </a:p>
          <a:p>
            <a:pPr algn="just"/>
            <a:r>
              <a:rPr lang="en-US" sz="2800" dirty="0">
                <a:latin typeface="Times New Roman" panose="02020603050405020304" pitchFamily="18" charset="0"/>
                <a:cs typeface="Times New Roman" panose="02020603050405020304" pitchFamily="18" charset="0"/>
              </a:rPr>
              <a:t>Edge Effect Mitigation: Zero-padding technique to reduce influence of endpoints on boundaries.</a:t>
            </a:r>
          </a:p>
        </p:txBody>
      </p:sp>
      <p:sp>
        <p:nvSpPr>
          <p:cNvPr id="4" name="Slide Number Placeholder 3">
            <a:extLst>
              <a:ext uri="{FF2B5EF4-FFF2-40B4-BE49-F238E27FC236}">
                <a16:creationId xmlns:a16="http://schemas.microsoft.com/office/drawing/2014/main" id="{8102B1C5-1E7E-50B8-0AEA-E689C58F5FC2}"/>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331944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A8FF-1259-6FD4-31F8-1C0EF985D4E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426F26-6936-2A50-3BA6-4E658AB1E545}"/>
              </a:ext>
            </a:extLst>
          </p:cNvPr>
          <p:cNvSpPr>
            <a:spLocks noGrp="1"/>
          </p:cNvSpPr>
          <p:nvPr>
            <p:ph idx="1"/>
          </p:nvPr>
        </p:nvSpPr>
        <p:spPr>
          <a:xfrm>
            <a:off x="441960" y="1524000"/>
            <a:ext cx="11049000" cy="4832350"/>
          </a:xfrm>
        </p:spPr>
        <p:txBody>
          <a:bodyPr>
            <a:noAutofit/>
          </a:bodyPr>
          <a:lstStyle/>
          <a:p>
            <a:pPr marL="457200" lvl="1" algn="just">
              <a:lnSpc>
                <a:spcPct val="107000"/>
              </a:lnSpc>
              <a:spcBef>
                <a:spcPts val="0"/>
              </a:spcBef>
              <a:spcAft>
                <a:spcPts val="800"/>
              </a:spcAft>
            </a:pPr>
            <a:r>
              <a:rPr lang="en-IN" sz="28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he highest classification accuracy of 95.04% was achieved using Light Gradient Boosting Machine on the approximation coefficients obtained through Wavelet transformation. </a:t>
            </a:r>
          </a:p>
          <a:p>
            <a:pPr marL="457200" lvl="1" algn="just">
              <a:lnSpc>
                <a:spcPct val="107000"/>
              </a:lnSpc>
              <a:spcBef>
                <a:spcPts val="0"/>
              </a:spcBef>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Similarly, employing a K-Nearest </a:t>
            </a:r>
            <a:r>
              <a:rPr lang="en-IN" sz="2800" kern="1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Classifier on Hilbert transformed data yielded an accuracy of 95.44%.</a:t>
            </a:r>
          </a:p>
          <a:p>
            <a:pPr marL="457200" lvl="1" algn="just">
              <a:lnSpc>
                <a:spcPct val="107000"/>
              </a:lnSpc>
              <a:spcBef>
                <a:spcPts val="0"/>
              </a:spcBef>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Combining both Wavelet and Hilbert transformations with K-Nearest </a:t>
            </a:r>
            <a:r>
              <a:rPr lang="en-IN" sz="2800" kern="1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Classifier resulted in an accuracy of 95.31%. </a:t>
            </a:r>
          </a:p>
          <a:p>
            <a:pPr marL="457200" lvl="1" algn="just">
              <a:lnSpc>
                <a:spcPct val="107000"/>
              </a:lnSpc>
              <a:spcBef>
                <a:spcPts val="0"/>
              </a:spcBef>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These findings demonstrate the potential of machine learning coupled with appropriate signal processing techniques, particularly Wavelet Transform, for accurate emotion recognition using EEG data.</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091697F-16DE-12A9-1B39-10B6A28F6A94}"/>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3422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8118E7-DAB8-5B57-A1A6-1EB5B528D5E3}"/>
              </a:ext>
            </a:extLst>
          </p:cNvPr>
          <p:cNvSpPr>
            <a:spLocks noGrp="1"/>
          </p:cNvSpPr>
          <p:nvPr>
            <p:ph type="sldNum" sz="quarter" idx="12"/>
          </p:nvPr>
        </p:nvSpPr>
        <p:spPr/>
        <p:txBody>
          <a:bodyPr/>
          <a:lstStyle/>
          <a:p>
            <a:fld id="{BDCDBBEF-AA6C-4BA6-85B2-A17D7F280E38}" type="slidenum">
              <a:rPr lang="en-US" smtClean="0"/>
              <a:pPr/>
              <a:t>17</a:t>
            </a:fld>
            <a:endParaRPr lang="en-US" dirty="0"/>
          </a:p>
        </p:txBody>
      </p:sp>
      <p:graphicFrame>
        <p:nvGraphicFramePr>
          <p:cNvPr id="10" name="Table 9">
            <a:extLst>
              <a:ext uri="{FF2B5EF4-FFF2-40B4-BE49-F238E27FC236}">
                <a16:creationId xmlns:a16="http://schemas.microsoft.com/office/drawing/2014/main" id="{78A7D0B2-6964-FA45-C69B-410BC86C4349}"/>
              </a:ext>
            </a:extLst>
          </p:cNvPr>
          <p:cNvGraphicFramePr>
            <a:graphicFrameLocks noGrp="1"/>
          </p:cNvGraphicFramePr>
          <p:nvPr>
            <p:extLst>
              <p:ext uri="{D42A27DB-BD31-4B8C-83A1-F6EECF244321}">
                <p14:modId xmlns:p14="http://schemas.microsoft.com/office/powerpoint/2010/main" val="2185074173"/>
              </p:ext>
            </p:extLst>
          </p:nvPr>
        </p:nvGraphicFramePr>
        <p:xfrm>
          <a:off x="1420812" y="525462"/>
          <a:ext cx="5799138" cy="2289175"/>
        </p:xfrm>
        <a:graphic>
          <a:graphicData uri="http://schemas.openxmlformats.org/drawingml/2006/table">
            <a:tbl>
              <a:tblPr firstRow="1" firstCol="1" bandRow="1">
                <a:tableStyleId>{5C22544A-7EE6-4342-B048-85BDC9FD1C3A}</a:tableStyleId>
              </a:tblPr>
              <a:tblGrid>
                <a:gridCol w="3566314">
                  <a:extLst>
                    <a:ext uri="{9D8B030D-6E8A-4147-A177-3AD203B41FA5}">
                      <a16:colId xmlns:a16="http://schemas.microsoft.com/office/drawing/2014/main" val="1944227408"/>
                    </a:ext>
                  </a:extLst>
                </a:gridCol>
                <a:gridCol w="2232824">
                  <a:extLst>
                    <a:ext uri="{9D8B030D-6E8A-4147-A177-3AD203B41FA5}">
                      <a16:colId xmlns:a16="http://schemas.microsoft.com/office/drawing/2014/main" val="3442192290"/>
                    </a:ext>
                  </a:extLst>
                </a:gridCol>
              </a:tblGrid>
              <a:tr h="656891">
                <a:tc>
                  <a:txBody>
                    <a:bodyPr/>
                    <a:lstStyle/>
                    <a:p>
                      <a:pPr marL="0" marR="0" algn="just">
                        <a:lnSpc>
                          <a:spcPct val="107000"/>
                        </a:lnSpc>
                        <a:spcBef>
                          <a:spcPts val="0"/>
                        </a:spcBef>
                        <a:spcAft>
                          <a:spcPts val="0"/>
                        </a:spcAft>
                      </a:pPr>
                      <a:r>
                        <a:rPr lang="en-US" sz="1800" kern="100">
                          <a:effectLst/>
                          <a:latin typeface="Times New Roman" panose="02020603050405020304" pitchFamily="18" charset="0"/>
                          <a:cs typeface="Times New Roman" panose="02020603050405020304" pitchFamily="18" charset="0"/>
                        </a:rPr>
                        <a:t>MODEL</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kern="100">
                          <a:effectLst/>
                          <a:latin typeface="Times New Roman" panose="02020603050405020304" pitchFamily="18" charset="0"/>
                          <a:cs typeface="Times New Roman" panose="02020603050405020304" pitchFamily="18" charset="0"/>
                        </a:rPr>
                        <a:t>ACCUARACY</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6267598"/>
                  </a:ext>
                </a:extLst>
              </a:tr>
              <a:tr h="448563">
                <a:tc>
                  <a:txBody>
                    <a:bodyPr/>
                    <a:lstStyle/>
                    <a:p>
                      <a:pPr marL="0" marR="0" algn="just">
                        <a:lnSpc>
                          <a:spcPct val="107000"/>
                        </a:lnSpc>
                        <a:spcBef>
                          <a:spcPts val="0"/>
                        </a:spcBef>
                        <a:spcAft>
                          <a:spcPts val="800"/>
                        </a:spcAft>
                      </a:pPr>
                      <a:r>
                        <a:rPr lang="en-US" sz="1800" kern="100" dirty="0">
                          <a:effectLst/>
                          <a:latin typeface="Times New Roman" panose="02020603050405020304" pitchFamily="18" charset="0"/>
                          <a:cs typeface="Times New Roman" panose="02020603050405020304" pitchFamily="18" charset="0"/>
                        </a:rPr>
                        <a:t>K Neighbors Classifier</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kern="100">
                          <a:effectLst/>
                          <a:latin typeface="Times New Roman" panose="02020603050405020304" pitchFamily="18" charset="0"/>
                          <a:cs typeface="Times New Roman" panose="02020603050405020304" pitchFamily="18" charset="0"/>
                        </a:rPr>
                        <a:t>94.23%</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8533577"/>
                  </a:ext>
                </a:extLst>
              </a:tr>
              <a:tr h="391697">
                <a:tc>
                  <a:txBody>
                    <a:bodyPr/>
                    <a:lstStyle/>
                    <a:p>
                      <a:pPr marL="0" marR="0" algn="just">
                        <a:lnSpc>
                          <a:spcPct val="107000"/>
                        </a:lnSpc>
                        <a:spcBef>
                          <a:spcPts val="0"/>
                        </a:spcBef>
                        <a:spcAft>
                          <a:spcPts val="800"/>
                        </a:spcAft>
                      </a:pPr>
                      <a:r>
                        <a:rPr lang="en-US" sz="1800" kern="100">
                          <a:effectLst/>
                          <a:latin typeface="Times New Roman" panose="02020603050405020304" pitchFamily="18" charset="0"/>
                          <a:cs typeface="Times New Roman" panose="02020603050405020304" pitchFamily="18" charset="0"/>
                        </a:rPr>
                        <a:t>Extra Trees Classifier</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kern="100">
                          <a:effectLst/>
                          <a:latin typeface="Times New Roman" panose="02020603050405020304" pitchFamily="18" charset="0"/>
                          <a:cs typeface="Times New Roman" panose="02020603050405020304" pitchFamily="18" charset="0"/>
                        </a:rPr>
                        <a:t>94.23%</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2737930"/>
                  </a:ext>
                </a:extLst>
              </a:tr>
              <a:tr h="792024">
                <a:tc>
                  <a:txBody>
                    <a:bodyPr/>
                    <a:lstStyle/>
                    <a:p>
                      <a:pPr marL="0" marR="0" algn="just">
                        <a:lnSpc>
                          <a:spcPct val="107000"/>
                        </a:lnSpc>
                        <a:spcBef>
                          <a:spcPts val="0"/>
                        </a:spcBef>
                        <a:spcAft>
                          <a:spcPts val="800"/>
                        </a:spcAft>
                      </a:pPr>
                      <a:r>
                        <a:rPr lang="en-US" sz="1800" kern="100">
                          <a:effectLst/>
                          <a:latin typeface="Times New Roman" panose="02020603050405020304" pitchFamily="18" charset="0"/>
                          <a:cs typeface="Times New Roman" panose="02020603050405020304" pitchFamily="18" charset="0"/>
                        </a:rPr>
                        <a:t>Light Gradient Boosting Machine</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kern="100" dirty="0">
                          <a:effectLst/>
                          <a:latin typeface="Times New Roman" panose="02020603050405020304" pitchFamily="18" charset="0"/>
                          <a:cs typeface="Times New Roman" panose="02020603050405020304" pitchFamily="18" charset="0"/>
                        </a:rPr>
                        <a:t>93.36%</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1838491"/>
                  </a:ext>
                </a:extLst>
              </a:tr>
            </a:tbl>
          </a:graphicData>
        </a:graphic>
      </p:graphicFrame>
      <p:sp>
        <p:nvSpPr>
          <p:cNvPr id="12" name="TextBox 11">
            <a:extLst>
              <a:ext uri="{FF2B5EF4-FFF2-40B4-BE49-F238E27FC236}">
                <a16:creationId xmlns:a16="http://schemas.microsoft.com/office/drawing/2014/main" id="{41ADF0CE-1301-9CB1-3E16-85998202A826}"/>
              </a:ext>
            </a:extLst>
          </p:cNvPr>
          <p:cNvSpPr txBox="1"/>
          <p:nvPr/>
        </p:nvSpPr>
        <p:spPr>
          <a:xfrm>
            <a:off x="7596811" y="525462"/>
            <a:ext cx="3392917" cy="1200329"/>
          </a:xfrm>
          <a:prstGeom prst="rect">
            <a:avLst/>
          </a:prstGeom>
          <a:noFill/>
        </p:spPr>
        <p:txBody>
          <a:bodyPr wrap="none" rtlCol="0">
            <a:spAutoFit/>
          </a:bodyPr>
          <a:lstStyle/>
          <a:p>
            <a:r>
              <a:rPr lang="en-IN" sz="1800" b="1" i="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Table: Highest model accuracies</a:t>
            </a:r>
          </a:p>
          <a:p>
            <a:r>
              <a:rPr lang="en-IN" sz="1800" b="1" i="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 on Detail coefficient(cD) Hilbert </a:t>
            </a:r>
          </a:p>
          <a:p>
            <a:r>
              <a:rPr lang="en-IN" sz="1800" b="1" i="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Transform dataset.</a:t>
            </a:r>
            <a:endParaRPr lang="en-IN"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13" name="Table 12">
            <a:extLst>
              <a:ext uri="{FF2B5EF4-FFF2-40B4-BE49-F238E27FC236}">
                <a16:creationId xmlns:a16="http://schemas.microsoft.com/office/drawing/2014/main" id="{52BEF3A9-F278-CFC1-B7CE-EFF9CA35DF2A}"/>
              </a:ext>
            </a:extLst>
          </p:cNvPr>
          <p:cNvGraphicFramePr>
            <a:graphicFrameLocks noGrp="1"/>
          </p:cNvGraphicFramePr>
          <p:nvPr>
            <p:extLst>
              <p:ext uri="{D42A27DB-BD31-4B8C-83A1-F6EECF244321}">
                <p14:modId xmlns:p14="http://schemas.microsoft.com/office/powerpoint/2010/main" val="2520866746"/>
              </p:ext>
            </p:extLst>
          </p:nvPr>
        </p:nvGraphicFramePr>
        <p:xfrm>
          <a:off x="1420812" y="3685735"/>
          <a:ext cx="5799138" cy="2385548"/>
        </p:xfrm>
        <a:graphic>
          <a:graphicData uri="http://schemas.openxmlformats.org/drawingml/2006/table">
            <a:tbl>
              <a:tblPr firstRow="1" firstCol="1" bandRow="1">
                <a:tableStyleId>{5C22544A-7EE6-4342-B048-85BDC9FD1C3A}</a:tableStyleId>
              </a:tblPr>
              <a:tblGrid>
                <a:gridCol w="3566315">
                  <a:extLst>
                    <a:ext uri="{9D8B030D-6E8A-4147-A177-3AD203B41FA5}">
                      <a16:colId xmlns:a16="http://schemas.microsoft.com/office/drawing/2014/main" val="3276032742"/>
                    </a:ext>
                  </a:extLst>
                </a:gridCol>
                <a:gridCol w="2232823">
                  <a:extLst>
                    <a:ext uri="{9D8B030D-6E8A-4147-A177-3AD203B41FA5}">
                      <a16:colId xmlns:a16="http://schemas.microsoft.com/office/drawing/2014/main" val="3790531458"/>
                    </a:ext>
                  </a:extLst>
                </a:gridCol>
              </a:tblGrid>
              <a:tr h="596387">
                <a:tc>
                  <a:txBody>
                    <a:bodyPr/>
                    <a:lstStyle/>
                    <a:p>
                      <a:pPr marL="0" marR="0" algn="just">
                        <a:lnSpc>
                          <a:spcPct val="107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MODEL</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kern="100">
                          <a:effectLst/>
                          <a:latin typeface="Times New Roman" panose="02020603050405020304" pitchFamily="18" charset="0"/>
                          <a:cs typeface="Times New Roman" panose="02020603050405020304" pitchFamily="18" charset="0"/>
                        </a:rPr>
                        <a:t>ACCUARACY</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5016310"/>
                  </a:ext>
                </a:extLst>
              </a:tr>
              <a:tr h="596387">
                <a:tc>
                  <a:txBody>
                    <a:bodyPr/>
                    <a:lstStyle/>
                    <a:p>
                      <a:pPr marL="0" marR="0" algn="just">
                        <a:lnSpc>
                          <a:spcPct val="107000"/>
                        </a:lnSpc>
                        <a:spcBef>
                          <a:spcPts val="0"/>
                        </a:spcBef>
                        <a:spcAft>
                          <a:spcPts val="800"/>
                        </a:spcAft>
                      </a:pPr>
                      <a:r>
                        <a:rPr lang="en-US" sz="1800" kern="100">
                          <a:effectLst/>
                          <a:latin typeface="Times New Roman" panose="02020603050405020304" pitchFamily="18" charset="0"/>
                          <a:cs typeface="Times New Roman" panose="02020603050405020304" pitchFamily="18" charset="0"/>
                        </a:rPr>
                        <a:t>Light Gradient Boosting Machine</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kern="100">
                          <a:effectLst/>
                          <a:latin typeface="Times New Roman" panose="02020603050405020304" pitchFamily="18" charset="0"/>
                          <a:cs typeface="Times New Roman" panose="02020603050405020304" pitchFamily="18" charset="0"/>
                        </a:rPr>
                        <a:t>95.04%</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0748215"/>
                  </a:ext>
                </a:extLst>
              </a:tr>
              <a:tr h="596387">
                <a:tc>
                  <a:txBody>
                    <a:bodyPr/>
                    <a:lstStyle/>
                    <a:p>
                      <a:pPr marL="0" marR="0" algn="just">
                        <a:lnSpc>
                          <a:spcPct val="107000"/>
                        </a:lnSpc>
                        <a:spcBef>
                          <a:spcPts val="0"/>
                        </a:spcBef>
                        <a:spcAft>
                          <a:spcPts val="800"/>
                        </a:spcAft>
                      </a:pPr>
                      <a:r>
                        <a:rPr lang="en-US" sz="1800" kern="100">
                          <a:effectLst/>
                          <a:latin typeface="Times New Roman" panose="02020603050405020304" pitchFamily="18" charset="0"/>
                          <a:cs typeface="Times New Roman" panose="02020603050405020304" pitchFamily="18" charset="0"/>
                        </a:rPr>
                        <a:t>Gradient Boosting Classifier</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kern="100">
                          <a:effectLst/>
                          <a:latin typeface="Times New Roman" panose="02020603050405020304" pitchFamily="18" charset="0"/>
                          <a:cs typeface="Times New Roman" panose="02020603050405020304" pitchFamily="18" charset="0"/>
                        </a:rPr>
                        <a:t>94.77%</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71442"/>
                  </a:ext>
                </a:extLst>
              </a:tr>
              <a:tr h="596387">
                <a:tc>
                  <a:txBody>
                    <a:bodyPr/>
                    <a:lstStyle/>
                    <a:p>
                      <a:pPr marL="0" marR="0" algn="just">
                        <a:lnSpc>
                          <a:spcPct val="107000"/>
                        </a:lnSpc>
                        <a:spcBef>
                          <a:spcPts val="0"/>
                        </a:spcBef>
                        <a:spcAft>
                          <a:spcPts val="800"/>
                        </a:spcAft>
                      </a:pPr>
                      <a:r>
                        <a:rPr lang="en-US" sz="1800" kern="100">
                          <a:effectLst/>
                          <a:latin typeface="Times New Roman" panose="02020603050405020304" pitchFamily="18" charset="0"/>
                          <a:cs typeface="Times New Roman" panose="02020603050405020304" pitchFamily="18" charset="0"/>
                        </a:rPr>
                        <a:t>Extra Trees Classifier</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kern="100" dirty="0">
                          <a:effectLst/>
                          <a:latin typeface="Times New Roman" panose="02020603050405020304" pitchFamily="18" charset="0"/>
                          <a:cs typeface="Times New Roman" panose="02020603050405020304" pitchFamily="18" charset="0"/>
                        </a:rPr>
                        <a:t>93.84%</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627745"/>
                  </a:ext>
                </a:extLst>
              </a:tr>
            </a:tbl>
          </a:graphicData>
        </a:graphic>
      </p:graphicFrame>
      <p:sp>
        <p:nvSpPr>
          <p:cNvPr id="24" name="TextBox 23">
            <a:extLst>
              <a:ext uri="{FF2B5EF4-FFF2-40B4-BE49-F238E27FC236}">
                <a16:creationId xmlns:a16="http://schemas.microsoft.com/office/drawing/2014/main" id="{825B69DD-0995-4379-9CAC-E96EE7D89432}"/>
              </a:ext>
            </a:extLst>
          </p:cNvPr>
          <p:cNvSpPr txBox="1"/>
          <p:nvPr/>
        </p:nvSpPr>
        <p:spPr>
          <a:xfrm>
            <a:off x="7596811" y="3775140"/>
            <a:ext cx="3356432" cy="1328569"/>
          </a:xfrm>
          <a:prstGeom prst="rect">
            <a:avLst/>
          </a:prstGeom>
          <a:noFill/>
        </p:spPr>
        <p:txBody>
          <a:bodyPr wrap="square">
            <a:spAutoFit/>
          </a:bodyPr>
          <a:lstStyle/>
          <a:p>
            <a:pPr marL="0" marR="0">
              <a:spcBef>
                <a:spcPts val="0"/>
              </a:spcBef>
              <a:spcAft>
                <a:spcPts val="1000"/>
              </a:spcAft>
            </a:pPr>
            <a:r>
              <a:rPr lang="en-IN" sz="1800" b="1" i="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Table: Highest model accuracies    on Approx coefficient(</a:t>
            </a:r>
            <a:r>
              <a:rPr lang="en-IN" sz="1800" b="1" i="1" kern="100" dirty="0" err="1">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cA</a:t>
            </a:r>
            <a:r>
              <a:rPr lang="en-IN" sz="1800" b="1" i="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 Hilbert Transform dataset.</a:t>
            </a:r>
          </a:p>
          <a:p>
            <a:pPr marL="0" marR="0" algn="just">
              <a:spcBef>
                <a:spcPts val="0"/>
              </a:spcBef>
              <a:spcAft>
                <a:spcPts val="1000"/>
              </a:spcAft>
            </a:pPr>
            <a:endParaRPr lang="en-IN"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9683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63BA85-31F3-66C7-B813-683F6816BBD2}"/>
              </a:ext>
            </a:extLst>
          </p:cNvPr>
          <p:cNvSpPr>
            <a:spLocks noGrp="1"/>
          </p:cNvSpPr>
          <p:nvPr>
            <p:ph type="sldNum" sz="quarter" idx="12"/>
          </p:nvPr>
        </p:nvSpPr>
        <p:spPr/>
        <p:txBody>
          <a:bodyPr/>
          <a:lstStyle/>
          <a:p>
            <a:fld id="{BDCDBBEF-AA6C-4BA6-85B2-A17D7F280E38}" type="slidenum">
              <a:rPr lang="en-US" smtClean="0"/>
              <a:pPr/>
              <a:t>18</a:t>
            </a:fld>
            <a:endParaRPr lang="en-US"/>
          </a:p>
        </p:txBody>
      </p:sp>
      <p:graphicFrame>
        <p:nvGraphicFramePr>
          <p:cNvPr id="5" name="Table 4">
            <a:extLst>
              <a:ext uri="{FF2B5EF4-FFF2-40B4-BE49-F238E27FC236}">
                <a16:creationId xmlns:a16="http://schemas.microsoft.com/office/drawing/2014/main" id="{762650A0-20B0-6993-8AC8-C06F6EBA4D1C}"/>
              </a:ext>
            </a:extLst>
          </p:cNvPr>
          <p:cNvGraphicFramePr>
            <a:graphicFrameLocks noGrp="1"/>
          </p:cNvGraphicFramePr>
          <p:nvPr>
            <p:extLst>
              <p:ext uri="{D42A27DB-BD31-4B8C-83A1-F6EECF244321}">
                <p14:modId xmlns:p14="http://schemas.microsoft.com/office/powerpoint/2010/main" val="2530079706"/>
              </p:ext>
            </p:extLst>
          </p:nvPr>
        </p:nvGraphicFramePr>
        <p:xfrm>
          <a:off x="944880" y="965305"/>
          <a:ext cx="5770881" cy="2346674"/>
        </p:xfrm>
        <a:graphic>
          <a:graphicData uri="http://schemas.openxmlformats.org/drawingml/2006/table">
            <a:tbl>
              <a:tblPr firstRow="1" firstCol="1" bandRow="1">
                <a:tableStyleId>{5C22544A-7EE6-4342-B048-85BDC9FD1C3A}</a:tableStyleId>
              </a:tblPr>
              <a:tblGrid>
                <a:gridCol w="4116882">
                  <a:extLst>
                    <a:ext uri="{9D8B030D-6E8A-4147-A177-3AD203B41FA5}">
                      <a16:colId xmlns:a16="http://schemas.microsoft.com/office/drawing/2014/main" val="2586582599"/>
                    </a:ext>
                  </a:extLst>
                </a:gridCol>
                <a:gridCol w="1653999">
                  <a:extLst>
                    <a:ext uri="{9D8B030D-6E8A-4147-A177-3AD203B41FA5}">
                      <a16:colId xmlns:a16="http://schemas.microsoft.com/office/drawing/2014/main" val="246873583"/>
                    </a:ext>
                  </a:extLst>
                </a:gridCol>
              </a:tblGrid>
              <a:tr h="572834">
                <a:tc>
                  <a:txBody>
                    <a:bodyPr/>
                    <a:lstStyle/>
                    <a:p>
                      <a:pPr marL="0" marR="0" algn="just">
                        <a:lnSpc>
                          <a:spcPct val="107000"/>
                        </a:lnSpc>
                        <a:spcBef>
                          <a:spcPts val="0"/>
                        </a:spcBef>
                        <a:spcAft>
                          <a:spcPts val="0"/>
                        </a:spcAft>
                      </a:pPr>
                      <a:r>
                        <a:rPr lang="en-US" sz="1800" kern="100" dirty="0">
                          <a:effectLst/>
                          <a:latin typeface="Times New Roman" panose="02020603050405020304" pitchFamily="18" charset="0"/>
                          <a:cs typeface="Times New Roman" panose="02020603050405020304" pitchFamily="18" charset="0"/>
                        </a:rPr>
                        <a:t>MODEL</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kern="100">
                          <a:effectLst/>
                          <a:latin typeface="Times New Roman" panose="02020603050405020304" pitchFamily="18" charset="0"/>
                          <a:cs typeface="Times New Roman" panose="02020603050405020304" pitchFamily="18" charset="0"/>
                        </a:rPr>
                        <a:t>ACCUARACY</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3558334"/>
                  </a:ext>
                </a:extLst>
              </a:tr>
              <a:tr h="638697">
                <a:tc>
                  <a:txBody>
                    <a:bodyPr/>
                    <a:lstStyle/>
                    <a:p>
                      <a:pPr marL="0" marR="0" algn="just">
                        <a:lnSpc>
                          <a:spcPct val="107000"/>
                        </a:lnSpc>
                        <a:spcBef>
                          <a:spcPts val="0"/>
                        </a:spcBef>
                        <a:spcAft>
                          <a:spcPts val="800"/>
                        </a:spcAft>
                      </a:pPr>
                      <a:r>
                        <a:rPr lang="en-US" sz="1800" kern="100">
                          <a:effectLst/>
                          <a:latin typeface="Times New Roman" panose="02020603050405020304" pitchFamily="18" charset="0"/>
                          <a:cs typeface="Times New Roman" panose="02020603050405020304" pitchFamily="18" charset="0"/>
                        </a:rPr>
                        <a:t>K Neighbors Classifier</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kern="100">
                          <a:effectLst/>
                          <a:latin typeface="Times New Roman" panose="02020603050405020304" pitchFamily="18" charset="0"/>
                          <a:cs typeface="Times New Roman" panose="02020603050405020304" pitchFamily="18" charset="0"/>
                        </a:rPr>
                        <a:t>95.31%</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3507387"/>
                  </a:ext>
                </a:extLst>
              </a:tr>
              <a:tr h="562309">
                <a:tc>
                  <a:txBody>
                    <a:bodyPr/>
                    <a:lstStyle/>
                    <a:p>
                      <a:pPr marL="0" marR="0" algn="just">
                        <a:lnSpc>
                          <a:spcPct val="107000"/>
                        </a:lnSpc>
                        <a:spcBef>
                          <a:spcPts val="0"/>
                        </a:spcBef>
                        <a:spcAft>
                          <a:spcPts val="800"/>
                        </a:spcAft>
                      </a:pPr>
                      <a:r>
                        <a:rPr lang="en-US" sz="1800" kern="100">
                          <a:effectLst/>
                          <a:latin typeface="Times New Roman" panose="02020603050405020304" pitchFamily="18" charset="0"/>
                          <a:cs typeface="Times New Roman" panose="02020603050405020304" pitchFamily="18" charset="0"/>
                        </a:rPr>
                        <a:t>Extra Trees Classifier</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kern="100">
                          <a:effectLst/>
                          <a:latin typeface="Times New Roman" panose="02020603050405020304" pitchFamily="18" charset="0"/>
                          <a:cs typeface="Times New Roman" panose="02020603050405020304" pitchFamily="18" charset="0"/>
                        </a:rPr>
                        <a:t>94.77%</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3006777"/>
                  </a:ext>
                </a:extLst>
              </a:tr>
              <a:tr h="572834">
                <a:tc>
                  <a:txBody>
                    <a:bodyPr/>
                    <a:lstStyle/>
                    <a:p>
                      <a:pPr marL="0" marR="0" algn="just">
                        <a:lnSpc>
                          <a:spcPct val="107000"/>
                        </a:lnSpc>
                        <a:spcBef>
                          <a:spcPts val="0"/>
                        </a:spcBef>
                        <a:spcAft>
                          <a:spcPts val="800"/>
                        </a:spcAft>
                      </a:pPr>
                      <a:r>
                        <a:rPr lang="en-US" sz="1800" kern="100" dirty="0">
                          <a:effectLst/>
                          <a:latin typeface="Times New Roman" panose="02020603050405020304" pitchFamily="18" charset="0"/>
                          <a:cs typeface="Times New Roman" panose="02020603050405020304" pitchFamily="18" charset="0"/>
                        </a:rPr>
                        <a:t>Light Gradient Boosting Machine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kern="100" dirty="0">
                          <a:effectLst/>
                          <a:latin typeface="Times New Roman" panose="02020603050405020304" pitchFamily="18" charset="0"/>
                          <a:cs typeface="Times New Roman" panose="02020603050405020304" pitchFamily="18" charset="0"/>
                        </a:rPr>
                        <a:t>94.70%</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8998048"/>
                  </a:ext>
                </a:extLst>
              </a:tr>
            </a:tbl>
          </a:graphicData>
        </a:graphic>
      </p:graphicFrame>
      <p:sp>
        <p:nvSpPr>
          <p:cNvPr id="10" name="TextBox 9">
            <a:extLst>
              <a:ext uri="{FF2B5EF4-FFF2-40B4-BE49-F238E27FC236}">
                <a16:creationId xmlns:a16="http://schemas.microsoft.com/office/drawing/2014/main" id="{E285DE81-6FF0-6E63-1D17-6FC20BE8E7DC}"/>
              </a:ext>
            </a:extLst>
          </p:cNvPr>
          <p:cNvSpPr txBox="1"/>
          <p:nvPr/>
        </p:nvSpPr>
        <p:spPr>
          <a:xfrm>
            <a:off x="1117600" y="3546022"/>
            <a:ext cx="5598161" cy="923330"/>
          </a:xfrm>
          <a:prstGeom prst="rect">
            <a:avLst/>
          </a:prstGeom>
          <a:noFill/>
        </p:spPr>
        <p:txBody>
          <a:bodyPr wrap="square">
            <a:spAutoFit/>
          </a:bodyPr>
          <a:lstStyle/>
          <a:p>
            <a:pPr marL="0" marR="0">
              <a:spcBef>
                <a:spcPts val="0"/>
              </a:spcBef>
              <a:spcAft>
                <a:spcPts val="1000"/>
              </a:spcAft>
            </a:pPr>
            <a:r>
              <a:rPr lang="en-IN" sz="1800" b="1" i="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Table 4: Highest model accuracies on dataset of Hilbert Transformed DWT (Discreate Wavelet Transform) dataset.</a:t>
            </a:r>
            <a:endParaRPr lang="en-IN"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0AC8027-1D18-684B-7D26-2ACC4F81ED62}"/>
              </a:ext>
            </a:extLst>
          </p:cNvPr>
          <p:cNvPicPr>
            <a:picLocks noChangeAspect="1"/>
          </p:cNvPicPr>
          <p:nvPr/>
        </p:nvPicPr>
        <p:blipFill>
          <a:blip r:embed="rId2"/>
          <a:stretch>
            <a:fillRect/>
          </a:stretch>
        </p:blipFill>
        <p:spPr>
          <a:xfrm>
            <a:off x="6715761" y="623087"/>
            <a:ext cx="4608893" cy="5269608"/>
          </a:xfrm>
          <a:prstGeom prst="rect">
            <a:avLst/>
          </a:prstGeom>
        </p:spPr>
      </p:pic>
    </p:spTree>
    <p:extLst>
      <p:ext uri="{BB962C8B-B14F-4D97-AF65-F5344CB8AC3E}">
        <p14:creationId xmlns:p14="http://schemas.microsoft.com/office/powerpoint/2010/main" val="3872033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91697F-16DE-12A9-1B39-10B6A28F6A94}"/>
              </a:ext>
            </a:extLst>
          </p:cNvPr>
          <p:cNvSpPr>
            <a:spLocks noGrp="1"/>
          </p:cNvSpPr>
          <p:nvPr>
            <p:ph type="sldNum" sz="quarter" idx="12"/>
          </p:nvPr>
        </p:nvSpPr>
        <p:spPr/>
        <p:txBody>
          <a:bodyPr/>
          <a:lstStyle/>
          <a:p>
            <a:fld id="{BDCDBBEF-AA6C-4BA6-85B2-A17D7F280E38}" type="slidenum">
              <a:rPr lang="en-US" smtClean="0"/>
              <a:pPr/>
              <a:t>19</a:t>
            </a:fld>
            <a:endParaRPr lang="en-US"/>
          </a:p>
        </p:txBody>
      </p:sp>
      <p:sp>
        <p:nvSpPr>
          <p:cNvPr id="12" name="Content Placeholder 11">
            <a:extLst>
              <a:ext uri="{FF2B5EF4-FFF2-40B4-BE49-F238E27FC236}">
                <a16:creationId xmlns:a16="http://schemas.microsoft.com/office/drawing/2014/main" id="{AB752A9E-A6D6-B44F-628F-02FDA3065F0D}"/>
              </a:ext>
            </a:extLst>
          </p:cNvPr>
          <p:cNvSpPr>
            <a:spLocks noGrp="1"/>
          </p:cNvSpPr>
          <p:nvPr>
            <p:ph idx="1"/>
          </p:nvPr>
        </p:nvSpPr>
        <p:spPr>
          <a:xfrm>
            <a:off x="838200" y="960119"/>
            <a:ext cx="10515600" cy="5216844"/>
          </a:xfrm>
        </p:spPr>
        <p:txBody>
          <a:bodyPr/>
          <a:lstStyle/>
          <a:p>
            <a:r>
              <a:rPr lang="en-US" dirty="0">
                <a:latin typeface="Times New Roman" panose="02020603050405020304" pitchFamily="18" charset="0"/>
                <a:cs typeface="Times New Roman" panose="02020603050405020304" pitchFamily="18" charset="0"/>
              </a:rPr>
              <a:t>Accuracy of different model based on the EEG wave dataset.</a:t>
            </a:r>
          </a:p>
          <a:p>
            <a:endParaRPr lang="en-IN"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04AF1DE-B85C-1105-FFA2-8C1B0ED2F1C2}"/>
              </a:ext>
            </a:extLst>
          </p:cNvPr>
          <p:cNvPicPr>
            <a:picLocks noChangeAspect="1"/>
          </p:cNvPicPr>
          <p:nvPr/>
        </p:nvPicPr>
        <p:blipFill>
          <a:blip r:embed="rId2"/>
          <a:stretch>
            <a:fillRect/>
          </a:stretch>
        </p:blipFill>
        <p:spPr>
          <a:xfrm>
            <a:off x="1923531" y="1567629"/>
            <a:ext cx="5919989" cy="5168605"/>
          </a:xfrm>
          <a:prstGeom prst="rect">
            <a:avLst/>
          </a:prstGeom>
        </p:spPr>
      </p:pic>
    </p:spTree>
    <p:extLst>
      <p:ext uri="{BB962C8B-B14F-4D97-AF65-F5344CB8AC3E}">
        <p14:creationId xmlns:p14="http://schemas.microsoft.com/office/powerpoint/2010/main" val="307409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pPr algn="just"/>
            <a:r>
              <a:rPr lang="en-US" dirty="0">
                <a:latin typeface="Times New Roman" panose="02020603050405020304" pitchFamily="18" charset="0"/>
                <a:cs typeface="Times New Roman" panose="02020603050405020304" pitchFamily="18" charset="0"/>
              </a:rPr>
              <a:t>Problem Statement</a:t>
            </a:r>
          </a:p>
          <a:p>
            <a:pPr algn="just"/>
            <a:r>
              <a:rPr lang="en-US" dirty="0">
                <a:latin typeface="Times New Roman" panose="02020603050405020304" pitchFamily="18" charset="0"/>
                <a:cs typeface="Times New Roman" panose="02020603050405020304" pitchFamily="18" charset="0"/>
              </a:rPr>
              <a:t>Introduction</a:t>
            </a:r>
          </a:p>
          <a:p>
            <a:pPr algn="just"/>
            <a:r>
              <a:rPr lang="en-US" dirty="0">
                <a:latin typeface="Times New Roman" panose="02020603050405020304" pitchFamily="18" charset="0"/>
                <a:cs typeface="Times New Roman" panose="02020603050405020304" pitchFamily="18" charset="0"/>
              </a:rPr>
              <a:t>Background</a:t>
            </a:r>
          </a:p>
          <a:p>
            <a:pPr algn="just"/>
            <a:r>
              <a:rPr lang="en-US" dirty="0">
                <a:latin typeface="Times New Roman" panose="02020603050405020304" pitchFamily="18" charset="0"/>
                <a:cs typeface="Times New Roman" panose="02020603050405020304" pitchFamily="18" charset="0"/>
              </a:rPr>
              <a:t>Literature review</a:t>
            </a:r>
          </a:p>
          <a:p>
            <a:pPr algn="just"/>
            <a:r>
              <a:rPr lang="en-US" dirty="0">
                <a:latin typeface="Times New Roman" panose="02020603050405020304" pitchFamily="18" charset="0"/>
                <a:cs typeface="Times New Roman" panose="02020603050405020304" pitchFamily="18" charset="0"/>
              </a:rPr>
              <a:t>Methodology</a:t>
            </a:r>
          </a:p>
          <a:p>
            <a:pPr algn="just"/>
            <a:r>
              <a:rPr lang="en-US" spc="-10" dirty="0">
                <a:latin typeface="Times New Roman" panose="02020603050405020304" pitchFamily="18" charset="0"/>
                <a:cs typeface="Times New Roman" panose="02020603050405020304" pitchFamily="18" charset="0"/>
              </a:rPr>
              <a:t>Results</a:t>
            </a:r>
          </a:p>
          <a:p>
            <a:pPr algn="just"/>
            <a:r>
              <a:rPr lang="en-US" dirty="0">
                <a:latin typeface="Times New Roman" panose="02020603050405020304" pitchFamily="18" charset="0"/>
                <a:cs typeface="Times New Roman" panose="02020603050405020304" pitchFamily="18" charset="0"/>
              </a:rPr>
              <a:t>Conclusion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91697F-16DE-12A9-1B39-10B6A28F6A94}"/>
              </a:ext>
            </a:extLst>
          </p:cNvPr>
          <p:cNvSpPr>
            <a:spLocks noGrp="1"/>
          </p:cNvSpPr>
          <p:nvPr>
            <p:ph type="sldNum" sz="quarter" idx="12"/>
          </p:nvPr>
        </p:nvSpPr>
        <p:spPr/>
        <p:txBody>
          <a:bodyPr/>
          <a:lstStyle/>
          <a:p>
            <a:fld id="{BDCDBBEF-AA6C-4BA6-85B2-A17D7F280E38}" type="slidenum">
              <a:rPr lang="en-US" smtClean="0"/>
              <a:pPr/>
              <a:t>20</a:t>
            </a:fld>
            <a:endParaRPr lang="en-US"/>
          </a:p>
        </p:txBody>
      </p:sp>
      <p:pic>
        <p:nvPicPr>
          <p:cNvPr id="5" name="Content Placeholder 4">
            <a:extLst>
              <a:ext uri="{FF2B5EF4-FFF2-40B4-BE49-F238E27FC236}">
                <a16:creationId xmlns:a16="http://schemas.microsoft.com/office/drawing/2014/main" id="{5BAF548B-D47A-B56D-458C-575C048EC3B8}"/>
              </a:ext>
            </a:extLst>
          </p:cNvPr>
          <p:cNvPicPr>
            <a:picLocks noGrp="1" noChangeAspect="1"/>
          </p:cNvPicPr>
          <p:nvPr>
            <p:ph idx="1"/>
          </p:nvPr>
        </p:nvPicPr>
        <p:blipFill>
          <a:blip r:embed="rId2"/>
          <a:stretch>
            <a:fillRect/>
          </a:stretch>
        </p:blipFill>
        <p:spPr>
          <a:xfrm>
            <a:off x="1084712" y="1224599"/>
            <a:ext cx="5498967" cy="4863916"/>
          </a:xfrm>
        </p:spPr>
      </p:pic>
      <p:pic>
        <p:nvPicPr>
          <p:cNvPr id="7" name="Picture 6">
            <a:extLst>
              <a:ext uri="{FF2B5EF4-FFF2-40B4-BE49-F238E27FC236}">
                <a16:creationId xmlns:a16="http://schemas.microsoft.com/office/drawing/2014/main" id="{3C0F8231-FE5D-6793-09F8-145DAD1F5EDC}"/>
              </a:ext>
            </a:extLst>
          </p:cNvPr>
          <p:cNvPicPr>
            <a:picLocks noChangeAspect="1"/>
          </p:cNvPicPr>
          <p:nvPr/>
        </p:nvPicPr>
        <p:blipFill>
          <a:blip r:embed="rId3"/>
          <a:stretch>
            <a:fillRect/>
          </a:stretch>
        </p:blipFill>
        <p:spPr>
          <a:xfrm>
            <a:off x="7200244" y="1344472"/>
            <a:ext cx="3907044" cy="4506462"/>
          </a:xfrm>
          <a:prstGeom prst="rect">
            <a:avLst/>
          </a:prstGeom>
        </p:spPr>
      </p:pic>
      <p:pic>
        <p:nvPicPr>
          <p:cNvPr id="9" name="Picture 8">
            <a:extLst>
              <a:ext uri="{FF2B5EF4-FFF2-40B4-BE49-F238E27FC236}">
                <a16:creationId xmlns:a16="http://schemas.microsoft.com/office/drawing/2014/main" id="{1262546D-6BD5-B483-0D13-2C1331895885}"/>
              </a:ext>
            </a:extLst>
          </p:cNvPr>
          <p:cNvPicPr>
            <a:picLocks noChangeAspect="1"/>
          </p:cNvPicPr>
          <p:nvPr/>
        </p:nvPicPr>
        <p:blipFill>
          <a:blip r:embed="rId4"/>
          <a:stretch>
            <a:fillRect/>
          </a:stretch>
        </p:blipFill>
        <p:spPr>
          <a:xfrm>
            <a:off x="7200244" y="5850934"/>
            <a:ext cx="3907044" cy="331506"/>
          </a:xfrm>
          <a:prstGeom prst="rect">
            <a:avLst/>
          </a:prstGeom>
        </p:spPr>
      </p:pic>
    </p:spTree>
    <p:extLst>
      <p:ext uri="{BB962C8B-B14F-4D97-AF65-F5344CB8AC3E}">
        <p14:creationId xmlns:p14="http://schemas.microsoft.com/office/powerpoint/2010/main" val="4189023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FA7E-D907-665C-78DD-F4CF1C081BD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58017F-6F52-352C-2E82-96B4567D2AD7}"/>
              </a:ext>
            </a:extLst>
          </p:cNvPr>
          <p:cNvSpPr>
            <a:spLocks noGrp="1"/>
          </p:cNvSpPr>
          <p:nvPr>
            <p:ph idx="1"/>
          </p:nvPr>
        </p:nvSpPr>
        <p:spPr>
          <a:xfrm>
            <a:off x="754224" y="1517715"/>
            <a:ext cx="10515600" cy="4351338"/>
          </a:xfrm>
        </p:spPr>
        <p:txBody>
          <a:bodyPr>
            <a:normAutofit/>
          </a:bodyPr>
          <a:lstStyle/>
          <a:p>
            <a:pPr marL="0" marR="0" algn="just">
              <a:lnSpc>
                <a:spcPct val="107000"/>
              </a:lnSpc>
              <a:spcBef>
                <a:spcPts val="0"/>
              </a:spcBef>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This research explored the effectiveness of machine learning for classifying human emotions (positive, neutral, negative) using EEG brainwave data.</a:t>
            </a:r>
          </a:p>
          <a:p>
            <a:pPr marL="0" marR="0" algn="just">
              <a:lnSpc>
                <a:spcPct val="107000"/>
              </a:lnSpc>
              <a:spcBef>
                <a:spcPts val="0"/>
              </a:spcBef>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Feature extraction from the raw signal and application of transformation methods like Wavelet and Hilbert transforms were implemented.</a:t>
            </a:r>
          </a:p>
          <a:p>
            <a:pPr marL="0" marR="0" algn="just">
              <a:lnSpc>
                <a:spcPct val="107000"/>
              </a:lnSpc>
              <a:spcBef>
                <a:spcPts val="0"/>
              </a:spcBef>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Subsequently, different machine learning models were trained and tested on the pre-processed data for emotion classification.</a:t>
            </a:r>
          </a:p>
          <a:p>
            <a:pPr marL="0" marR="0" indent="0" algn="just">
              <a:lnSpc>
                <a:spcPct val="107000"/>
              </a:lnSpc>
              <a:spcBef>
                <a:spcPts val="0"/>
              </a:spcBef>
              <a:spcAft>
                <a:spcPts val="800"/>
              </a:spcAft>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C8F4572-98A1-D8DD-A1C9-96282E352806}"/>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4103321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8017F-6F52-352C-2E82-96B4567D2AD7}"/>
              </a:ext>
            </a:extLst>
          </p:cNvPr>
          <p:cNvSpPr>
            <a:spLocks noGrp="1"/>
          </p:cNvSpPr>
          <p:nvPr>
            <p:ph idx="1"/>
          </p:nvPr>
        </p:nvSpPr>
        <p:spPr>
          <a:xfrm>
            <a:off x="681135" y="1045029"/>
            <a:ext cx="10588689" cy="4824024"/>
          </a:xfrm>
        </p:spPr>
        <p:txBody>
          <a:bodyPr>
            <a:normAutofit lnSpcReduction="10000"/>
          </a:bodyPr>
          <a:lstStyle/>
          <a:p>
            <a:pPr algn="just">
              <a:lnSpc>
                <a:spcPct val="107000"/>
              </a:lnSpc>
              <a:spcBef>
                <a:spcPts val="0"/>
              </a:spcBef>
              <a:spcAft>
                <a:spcPts val="800"/>
              </a:spcAft>
            </a:pPr>
            <a:r>
              <a:rPr lang="en-IN" sz="3000" b="1" kern="100" dirty="0">
                <a:effectLst/>
                <a:latin typeface="Times New Roman" panose="02020603050405020304" pitchFamily="18" charset="0"/>
                <a:ea typeface="Calibri" panose="020F0502020204030204" pitchFamily="34" charset="0"/>
                <a:cs typeface="Times New Roman" panose="02020603050405020304" pitchFamily="18" charset="0"/>
              </a:rPr>
              <a:t>Future research directions could involve</a:t>
            </a:r>
            <a:r>
              <a:rPr lang="en-IN" sz="3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Bef>
                <a:spcPts val="0"/>
              </a:spcBef>
              <a:spcAft>
                <a:spcPts val="800"/>
              </a:spcAft>
            </a:pPr>
            <a:r>
              <a:rPr lang="en-IN" sz="3000" kern="100" dirty="0">
                <a:effectLst/>
                <a:latin typeface="Times New Roman" panose="02020603050405020304" pitchFamily="18" charset="0"/>
                <a:ea typeface="Calibri" panose="020F0502020204030204" pitchFamily="34" charset="0"/>
                <a:cs typeface="Times New Roman" panose="02020603050405020304" pitchFamily="18" charset="0"/>
              </a:rPr>
              <a:t>Expanding the dataset size and incorporating data from more subjects to improve generalizability.</a:t>
            </a:r>
          </a:p>
          <a:p>
            <a:pPr algn="just">
              <a:lnSpc>
                <a:spcPct val="107000"/>
              </a:lnSpc>
              <a:spcBef>
                <a:spcPts val="0"/>
              </a:spcBef>
              <a:spcAft>
                <a:spcPts val="800"/>
              </a:spcAft>
            </a:pPr>
            <a:r>
              <a:rPr lang="en-IN" sz="3000" kern="100" dirty="0">
                <a:effectLst/>
                <a:latin typeface="Times New Roman" panose="02020603050405020304" pitchFamily="18" charset="0"/>
                <a:ea typeface="Calibri" panose="020F0502020204030204" pitchFamily="34" charset="0"/>
                <a:cs typeface="Times New Roman" panose="02020603050405020304" pitchFamily="18" charset="0"/>
              </a:rPr>
              <a:t>Investigating the effectiveness of different wavelet functions and their impact on classification accuracy.</a:t>
            </a:r>
          </a:p>
          <a:p>
            <a:pPr algn="just">
              <a:lnSpc>
                <a:spcPct val="107000"/>
              </a:lnSpc>
              <a:spcBef>
                <a:spcPts val="0"/>
              </a:spcBef>
              <a:spcAft>
                <a:spcPts val="800"/>
              </a:spcAft>
            </a:pPr>
            <a:r>
              <a:rPr lang="en-IN" sz="3000" kern="100" dirty="0">
                <a:effectLst/>
                <a:latin typeface="Times New Roman" panose="02020603050405020304" pitchFamily="18" charset="0"/>
                <a:ea typeface="Calibri" panose="020F0502020204030204" pitchFamily="34" charset="0"/>
                <a:cs typeface="Times New Roman" panose="02020603050405020304" pitchFamily="18" charset="0"/>
              </a:rPr>
              <a:t>Exploring deep learning models specifically designed for EEG signal processing and emotion recognition.</a:t>
            </a:r>
          </a:p>
          <a:p>
            <a:pPr algn="just">
              <a:lnSpc>
                <a:spcPct val="107000"/>
              </a:lnSpc>
              <a:spcBef>
                <a:spcPts val="0"/>
              </a:spcBef>
              <a:spcAft>
                <a:spcPts val="800"/>
              </a:spcAft>
            </a:pPr>
            <a:r>
              <a:rPr lang="en-IN" sz="3000" kern="100" dirty="0">
                <a:effectLst/>
                <a:latin typeface="Times New Roman" panose="02020603050405020304" pitchFamily="18" charset="0"/>
                <a:ea typeface="Calibri" panose="020F0502020204030204" pitchFamily="34" charset="0"/>
                <a:cs typeface="Times New Roman" panose="02020603050405020304" pitchFamily="18" charset="0"/>
              </a:rPr>
              <a:t>Validating the developed models on real-world applications, such as emotion-aware human-computer interaction systems.</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C8F4572-98A1-D8DD-A1C9-96282E352806}"/>
              </a:ext>
            </a:extLst>
          </p:cNvPr>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2367728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287D-E41C-A9A5-4D0B-017BD4B04B1B}"/>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B9B5086C-6EA7-FC22-EB53-223366391A90}"/>
              </a:ext>
            </a:extLst>
          </p:cNvPr>
          <p:cNvSpPr>
            <a:spLocks noGrp="1"/>
          </p:cNvSpPr>
          <p:nvPr>
            <p:ph idx="1"/>
          </p:nvPr>
        </p:nvSpPr>
        <p:spPr>
          <a:xfrm>
            <a:off x="571870" y="1109863"/>
            <a:ext cx="10515600" cy="5811838"/>
          </a:xfrm>
          <a:effectLst>
            <a:innerShdw blurRad="63500" dist="50800" dir="10800000">
              <a:prstClr val="black">
                <a:alpha val="50000"/>
              </a:prstClr>
            </a:innerShdw>
          </a:effectLst>
          <a:scene3d>
            <a:camera prst="orthographicFront"/>
            <a:lightRig rig="threePt" dir="t"/>
          </a:scene3d>
          <a:sp3d>
            <a:bevelT w="139700" h="139700" prst="divot"/>
          </a:sp3d>
        </p:spPr>
        <p:txBody>
          <a:bodyPr>
            <a:normAutofit/>
          </a:bodyPr>
          <a:lstStyle/>
          <a:p>
            <a:pPr marL="0" indent="0" algn="ctr">
              <a:buNone/>
            </a:pPr>
            <a:endParaRPr lang="en-IN" sz="96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a:p>
            <a:pPr marL="0" indent="0" algn="ctr">
              <a:buNone/>
            </a:pPr>
            <a:r>
              <a:rPr lang="en-IN" sz="96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5A3AEFEC-4CAC-3916-0B9A-DE17B10CAED5}"/>
              </a:ext>
            </a:extLst>
          </p:cNvPr>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val="31358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8F5D-3A6C-E183-79E6-2FF0E3079B2E}"/>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E53B5A-0166-09B0-44B9-565231019AAB}"/>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This study aims to explore the efficacy of using brainwave EEG signals for sentiment analysis, employing Hilbert and wavelet transformations for feature extraction and reduction. The project seeks to compare the accuracy of various machine learning models when applied to the processed EEG data, thereby assessing their suitability for sentiment classification tasks in real-time applications.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1190D85-D333-63CD-A977-AF2290C5BF29}"/>
              </a:ext>
            </a:extLst>
          </p:cNvPr>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220774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8BE9-6CBF-4A19-777B-B3D7325BE91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86016-3821-FED8-4AF5-808CBA41A12F}"/>
              </a:ext>
            </a:extLst>
          </p:cNvPr>
          <p:cNvSpPr>
            <a:spLocks noGrp="1"/>
          </p:cNvSpPr>
          <p:nvPr>
            <p:ph idx="1"/>
          </p:nvPr>
        </p:nvSpPr>
        <p:spPr/>
        <p:txBody>
          <a:bodyPr>
            <a:noAutofit/>
          </a:bodyPr>
          <a:lstStyle/>
          <a:p>
            <a:pPr algn="just"/>
            <a:r>
              <a:rPr lang="en-US" dirty="0">
                <a:latin typeface="Times New Roman" panose="02020603050405020304" pitchFamily="18" charset="0"/>
                <a:cs typeface="Times New Roman" panose="02020603050405020304" pitchFamily="18" charset="0"/>
              </a:rPr>
              <a:t>Sentiment analysis is crucial in modern data analysis for understanding emotions and opinions.</a:t>
            </a:r>
          </a:p>
          <a:p>
            <a:pPr algn="just"/>
            <a:r>
              <a:rPr lang="en-US" dirty="0">
                <a:latin typeface="Times New Roman" panose="02020603050405020304" pitchFamily="18" charset="0"/>
                <a:cs typeface="Times New Roman" panose="02020603050405020304" pitchFamily="18" charset="0"/>
              </a:rPr>
              <a:t>Traditional methods like NLP and facial recognition have limitations due to subjectivity and bias.</a:t>
            </a:r>
          </a:p>
          <a:p>
            <a:pPr algn="just"/>
            <a:r>
              <a:rPr lang="en-US" dirty="0">
                <a:latin typeface="Times New Roman" panose="02020603050405020304" pitchFamily="18" charset="0"/>
                <a:cs typeface="Times New Roman" panose="02020603050405020304" pitchFamily="18" charset="0"/>
              </a:rPr>
              <a:t>Recent advancements enable more objective emotion detection methods, such as analyzing brainwave EEG signals.</a:t>
            </a:r>
          </a:p>
          <a:p>
            <a:pPr algn="just"/>
            <a:r>
              <a:rPr lang="en-US" dirty="0">
                <a:latin typeface="Times New Roman" panose="02020603050405020304" pitchFamily="18" charset="0"/>
                <a:cs typeface="Times New Roman" panose="02020603050405020304" pitchFamily="18" charset="0"/>
              </a:rPr>
              <a:t>EEG signals offer direct insights into emotional experiences like happiness, sadness, stress, and excitement.</a:t>
            </a:r>
          </a:p>
          <a:p>
            <a:pPr algn="just"/>
            <a:r>
              <a:rPr lang="en-US" dirty="0">
                <a:latin typeface="Times New Roman" panose="02020603050405020304" pitchFamily="18" charset="0"/>
                <a:cs typeface="Times New Roman" panose="02020603050405020304" pitchFamily="18" charset="0"/>
              </a:rPr>
              <a:t>However, EEG signal analysis faces challenges due to complexity, randomness, noise, and non-stationarity.</a:t>
            </a:r>
          </a:p>
        </p:txBody>
      </p:sp>
      <p:sp>
        <p:nvSpPr>
          <p:cNvPr id="4" name="Slide Number Placeholder 3">
            <a:extLst>
              <a:ext uri="{FF2B5EF4-FFF2-40B4-BE49-F238E27FC236}">
                <a16:creationId xmlns:a16="http://schemas.microsoft.com/office/drawing/2014/main" id="{E0EF9F81-E6CD-C232-DAA2-CEDD3FD1EFDB}"/>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17320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B86016-3821-FED8-4AF5-808CBA41A12F}"/>
              </a:ext>
            </a:extLst>
          </p:cNvPr>
          <p:cNvSpPr>
            <a:spLocks noGrp="1"/>
          </p:cNvSpPr>
          <p:nvPr>
            <p:ph idx="1"/>
          </p:nvPr>
        </p:nvSpPr>
        <p:spPr>
          <a:xfrm>
            <a:off x="718457" y="802433"/>
            <a:ext cx="10635343" cy="5374530"/>
          </a:xfrm>
        </p:spPr>
        <p:txBody>
          <a:bodyPr>
            <a:normAutofit/>
          </a:bodyPr>
          <a:lstStyle/>
          <a:p>
            <a:pPr algn="just"/>
            <a:r>
              <a:rPr lang="en-US" dirty="0">
                <a:latin typeface="Times New Roman" panose="02020603050405020304" pitchFamily="18" charset="0"/>
                <a:cs typeface="Times New Roman" panose="02020603050405020304" pitchFamily="18" charset="0"/>
              </a:rPr>
              <a:t>Advanced techniques like wavelet and Hilbert transformations are needed for accurate feature extraction from EEG data.</a:t>
            </a:r>
          </a:p>
          <a:p>
            <a:pPr algn="just"/>
            <a:r>
              <a:rPr lang="en-US" dirty="0">
                <a:latin typeface="Times New Roman" panose="02020603050405020304" pitchFamily="18" charset="0"/>
                <a:cs typeface="Times New Roman" panose="02020603050405020304" pitchFamily="18" charset="0"/>
              </a:rPr>
              <a:t>Wavelet transform captures global and local frequency changes, while Hilbert transform extracts instantaneous frequency.</a:t>
            </a:r>
          </a:p>
          <a:p>
            <a:pPr algn="just"/>
            <a:r>
              <a:rPr lang="en-US" dirty="0">
                <a:latin typeface="Times New Roman" panose="02020603050405020304" pitchFamily="18" charset="0"/>
                <a:cs typeface="Times New Roman" panose="02020603050405020304" pitchFamily="18" charset="0"/>
              </a:rPr>
              <a:t>This study aims to classify emotional experiences using EEG data and advanced signal processing techniques.</a:t>
            </a:r>
          </a:p>
          <a:p>
            <a:pPr algn="just"/>
            <a:r>
              <a:rPr lang="en-US" dirty="0">
                <a:latin typeface="Times New Roman" panose="02020603050405020304" pitchFamily="18" charset="0"/>
                <a:cs typeface="Times New Roman" panose="02020603050405020304" pitchFamily="18" charset="0"/>
              </a:rPr>
              <a:t>Extracted features will be used to train and evaluate classification algorithms for better sentiment analysis accuracy.</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0EF9F81-E6CD-C232-DAA2-CEDD3FD1EFDB}"/>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942765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7EC4-6C23-1BAC-A569-95B4C0D021A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BACKGROUND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D2B265-82C7-C7CC-51C7-F02026BB4220}"/>
              </a:ext>
            </a:extLst>
          </p:cNvPr>
          <p:cNvSpPr>
            <a:spLocks noGrp="1"/>
          </p:cNvSpPr>
          <p:nvPr>
            <p:ph idx="1"/>
          </p:nvPr>
        </p:nvSpPr>
        <p:spPr/>
        <p:txBody>
          <a:bodyPr>
            <a:noAutofit/>
          </a:bodyPr>
          <a:lstStyle/>
          <a:p>
            <a:pPr algn="just"/>
            <a:r>
              <a:rPr lang="en-IN" b="1" dirty="0">
                <a:latin typeface="Times New Roman" panose="02020603050405020304" pitchFamily="18" charset="0"/>
                <a:cs typeface="Times New Roman" panose="02020603050405020304" pitchFamily="18" charset="0"/>
              </a:rPr>
              <a:t>Prior research demonstrates:</a:t>
            </a:r>
            <a:endParaRPr lang="en-IN" sz="2400" b="1"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Proof of concept: classifying sentiment (positive, negative, neutral) using HT/WT features from EEG signals.</a:t>
            </a:r>
          </a:p>
          <a:p>
            <a:pPr algn="just"/>
            <a:r>
              <a:rPr lang="en-IN" sz="2800" dirty="0">
                <a:latin typeface="Times New Roman" panose="02020603050405020304" pitchFamily="18" charset="0"/>
                <a:cs typeface="Times New Roman" panose="02020603050405020304" pitchFamily="18" charset="0"/>
              </a:rPr>
              <a:t>Feature extraction methods: utilizing HT for instantaneous information (phase/amplitude) and WT for wavelet coefficients at specific decomposition levels, revealing links between emotions and EEG characteristics.</a:t>
            </a:r>
          </a:p>
          <a:p>
            <a:pPr algn="just"/>
            <a:r>
              <a:rPr lang="en-IN" sz="2800" dirty="0">
                <a:latin typeface="Times New Roman" panose="02020603050405020304" pitchFamily="18" charset="0"/>
                <a:cs typeface="Times New Roman" panose="02020603050405020304" pitchFamily="18" charset="0"/>
              </a:rPr>
              <a:t>Machine learning integration: combining HT/WT features with machine learning for automated emotion classification.</a:t>
            </a:r>
          </a:p>
        </p:txBody>
      </p:sp>
      <p:sp>
        <p:nvSpPr>
          <p:cNvPr id="4" name="Slide Number Placeholder 3">
            <a:extLst>
              <a:ext uri="{FF2B5EF4-FFF2-40B4-BE49-F238E27FC236}">
                <a16:creationId xmlns:a16="http://schemas.microsoft.com/office/drawing/2014/main" id="{BC943641-E67C-4A3F-B842-987600A0A919}"/>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381000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2B265-82C7-C7CC-51C7-F02026BB4220}"/>
              </a:ext>
            </a:extLst>
          </p:cNvPr>
          <p:cNvSpPr>
            <a:spLocks noGrp="1"/>
          </p:cNvSpPr>
          <p:nvPr>
            <p:ph idx="1"/>
          </p:nvPr>
        </p:nvSpPr>
        <p:spPr>
          <a:xfrm>
            <a:off x="755780" y="1082351"/>
            <a:ext cx="10598020" cy="5094612"/>
          </a:xfrm>
        </p:spPr>
        <p:txBody>
          <a:bodyPr>
            <a:noAutofit/>
          </a:bodyPr>
          <a:lstStyle/>
          <a:p>
            <a:pPr algn="just"/>
            <a:r>
              <a:rPr lang="en-IN" b="1" dirty="0">
                <a:latin typeface="Times New Roman" panose="02020603050405020304" pitchFamily="18" charset="0"/>
                <a:cs typeface="Times New Roman" panose="02020603050405020304" pitchFamily="18" charset="0"/>
              </a:rPr>
              <a:t>Existing research:</a:t>
            </a:r>
          </a:p>
          <a:p>
            <a:pPr algn="just"/>
            <a:r>
              <a:rPr lang="en-IN" sz="2800" dirty="0">
                <a:latin typeface="Times New Roman" panose="02020603050405020304" pitchFamily="18" charset="0"/>
                <a:cs typeface="Times New Roman" panose="02020603050405020304" pitchFamily="18" charset="0"/>
              </a:rPr>
              <a:t>2014: 94.7% accuracy for emotion recognition using EEG with Empirical Mode Decomposition (EMD), Hilbert-Huang Transform (HHT), and Support Vector Machines (SVM) [Ref 1].</a:t>
            </a:r>
          </a:p>
          <a:p>
            <a:pPr algn="just"/>
            <a:r>
              <a:rPr lang="en-IN" sz="2800" dirty="0">
                <a:latin typeface="Times New Roman" panose="02020603050405020304" pitchFamily="18" charset="0"/>
                <a:cs typeface="Times New Roman" panose="02020603050405020304" pitchFamily="18" charset="0"/>
              </a:rPr>
              <a:t>2018: 87.5% accuracy using digital filters for decomposition, EMD/Hilbert Transform/Discrete Wavelet Transform (DWT) for features, and SVMs for classification.</a:t>
            </a:r>
          </a:p>
        </p:txBody>
      </p:sp>
      <p:sp>
        <p:nvSpPr>
          <p:cNvPr id="4" name="Slide Number Placeholder 3">
            <a:extLst>
              <a:ext uri="{FF2B5EF4-FFF2-40B4-BE49-F238E27FC236}">
                <a16:creationId xmlns:a16="http://schemas.microsoft.com/office/drawing/2014/main" id="{BC943641-E67C-4A3F-B842-987600A0A919}"/>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09503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7EC4-6C23-1BAC-A569-95B4C0D021A9}"/>
              </a:ext>
            </a:extLst>
          </p:cNvPr>
          <p:cNvSpPr>
            <a:spLocks noGrp="1"/>
          </p:cNvSpPr>
          <p:nvPr>
            <p:ph type="title"/>
          </p:nvPr>
        </p:nvSpPr>
        <p:spPr>
          <a:xfrm>
            <a:off x="838200" y="320675"/>
            <a:ext cx="10515600" cy="1325563"/>
          </a:xfrm>
        </p:spPr>
        <p:txBody>
          <a:bodyPr>
            <a:normAutofit fontScale="90000"/>
          </a:bodyPr>
          <a:lstStyle/>
          <a:p>
            <a:r>
              <a:rPr lang="en-US" sz="4900" b="1" dirty="0">
                <a:latin typeface="Times New Roman" panose="02020603050405020304" pitchFamily="18" charset="0"/>
                <a:cs typeface="Times New Roman" panose="02020603050405020304" pitchFamily="18" charset="0"/>
              </a:rPr>
              <a:t>LITERATURE REVIEW</a:t>
            </a:r>
            <a:br>
              <a:rPr lang="en-US"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C943641-E67C-4A3F-B842-987600A0A919}"/>
              </a:ext>
            </a:extLst>
          </p:cNvPr>
          <p:cNvSpPr>
            <a:spLocks noGrp="1"/>
          </p:cNvSpPr>
          <p:nvPr>
            <p:ph type="sldNum" sz="quarter" idx="12"/>
          </p:nvPr>
        </p:nvSpPr>
        <p:spPr/>
        <p:txBody>
          <a:bodyPr/>
          <a:lstStyle/>
          <a:p>
            <a:fld id="{BDCDBBEF-AA6C-4BA6-85B2-A17D7F280E38}" type="slidenum">
              <a:rPr lang="en-US" smtClean="0"/>
              <a:pPr/>
              <a:t>8</a:t>
            </a:fld>
            <a:endParaRPr lang="en-US"/>
          </a:p>
        </p:txBody>
      </p:sp>
      <p:sp>
        <p:nvSpPr>
          <p:cNvPr id="6" name="Content Placeholder 5">
            <a:extLst>
              <a:ext uri="{FF2B5EF4-FFF2-40B4-BE49-F238E27FC236}">
                <a16:creationId xmlns:a16="http://schemas.microsoft.com/office/drawing/2014/main" id="{BE1051B9-F564-71A7-9FE7-B3E402F6A7D8}"/>
              </a:ext>
            </a:extLst>
          </p:cNvPr>
          <p:cNvSpPr>
            <a:spLocks noGrp="1"/>
          </p:cNvSpPr>
          <p:nvPr>
            <p:ph idx="1"/>
          </p:nvPr>
        </p:nvSpPr>
        <p:spPr>
          <a:xfrm>
            <a:off x="487680" y="1341120"/>
            <a:ext cx="10866120" cy="4835843"/>
          </a:xfrm>
        </p:spPr>
        <p:txBody>
          <a:bodyPr>
            <a:normAutofit/>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EEG signals are increasingly explored for emotion recognition due to their accessibility and temporal resolution.</a:t>
            </a:r>
          </a:p>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Challenges include the complexity and non-stationarity of EEG signals, which can hinder traditional analytical procedures.</a:t>
            </a:r>
          </a:p>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Techniques like Continuous Wavelet Transform (CWT), Short-Time Fourier Transform (STFT), and entropy-based metrics are employed for feature extraction and analysis.</a:t>
            </a:r>
          </a:p>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EEG-based emotion analysis holds promise for applications in healthcare, human-computer interaction, marketing research, and brain-computer interfaces.</a:t>
            </a:r>
          </a:p>
          <a:p>
            <a:endParaRPr lang="en-IN" dirty="0"/>
          </a:p>
        </p:txBody>
      </p:sp>
    </p:spTree>
    <p:extLst>
      <p:ext uri="{BB962C8B-B14F-4D97-AF65-F5344CB8AC3E}">
        <p14:creationId xmlns:p14="http://schemas.microsoft.com/office/powerpoint/2010/main" val="1241897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7EC4-6C23-1BAC-A569-95B4C0D021A9}"/>
              </a:ext>
            </a:extLst>
          </p:cNvPr>
          <p:cNvSpPr>
            <a:spLocks noGrp="1"/>
          </p:cNvSpPr>
          <p:nvPr>
            <p:ph type="title"/>
          </p:nvPr>
        </p:nvSpPr>
        <p:spPr>
          <a:xfrm>
            <a:off x="838200" y="320675"/>
            <a:ext cx="10515600" cy="1325563"/>
          </a:xfrm>
        </p:spPr>
        <p:txBody>
          <a:bodyPr>
            <a:normAutofit/>
          </a:bodyPr>
          <a:lstStyle/>
          <a:p>
            <a:br>
              <a:rPr lang="en-US"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C943641-E67C-4A3F-B842-987600A0A919}"/>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6" name="Content Placeholder 5">
            <a:extLst>
              <a:ext uri="{FF2B5EF4-FFF2-40B4-BE49-F238E27FC236}">
                <a16:creationId xmlns:a16="http://schemas.microsoft.com/office/drawing/2014/main" id="{BE1051B9-F564-71A7-9FE7-B3E402F6A7D8}"/>
              </a:ext>
            </a:extLst>
          </p:cNvPr>
          <p:cNvSpPr>
            <a:spLocks noGrp="1"/>
          </p:cNvSpPr>
          <p:nvPr>
            <p:ph idx="1"/>
          </p:nvPr>
        </p:nvSpPr>
        <p:spPr>
          <a:xfrm>
            <a:off x="487680" y="1341120"/>
            <a:ext cx="10866120" cy="4835843"/>
          </a:xfrm>
        </p:spPr>
        <p:txBody>
          <a:bodyPr>
            <a:normAutofit/>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Studies typically involve recording EEG signals while exposing participants to stimuli designed to evoke specific emotions, followed by rigorous preprocessing and artifact removal.</a:t>
            </a:r>
          </a:p>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Various feature extraction methods, including wavelet entropy and spectral analysis, are combined with machine learning algorithms for emotion classification.</a:t>
            </a:r>
          </a:p>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Encouraging results have been reported in accurately identifying emotional states from EEG signals, with notable accuracy rates achieved for arousal, valence, and other dimensions.</a:t>
            </a:r>
          </a:p>
          <a:p>
            <a:endParaRPr lang="en-IN" dirty="0"/>
          </a:p>
        </p:txBody>
      </p:sp>
    </p:spTree>
    <p:extLst>
      <p:ext uri="{BB962C8B-B14F-4D97-AF65-F5344CB8AC3E}">
        <p14:creationId xmlns:p14="http://schemas.microsoft.com/office/powerpoint/2010/main" val="383212077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7272</TotalTime>
  <Words>1319</Words>
  <Application>Microsoft Office PowerPoint</Application>
  <PresentationFormat>Widescreen</PresentationFormat>
  <Paragraphs>175</Paragraphs>
  <Slides>23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Arial</vt:lpstr>
      <vt:lpstr>Calibri</vt:lpstr>
      <vt:lpstr>Calibri Light</vt:lpstr>
      <vt:lpstr>Casper</vt:lpstr>
      <vt:lpstr>Times New Roman</vt:lpstr>
      <vt:lpstr>1_Office Theme</vt:lpstr>
      <vt:lpstr>2_Office Theme</vt:lpstr>
      <vt:lpstr>Contents Slide Master</vt:lpstr>
      <vt:lpstr>PowerPoint Presentation</vt:lpstr>
      <vt:lpstr>OUTLINE</vt:lpstr>
      <vt:lpstr>PROBLEM STATEMENT</vt:lpstr>
      <vt:lpstr>INTRODUCTION</vt:lpstr>
      <vt:lpstr>PowerPoint Presentation</vt:lpstr>
      <vt:lpstr>BACKGROUND</vt:lpstr>
      <vt:lpstr>PowerPoint Presentation</vt:lpstr>
      <vt:lpstr>LITERATURE REVIEW </vt:lpstr>
      <vt:lpstr> </vt:lpstr>
      <vt:lpstr>PowerPoint Presentation</vt:lpstr>
      <vt:lpstr>METHODOLOGY  </vt:lpstr>
      <vt:lpstr>  </vt:lpstr>
      <vt:lpstr>  </vt:lpstr>
      <vt:lpstr>PowerPoint Presentation</vt:lpstr>
      <vt:lpstr>PowerPoint Presentation</vt:lpstr>
      <vt:lpstr>RESULTS</vt:lpstr>
      <vt:lpstr>PowerPoint Presentation</vt:lpstr>
      <vt:lpstr>PowerPoint Presentation</vt:lpstr>
      <vt:lpstr>PowerPoint Presentation</vt:lpstr>
      <vt:lpstr>PowerPoint Presentation</vt:lpstr>
      <vt:lpstr>CONCLUSION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Akshar rao</cp:lastModifiedBy>
  <cp:revision>509</cp:revision>
  <dcterms:created xsi:type="dcterms:W3CDTF">2019-01-09T10:33:58Z</dcterms:created>
  <dcterms:modified xsi:type="dcterms:W3CDTF">2024-04-29T18:08:17Z</dcterms:modified>
</cp:coreProperties>
</file>