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84" r:id="rId10"/>
    <p:sldId id="285" r:id="rId11"/>
    <p:sldId id="286" r:id="rId12"/>
    <p:sldId id="287" r:id="rId13"/>
    <p:sldId id="288" r:id="rId14"/>
    <p:sldId id="289" r:id="rId15"/>
    <p:sldId id="290" r:id="rId16"/>
    <p:sldId id="276" r:id="rId17"/>
    <p:sldId id="291" r:id="rId18"/>
    <p:sldId id="28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p15:clr>
            <a:srgbClr val="A4A3A4"/>
          </p15:clr>
        </p15:guide>
        <p15:guide id="2" pos="4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j2XkNqIOC65aK6hbps7pkfdLHCY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433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Hello and welcome, my name is Taimoor Razi and today me and my team members, Akshar Chaklashiya and Ogwu Augustine will be presenting to you the results of the Data Glacier Team on our clients Bank Marketing Campaign.</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46240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295646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99217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96448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87826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64728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146247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0" name="Google Shape;280;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281" name="Google Shape;281;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4" name="Google Shape;284;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2200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096084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Thank you for your time. If you have any questions, please feel free to ask.</a:t>
            </a:r>
            <a:endParaRPr/>
          </a:p>
        </p:txBody>
      </p:sp>
      <p:sp>
        <p:nvSpPr>
          <p:cNvPr id="363" name="Google Shape;363;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501788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Today’s outline will be as follows:</a:t>
            </a:r>
            <a:endParaRPr/>
          </a:p>
          <a:p>
            <a:pPr marL="0" lvl="0" indent="0" algn="l" rtl="0">
              <a:spcBef>
                <a:spcPts val="0"/>
              </a:spcBef>
              <a:spcAft>
                <a:spcPts val="0"/>
              </a:spcAft>
              <a:buNone/>
            </a:pPr>
            <a:endParaRPr/>
          </a:p>
          <a:p>
            <a:pPr marL="0" lvl="0" indent="0" algn="l" rtl="0">
              <a:spcBef>
                <a:spcPts val="0"/>
              </a:spcBef>
              <a:spcAft>
                <a:spcPts val="0"/>
              </a:spcAft>
              <a:buNone/>
            </a:pPr>
            <a:r>
              <a:rPr lang="en-US"/>
              <a:t>1. We will give the executive summary and describe the problem statement of the project to give a high level understanding of the business problem we're tackling and the specific requirements.</a:t>
            </a:r>
            <a:endParaRPr/>
          </a:p>
          <a:p>
            <a:pPr marL="0" lvl="0" indent="0" algn="l" rtl="0">
              <a:spcBef>
                <a:spcPts val="0"/>
              </a:spcBef>
              <a:spcAft>
                <a:spcPts val="0"/>
              </a:spcAft>
              <a:buNone/>
            </a:pPr>
            <a:r>
              <a:rPr lang="en-US"/>
              <a:t>2. I will then go over the approach that we followed to complete this task, so that you have complete clarity in how we tackle these kinds of tasks.</a:t>
            </a:r>
            <a:endParaRPr/>
          </a:p>
          <a:p>
            <a:pPr marL="0" lvl="0" indent="0" algn="l" rtl="0">
              <a:spcBef>
                <a:spcPts val="0"/>
              </a:spcBef>
              <a:spcAft>
                <a:spcPts val="0"/>
              </a:spcAft>
              <a:buNone/>
            </a:pPr>
            <a:r>
              <a:rPr lang="en-US"/>
              <a:t>3. Then, Akshar will go over the Data Analysis we performed and all important results and he will present them as a series of insights and visualizations from our analysis.</a:t>
            </a:r>
            <a:endParaRPr/>
          </a:p>
          <a:p>
            <a:pPr marL="0" lvl="0" indent="0" algn="l" rtl="0">
              <a:spcBef>
                <a:spcPts val="0"/>
              </a:spcBef>
              <a:spcAft>
                <a:spcPts val="0"/>
              </a:spcAft>
              <a:buNone/>
            </a:pPr>
            <a:r>
              <a:rPr lang="en-US"/>
              <a:t>4.  To wrap up, August will summarize and give recommendations and proposed the ML models to proceed further in the ML pipeline. Finally, our team will be open for any questions.</a:t>
            </a:r>
            <a:endParaRPr/>
          </a:p>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89852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To kick things off let me recap this engagement.</a:t>
            </a:r>
            <a:endParaRPr/>
          </a:p>
          <a:p>
            <a:pPr marL="0" lvl="0" indent="0" algn="l" rtl="0">
              <a:spcBef>
                <a:spcPts val="0"/>
              </a:spcBef>
              <a:spcAft>
                <a:spcPts val="0"/>
              </a:spcAft>
              <a:buNone/>
            </a:pPr>
            <a:endParaRPr/>
          </a:p>
          <a:p>
            <a:pPr marL="0" lvl="0" indent="0" algn="l" rtl="0">
              <a:lnSpc>
                <a:spcPct val="221666"/>
              </a:lnSpc>
              <a:spcBef>
                <a:spcPts val="0"/>
              </a:spcBef>
              <a:spcAft>
                <a:spcPts val="0"/>
              </a:spcAft>
              <a:buNone/>
            </a:pPr>
            <a:r>
              <a:rPr lang="en-US" sz="1200"/>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We, Data Glacier are here to help you understand the market and guide you in the right direction.</a:t>
            </a:r>
            <a:endParaRPr/>
          </a:p>
        </p:txBody>
      </p:sp>
      <p:sp>
        <p:nvSpPr>
          <p:cNvPr id="102" name="Google Shape;10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76734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221666"/>
              </a:lnSpc>
              <a:spcBef>
                <a:spcPts val="0"/>
              </a:spcBef>
              <a:spcAft>
                <a:spcPts val="0"/>
              </a:spcAft>
              <a:buNone/>
            </a:pPr>
            <a:r>
              <a:rPr lang="en-US" sz="1200"/>
              <a:t>Our Objective was to provide actionable insights to help ABC Bank in identifying the right customers for targeting the marketing campaign.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So, we embarked on a 1 month pilot with ABC Bank to focus on 3 main tasks.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Data Intake Report </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EDA Notebook</a:t>
            </a:r>
            <a:endParaRPr/>
          </a:p>
          <a:p>
            <a:pPr marL="410211" lvl="1" indent="-205106"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ML model Proposal</a:t>
            </a:r>
            <a:endParaRPr/>
          </a:p>
          <a:p>
            <a:pPr marL="410210" lvl="1" indent="-205105" algn="l" rtl="0">
              <a:lnSpc>
                <a:spcPct val="221666"/>
              </a:lnSpc>
              <a:spcBef>
                <a:spcPts val="0"/>
              </a:spcBef>
              <a:spcAft>
                <a:spcPts val="0"/>
              </a:spcAft>
              <a:buClr>
                <a:schemeClr val="dk1"/>
              </a:buClr>
              <a:buSzPts val="1200"/>
              <a:buFont typeface="Arial"/>
              <a:buChar char="•"/>
            </a:pPr>
            <a:r>
              <a:rPr lang="en-US" sz="1200">
                <a:latin typeface="Arial"/>
                <a:ea typeface="Arial"/>
                <a:cs typeface="Arial"/>
                <a:sym typeface="Arial"/>
              </a:rPr>
              <a:t>Presentation to ABC’s Executive team which we are here today to present</a:t>
            </a:r>
            <a:endParaRPr/>
          </a:p>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77339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8" name="Google Shape;118;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a:ea typeface="Calibri"/>
                <a:cs typeface="Calibri"/>
                <a:sym typeface="Calibri"/>
              </a:rPr>
              <a:t>13.09.2022</a:t>
            </a:r>
            <a:endParaRPr sz="1200">
              <a:solidFill>
                <a:schemeClr val="dk1"/>
              </a:solidFill>
              <a:latin typeface="Calibri"/>
              <a:ea typeface="Calibri"/>
              <a:cs typeface="Calibri"/>
              <a:sym typeface="Calibri"/>
            </a:endParaRPr>
          </a:p>
        </p:txBody>
      </p:sp>
      <p:sp>
        <p:nvSpPr>
          <p:cNvPr id="119" name="Google Shape;119;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So, how did we tackle this problem? </a:t>
            </a:r>
            <a:endParaRPr/>
          </a:p>
          <a:p>
            <a:pPr marL="0" lvl="0" indent="0" algn="l" rtl="0">
              <a:spcBef>
                <a:spcPts val="0"/>
              </a:spcBef>
              <a:spcAft>
                <a:spcPts val="0"/>
              </a:spcAft>
              <a:buNone/>
            </a:pPr>
            <a:r>
              <a:rPr lang="en-US"/>
              <a:t>Well we approached it in 5 steps:</a:t>
            </a:r>
            <a:endParaRPr/>
          </a:p>
          <a:p>
            <a:pPr marL="0" lvl="0" indent="0" algn="l" rtl="0">
              <a:spcBef>
                <a:spcPts val="0"/>
              </a:spcBef>
              <a:spcAft>
                <a:spcPts val="0"/>
              </a:spcAft>
              <a:buNone/>
            </a:pPr>
            <a:endParaRPr/>
          </a:p>
          <a:p>
            <a:pPr marL="0" lvl="0" indent="0" algn="l" rtl="0">
              <a:spcBef>
                <a:spcPts val="0"/>
              </a:spcBef>
              <a:spcAft>
                <a:spcPts val="0"/>
              </a:spcAft>
              <a:buNone/>
            </a:pPr>
            <a:r>
              <a:rPr lang="en-US"/>
              <a:t>1. Data understanding - the key to success on any data project is to understand the data in detail. So we took the time to understand the data model and domain of the business you are interested in.</a:t>
            </a:r>
            <a:endParaRPr/>
          </a:p>
          <a:p>
            <a:pPr marL="0" lvl="0" indent="0" algn="l" rtl="0">
              <a:spcBef>
                <a:spcPts val="0"/>
              </a:spcBef>
              <a:spcAft>
                <a:spcPts val="0"/>
              </a:spcAft>
              <a:buNone/>
            </a:pPr>
            <a:r>
              <a:rPr lang="en-US"/>
              <a:t>2. Data extraction - after understanding your business, we then architected what an ideal dataset should look like for this problem and extracted it from the relevant data sources.</a:t>
            </a:r>
            <a:endParaRPr/>
          </a:p>
          <a:p>
            <a:pPr marL="0" lvl="0" indent="0" algn="l" rtl="0">
              <a:spcBef>
                <a:spcPts val="0"/>
              </a:spcBef>
              <a:spcAft>
                <a:spcPts val="0"/>
              </a:spcAft>
              <a:buNone/>
            </a:pPr>
            <a:r>
              <a:rPr lang="en-US"/>
              <a:t>3. After extracting the raw data, we needed to process and model this data into a dataset that can precisely answer the business questions and produce analytics.</a:t>
            </a:r>
            <a:endParaRPr/>
          </a:p>
          <a:p>
            <a:pPr marL="0" lvl="0" indent="0" algn="l" rtl="0">
              <a:spcBef>
                <a:spcPts val="0"/>
              </a:spcBef>
              <a:spcAft>
                <a:spcPts val="0"/>
              </a:spcAft>
              <a:buNone/>
            </a:pPr>
            <a:r>
              <a:rPr lang="en-US"/>
              <a:t>4. With our new dataset, we used our analytical expertise to uncover insights from this dataset and to produce visualizations to describe the insights.</a:t>
            </a:r>
            <a:endParaRPr/>
          </a:p>
          <a:p>
            <a:pPr marL="0" lvl="0" indent="0" algn="l" rtl="0">
              <a:spcBef>
                <a:spcPts val="0"/>
              </a:spcBef>
              <a:spcAft>
                <a:spcPts val="0"/>
              </a:spcAft>
              <a:buNone/>
            </a:pPr>
            <a:r>
              <a:rPr lang="en-US"/>
              <a:t>5. And finally we used these insights to unlock business decisions and to make recommendations on next steps.</a:t>
            </a:r>
            <a:br>
              <a:rPr lang="en-US"/>
            </a:br>
            <a:br>
              <a:rPr lang="en-US"/>
            </a:br>
            <a:r>
              <a:rPr lang="en-US"/>
              <a:t>We also included ML Model proposal at the end of the presentation to get your reviews/feedback before proceeding further to the next stage of model building and preparation.</a:t>
            </a:r>
            <a:endParaRPr/>
          </a:p>
        </p:txBody>
      </p:sp>
      <p:sp>
        <p:nvSpPr>
          <p:cNvPr id="121" name="Google Shape;121;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2" name="Google Shape;122;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9280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Lets make a quick Data overview. Since today we are here to focus on the analysis and insight, I will quickly go through the Data Overview. </a:t>
            </a:r>
            <a:endParaRPr/>
          </a:p>
          <a:p>
            <a:pPr marL="0" lvl="0" indent="0" algn="l" rtl="0">
              <a:spcBef>
                <a:spcPts val="0"/>
              </a:spcBef>
              <a:spcAft>
                <a:spcPts val="0"/>
              </a:spcAft>
              <a:buNone/>
            </a:pPr>
            <a:r>
              <a:rPr lang="en-US"/>
              <a:t>After understanding the data needed for us to make the Analysis we extracted 1 dataset from UCI ML Repository which was used to perform analysis. </a:t>
            </a: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13446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resulted dataset had 21 features i.e., columns and 41188 data points i.e., rows with a total size of 5834924 bytes.</a:t>
            </a:r>
            <a:br>
              <a:rPr lang="en-US"/>
            </a:br>
            <a:r>
              <a:rPr lang="en-US"/>
              <a:t>Also note that in addition to our original 21 features we created some new features to help with our analysis. One of these features was month-day. Data Cleaning And Transformation was then done which is outside the scope of todays presentation.</a:t>
            </a:r>
            <a:endParaRPr/>
          </a:p>
        </p:txBody>
      </p:sp>
      <p:sp>
        <p:nvSpPr>
          <p:cNvPr id="176" name="Google Shape;17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133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14989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24571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5" name="Google Shape;7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1" name="Google Shape;8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4" name="Google Shape;3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3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7" name="Google Shape;47;p3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9" name="Google Shape;49;p3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1" name="Google Shape;6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2" name="Google Shape;6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5183188" y="987425"/>
            <a:ext cx="6172200" cy="4873625"/>
          </a:xfrm>
          <a:prstGeom prst="rect">
            <a:avLst/>
          </a:prstGeom>
          <a:noFill/>
          <a:ln>
            <a:noFill/>
          </a:ln>
        </p:spPr>
      </p:sp>
      <p:sp>
        <p:nvSpPr>
          <p:cNvPr id="68" name="Google Shape;6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9" name="Google Shape;6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51A"/>
        </a:solidFill>
        <a:effectLst/>
      </p:bgPr>
    </p:bg>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4089400" y="982029"/>
            <a:ext cx="4484468" cy="4484468"/>
          </a:xfrm>
          <a:prstGeom prst="rect">
            <a:avLst/>
          </a:prstGeom>
          <a:noFill/>
          <a:ln>
            <a:noFill/>
          </a:ln>
        </p:spPr>
      </p:pic>
      <p:sp>
        <p:nvSpPr>
          <p:cNvPr id="90" name="Google Shape;90;p1"/>
          <p:cNvSpPr txBox="1"/>
          <p:nvPr/>
        </p:nvSpPr>
        <p:spPr>
          <a:xfrm>
            <a:off x="2864735" y="4428082"/>
            <a:ext cx="7061200"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Taimoor</a:t>
            </a:r>
            <a:r>
              <a:rPr lang="en-US" sz="2800" b="0" i="0" u="none" strike="noStrike" cap="none" dirty="0">
                <a:solidFill>
                  <a:schemeClr val="lt1"/>
                </a:solidFill>
                <a:latin typeface="Calibri"/>
                <a:ea typeface="Calibri"/>
                <a:cs typeface="Calibri"/>
                <a:sym typeface="Calibri"/>
              </a:rPr>
              <a:t> </a:t>
            </a:r>
            <a:r>
              <a:rPr lang="en-US" sz="2800" b="0" i="0" u="none" strike="noStrike" cap="none" dirty="0" err="1">
                <a:solidFill>
                  <a:schemeClr val="lt1"/>
                </a:solidFill>
                <a:latin typeface="Calibri"/>
                <a:ea typeface="Calibri"/>
                <a:cs typeface="Calibri"/>
                <a:sym typeface="Calibri"/>
              </a:rPr>
              <a:t>Razi</a:t>
            </a:r>
            <a:endParaRPr dirty="0"/>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Akshar Chaklashiya</a:t>
            </a: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err="1">
                <a:solidFill>
                  <a:schemeClr val="lt1"/>
                </a:solidFill>
                <a:latin typeface="Calibri"/>
                <a:ea typeface="Calibri"/>
                <a:cs typeface="Calibri"/>
                <a:sym typeface="Calibri"/>
              </a:rPr>
              <a:t>Ogwu</a:t>
            </a:r>
            <a:r>
              <a:rPr lang="en-US" sz="2800" b="0" i="0" u="none" strike="noStrike" cap="none" dirty="0">
                <a:solidFill>
                  <a:schemeClr val="lt1"/>
                </a:solidFill>
                <a:latin typeface="Calibri"/>
                <a:ea typeface="Calibri"/>
                <a:cs typeface="Calibri"/>
                <a:sym typeface="Calibri"/>
              </a:rPr>
              <a:t> Augustine </a:t>
            </a:r>
            <a:endParaRPr dirty="0"/>
          </a:p>
          <a:p>
            <a:pPr marL="0" marR="0" lvl="0" indent="0" algn="ctr" rtl="0">
              <a:spcBef>
                <a:spcPts val="0"/>
              </a:spcBef>
              <a:spcAft>
                <a:spcPts val="0"/>
              </a:spcAft>
              <a:buNone/>
            </a:pPr>
            <a:endParaRPr sz="2800" b="0"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lt1"/>
                </a:solidFill>
                <a:latin typeface="Calibri"/>
                <a:ea typeface="Calibri"/>
                <a:cs typeface="Calibri"/>
                <a:sym typeface="Calibri"/>
              </a:rPr>
              <a:t>Date: </a:t>
            </a:r>
            <a:r>
              <a:rPr lang="en-US" sz="2800" dirty="0">
                <a:solidFill>
                  <a:schemeClr val="lt1"/>
                </a:solidFill>
                <a:latin typeface="Calibri"/>
                <a:ea typeface="Calibri"/>
                <a:cs typeface="Calibri"/>
                <a:sym typeface="Calibri"/>
              </a:rPr>
              <a:t>15</a:t>
            </a:r>
            <a:r>
              <a:rPr lang="en-US" sz="2800" b="0" i="0" u="none" strike="noStrike" cap="none" dirty="0">
                <a:solidFill>
                  <a:schemeClr val="lt1"/>
                </a:solidFill>
                <a:latin typeface="Calibri"/>
                <a:ea typeface="Calibri"/>
                <a:cs typeface="Calibri"/>
                <a:sym typeface="Calibri"/>
              </a:rPr>
              <a:t>-09-2022</a:t>
            </a:r>
            <a:endParaRPr dirty="0"/>
          </a:p>
        </p:txBody>
      </p:sp>
      <p:sp>
        <p:nvSpPr>
          <p:cNvPr id="91" name="Google Shape;91;p1"/>
          <p:cNvSpPr txBox="1"/>
          <p:nvPr/>
        </p:nvSpPr>
        <p:spPr>
          <a:xfrm>
            <a:off x="2400300" y="850733"/>
            <a:ext cx="7861300"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a:solidFill>
                  <a:schemeClr val="lt1"/>
                </a:solidFill>
                <a:latin typeface="Calibri"/>
                <a:ea typeface="Calibri"/>
                <a:cs typeface="Calibri"/>
                <a:sym typeface="Calibri"/>
              </a:rPr>
              <a:t>Go-to-Market(G2M) Strategy</a:t>
            </a:r>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a:p>
            <a:pPr marL="0" marR="0" lvl="0" indent="0" algn="ctr" rtl="0">
              <a:spcBef>
                <a:spcPts val="0"/>
              </a:spcBef>
              <a:spcAft>
                <a:spcPts val="0"/>
              </a:spcAft>
              <a:buNone/>
            </a:pPr>
            <a:endParaRPr sz="36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925909"/>
          </a:xfrm>
          <a:prstGeom prst="rect">
            <a:avLst/>
          </a:prstGeom>
          <a:noFill/>
          <a:ln>
            <a:noFill/>
          </a:ln>
        </p:spPr>
        <p:txBody>
          <a:bodyPr spcFirstLastPara="1" wrap="square" lIns="91425" tIns="45700" rIns="91425" bIns="45700" anchor="t" anchorCtr="0">
            <a:normAutofit/>
          </a:bodyPr>
          <a:lstStyle/>
          <a:p>
            <a:pPr marL="0" marR="0">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Imbalance Data: Over Sampling</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pic>
        <p:nvPicPr>
          <p:cNvPr id="2" name="Picture 1">
            <a:extLst>
              <a:ext uri="{FF2B5EF4-FFF2-40B4-BE49-F238E27FC236}">
                <a16:creationId xmlns:a16="http://schemas.microsoft.com/office/drawing/2014/main" id="{4F756C36-F987-FF43-6973-BA96FDD06C1B}"/>
              </a:ext>
            </a:extLst>
          </p:cNvPr>
          <p:cNvPicPr>
            <a:picLocks noChangeAspect="1"/>
          </p:cNvPicPr>
          <p:nvPr/>
        </p:nvPicPr>
        <p:blipFill>
          <a:blip r:embed="rId4"/>
          <a:stretch>
            <a:fillRect/>
          </a:stretch>
        </p:blipFill>
        <p:spPr>
          <a:xfrm>
            <a:off x="5947536" y="2320413"/>
            <a:ext cx="5152494" cy="3833554"/>
          </a:xfrm>
          <a:prstGeom prst="rect">
            <a:avLst/>
          </a:prstGeom>
        </p:spPr>
      </p:pic>
    </p:spTree>
    <p:extLst>
      <p:ext uri="{BB962C8B-B14F-4D97-AF65-F5344CB8AC3E}">
        <p14:creationId xmlns:p14="http://schemas.microsoft.com/office/powerpoint/2010/main" val="123879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fontScale="92500"/>
          </a:bodyPr>
          <a:lstStyle/>
          <a:p>
            <a:pPr marL="0" marR="0" indent="0">
              <a:lnSpc>
                <a:spcPct val="115000"/>
              </a:lnSpc>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Random Forest</a:t>
            </a:r>
          </a:p>
          <a:p>
            <a:pPr marL="0" marR="0" indent="0">
              <a:lnSpc>
                <a:spcPct val="115000"/>
              </a:lnSpc>
              <a:spcBef>
                <a:spcPts val="0"/>
              </a:spcBef>
              <a:spcAft>
                <a:spcPts val="0"/>
              </a:spcAft>
              <a:buNone/>
            </a:pPr>
            <a:r>
              <a:rPr lang="en-US" sz="2800" dirty="0">
                <a:effectLst/>
                <a:latin typeface="Times New Roman" panose="02020603050405020304" pitchFamily="18" charset="0"/>
                <a:ea typeface="Times New Roman" panose="02020603050405020304" pitchFamily="18" charset="0"/>
              </a:rPr>
              <a:t>The process of this method is: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Take a sample of size n from the training dataset;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Randomly choose p variables from all the variables available;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Train a single big tree on the sample dataset and using p variables;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Repeat the step above B times; </a:t>
            </a:r>
          </a:p>
          <a:p>
            <a:pPr marL="514350" marR="0" indent="-514350">
              <a:lnSpc>
                <a:spcPct val="115000"/>
              </a:lnSpc>
              <a:spcBef>
                <a:spcPts val="0"/>
              </a:spcBef>
              <a:spcAft>
                <a:spcPts val="0"/>
              </a:spcAft>
              <a:buFont typeface="+mj-lt"/>
              <a:buAutoNum type="arabicPeriod"/>
            </a:pPr>
            <a:r>
              <a:rPr lang="en-US" sz="2800" dirty="0">
                <a:effectLst/>
                <a:latin typeface="Times New Roman" panose="02020603050405020304" pitchFamily="18" charset="0"/>
                <a:ea typeface="Times New Roman" panose="02020603050405020304" pitchFamily="18" charset="0"/>
              </a:rPr>
              <a:t>Take a majority vote of the results for all of the B trees.</a:t>
            </a:r>
          </a:p>
          <a:p>
            <a:pPr marL="0" marR="0" indent="0">
              <a:lnSpc>
                <a:spcPct val="115000"/>
              </a:lnSpc>
              <a:spcBef>
                <a:spcPts val="0"/>
              </a:spcBef>
              <a:spcAft>
                <a:spcPts val="0"/>
              </a:spcAft>
              <a:buNone/>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421466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r>
              <a:rPr lang="en-US" sz="2800" dirty="0" err="1">
                <a:effectLst/>
                <a:latin typeface="Times New Roman" panose="02020603050405020304" pitchFamily="18" charset="0"/>
                <a:ea typeface="Times New Roman" panose="02020603050405020304" pitchFamily="18" charset="0"/>
              </a:rPr>
              <a:t>RandomForestClassifier</a:t>
            </a:r>
            <a:r>
              <a:rPr lang="en-US" sz="2800" dirty="0">
                <a:effectLst/>
                <a:latin typeface="Times New Roman" panose="02020603050405020304" pitchFamily="18" charset="0"/>
                <a:ea typeface="Times New Roman" panose="02020603050405020304" pitchFamily="18" charset="0"/>
              </a:rPr>
              <a:t> class from </a:t>
            </a:r>
            <a:r>
              <a:rPr lang="en-US" sz="2800" dirty="0" err="1">
                <a:effectLst/>
                <a:latin typeface="Times New Roman" panose="02020603050405020304" pitchFamily="18" charset="0"/>
                <a:ea typeface="Times New Roman" panose="02020603050405020304" pitchFamily="18" charset="0"/>
              </a:rPr>
              <a:t>sklearn</a:t>
            </a:r>
            <a:r>
              <a:rPr lang="en-US" sz="2800" dirty="0">
                <a:effectLst/>
                <a:latin typeface="Times New Roman" panose="02020603050405020304" pitchFamily="18" charset="0"/>
                <a:ea typeface="Times New Roman" panose="02020603050405020304" pitchFamily="18" charset="0"/>
              </a:rPr>
              <a:t> is used to create the model. </a:t>
            </a: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Hyperparameter tuning is done over </a:t>
            </a:r>
            <a:r>
              <a:rPr lang="en-US" sz="2800" dirty="0" err="1">
                <a:effectLst/>
                <a:latin typeface="Times New Roman" panose="02020603050405020304" pitchFamily="18" charset="0"/>
                <a:ea typeface="Times New Roman" panose="02020603050405020304" pitchFamily="18" charset="0"/>
              </a:rPr>
              <a:t>n_estimators</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max_depth</a:t>
            </a:r>
            <a:r>
              <a:rPr lang="en-US" sz="2800" dirty="0">
                <a:effectLst/>
                <a:latin typeface="Times New Roman" panose="02020603050405020304" pitchFamily="18" charset="0"/>
                <a:ea typeface="Times New Roman" panose="02020603050405020304" pitchFamily="18" charset="0"/>
              </a:rPr>
              <a:t> of the ensemble through grid search with five-fold cross-validation.</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176676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r>
              <a:rPr lang="en-US" sz="2800" dirty="0" err="1">
                <a:effectLst/>
                <a:latin typeface="Times New Roman" panose="02020603050405020304" pitchFamily="18" charset="0"/>
                <a:ea typeface="Times New Roman" panose="02020603050405020304" pitchFamily="18" charset="0"/>
              </a:rPr>
              <a:t>RandomForestClassifier</a:t>
            </a:r>
            <a:r>
              <a:rPr lang="en-US" sz="2800" dirty="0">
                <a:effectLst/>
                <a:latin typeface="Times New Roman" panose="02020603050405020304" pitchFamily="18" charset="0"/>
                <a:ea typeface="Times New Roman" panose="02020603050405020304" pitchFamily="18" charset="0"/>
              </a:rPr>
              <a:t> class from </a:t>
            </a:r>
            <a:r>
              <a:rPr lang="en-US" sz="2800" dirty="0" err="1">
                <a:effectLst/>
                <a:latin typeface="Times New Roman" panose="02020603050405020304" pitchFamily="18" charset="0"/>
                <a:ea typeface="Times New Roman" panose="02020603050405020304" pitchFamily="18" charset="0"/>
              </a:rPr>
              <a:t>sklearn</a:t>
            </a:r>
            <a:r>
              <a:rPr lang="en-US" sz="2800" dirty="0">
                <a:effectLst/>
                <a:latin typeface="Times New Roman" panose="02020603050405020304" pitchFamily="18" charset="0"/>
                <a:ea typeface="Times New Roman" panose="02020603050405020304" pitchFamily="18" charset="0"/>
              </a:rPr>
              <a:t> is used to create the model. </a:t>
            </a: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Hyperparameter tuning is done over </a:t>
            </a:r>
            <a:r>
              <a:rPr lang="en-US" sz="2800" dirty="0" err="1">
                <a:effectLst/>
                <a:latin typeface="Times New Roman" panose="02020603050405020304" pitchFamily="18" charset="0"/>
                <a:ea typeface="Times New Roman" panose="02020603050405020304" pitchFamily="18" charset="0"/>
              </a:rPr>
              <a:t>n_estimators</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max_depth</a:t>
            </a:r>
            <a:r>
              <a:rPr lang="en-US" sz="2800" dirty="0">
                <a:effectLst/>
                <a:latin typeface="Times New Roman" panose="02020603050405020304" pitchFamily="18" charset="0"/>
                <a:ea typeface="Times New Roman" panose="02020603050405020304" pitchFamily="18" charset="0"/>
              </a:rPr>
              <a:t> of the ensemble through grid search with five-fold cross-validation.</a:t>
            </a: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Building</a:t>
            </a:r>
            <a:endParaRPr dirty="0"/>
          </a:p>
        </p:txBody>
      </p:sp>
    </p:spTree>
    <p:extLst>
      <p:ext uri="{BB962C8B-B14F-4D97-AF65-F5344CB8AC3E}">
        <p14:creationId xmlns:p14="http://schemas.microsoft.com/office/powerpoint/2010/main" val="118977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4532672" y="1099536"/>
            <a:ext cx="6687648" cy="3049677"/>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The test accuracy of 90.66% was obtained with a ROC AUC score of 93.8%.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The confusion matrix</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4" name="Picture 3">
            <a:extLst>
              <a:ext uri="{FF2B5EF4-FFF2-40B4-BE49-F238E27FC236}">
                <a16:creationId xmlns:a16="http://schemas.microsoft.com/office/drawing/2014/main" id="{90CC3F7E-D065-ACA6-D86E-7CAB76F5E4A5}"/>
              </a:ext>
            </a:extLst>
          </p:cNvPr>
          <p:cNvPicPr>
            <a:picLocks noChangeAspect="1"/>
          </p:cNvPicPr>
          <p:nvPr/>
        </p:nvPicPr>
        <p:blipFill>
          <a:blip r:embed="rId4"/>
          <a:stretch>
            <a:fillRect/>
          </a:stretch>
        </p:blipFill>
        <p:spPr>
          <a:xfrm>
            <a:off x="6179571" y="3644447"/>
            <a:ext cx="3746242" cy="3090650"/>
          </a:xfrm>
          <a:prstGeom prst="rect">
            <a:avLst/>
          </a:prstGeom>
        </p:spPr>
      </p:pic>
    </p:spTree>
    <p:extLst>
      <p:ext uri="{BB962C8B-B14F-4D97-AF65-F5344CB8AC3E}">
        <p14:creationId xmlns:p14="http://schemas.microsoft.com/office/powerpoint/2010/main" val="301861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4532672" y="1002890"/>
            <a:ext cx="6687648" cy="2448234"/>
          </a:xfrm>
          <a:prstGeom prst="rect">
            <a:avLst/>
          </a:prstGeom>
          <a:noFill/>
          <a:ln>
            <a:noFill/>
          </a:ln>
        </p:spPr>
        <p:txBody>
          <a:bodyPr spcFirstLastPara="1" wrap="square" lIns="91425" tIns="45700" rIns="91425" bIns="45700" anchor="t" anchorCtr="0">
            <a:normAutofit/>
          </a:bodyPr>
          <a:lstStyle/>
          <a:p>
            <a:pPr marL="0" marR="0" indent="0" algn="ctr">
              <a:lnSpc>
                <a:spcPct val="115000"/>
              </a:lnSpc>
              <a:spcBef>
                <a:spcPts val="0"/>
              </a:spcBef>
              <a:spcAft>
                <a:spcPts val="0"/>
              </a:spcAft>
              <a:buNone/>
            </a:pPr>
            <a:r>
              <a:rPr lang="en-US" sz="3200" b="1" dirty="0">
                <a:effectLst/>
                <a:latin typeface="Times New Roman" panose="02020603050405020304" pitchFamily="18" charset="0"/>
                <a:ea typeface="Times New Roman" panose="02020603050405020304" pitchFamily="18" charset="0"/>
              </a:rPr>
              <a:t>Random Forest</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r>
              <a:rPr lang="en-US" sz="2800" dirty="0">
                <a:effectLst/>
                <a:latin typeface="Times New Roman" panose="02020603050405020304" pitchFamily="18" charset="0"/>
                <a:ea typeface="Times New Roman" panose="02020603050405020304" pitchFamily="18" charset="0"/>
              </a:rPr>
              <a:t>The test accuracy of 90.66% was obtained with a ROC AUC score of 93.8%.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The ROC AUC Curve</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612718" y="2025445"/>
            <a:ext cx="3615154" cy="3301254"/>
          </a:xfrm>
          <a:prstGeom prst="rect">
            <a:avLst/>
          </a:prstGeom>
          <a:noFill/>
          <a:ln>
            <a:noFill/>
          </a:ln>
        </p:spPr>
      </p:pic>
      <p:sp>
        <p:nvSpPr>
          <p:cNvPr id="191" name="Google Shape;191;p8"/>
          <p:cNvSpPr txBox="1"/>
          <p:nvPr/>
        </p:nvSpPr>
        <p:spPr>
          <a:xfrm>
            <a:off x="740848" y="2861947"/>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Results</a:t>
            </a:r>
            <a:endParaRPr dirty="0"/>
          </a:p>
        </p:txBody>
      </p:sp>
      <p:pic>
        <p:nvPicPr>
          <p:cNvPr id="2" name="Picture 1">
            <a:extLst>
              <a:ext uri="{FF2B5EF4-FFF2-40B4-BE49-F238E27FC236}">
                <a16:creationId xmlns:a16="http://schemas.microsoft.com/office/drawing/2014/main" id="{8836C0AD-DD6E-170A-64F0-6FBF3B8C290C}"/>
              </a:ext>
            </a:extLst>
          </p:cNvPr>
          <p:cNvPicPr>
            <a:picLocks noChangeAspect="1"/>
          </p:cNvPicPr>
          <p:nvPr/>
        </p:nvPicPr>
        <p:blipFill>
          <a:blip r:embed="rId4"/>
          <a:stretch>
            <a:fillRect/>
          </a:stretch>
        </p:blipFill>
        <p:spPr>
          <a:xfrm>
            <a:off x="5119903" y="3222890"/>
            <a:ext cx="4617827" cy="3207405"/>
          </a:xfrm>
          <a:prstGeom prst="rect">
            <a:avLst/>
          </a:prstGeom>
        </p:spPr>
      </p:pic>
    </p:spTree>
    <p:extLst>
      <p:ext uri="{BB962C8B-B14F-4D97-AF65-F5344CB8AC3E}">
        <p14:creationId xmlns:p14="http://schemas.microsoft.com/office/powerpoint/2010/main" val="141047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1"/>
          <p:cNvPicPr preferRelativeResize="0"/>
          <p:nvPr/>
        </p:nvPicPr>
        <p:blipFill rotWithShape="1">
          <a:blip r:embed="rId3">
            <a:alphaModFix/>
          </a:blip>
          <a:srcRect/>
          <a:stretch/>
        </p:blipFill>
        <p:spPr>
          <a:xfrm>
            <a:off x="1403555" y="4498956"/>
            <a:ext cx="1981479" cy="587839"/>
          </a:xfrm>
          <a:prstGeom prst="rect">
            <a:avLst/>
          </a:prstGeom>
          <a:noFill/>
          <a:ln>
            <a:noFill/>
          </a:ln>
        </p:spPr>
      </p:pic>
      <p:sp>
        <p:nvSpPr>
          <p:cNvPr id="287" name="Google Shape;287;p21"/>
          <p:cNvSpPr txBox="1"/>
          <p:nvPr/>
        </p:nvSpPr>
        <p:spPr>
          <a:xfrm>
            <a:off x="685799" y="573943"/>
            <a:ext cx="8910485" cy="985013"/>
          </a:xfrm>
          <a:prstGeom prst="rect">
            <a:avLst/>
          </a:prstGeom>
          <a:noFill/>
          <a:ln>
            <a:noFill/>
          </a:ln>
        </p:spPr>
        <p:txBody>
          <a:bodyPr spcFirstLastPara="1" wrap="square" lIns="0" tIns="0" rIns="0" bIns="0" anchor="t" anchorCtr="0">
            <a:spAutoFit/>
          </a:bodyPr>
          <a:lstStyle/>
          <a:p>
            <a:pPr marL="0" marR="0" lvl="0" indent="0" algn="l" rtl="0">
              <a:lnSpc>
                <a:spcPct val="119984"/>
              </a:lnSpc>
              <a:spcBef>
                <a:spcPts val="0"/>
              </a:spcBef>
              <a:spcAft>
                <a:spcPts val="0"/>
              </a:spcAft>
              <a:buNone/>
            </a:pPr>
            <a:r>
              <a:rPr lang="en-US" sz="5334" dirty="0">
                <a:solidFill>
                  <a:schemeClr val="lt1"/>
                </a:solidFill>
                <a:latin typeface="Calibri"/>
                <a:ea typeface="Calibri"/>
                <a:cs typeface="Calibri"/>
                <a:sym typeface="Calibri"/>
              </a:rPr>
              <a:t>Model Summary - Insights</a:t>
            </a:r>
            <a:endParaRPr dirty="0"/>
          </a:p>
        </p:txBody>
      </p:sp>
      <p:grpSp>
        <p:nvGrpSpPr>
          <p:cNvPr id="288" name="Google Shape;288;p21"/>
          <p:cNvGrpSpPr/>
          <p:nvPr/>
        </p:nvGrpSpPr>
        <p:grpSpPr>
          <a:xfrm>
            <a:off x="478557" y="5325947"/>
            <a:ext cx="11502517" cy="1344719"/>
            <a:chOff x="0" y="0"/>
            <a:chExt cx="23005033" cy="2689439"/>
          </a:xfrm>
        </p:grpSpPr>
        <p:pic>
          <p:nvPicPr>
            <p:cNvPr id="289" name="Google Shape;289;p21"/>
            <p:cNvPicPr preferRelativeResize="0"/>
            <p:nvPr/>
          </p:nvPicPr>
          <p:blipFill rotWithShape="1">
            <a:blip r:embed="rId4">
              <a:alphaModFix amt="80000"/>
            </a:blip>
            <a:srcRect/>
            <a:stretch/>
          </p:blipFill>
          <p:spPr>
            <a:xfrm>
              <a:off x="16760969" y="0"/>
              <a:ext cx="2891870" cy="2689439"/>
            </a:xfrm>
            <a:prstGeom prst="rect">
              <a:avLst/>
            </a:prstGeom>
            <a:noFill/>
            <a:ln>
              <a:noFill/>
            </a:ln>
          </p:spPr>
        </p:pic>
        <p:pic>
          <p:nvPicPr>
            <p:cNvPr id="290" name="Google Shape;290;p21"/>
            <p:cNvPicPr preferRelativeResize="0"/>
            <p:nvPr/>
          </p:nvPicPr>
          <p:blipFill rotWithShape="1">
            <a:blip r:embed="rId4">
              <a:alphaModFix amt="80000"/>
            </a:blip>
            <a:srcRect/>
            <a:stretch/>
          </p:blipFill>
          <p:spPr>
            <a:xfrm>
              <a:off x="13408776" y="0"/>
              <a:ext cx="2891870" cy="2689439"/>
            </a:xfrm>
            <a:prstGeom prst="rect">
              <a:avLst/>
            </a:prstGeom>
            <a:noFill/>
            <a:ln>
              <a:noFill/>
            </a:ln>
          </p:spPr>
        </p:pic>
        <p:pic>
          <p:nvPicPr>
            <p:cNvPr id="291" name="Google Shape;291;p21"/>
            <p:cNvPicPr preferRelativeResize="0"/>
            <p:nvPr/>
          </p:nvPicPr>
          <p:blipFill rotWithShape="1">
            <a:blip r:embed="rId4">
              <a:alphaModFix amt="80000"/>
            </a:blip>
            <a:srcRect/>
            <a:stretch/>
          </p:blipFill>
          <p:spPr>
            <a:xfrm>
              <a:off x="10056582" y="0"/>
              <a:ext cx="2891870" cy="2689439"/>
            </a:xfrm>
            <a:prstGeom prst="rect">
              <a:avLst/>
            </a:prstGeom>
            <a:noFill/>
            <a:ln>
              <a:noFill/>
            </a:ln>
          </p:spPr>
        </p:pic>
        <p:pic>
          <p:nvPicPr>
            <p:cNvPr id="292" name="Google Shape;292;p21"/>
            <p:cNvPicPr preferRelativeResize="0"/>
            <p:nvPr/>
          </p:nvPicPr>
          <p:blipFill rotWithShape="1">
            <a:blip r:embed="rId4">
              <a:alphaModFix amt="80000"/>
            </a:blip>
            <a:srcRect/>
            <a:stretch/>
          </p:blipFill>
          <p:spPr>
            <a:xfrm>
              <a:off x="20113163" y="0"/>
              <a:ext cx="2891870" cy="2689439"/>
            </a:xfrm>
            <a:prstGeom prst="rect">
              <a:avLst/>
            </a:prstGeom>
            <a:noFill/>
            <a:ln>
              <a:noFill/>
            </a:ln>
          </p:spPr>
        </p:pic>
        <p:pic>
          <p:nvPicPr>
            <p:cNvPr id="293" name="Google Shape;293;p21"/>
            <p:cNvPicPr preferRelativeResize="0"/>
            <p:nvPr/>
          </p:nvPicPr>
          <p:blipFill rotWithShape="1">
            <a:blip r:embed="rId4">
              <a:alphaModFix amt="80000"/>
            </a:blip>
            <a:srcRect/>
            <a:stretch/>
          </p:blipFill>
          <p:spPr>
            <a:xfrm>
              <a:off x="6704388" y="0"/>
              <a:ext cx="2891870" cy="2689439"/>
            </a:xfrm>
            <a:prstGeom prst="rect">
              <a:avLst/>
            </a:prstGeom>
            <a:noFill/>
            <a:ln>
              <a:noFill/>
            </a:ln>
          </p:spPr>
        </p:pic>
        <p:pic>
          <p:nvPicPr>
            <p:cNvPr id="294" name="Google Shape;294;p21"/>
            <p:cNvPicPr preferRelativeResize="0"/>
            <p:nvPr/>
          </p:nvPicPr>
          <p:blipFill rotWithShape="1">
            <a:blip r:embed="rId4">
              <a:alphaModFix amt="80000"/>
            </a:blip>
            <a:srcRect/>
            <a:stretch/>
          </p:blipFill>
          <p:spPr>
            <a:xfrm>
              <a:off x="3352194" y="0"/>
              <a:ext cx="2891870" cy="2689439"/>
            </a:xfrm>
            <a:prstGeom prst="rect">
              <a:avLst/>
            </a:prstGeom>
            <a:noFill/>
            <a:ln>
              <a:noFill/>
            </a:ln>
          </p:spPr>
        </p:pic>
        <p:pic>
          <p:nvPicPr>
            <p:cNvPr id="295" name="Google Shape;295;p21"/>
            <p:cNvPicPr preferRelativeResize="0"/>
            <p:nvPr/>
          </p:nvPicPr>
          <p:blipFill rotWithShape="1">
            <a:blip r:embed="rId4">
              <a:alphaModFix amt="80000"/>
            </a:blip>
            <a:srcRect/>
            <a:stretch/>
          </p:blipFill>
          <p:spPr>
            <a:xfrm>
              <a:off x="0" y="0"/>
              <a:ext cx="2891870" cy="2689439"/>
            </a:xfrm>
            <a:prstGeom prst="rect">
              <a:avLst/>
            </a:prstGeom>
            <a:noFill/>
            <a:ln>
              <a:noFill/>
            </a:ln>
          </p:spPr>
        </p:pic>
      </p:grpSp>
      <p:pic>
        <p:nvPicPr>
          <p:cNvPr id="296" name="Google Shape;296;p21"/>
          <p:cNvPicPr preferRelativeResize="0"/>
          <p:nvPr/>
        </p:nvPicPr>
        <p:blipFill rotWithShape="1">
          <a:blip r:embed="rId3">
            <a:alphaModFix/>
          </a:blip>
          <a:srcRect/>
          <a:stretch/>
        </p:blipFill>
        <p:spPr>
          <a:xfrm>
            <a:off x="5143754" y="4489124"/>
            <a:ext cx="1981479" cy="587839"/>
          </a:xfrm>
          <a:prstGeom prst="rect">
            <a:avLst/>
          </a:prstGeom>
          <a:noFill/>
          <a:ln>
            <a:noFill/>
          </a:ln>
        </p:spPr>
      </p:pic>
      <p:pic>
        <p:nvPicPr>
          <p:cNvPr id="297" name="Google Shape;297;p21"/>
          <p:cNvPicPr preferRelativeResize="0"/>
          <p:nvPr/>
        </p:nvPicPr>
        <p:blipFill rotWithShape="1">
          <a:blip r:embed="rId3">
            <a:alphaModFix/>
          </a:blip>
          <a:srcRect/>
          <a:stretch/>
        </p:blipFill>
        <p:spPr>
          <a:xfrm>
            <a:off x="8948149" y="4528453"/>
            <a:ext cx="1981479" cy="587839"/>
          </a:xfrm>
          <a:prstGeom prst="rect">
            <a:avLst/>
          </a:prstGeom>
          <a:noFill/>
          <a:ln>
            <a:noFill/>
          </a:ln>
        </p:spPr>
      </p:pic>
      <p:sp>
        <p:nvSpPr>
          <p:cNvPr id="298" name="Google Shape;298;p21"/>
          <p:cNvSpPr txBox="1"/>
          <p:nvPr/>
        </p:nvSpPr>
        <p:spPr>
          <a:xfrm>
            <a:off x="1196312" y="3451651"/>
            <a:ext cx="2421815" cy="34471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Best Test Accuracy</a:t>
            </a:r>
            <a:endParaRPr dirty="0"/>
          </a:p>
        </p:txBody>
      </p:sp>
      <p:sp>
        <p:nvSpPr>
          <p:cNvPr id="299" name="Google Shape;299;p21"/>
          <p:cNvSpPr txBox="1"/>
          <p:nvPr/>
        </p:nvSpPr>
        <p:spPr>
          <a:xfrm>
            <a:off x="891513" y="2279586"/>
            <a:ext cx="3031559" cy="77559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dirty="0">
                <a:solidFill>
                  <a:srgbClr val="A100FF"/>
                </a:solidFill>
                <a:latin typeface="Calibri"/>
                <a:ea typeface="Calibri"/>
                <a:cs typeface="Calibri"/>
                <a:sym typeface="Calibri"/>
              </a:rPr>
              <a:t>Random Forest</a:t>
            </a:r>
            <a:endParaRPr sz="1050" dirty="0"/>
          </a:p>
        </p:txBody>
      </p:sp>
      <p:sp>
        <p:nvSpPr>
          <p:cNvPr id="300" name="Google Shape;300;p21"/>
          <p:cNvSpPr txBox="1"/>
          <p:nvPr/>
        </p:nvSpPr>
        <p:spPr>
          <a:xfrm>
            <a:off x="4779628" y="3441819"/>
            <a:ext cx="2589340" cy="34471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Best ROC AUC Score</a:t>
            </a:r>
            <a:endParaRPr dirty="0"/>
          </a:p>
        </p:txBody>
      </p:sp>
      <p:sp>
        <p:nvSpPr>
          <p:cNvPr id="301" name="Google Shape;301;p21"/>
          <p:cNvSpPr txBox="1"/>
          <p:nvPr/>
        </p:nvSpPr>
        <p:spPr>
          <a:xfrm>
            <a:off x="4689843" y="2279585"/>
            <a:ext cx="3112854" cy="775597"/>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600" dirty="0">
                <a:solidFill>
                  <a:srgbClr val="A100FF"/>
                </a:solidFill>
                <a:latin typeface="Calibri"/>
                <a:ea typeface="Calibri"/>
                <a:cs typeface="Calibri"/>
                <a:sym typeface="Calibri"/>
              </a:rPr>
              <a:t>Random Forest</a:t>
            </a:r>
            <a:endParaRPr sz="1050" dirty="0"/>
          </a:p>
        </p:txBody>
      </p:sp>
      <p:sp>
        <p:nvSpPr>
          <p:cNvPr id="305" name="Google Shape;305;p21"/>
          <p:cNvSpPr txBox="1"/>
          <p:nvPr/>
        </p:nvSpPr>
        <p:spPr>
          <a:xfrm>
            <a:off x="8828565" y="3415438"/>
            <a:ext cx="2255700" cy="689420"/>
          </a:xfrm>
          <a:prstGeom prst="rect">
            <a:avLst/>
          </a:prstGeom>
          <a:noFill/>
          <a:ln>
            <a:noFill/>
          </a:ln>
        </p:spPr>
        <p:txBody>
          <a:bodyPr spcFirstLastPara="1" wrap="square" lIns="0" tIns="0" rIns="0" bIns="0" anchor="t" anchorCtr="0">
            <a:spAutoFit/>
          </a:bodyPr>
          <a:lstStyle/>
          <a:p>
            <a:pPr marL="0" marR="0" lvl="0" indent="0" algn="ctr" rtl="0">
              <a:lnSpc>
                <a:spcPct val="139937"/>
              </a:lnSpc>
              <a:spcBef>
                <a:spcPts val="0"/>
              </a:spcBef>
              <a:spcAft>
                <a:spcPts val="0"/>
              </a:spcAft>
              <a:buNone/>
            </a:pPr>
            <a:r>
              <a:rPr lang="en-US" sz="1600" dirty="0">
                <a:solidFill>
                  <a:schemeClr val="lt1"/>
                </a:solidFill>
                <a:latin typeface="Calibri"/>
                <a:ea typeface="Calibri"/>
                <a:cs typeface="Calibri"/>
                <a:sym typeface="Calibri"/>
              </a:rPr>
              <a:t>Most influential variable after duration </a:t>
            </a:r>
            <a:endParaRPr dirty="0"/>
          </a:p>
        </p:txBody>
      </p:sp>
      <p:sp>
        <p:nvSpPr>
          <p:cNvPr id="306" name="Google Shape;306;p21"/>
          <p:cNvSpPr txBox="1"/>
          <p:nvPr/>
        </p:nvSpPr>
        <p:spPr>
          <a:xfrm>
            <a:off x="8402570" y="2319203"/>
            <a:ext cx="3112854" cy="738664"/>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dirty="0">
                <a:solidFill>
                  <a:srgbClr val="A100FF"/>
                </a:solidFill>
                <a:latin typeface="Calibri"/>
                <a:ea typeface="Calibri"/>
                <a:cs typeface="Calibri"/>
                <a:sym typeface="Calibri"/>
              </a:rPr>
              <a:t>euribor3m</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124283"/>
          </a:xfrm>
          <a:prstGeom prst="rect">
            <a:avLst/>
          </a:prstGeom>
          <a:noFill/>
          <a:ln>
            <a:noFill/>
          </a:ln>
        </p:spPr>
        <p:txBody>
          <a:bodyPr spcFirstLastPara="1" wrap="square" lIns="91425" tIns="45700" rIns="91425" bIns="45700" anchor="t" anchorCtr="0">
            <a:normAutofit/>
          </a:bodyPr>
          <a:lstStyle/>
          <a:p>
            <a:pPr marL="0" indent="0">
              <a:lnSpc>
                <a:spcPct val="115000"/>
              </a:lnSpc>
              <a:spcBef>
                <a:spcPts val="0"/>
              </a:spcBef>
              <a:buNone/>
            </a:pPr>
            <a:r>
              <a:rPr lang="en-US" sz="2800" dirty="0">
                <a:effectLst/>
                <a:latin typeface="Times New Roman" panose="02020603050405020304" pitchFamily="18" charset="0"/>
                <a:ea typeface="Times New Roman" panose="02020603050405020304" pitchFamily="18" charset="0"/>
              </a:rPr>
              <a:t>ABC bank should:</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H</a:t>
            </a:r>
            <a:r>
              <a:rPr lang="en-US" sz="2800" dirty="0">
                <a:effectLst/>
                <a:latin typeface="Times New Roman" panose="02020603050405020304" pitchFamily="18" charset="0"/>
                <a:ea typeface="Times New Roman" panose="02020603050405020304" pitchFamily="18" charset="0"/>
              </a:rPr>
              <a:t>ire more people to work for them </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I</a:t>
            </a:r>
            <a:r>
              <a:rPr lang="en-US" sz="2800" dirty="0">
                <a:effectLst/>
                <a:latin typeface="Times New Roman" panose="02020603050405020304" pitchFamily="18" charset="0"/>
                <a:ea typeface="Times New Roman" panose="02020603050405020304" pitchFamily="18" charset="0"/>
              </a:rPr>
              <a:t>mprove the quality of conversation on the phone</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R</a:t>
            </a:r>
            <a:r>
              <a:rPr lang="en-US" sz="2800" dirty="0">
                <a:effectLst/>
                <a:latin typeface="Times New Roman" panose="02020603050405020304" pitchFamily="18" charset="0"/>
                <a:ea typeface="Times New Roman" panose="02020603050405020304" pitchFamily="18" charset="0"/>
              </a:rPr>
              <a:t>un their campaigns when interest rates are high and macroeconomic environment is stable.</a:t>
            </a:r>
          </a:p>
          <a:p>
            <a:pPr indent="-457200">
              <a:lnSpc>
                <a:spcPct val="115000"/>
              </a:lnSpc>
              <a:spcBef>
                <a:spcPts val="0"/>
              </a:spcBef>
            </a:pPr>
            <a:r>
              <a:rPr lang="en-US" dirty="0">
                <a:latin typeface="Times New Roman" panose="02020603050405020304" pitchFamily="18" charset="0"/>
                <a:ea typeface="Times New Roman" panose="02020603050405020304" pitchFamily="18" charset="0"/>
              </a:rPr>
              <a:t>Target old age groups</a:t>
            </a:r>
            <a:endParaRPr lang="en-US" sz="2800" dirty="0">
              <a:effectLst/>
              <a:latin typeface="Times New Roman" panose="02020603050405020304" pitchFamily="18" charset="0"/>
              <a:ea typeface="Times New Roman" panose="02020603050405020304" pitchFamily="18" charset="0"/>
            </a:endParaRPr>
          </a:p>
          <a:p>
            <a:pPr indent="-457200">
              <a:lnSpc>
                <a:spcPct val="115000"/>
              </a:lnSpc>
              <a:spcBef>
                <a:spcPts val="0"/>
              </a:spcBef>
            </a:pPr>
            <a:endParaRPr lang="en-US" sz="2800" dirty="0">
              <a:effectLst/>
              <a:latin typeface="Times New Roman" panose="02020603050405020304" pitchFamily="18" charset="0"/>
              <a:ea typeface="Times New Roman" panose="02020603050405020304" pitchFamily="18" charset="0"/>
            </a:endParaRPr>
          </a:p>
        </p:txBody>
      </p:sp>
      <p:pic>
        <p:nvPicPr>
          <p:cNvPr id="2" name="Google Shape;341;p23">
            <a:extLst>
              <a:ext uri="{FF2B5EF4-FFF2-40B4-BE49-F238E27FC236}">
                <a16:creationId xmlns:a16="http://schemas.microsoft.com/office/drawing/2014/main" id="{8112E417-A32C-D450-06B5-E26E85AD4CFE}"/>
              </a:ext>
            </a:extLst>
          </p:cNvPr>
          <p:cNvPicPr preferRelativeResize="0"/>
          <p:nvPr/>
        </p:nvPicPr>
        <p:blipFill rotWithShape="1">
          <a:blip r:embed="rId3">
            <a:alphaModFix/>
          </a:blip>
          <a:srcRect b="320"/>
          <a:stretch/>
        </p:blipFill>
        <p:spPr>
          <a:xfrm rot="10799999">
            <a:off x="482722" y="1580203"/>
            <a:ext cx="4135122" cy="4143939"/>
          </a:xfrm>
          <a:prstGeom prst="rect">
            <a:avLst/>
          </a:prstGeom>
          <a:noFill/>
          <a:ln>
            <a:noFill/>
          </a:ln>
        </p:spPr>
      </p:pic>
      <p:sp>
        <p:nvSpPr>
          <p:cNvPr id="3" name="Google Shape;342;p23">
            <a:extLst>
              <a:ext uri="{FF2B5EF4-FFF2-40B4-BE49-F238E27FC236}">
                <a16:creationId xmlns:a16="http://schemas.microsoft.com/office/drawing/2014/main" id="{EAE5D94E-68F5-2883-EA7E-C30C75772A2E}"/>
              </a:ext>
            </a:extLst>
          </p:cNvPr>
          <p:cNvSpPr txBox="1"/>
          <p:nvPr/>
        </p:nvSpPr>
        <p:spPr>
          <a:xfrm>
            <a:off x="-125440" y="3268922"/>
            <a:ext cx="5347240" cy="123110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000" dirty="0">
                <a:solidFill>
                  <a:schemeClr val="lt1"/>
                </a:solidFill>
                <a:latin typeface="Calibri"/>
                <a:ea typeface="Calibri"/>
                <a:cs typeface="Calibri"/>
                <a:sym typeface="Calibri"/>
              </a:rPr>
              <a:t>Recommendations</a:t>
            </a:r>
            <a:endParaRPr dirty="0"/>
          </a:p>
          <a:p>
            <a:pPr marL="0" marR="0" lvl="0" indent="0" algn="ctr" rtl="0">
              <a:spcBef>
                <a:spcPts val="0"/>
              </a:spcBef>
              <a:spcAft>
                <a:spcPts val="0"/>
              </a:spcAft>
              <a:buNone/>
            </a:pPr>
            <a:endParaRPr sz="4000"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75316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64"/>
        <p:cNvGrpSpPr/>
        <p:nvPr/>
      </p:nvGrpSpPr>
      <p:grpSpPr>
        <a:xfrm>
          <a:off x="0" y="0"/>
          <a:ext cx="0" cy="0"/>
          <a:chOff x="0" y="0"/>
          <a:chExt cx="0" cy="0"/>
        </a:xfrm>
      </p:grpSpPr>
      <p:sp>
        <p:nvSpPr>
          <p:cNvPr id="365" name="Google Shape;365;p26"/>
          <p:cNvSpPr txBox="1">
            <a:spLocks noGrp="1"/>
          </p:cNvSpPr>
          <p:nvPr>
            <p:ph type="subTitle" idx="1"/>
          </p:nvPr>
        </p:nvSpPr>
        <p:spPr>
          <a:xfrm>
            <a:off x="3441513" y="2188524"/>
            <a:ext cx="5558973"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FF6600"/>
              </a:buClr>
              <a:buSzPts val="7200"/>
              <a:buNone/>
            </a:pPr>
            <a:r>
              <a:rPr lang="en-US" sz="7200" b="1">
                <a:solidFill>
                  <a:srgbClr val="FF6600"/>
                </a:solidFill>
              </a:rPr>
              <a:t>Thank You!</a:t>
            </a:r>
            <a:endParaRPr/>
          </a:p>
          <a:p>
            <a:pPr marL="0" lvl="0" indent="0" algn="ctr" rtl="0">
              <a:lnSpc>
                <a:spcPct val="90000"/>
              </a:lnSpc>
              <a:spcBef>
                <a:spcPts val="1000"/>
              </a:spcBef>
              <a:spcAft>
                <a:spcPts val="0"/>
              </a:spcAft>
              <a:buClr>
                <a:schemeClr val="lt1"/>
              </a:buClr>
              <a:buSzPts val="7200"/>
              <a:buNone/>
            </a:pPr>
            <a:endParaRPr sz="7200" b="1">
              <a:solidFill>
                <a:srgbClr val="FF6600"/>
              </a:solidFill>
            </a:endParaRPr>
          </a:p>
        </p:txBody>
      </p:sp>
      <p:pic>
        <p:nvPicPr>
          <p:cNvPr id="366" name="Google Shape;366;p26"/>
          <p:cNvPicPr preferRelativeResize="0"/>
          <p:nvPr/>
        </p:nvPicPr>
        <p:blipFill rotWithShape="1">
          <a:blip r:embed="rId3">
            <a:alphaModFix/>
          </a:blip>
          <a:srcRect/>
          <a:stretch/>
        </p:blipFill>
        <p:spPr>
          <a:xfrm>
            <a:off x="3853841" y="2840677"/>
            <a:ext cx="4732599" cy="28437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t>Outline</a:t>
            </a:r>
            <a:endParaRPr/>
          </a:p>
        </p:txBody>
      </p:sp>
      <p:sp>
        <p:nvSpPr>
          <p:cNvPr id="98" name="Google Shape;9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50000"/>
              </a:lnSpc>
              <a:spcBef>
                <a:spcPts val="0"/>
              </a:spcBef>
              <a:spcAft>
                <a:spcPts val="0"/>
              </a:spcAft>
              <a:buClr>
                <a:schemeClr val="lt1"/>
              </a:buClr>
              <a:buSzPct val="100000"/>
              <a:buChar char="•"/>
            </a:pPr>
            <a:r>
              <a:rPr lang="en-US" dirty="0"/>
              <a:t>Executive Summary</a:t>
            </a:r>
            <a:endParaRPr dirty="0"/>
          </a:p>
          <a:p>
            <a:pPr marL="228600" lvl="0" indent="-228600" algn="l" rtl="0">
              <a:lnSpc>
                <a:spcPct val="150000"/>
              </a:lnSpc>
              <a:spcBef>
                <a:spcPts val="1000"/>
              </a:spcBef>
              <a:spcAft>
                <a:spcPts val="0"/>
              </a:spcAft>
              <a:buClr>
                <a:schemeClr val="lt1"/>
              </a:buClr>
              <a:buSzPct val="100000"/>
              <a:buChar char="•"/>
            </a:pPr>
            <a:r>
              <a:rPr lang="en-US" dirty="0"/>
              <a:t>Problem Statement</a:t>
            </a:r>
            <a:endParaRPr dirty="0"/>
          </a:p>
          <a:p>
            <a:pPr marL="228600" lvl="0" indent="-228600" algn="l" rtl="0">
              <a:lnSpc>
                <a:spcPct val="150000"/>
              </a:lnSpc>
              <a:spcBef>
                <a:spcPts val="1000"/>
              </a:spcBef>
              <a:spcAft>
                <a:spcPts val="0"/>
              </a:spcAft>
              <a:buClr>
                <a:schemeClr val="lt1"/>
              </a:buClr>
              <a:buSzPct val="100000"/>
              <a:buChar char="•"/>
            </a:pPr>
            <a:r>
              <a:rPr lang="en-US" dirty="0"/>
              <a:t>Approach</a:t>
            </a:r>
            <a:endParaRPr dirty="0"/>
          </a:p>
          <a:p>
            <a:pPr marL="228600" lvl="0" indent="-228600" algn="l" rtl="0">
              <a:lnSpc>
                <a:spcPct val="150000"/>
              </a:lnSpc>
              <a:spcBef>
                <a:spcPts val="1000"/>
              </a:spcBef>
              <a:spcAft>
                <a:spcPts val="0"/>
              </a:spcAft>
              <a:buClr>
                <a:schemeClr val="lt1"/>
              </a:buClr>
              <a:buSzPct val="100000"/>
              <a:buChar char="•"/>
            </a:pPr>
            <a:r>
              <a:rPr lang="en-US" dirty="0"/>
              <a:t>Model Preparation </a:t>
            </a:r>
          </a:p>
          <a:p>
            <a:pPr marL="228600" lvl="0" indent="-228600" algn="l" rtl="0">
              <a:lnSpc>
                <a:spcPct val="150000"/>
              </a:lnSpc>
              <a:spcBef>
                <a:spcPts val="1000"/>
              </a:spcBef>
              <a:spcAft>
                <a:spcPts val="0"/>
              </a:spcAft>
              <a:buClr>
                <a:schemeClr val="lt1"/>
              </a:buClr>
              <a:buSzPct val="100000"/>
              <a:buChar char="•"/>
            </a:pPr>
            <a:r>
              <a:rPr lang="en-US" dirty="0"/>
              <a:t>Model Building </a:t>
            </a:r>
          </a:p>
          <a:p>
            <a:pPr marL="228600" lvl="0" indent="-228600" algn="l" rtl="0">
              <a:lnSpc>
                <a:spcPct val="150000"/>
              </a:lnSpc>
              <a:spcBef>
                <a:spcPts val="1000"/>
              </a:spcBef>
              <a:spcAft>
                <a:spcPts val="0"/>
              </a:spcAft>
              <a:buClr>
                <a:schemeClr val="lt1"/>
              </a:buClr>
              <a:buSzPct val="100000"/>
              <a:buChar char="•"/>
            </a:pPr>
            <a:r>
              <a:rPr lang="en-US" dirty="0"/>
              <a:t>Model Results</a:t>
            </a:r>
            <a:endParaRPr dirty="0"/>
          </a:p>
          <a:p>
            <a:pPr marL="228600" lvl="0" indent="-228600" algn="l" rtl="0">
              <a:lnSpc>
                <a:spcPct val="150000"/>
              </a:lnSpc>
              <a:spcBef>
                <a:spcPts val="1000"/>
              </a:spcBef>
              <a:spcAft>
                <a:spcPts val="0"/>
              </a:spcAft>
              <a:buClr>
                <a:schemeClr val="lt1"/>
              </a:buClr>
              <a:buSzPct val="100000"/>
              <a:buChar char="•"/>
            </a:pPr>
            <a:r>
              <a:rPr lang="en-US" dirty="0"/>
              <a:t>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686425" y="1127097"/>
            <a:ext cx="6108700" cy="3139321"/>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ABC Bank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a:p>
          <a:p>
            <a:pPr marL="0" marR="0" lvl="0" indent="0" algn="l" rtl="0">
              <a:lnSpc>
                <a:spcPct val="133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b="0" i="0" u="none" strike="noStrike" cap="none">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06" name="Google Shape;106;p3"/>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Executive Summary</a:t>
            </a:r>
            <a:endParaRPr/>
          </a:p>
          <a:p>
            <a:pPr marL="0" marR="0" lvl="0" indent="0" algn="ctr" rtl="0">
              <a:spcBef>
                <a:spcPts val="0"/>
              </a:spcBef>
              <a:spcAft>
                <a:spcPts val="0"/>
              </a:spcAft>
              <a:buNone/>
            </a:pPr>
            <a:endParaRPr sz="5400">
              <a:solidFill>
                <a:srgbClr val="FFFFFF"/>
              </a:solidFill>
              <a:latin typeface="Arial"/>
              <a:ea typeface="Arial"/>
              <a:cs typeface="Arial"/>
              <a:sym typeface="Arial"/>
            </a:endParaRPr>
          </a:p>
        </p:txBody>
      </p:sp>
      <p:sp>
        <p:nvSpPr>
          <p:cNvPr id="107" name="Google Shape;107;p3"/>
          <p:cNvSpPr txBox="1"/>
          <p:nvPr/>
        </p:nvSpPr>
        <p:spPr>
          <a:xfrm>
            <a:off x="5686425" y="3565459"/>
            <a:ext cx="6094268" cy="1804725"/>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r>
              <a:rPr lang="en-US" sz="2000">
                <a:solidFill>
                  <a:schemeClr val="lt1"/>
                </a:solidFill>
                <a:latin typeface="Calibri"/>
                <a:ea typeface="Calibri"/>
                <a:cs typeface="Calibri"/>
                <a:sym typeface="Calibri"/>
              </a:rPr>
              <a:t>Bank wants to use ML model to shortlist customer whose chances of buying the product is more so that their marketing channel (tele marketing, SMS/email marketing etc)  can focus only to those customers whose chances of buying the product is more.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5479472" y="508656"/>
            <a:ext cx="6108700" cy="4901342"/>
          </a:xfrm>
          <a:prstGeom prst="rect">
            <a:avLst/>
          </a:prstGeom>
          <a:noFill/>
          <a:ln>
            <a:noFill/>
          </a:ln>
        </p:spPr>
        <p:txBody>
          <a:bodyPr spcFirstLastPara="1" wrap="square" lIns="91425" tIns="45700" rIns="91425" bIns="45700" anchor="t" anchorCtr="0">
            <a:spAutoFit/>
          </a:bodyPr>
          <a:lstStyle/>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Objective : Provide actionable insights to help XYZ firm in identifying the right customers for targeting the marketing campaign.</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This will save resource and their time ( which is directly involved in the cost ( resource billing)).</a:t>
            </a:r>
            <a:endParaRPr dirty="0"/>
          </a:p>
          <a:p>
            <a:pPr marL="0" marR="0" lvl="0" indent="0" algn="l" rtl="0">
              <a:lnSpc>
                <a:spcPct val="133000"/>
              </a:lnSpc>
              <a:spcBef>
                <a:spcPts val="0"/>
              </a:spcBef>
              <a:spcAft>
                <a:spcPts val="0"/>
              </a:spcAft>
              <a:buNone/>
            </a:pPr>
            <a:endParaRPr sz="2000" dirty="0">
              <a:solidFill>
                <a:schemeClr val="lt1"/>
              </a:solidFill>
              <a:latin typeface="Calibri"/>
              <a:ea typeface="Calibri"/>
              <a:cs typeface="Calibri"/>
              <a:sym typeface="Calibri"/>
            </a:endParaRPr>
          </a:p>
          <a:p>
            <a:pPr marL="0" marR="0" lvl="0" indent="0" algn="l" rtl="0">
              <a:lnSpc>
                <a:spcPct val="133000"/>
              </a:lnSpc>
              <a:spcBef>
                <a:spcPts val="0"/>
              </a:spcBef>
              <a:spcAft>
                <a:spcPts val="0"/>
              </a:spcAft>
              <a:buNone/>
            </a:pPr>
            <a:r>
              <a:rPr lang="en-US" sz="2000" dirty="0">
                <a:solidFill>
                  <a:schemeClr val="lt1"/>
                </a:solidFill>
                <a:latin typeface="Calibri"/>
                <a:ea typeface="Calibri"/>
                <a:cs typeface="Calibri"/>
                <a:sym typeface="Calibri"/>
              </a:rPr>
              <a:t>Data Glacier did a 1 month pilot focusing on these tasks:</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Data Intake Report </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EDA Notebook</a:t>
            </a:r>
            <a:endParaRPr dirty="0"/>
          </a:p>
          <a:p>
            <a:pPr marL="410211" marR="0" lvl="1" indent="-205106"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ML Model Proposal</a:t>
            </a:r>
            <a:endParaRPr dirty="0"/>
          </a:p>
          <a:p>
            <a:pPr marL="410210" marR="0" lvl="1" indent="-205105" algn="l" rtl="0">
              <a:lnSpc>
                <a:spcPct val="133000"/>
              </a:lnSpc>
              <a:spcBef>
                <a:spcPts val="0"/>
              </a:spcBef>
              <a:spcAft>
                <a:spcPts val="0"/>
              </a:spcAft>
              <a:buClr>
                <a:schemeClr val="lt1"/>
              </a:buClr>
              <a:buSzPts val="2000"/>
              <a:buFont typeface="Arial"/>
              <a:buChar char="•"/>
            </a:pPr>
            <a:r>
              <a:rPr lang="en-US" sz="2000" b="0" i="0" u="none" strike="noStrike" cap="none" dirty="0">
                <a:solidFill>
                  <a:schemeClr val="lt1"/>
                </a:solidFill>
                <a:latin typeface="Calibri"/>
                <a:ea typeface="Calibri"/>
                <a:cs typeface="Calibri"/>
                <a:sym typeface="Calibri"/>
              </a:rPr>
              <a:t>Presentation to ABC’s Executive team (Today)</a:t>
            </a:r>
            <a:endParaRPr dirty="0"/>
          </a:p>
          <a:p>
            <a:pPr marL="0" marR="0" lvl="0" indent="0" algn="l" rtl="0">
              <a:spcBef>
                <a:spcPts val="0"/>
              </a:spcBef>
              <a:spcAft>
                <a:spcPts val="0"/>
              </a:spcAft>
              <a:buNone/>
            </a:pPr>
            <a:endParaRPr sz="2000" dirty="0">
              <a:solidFill>
                <a:schemeClr val="lt1"/>
              </a:solidFill>
              <a:latin typeface="Calibri"/>
              <a:ea typeface="Calibri"/>
              <a:cs typeface="Calibri"/>
              <a:sym typeface="Calibri"/>
            </a:endParaRPr>
          </a:p>
        </p:txBody>
      </p:sp>
      <p:pic>
        <p:nvPicPr>
          <p:cNvPr id="114" name="Google Shape;114;p4"/>
          <p:cNvPicPr preferRelativeResize="0"/>
          <p:nvPr/>
        </p:nvPicPr>
        <p:blipFill rotWithShape="1">
          <a:blip r:embed="rId3">
            <a:alphaModFix/>
          </a:blip>
          <a:srcRect b="320"/>
          <a:stretch/>
        </p:blipFill>
        <p:spPr>
          <a:xfrm rot="10799999">
            <a:off x="1220452" y="1302682"/>
            <a:ext cx="3884947" cy="3893230"/>
          </a:xfrm>
          <a:prstGeom prst="rect">
            <a:avLst/>
          </a:prstGeom>
          <a:noFill/>
          <a:ln>
            <a:noFill/>
          </a:ln>
        </p:spPr>
      </p:pic>
      <p:sp>
        <p:nvSpPr>
          <p:cNvPr id="115" name="Google Shape;115;p4"/>
          <p:cNvSpPr txBox="1"/>
          <p:nvPr/>
        </p:nvSpPr>
        <p:spPr>
          <a:xfrm>
            <a:off x="1461753" y="2201050"/>
            <a:ext cx="3415047" cy="249299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5400" dirty="0">
                <a:solidFill>
                  <a:schemeClr val="lt1"/>
                </a:solidFill>
                <a:latin typeface="Calibri"/>
                <a:ea typeface="Calibri"/>
                <a:cs typeface="Calibri"/>
                <a:sym typeface="Calibri"/>
              </a:rPr>
              <a:t>Problem Statement</a:t>
            </a:r>
            <a:endParaRPr dirty="0"/>
          </a:p>
          <a:p>
            <a:pPr marL="0" marR="0" lvl="0" indent="0" algn="ctr" rtl="0">
              <a:spcBef>
                <a:spcPts val="0"/>
              </a:spcBef>
              <a:spcAft>
                <a:spcPts val="0"/>
              </a:spcAft>
              <a:buNone/>
            </a:pPr>
            <a:endParaRPr sz="5400" dirty="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5"/>
          <p:cNvGrpSpPr/>
          <p:nvPr/>
        </p:nvGrpSpPr>
        <p:grpSpPr>
          <a:xfrm>
            <a:off x="109182" y="311713"/>
            <a:ext cx="5506759" cy="6316462"/>
            <a:chOff x="0" y="0"/>
            <a:chExt cx="13390046" cy="12632924"/>
          </a:xfrm>
        </p:grpSpPr>
        <p:pic>
          <p:nvPicPr>
            <p:cNvPr id="125" name="Google Shape;125;p5"/>
            <p:cNvPicPr preferRelativeResize="0"/>
            <p:nvPr/>
          </p:nvPicPr>
          <p:blipFill rotWithShape="1">
            <a:blip r:embed="rId3">
              <a:alphaModFix amt="80000"/>
            </a:blip>
            <a:srcRect r="10231"/>
            <a:stretch/>
          </p:blipFill>
          <p:spPr>
            <a:xfrm>
              <a:off x="6923321" y="6558809"/>
              <a:ext cx="2697587" cy="2794710"/>
            </a:xfrm>
            <a:prstGeom prst="rect">
              <a:avLst/>
            </a:prstGeom>
            <a:noFill/>
            <a:ln>
              <a:noFill/>
            </a:ln>
          </p:spPr>
        </p:pic>
        <p:pic>
          <p:nvPicPr>
            <p:cNvPr id="126" name="Google Shape;126;p5"/>
            <p:cNvPicPr preferRelativeResize="0"/>
            <p:nvPr/>
          </p:nvPicPr>
          <p:blipFill rotWithShape="1">
            <a:blip r:embed="rId3">
              <a:alphaModFix amt="80000"/>
            </a:blip>
            <a:srcRect/>
            <a:stretch/>
          </p:blipFill>
          <p:spPr>
            <a:xfrm>
              <a:off x="6923321" y="9838214"/>
              <a:ext cx="3005065" cy="2794710"/>
            </a:xfrm>
            <a:prstGeom prst="rect">
              <a:avLst/>
            </a:prstGeom>
            <a:noFill/>
            <a:ln>
              <a:noFill/>
            </a:ln>
          </p:spPr>
        </p:pic>
        <p:pic>
          <p:nvPicPr>
            <p:cNvPr id="127" name="Google Shape;127;p5"/>
            <p:cNvPicPr preferRelativeResize="0"/>
            <p:nvPr/>
          </p:nvPicPr>
          <p:blipFill rotWithShape="1">
            <a:blip r:embed="rId3">
              <a:alphaModFix amt="80000"/>
            </a:blip>
            <a:srcRect/>
            <a:stretch/>
          </p:blipFill>
          <p:spPr>
            <a:xfrm>
              <a:off x="3461660" y="3279405"/>
              <a:ext cx="3005065" cy="2794710"/>
            </a:xfrm>
            <a:prstGeom prst="rect">
              <a:avLst/>
            </a:prstGeom>
            <a:noFill/>
            <a:ln>
              <a:noFill/>
            </a:ln>
          </p:spPr>
        </p:pic>
        <p:pic>
          <p:nvPicPr>
            <p:cNvPr id="128" name="Google Shape;128;p5"/>
            <p:cNvPicPr preferRelativeResize="0"/>
            <p:nvPr/>
          </p:nvPicPr>
          <p:blipFill rotWithShape="1">
            <a:blip r:embed="rId3">
              <a:alphaModFix amt="80000"/>
            </a:blip>
            <a:srcRect/>
            <a:stretch/>
          </p:blipFill>
          <p:spPr>
            <a:xfrm>
              <a:off x="3461660" y="6558809"/>
              <a:ext cx="3005065" cy="2794710"/>
            </a:xfrm>
            <a:prstGeom prst="rect">
              <a:avLst/>
            </a:prstGeom>
            <a:noFill/>
            <a:ln>
              <a:noFill/>
            </a:ln>
          </p:spPr>
        </p:pic>
        <p:pic>
          <p:nvPicPr>
            <p:cNvPr id="129" name="Google Shape;129;p5"/>
            <p:cNvPicPr preferRelativeResize="0"/>
            <p:nvPr/>
          </p:nvPicPr>
          <p:blipFill rotWithShape="1">
            <a:blip r:embed="rId3">
              <a:alphaModFix amt="80000"/>
            </a:blip>
            <a:srcRect/>
            <a:stretch/>
          </p:blipFill>
          <p:spPr>
            <a:xfrm>
              <a:off x="3461660" y="9838214"/>
              <a:ext cx="3005065" cy="2794710"/>
            </a:xfrm>
            <a:prstGeom prst="rect">
              <a:avLst/>
            </a:prstGeom>
            <a:noFill/>
            <a:ln>
              <a:noFill/>
            </a:ln>
          </p:spPr>
        </p:pic>
        <p:pic>
          <p:nvPicPr>
            <p:cNvPr id="130" name="Google Shape;130;p5"/>
            <p:cNvPicPr preferRelativeResize="0"/>
            <p:nvPr/>
          </p:nvPicPr>
          <p:blipFill rotWithShape="1">
            <a:blip r:embed="rId3">
              <a:alphaModFix amt="80000"/>
            </a:blip>
            <a:srcRect/>
            <a:stretch/>
          </p:blipFill>
          <p:spPr>
            <a:xfrm>
              <a:off x="0" y="0"/>
              <a:ext cx="3005065" cy="2794710"/>
            </a:xfrm>
            <a:prstGeom prst="rect">
              <a:avLst/>
            </a:prstGeom>
            <a:noFill/>
            <a:ln>
              <a:noFill/>
            </a:ln>
          </p:spPr>
        </p:pic>
        <p:pic>
          <p:nvPicPr>
            <p:cNvPr id="131" name="Google Shape;131;p5"/>
            <p:cNvPicPr preferRelativeResize="0"/>
            <p:nvPr/>
          </p:nvPicPr>
          <p:blipFill rotWithShape="1">
            <a:blip r:embed="rId3">
              <a:alphaModFix amt="80000"/>
            </a:blip>
            <a:srcRect/>
            <a:stretch/>
          </p:blipFill>
          <p:spPr>
            <a:xfrm>
              <a:off x="0" y="3279405"/>
              <a:ext cx="3005065" cy="2794710"/>
            </a:xfrm>
            <a:prstGeom prst="rect">
              <a:avLst/>
            </a:prstGeom>
            <a:noFill/>
            <a:ln>
              <a:noFill/>
            </a:ln>
          </p:spPr>
        </p:pic>
        <p:pic>
          <p:nvPicPr>
            <p:cNvPr id="132" name="Google Shape;132;p5"/>
            <p:cNvPicPr preferRelativeResize="0"/>
            <p:nvPr/>
          </p:nvPicPr>
          <p:blipFill rotWithShape="1">
            <a:blip r:embed="rId3">
              <a:alphaModFix amt="80000"/>
            </a:blip>
            <a:srcRect/>
            <a:stretch/>
          </p:blipFill>
          <p:spPr>
            <a:xfrm>
              <a:off x="0" y="6558809"/>
              <a:ext cx="3005065" cy="2794710"/>
            </a:xfrm>
            <a:prstGeom prst="rect">
              <a:avLst/>
            </a:prstGeom>
            <a:noFill/>
            <a:ln>
              <a:noFill/>
            </a:ln>
          </p:spPr>
        </p:pic>
        <p:pic>
          <p:nvPicPr>
            <p:cNvPr id="133" name="Google Shape;133;p5"/>
            <p:cNvPicPr preferRelativeResize="0"/>
            <p:nvPr/>
          </p:nvPicPr>
          <p:blipFill rotWithShape="1">
            <a:blip r:embed="rId3">
              <a:alphaModFix amt="80000"/>
            </a:blip>
            <a:srcRect/>
            <a:stretch/>
          </p:blipFill>
          <p:spPr>
            <a:xfrm>
              <a:off x="0" y="9838214"/>
              <a:ext cx="3005065" cy="2794710"/>
            </a:xfrm>
            <a:prstGeom prst="rect">
              <a:avLst/>
            </a:prstGeom>
            <a:noFill/>
            <a:ln>
              <a:noFill/>
            </a:ln>
          </p:spPr>
        </p:pic>
        <p:pic>
          <p:nvPicPr>
            <p:cNvPr id="134" name="Google Shape;134;p5"/>
            <p:cNvPicPr preferRelativeResize="0"/>
            <p:nvPr/>
          </p:nvPicPr>
          <p:blipFill rotWithShape="1">
            <a:blip r:embed="rId3">
              <a:alphaModFix amt="80000"/>
            </a:blip>
            <a:srcRect/>
            <a:stretch/>
          </p:blipFill>
          <p:spPr>
            <a:xfrm>
              <a:off x="10384981" y="9838214"/>
              <a:ext cx="3005065" cy="2794710"/>
            </a:xfrm>
            <a:prstGeom prst="rect">
              <a:avLst/>
            </a:prstGeom>
            <a:noFill/>
            <a:ln>
              <a:noFill/>
            </a:ln>
          </p:spPr>
        </p:pic>
      </p:grpSp>
      <p:grpSp>
        <p:nvGrpSpPr>
          <p:cNvPr id="135" name="Google Shape;135;p5"/>
          <p:cNvGrpSpPr/>
          <p:nvPr/>
        </p:nvGrpSpPr>
        <p:grpSpPr>
          <a:xfrm>
            <a:off x="159781" y="651333"/>
            <a:ext cx="1236641" cy="1187499"/>
            <a:chOff x="0" y="0"/>
            <a:chExt cx="2473282" cy="2374997"/>
          </a:xfrm>
        </p:grpSpPr>
        <p:sp>
          <p:nvSpPr>
            <p:cNvPr id="136" name="Google Shape;136;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38" name="Google Shape;138;p5"/>
          <p:cNvGrpSpPr/>
          <p:nvPr/>
        </p:nvGrpSpPr>
        <p:grpSpPr>
          <a:xfrm>
            <a:off x="1468588" y="1678099"/>
            <a:ext cx="1236641" cy="1187499"/>
            <a:chOff x="0" y="0"/>
            <a:chExt cx="2473282" cy="2374997"/>
          </a:xfrm>
        </p:grpSpPr>
        <p:sp>
          <p:nvSpPr>
            <p:cNvPr id="139" name="Google Shape;139;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1" name="Google Shape;141;p5"/>
          <p:cNvGrpSpPr/>
          <p:nvPr/>
        </p:nvGrpSpPr>
        <p:grpSpPr>
          <a:xfrm>
            <a:off x="2705497" y="2752824"/>
            <a:ext cx="1236641" cy="1187499"/>
            <a:chOff x="0" y="0"/>
            <a:chExt cx="2473282" cy="2374997"/>
          </a:xfrm>
        </p:grpSpPr>
        <p:sp>
          <p:nvSpPr>
            <p:cNvPr id="142" name="Google Shape;142;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 name="Google Shape;143;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4" name="Google Shape;144;p5"/>
          <p:cNvGrpSpPr/>
          <p:nvPr/>
        </p:nvGrpSpPr>
        <p:grpSpPr>
          <a:xfrm>
            <a:off x="3942406" y="3827549"/>
            <a:ext cx="1236641" cy="1187499"/>
            <a:chOff x="0" y="0"/>
            <a:chExt cx="2473282" cy="2374997"/>
          </a:xfrm>
        </p:grpSpPr>
        <p:sp>
          <p:nvSpPr>
            <p:cNvPr id="145" name="Google Shape;145;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grpSp>
        <p:nvGrpSpPr>
          <p:cNvPr id="147" name="Google Shape;147;p5"/>
          <p:cNvGrpSpPr/>
          <p:nvPr/>
        </p:nvGrpSpPr>
        <p:grpSpPr>
          <a:xfrm>
            <a:off x="5179314" y="4902275"/>
            <a:ext cx="1236641" cy="1187499"/>
            <a:chOff x="0" y="0"/>
            <a:chExt cx="2473282" cy="2374997"/>
          </a:xfrm>
        </p:grpSpPr>
        <p:sp>
          <p:nvSpPr>
            <p:cNvPr id="148" name="Google Shape;148;p5"/>
            <p:cNvSpPr/>
            <p:nvPr/>
          </p:nvSpPr>
          <p:spPr>
            <a:xfrm>
              <a:off x="0" y="342565"/>
              <a:ext cx="2032432" cy="2032432"/>
            </a:xfrm>
            <a:custGeom>
              <a:avLst/>
              <a:gdLst/>
              <a:ahLst/>
              <a:cxnLst/>
              <a:rect l="l" t="t" r="r" b="b"/>
              <a:pathLst>
                <a:path w="6350000" h="6350000"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 name="Google Shape;149;p5"/>
            <p:cNvPicPr preferRelativeResize="0"/>
            <p:nvPr/>
          </p:nvPicPr>
          <p:blipFill rotWithShape="1">
            <a:blip r:embed="rId4">
              <a:alphaModFix/>
            </a:blip>
            <a:srcRect b="320"/>
            <a:stretch/>
          </p:blipFill>
          <p:spPr>
            <a:xfrm rot="-5115457">
              <a:off x="358154" y="78550"/>
              <a:ext cx="2032432" cy="2036765"/>
            </a:xfrm>
            <a:prstGeom prst="rect">
              <a:avLst/>
            </a:prstGeom>
            <a:noFill/>
            <a:ln>
              <a:noFill/>
            </a:ln>
          </p:spPr>
        </p:pic>
      </p:grpSp>
      <p:sp>
        <p:nvSpPr>
          <p:cNvPr id="150" name="Google Shape;150;p5"/>
          <p:cNvSpPr txBox="1"/>
          <p:nvPr/>
        </p:nvSpPr>
        <p:spPr>
          <a:xfrm>
            <a:off x="648664" y="82555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dirty="0">
                <a:solidFill>
                  <a:srgbClr val="FFFFFF"/>
                </a:solidFill>
                <a:latin typeface="Arial"/>
                <a:ea typeface="Arial"/>
                <a:cs typeface="Arial"/>
                <a:sym typeface="Arial"/>
              </a:rPr>
              <a:t>1</a:t>
            </a:r>
            <a:endParaRPr dirty="0"/>
          </a:p>
        </p:txBody>
      </p:sp>
      <p:sp>
        <p:nvSpPr>
          <p:cNvPr id="151" name="Google Shape;151;p5"/>
          <p:cNvSpPr txBox="1"/>
          <p:nvPr/>
        </p:nvSpPr>
        <p:spPr>
          <a:xfrm>
            <a:off x="1985850" y="1907474"/>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2</a:t>
            </a:r>
            <a:endParaRPr/>
          </a:p>
        </p:txBody>
      </p:sp>
      <p:sp>
        <p:nvSpPr>
          <p:cNvPr id="152" name="Google Shape;152;p5"/>
          <p:cNvSpPr txBox="1"/>
          <p:nvPr/>
        </p:nvSpPr>
        <p:spPr>
          <a:xfrm>
            <a:off x="5701568" y="5137192"/>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5</a:t>
            </a:r>
            <a:endParaRPr/>
          </a:p>
        </p:txBody>
      </p:sp>
      <p:sp>
        <p:nvSpPr>
          <p:cNvPr id="153" name="Google Shape;153;p5"/>
          <p:cNvSpPr txBox="1"/>
          <p:nvPr/>
        </p:nvSpPr>
        <p:spPr>
          <a:xfrm>
            <a:off x="4425339" y="4054623"/>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4</a:t>
            </a:r>
            <a:endParaRPr/>
          </a:p>
        </p:txBody>
      </p:sp>
      <p:sp>
        <p:nvSpPr>
          <p:cNvPr id="154" name="Google Shape;154;p5"/>
          <p:cNvSpPr txBox="1"/>
          <p:nvPr/>
        </p:nvSpPr>
        <p:spPr>
          <a:xfrm>
            <a:off x="3227252" y="2988280"/>
            <a:ext cx="819658"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795">
                <a:solidFill>
                  <a:srgbClr val="FFFFFF"/>
                </a:solidFill>
                <a:latin typeface="Arial"/>
                <a:ea typeface="Arial"/>
                <a:cs typeface="Arial"/>
                <a:sym typeface="Arial"/>
              </a:rPr>
              <a:t>3</a:t>
            </a:r>
            <a:endParaRPr/>
          </a:p>
        </p:txBody>
      </p:sp>
      <p:sp>
        <p:nvSpPr>
          <p:cNvPr id="155" name="Google Shape;155;p5"/>
          <p:cNvSpPr txBox="1"/>
          <p:nvPr/>
        </p:nvSpPr>
        <p:spPr>
          <a:xfrm>
            <a:off x="2978566" y="2065034"/>
            <a:ext cx="5610858"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Cleaning/Modelling</a:t>
            </a:r>
            <a:endParaRPr dirty="0"/>
          </a:p>
        </p:txBody>
      </p:sp>
      <p:sp>
        <p:nvSpPr>
          <p:cNvPr id="156" name="Google Shape;156;p5"/>
          <p:cNvSpPr txBox="1"/>
          <p:nvPr/>
        </p:nvSpPr>
        <p:spPr>
          <a:xfrm>
            <a:off x="1618093" y="1055165"/>
            <a:ext cx="759414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dirty="0">
                <a:solidFill>
                  <a:srgbClr val="FFFFFF"/>
                </a:solidFill>
                <a:latin typeface="Arial"/>
                <a:ea typeface="Arial"/>
                <a:cs typeface="Arial"/>
                <a:sym typeface="Arial"/>
              </a:rPr>
              <a:t>Data Understanding and Extraction</a:t>
            </a:r>
            <a:endParaRPr sz="3600" dirty="0">
              <a:solidFill>
                <a:srgbClr val="FFFFFF"/>
              </a:solidFill>
              <a:latin typeface="Arial"/>
              <a:ea typeface="Arial"/>
              <a:cs typeface="Arial"/>
              <a:sym typeface="Arial"/>
            </a:endParaRPr>
          </a:p>
        </p:txBody>
      </p:sp>
      <p:sp>
        <p:nvSpPr>
          <p:cNvPr id="157" name="Google Shape;157;p5"/>
          <p:cNvSpPr txBox="1"/>
          <p:nvPr/>
        </p:nvSpPr>
        <p:spPr>
          <a:xfrm>
            <a:off x="4129132" y="3217345"/>
            <a:ext cx="6394506"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Preparation</a:t>
            </a:r>
            <a:endParaRPr dirty="0"/>
          </a:p>
        </p:txBody>
      </p:sp>
      <p:sp>
        <p:nvSpPr>
          <p:cNvPr id="158" name="Google Shape;158;p5"/>
          <p:cNvSpPr txBox="1"/>
          <p:nvPr/>
        </p:nvSpPr>
        <p:spPr>
          <a:xfrm>
            <a:off x="5524253" y="4227215"/>
            <a:ext cx="4602951"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latin typeface="Arial"/>
                <a:ea typeface="Arial"/>
                <a:cs typeface="Arial"/>
                <a:sym typeface="Arial"/>
              </a:rPr>
              <a:t>Model Building </a:t>
            </a:r>
            <a:endParaRPr b="1" dirty="0">
              <a:solidFill>
                <a:srgbClr val="FFC000"/>
              </a:solidFill>
            </a:endParaRPr>
          </a:p>
        </p:txBody>
      </p:sp>
      <p:pic>
        <p:nvPicPr>
          <p:cNvPr id="159" name="Google Shape;159;p5"/>
          <p:cNvPicPr preferRelativeResize="0"/>
          <p:nvPr/>
        </p:nvPicPr>
        <p:blipFill rotWithShape="1">
          <a:blip r:embed="rId5">
            <a:alphaModFix/>
          </a:blip>
          <a:srcRect b="320"/>
          <a:stretch/>
        </p:blipFill>
        <p:spPr>
          <a:xfrm rot="10799999">
            <a:off x="9178708" y="158266"/>
            <a:ext cx="3013292" cy="3019716"/>
          </a:xfrm>
          <a:prstGeom prst="rect">
            <a:avLst/>
          </a:prstGeom>
          <a:noFill/>
          <a:ln>
            <a:noFill/>
          </a:ln>
        </p:spPr>
      </p:pic>
      <p:sp>
        <p:nvSpPr>
          <p:cNvPr id="160" name="Google Shape;160;p5"/>
          <p:cNvSpPr txBox="1"/>
          <p:nvPr/>
        </p:nvSpPr>
        <p:spPr>
          <a:xfrm>
            <a:off x="9322538" y="1166717"/>
            <a:ext cx="296754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lt1"/>
                </a:solidFill>
                <a:latin typeface="Calibri"/>
                <a:ea typeface="Calibri"/>
                <a:cs typeface="Calibri"/>
                <a:sym typeface="Calibri"/>
              </a:rPr>
              <a:t>Approach</a:t>
            </a:r>
            <a:endParaRPr sz="4800">
              <a:solidFill>
                <a:schemeClr val="lt1"/>
              </a:solidFill>
              <a:latin typeface="Calibri"/>
              <a:ea typeface="Calibri"/>
              <a:cs typeface="Calibri"/>
              <a:sym typeface="Calibri"/>
            </a:endParaRPr>
          </a:p>
        </p:txBody>
      </p:sp>
      <p:sp>
        <p:nvSpPr>
          <p:cNvPr id="161" name="Google Shape;161;p5"/>
          <p:cNvSpPr txBox="1"/>
          <p:nvPr/>
        </p:nvSpPr>
        <p:spPr>
          <a:xfrm>
            <a:off x="6589482" y="5441656"/>
            <a:ext cx="4178255" cy="271485"/>
          </a:xfrm>
          <a:prstGeom prst="rect">
            <a:avLst/>
          </a:prstGeom>
          <a:noFill/>
          <a:ln>
            <a:noFill/>
          </a:ln>
        </p:spPr>
        <p:txBody>
          <a:bodyPr spcFirstLastPara="1" wrap="square" lIns="0" tIns="0" rIns="0" bIns="0" anchor="t" anchorCtr="0">
            <a:spAutoFit/>
          </a:bodyPr>
          <a:lstStyle/>
          <a:p>
            <a:pPr marL="0" marR="0" lvl="0" indent="0" algn="l" rtl="0">
              <a:lnSpc>
                <a:spcPct val="49250"/>
              </a:lnSpc>
              <a:spcBef>
                <a:spcPts val="0"/>
              </a:spcBef>
              <a:spcAft>
                <a:spcPts val="0"/>
              </a:spcAft>
              <a:buNone/>
            </a:pPr>
            <a:r>
              <a:rPr lang="en-US" sz="3600" b="1" dirty="0">
                <a:solidFill>
                  <a:srgbClr val="FFC000"/>
                </a:solidFill>
              </a:rPr>
              <a:t>Model Results</a:t>
            </a:r>
            <a:endParaRPr b="1" dirty="0">
              <a:solidFill>
                <a:srgbClr val="FFC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p:nvPr/>
        </p:nvSpPr>
        <p:spPr>
          <a:xfrm>
            <a:off x="3667470"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6"/>
          <p:cNvSpPr/>
          <p:nvPr/>
        </p:nvSpPr>
        <p:spPr>
          <a:xfrm>
            <a:off x="7054943" y="3279820"/>
            <a:ext cx="978408" cy="484632"/>
          </a:xfrm>
          <a:prstGeom prst="rightArrow">
            <a:avLst>
              <a:gd name="adj1" fmla="val 50000"/>
              <a:gd name="adj2" fmla="val 50000"/>
            </a:avLst>
          </a:prstGeom>
          <a:solidFill>
            <a:schemeClr val="accent1"/>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6"/>
          <p:cNvSpPr txBox="1"/>
          <p:nvPr/>
        </p:nvSpPr>
        <p:spPr>
          <a:xfrm>
            <a:off x="8206455" y="3118121"/>
            <a:ext cx="38134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bank-additional-full.csv</a:t>
            </a:r>
            <a:endParaRPr/>
          </a:p>
        </p:txBody>
      </p:sp>
      <p:sp>
        <p:nvSpPr>
          <p:cNvPr id="170" name="Google Shape;170;p6"/>
          <p:cNvSpPr txBox="1"/>
          <p:nvPr/>
        </p:nvSpPr>
        <p:spPr>
          <a:xfrm>
            <a:off x="4727379" y="2993908"/>
            <a:ext cx="232756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UCI ML Repository</a:t>
            </a:r>
            <a:endParaRPr/>
          </a:p>
        </p:txBody>
      </p:sp>
      <p:pic>
        <p:nvPicPr>
          <p:cNvPr id="171" name="Google Shape;171;p6"/>
          <p:cNvPicPr preferRelativeResize="0"/>
          <p:nvPr/>
        </p:nvPicPr>
        <p:blipFill rotWithShape="1">
          <a:blip r:embed="rId3">
            <a:alphaModFix/>
          </a:blip>
          <a:srcRect b="320"/>
          <a:stretch/>
        </p:blipFill>
        <p:spPr>
          <a:xfrm rot="10799999">
            <a:off x="346832" y="1855214"/>
            <a:ext cx="3118374" cy="3125023"/>
          </a:xfrm>
          <a:prstGeom prst="rect">
            <a:avLst/>
          </a:prstGeom>
          <a:noFill/>
          <a:ln>
            <a:noFill/>
          </a:ln>
        </p:spPr>
      </p:pic>
      <p:sp>
        <p:nvSpPr>
          <p:cNvPr id="172" name="Google Shape;172;p6"/>
          <p:cNvSpPr txBox="1"/>
          <p:nvPr/>
        </p:nvSpPr>
        <p:spPr>
          <a:xfrm>
            <a:off x="448378" y="2275386"/>
            <a:ext cx="3016827"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7"/>
          <p:cNvSpPr txBox="1"/>
          <p:nvPr/>
        </p:nvSpPr>
        <p:spPr>
          <a:xfrm>
            <a:off x="4862945" y="2547369"/>
            <a:ext cx="3065318"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21 Features</a:t>
            </a:r>
            <a:endParaRPr/>
          </a:p>
        </p:txBody>
      </p:sp>
      <p:sp>
        <p:nvSpPr>
          <p:cNvPr id="179" name="Google Shape;179;p7"/>
          <p:cNvSpPr txBox="1"/>
          <p:nvPr/>
        </p:nvSpPr>
        <p:spPr>
          <a:xfrm>
            <a:off x="4862945" y="3566769"/>
            <a:ext cx="5320146"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41188 data points</a:t>
            </a:r>
            <a:endParaRPr/>
          </a:p>
        </p:txBody>
      </p:sp>
      <p:sp>
        <p:nvSpPr>
          <p:cNvPr id="180" name="Google Shape;180;p7"/>
          <p:cNvSpPr txBox="1"/>
          <p:nvPr/>
        </p:nvSpPr>
        <p:spPr>
          <a:xfrm>
            <a:off x="4862945" y="4588877"/>
            <a:ext cx="6400800" cy="64633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5834924 bytes</a:t>
            </a:r>
            <a:endParaRPr/>
          </a:p>
        </p:txBody>
      </p:sp>
      <p:sp>
        <p:nvSpPr>
          <p:cNvPr id="181" name="Google Shape;181;p7"/>
          <p:cNvSpPr txBox="1"/>
          <p:nvPr/>
        </p:nvSpPr>
        <p:spPr>
          <a:xfrm>
            <a:off x="4862945" y="1359088"/>
            <a:ext cx="401089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a:solidFill>
                  <a:schemeClr val="lt1"/>
                </a:solidFill>
                <a:latin typeface="Calibri"/>
                <a:ea typeface="Calibri"/>
                <a:cs typeface="Calibri"/>
                <a:sym typeface="Calibri"/>
              </a:rPr>
              <a:t>Bank Data</a:t>
            </a:r>
            <a:endParaRPr/>
          </a:p>
        </p:txBody>
      </p:sp>
      <p:pic>
        <p:nvPicPr>
          <p:cNvPr id="182" name="Google Shape;182;p7"/>
          <p:cNvPicPr preferRelativeResize="0"/>
          <p:nvPr/>
        </p:nvPicPr>
        <p:blipFill rotWithShape="1">
          <a:blip r:embed="rId3">
            <a:alphaModFix/>
          </a:blip>
          <a:srcRect b="320"/>
          <a:stretch/>
        </p:blipFill>
        <p:spPr>
          <a:xfrm rot="10799999">
            <a:off x="600266" y="2190086"/>
            <a:ext cx="3344819" cy="3351950"/>
          </a:xfrm>
          <a:prstGeom prst="rect">
            <a:avLst/>
          </a:prstGeom>
          <a:noFill/>
          <a:ln>
            <a:noFill/>
          </a:ln>
        </p:spPr>
      </p:pic>
      <p:sp>
        <p:nvSpPr>
          <p:cNvPr id="183" name="Google Shape;183;p7"/>
          <p:cNvSpPr txBox="1"/>
          <p:nvPr/>
        </p:nvSpPr>
        <p:spPr>
          <a:xfrm>
            <a:off x="801473" y="2870535"/>
            <a:ext cx="299121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lt1"/>
                </a:solidFill>
                <a:latin typeface="Calibri"/>
                <a:ea typeface="Calibri"/>
                <a:cs typeface="Calibri"/>
                <a:sym typeface="Calibri"/>
              </a:rPr>
              <a:t>Data Overview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83826" y="1797626"/>
            <a:ext cx="5526661" cy="4164983"/>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Removed Default column</a:t>
            </a:r>
          </a:p>
          <a:p>
            <a:pPr lvl="0" indent="-457200" algn="l" rtl="0">
              <a:lnSpc>
                <a:spcPct val="90000"/>
              </a:lnSpc>
              <a:spcBef>
                <a:spcPts val="0"/>
              </a:spcBef>
              <a:spcAft>
                <a:spcPts val="0"/>
              </a:spcAft>
              <a:buClr>
                <a:schemeClr val="lt1"/>
              </a:buClr>
              <a:buSzPts val="2800"/>
              <a:buFont typeface="Arial" panose="020B0604020202020204" pitchFamily="34" charset="0"/>
              <a:buChar char="•"/>
            </a:pP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dirty="0">
                <a:latin typeface="Times New Roman" panose="02020603050405020304" pitchFamily="18" charset="0"/>
                <a:ea typeface="Calibri" panose="020F0502020204030204" pitchFamily="34" charset="0"/>
              </a:rPr>
              <a:t>Handle Outliers: box plot to detect outlier. </a:t>
            </a:r>
            <a:br>
              <a:rPr lang="en-US" dirty="0">
                <a:latin typeface="Times New Roman" panose="02020603050405020304" pitchFamily="18" charset="0"/>
                <a:ea typeface="Calibri" panose="020F0502020204030204" pitchFamily="34" charset="0"/>
              </a:rPr>
            </a:b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rPr>
              <a:t>6 of the categorical variables have an "unknown" value.</a:t>
            </a:r>
            <a:endParaRPr lang="en-US" dirty="0">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endParaRPr lang="en-US" sz="2800" dirty="0">
              <a:effectLst/>
              <a:latin typeface="Times New Roman" panose="02020603050405020304" pitchFamily="18" charset="0"/>
              <a:ea typeface="Calibri" panose="020F0502020204030204" pitchFamily="34" charset="0"/>
            </a:endParaRPr>
          </a:p>
          <a:p>
            <a:pPr lvl="0" indent="-457200" algn="l" rtl="0">
              <a:lnSpc>
                <a:spcPct val="90000"/>
              </a:lnSpc>
              <a:spcBef>
                <a:spcPts val="0"/>
              </a:spcBef>
              <a:spcAft>
                <a:spcPts val="0"/>
              </a:spcAft>
              <a:buClr>
                <a:schemeClr val="lt1"/>
              </a:buClr>
              <a:buSzPts val="2800"/>
              <a:buFont typeface="Arial" panose="020B0604020202020204" pitchFamily="34" charset="0"/>
              <a:buChar char="•"/>
            </a:pPr>
            <a:r>
              <a:rPr lang="en-US" dirty="0">
                <a:latin typeface="Times New Roman" panose="02020603050405020304" pitchFamily="18" charset="0"/>
                <a:ea typeface="Calibri" panose="020F0502020204030204" pitchFamily="34" charset="0"/>
              </a:rPr>
              <a:t>Replaced them with the most frequent category for the column </a:t>
            </a:r>
            <a:endParaRPr lang="en-US" sz="2800" dirty="0">
              <a:effectLst/>
              <a:latin typeface="Times New Roman" panose="02020603050405020304" pitchFamily="18" charset="0"/>
              <a:ea typeface="Calibri" panose="020F0502020204030204" pitchFamily="34"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8"/>
          <p:cNvSpPr txBox="1">
            <a:spLocks noGrp="1"/>
          </p:cNvSpPr>
          <p:nvPr>
            <p:ph type="body" idx="1"/>
          </p:nvPr>
        </p:nvSpPr>
        <p:spPr>
          <a:xfrm>
            <a:off x="5693658" y="1099536"/>
            <a:ext cx="5526661" cy="5060374"/>
          </a:xfrm>
          <a:prstGeom prst="rect">
            <a:avLst/>
          </a:prstGeom>
          <a:noFill/>
          <a:ln>
            <a:noFill/>
          </a:ln>
        </p:spPr>
        <p:txBody>
          <a:bodyPr spcFirstLastPara="1" wrap="square" lIns="91425" tIns="45700" rIns="91425" bIns="45700" anchor="t" anchorCtr="0">
            <a:normAutofit fontScale="85000" lnSpcReduction="20000"/>
          </a:bodyPr>
          <a:lstStyle/>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Logarithmic Transformation is applied to the "age" variable in order to get a more Gaussian-like distribution.</a:t>
            </a:r>
          </a:p>
          <a:p>
            <a:pPr marL="0" marR="0">
              <a:lnSpc>
                <a:spcPct val="115000"/>
              </a:lnSpc>
              <a:spcBef>
                <a:spcPts val="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Yeo-Johnson transformation is applied to duration variable to obtain gaussian like distribution.</a:t>
            </a:r>
          </a:p>
          <a:p>
            <a:pPr marL="0" marR="0" indent="0">
              <a:lnSpc>
                <a:spcPct val="115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Binary features, house and loan, values of “yes” and “no” are replaced with “1” and “0”.</a:t>
            </a:r>
          </a:p>
          <a:p>
            <a:pPr marL="0" marR="0" indent="0">
              <a:lnSpc>
                <a:spcPct val="115000"/>
              </a:lnSpc>
              <a:spcBef>
                <a:spcPts val="0"/>
              </a:spcBef>
              <a:spcAft>
                <a:spcPts val="0"/>
              </a:spcAft>
              <a:buNone/>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Ordinal Encoding is done for education column </a:t>
            </a:r>
          </a:p>
          <a:p>
            <a:pPr marL="0" marR="0">
              <a:lnSpc>
                <a:spcPct val="115000"/>
              </a:lnSpc>
              <a:spcBef>
                <a:spcPts val="0"/>
              </a:spcBef>
              <a:spcAft>
                <a:spcPts val="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p:pic>
        <p:nvPicPr>
          <p:cNvPr id="190" name="Google Shape;190;p8"/>
          <p:cNvPicPr preferRelativeResize="0"/>
          <p:nvPr/>
        </p:nvPicPr>
        <p:blipFill rotWithShape="1">
          <a:blip r:embed="rId3">
            <a:alphaModFix/>
          </a:blip>
          <a:srcRect b="320"/>
          <a:stretch/>
        </p:blipFill>
        <p:spPr>
          <a:xfrm rot="10799999">
            <a:off x="711040" y="1575974"/>
            <a:ext cx="4105765" cy="4114519"/>
          </a:xfrm>
          <a:prstGeom prst="rect">
            <a:avLst/>
          </a:prstGeom>
          <a:noFill/>
          <a:ln>
            <a:noFill/>
          </a:ln>
        </p:spPr>
      </p:pic>
      <p:sp>
        <p:nvSpPr>
          <p:cNvPr id="191" name="Google Shape;191;p8"/>
          <p:cNvSpPr txBox="1"/>
          <p:nvPr/>
        </p:nvSpPr>
        <p:spPr>
          <a:xfrm>
            <a:off x="1104642" y="2832450"/>
            <a:ext cx="3402347" cy="147732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4800" b="1" dirty="0">
                <a:solidFill>
                  <a:srgbClr val="FFC000"/>
                </a:solidFill>
              </a:rPr>
              <a:t>Model Preparation</a:t>
            </a:r>
            <a:endParaRPr dirty="0"/>
          </a:p>
        </p:txBody>
      </p:sp>
    </p:spTree>
    <p:extLst>
      <p:ext uri="{BB962C8B-B14F-4D97-AF65-F5344CB8AC3E}">
        <p14:creationId xmlns:p14="http://schemas.microsoft.com/office/powerpoint/2010/main" val="5097259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1287</Words>
  <Application>Microsoft Office PowerPoint</Application>
  <PresentationFormat>Widescreen</PresentationFormat>
  <Paragraphs>158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 prakash tripathi</dc:creator>
  <cp:lastModifiedBy>Taimoor Razi</cp:lastModifiedBy>
  <cp:revision>28</cp:revision>
  <dcterms:created xsi:type="dcterms:W3CDTF">2019-08-19T15:39:24Z</dcterms:created>
  <dcterms:modified xsi:type="dcterms:W3CDTF">2022-09-30T11:03:57Z</dcterms:modified>
</cp:coreProperties>
</file>