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83" r:id="rId7"/>
    <p:sldId id="284" r:id="rId8"/>
    <p:sldId id="285" r:id="rId9"/>
    <p:sldId id="286" r:id="rId10"/>
    <p:sldId id="288" r:id="rId11"/>
    <p:sldId id="287" r:id="rId12"/>
    <p:sldId id="289" r:id="rId13"/>
    <p:sldId id="260" r:id="rId14"/>
    <p:sldId id="261" r:id="rId15"/>
    <p:sldId id="262" r:id="rId16"/>
    <p:sldId id="263" r:id="rId17"/>
    <p:sldId id="27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9" d="100"/>
          <a:sy n="69" d="100"/>
        </p:scale>
        <p:origin x="84" y="18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EC1E53-AA61-CF45-A38E-0EFB66CC5297}"/>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61CB34-1F68-0142-B0FC-B44DF9F47878}"/>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37C5F-BFDB-3E4B-9F8E-C05B1696F26B}"/>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9207-0D28-D342-816D-F8EDA3DD0694}"/>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05C28A9-C0DF-B94F-819D-731A164011C5}"/>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6D767-4E38-C442-8372-77A1B64EFA8A}"/>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6" name="Footer Placeholder 5">
            <a:extLst>
              <a:ext uri="{FF2B5EF4-FFF2-40B4-BE49-F238E27FC236}">
                <a16:creationId xmlns:a16="http://schemas.microsoft.com/office/drawing/2014/main" xmlns=""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D440FB1-D9CC-0B49-AE9F-5878A0AAB48F}"/>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8" name="Footer Placeholder 7">
            <a:extLst>
              <a:ext uri="{FF2B5EF4-FFF2-40B4-BE49-F238E27FC236}">
                <a16:creationId xmlns:a16="http://schemas.microsoft.com/office/drawing/2014/main" xmlns=""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2041D4-0DBE-7A43-897B-B22E0E2546D0}"/>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4" name="Footer Placeholder 3">
            <a:extLst>
              <a:ext uri="{FF2B5EF4-FFF2-40B4-BE49-F238E27FC236}">
                <a16:creationId xmlns:a16="http://schemas.microsoft.com/office/drawing/2014/main" xmlns=""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7550D9-34E2-494D-8F81-DD79230EAE06}"/>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3" name="Footer Placeholder 2">
            <a:extLst>
              <a:ext uri="{FF2B5EF4-FFF2-40B4-BE49-F238E27FC236}">
                <a16:creationId xmlns:a16="http://schemas.microsoft.com/office/drawing/2014/main" xmlns=""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227AEE-0B60-6343-B03C-96B10444F686}"/>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6" name="Footer Placeholder 5">
            <a:extLst>
              <a:ext uri="{FF2B5EF4-FFF2-40B4-BE49-F238E27FC236}">
                <a16:creationId xmlns:a16="http://schemas.microsoft.com/office/drawing/2014/main" xmlns=""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2F844B1-5331-5F40-92A8-DA2DCDF3BEBB}"/>
              </a:ext>
            </a:extLst>
          </p:cNvPr>
          <p:cNvSpPr>
            <a:spLocks noGrp="1"/>
          </p:cNvSpPr>
          <p:nvPr>
            <p:ph type="dt" sz="half" idx="10"/>
          </p:nvPr>
        </p:nvSpPr>
        <p:spPr/>
        <p:txBody>
          <a:bodyPr/>
          <a:lstStyle/>
          <a:p>
            <a:fld id="{6EECE964-F870-0E41-9FE5-38142943DD71}" type="datetimeFigureOut">
              <a:rPr lang="en-US" smtClean="0"/>
              <a:t>7/26/2022</a:t>
            </a:fld>
            <a:endParaRPr lang="en-US"/>
          </a:p>
        </p:txBody>
      </p:sp>
      <p:sp>
        <p:nvSpPr>
          <p:cNvPr id="6" name="Footer Placeholder 5">
            <a:extLst>
              <a:ext uri="{FF2B5EF4-FFF2-40B4-BE49-F238E27FC236}">
                <a16:creationId xmlns:a16="http://schemas.microsoft.com/office/drawing/2014/main" xmlns=""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7/26/2022</a:t>
            </a:fld>
            <a:endParaRPr lang="en-US"/>
          </a:p>
        </p:txBody>
      </p:sp>
      <p:sp>
        <p:nvSpPr>
          <p:cNvPr id="5" name="Footer Placeholder 4">
            <a:extLst>
              <a:ext uri="{FF2B5EF4-FFF2-40B4-BE49-F238E27FC236}">
                <a16:creationId xmlns:a16="http://schemas.microsoft.com/office/drawing/2014/main" xmlns=""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smtClean="0">
                <a:solidFill>
                  <a:srgbClr val="FF6600"/>
                </a:solidFill>
              </a:rPr>
              <a:t>21-July-2022</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KM Travelled Distribution</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stretch>
            <a:fillRect/>
          </a:stretch>
        </p:blipFill>
        <p:spPr>
          <a:xfrm>
            <a:off x="660255" y="1583314"/>
            <a:ext cx="11226945" cy="4997595"/>
          </a:xfrm>
          <a:prstGeom prst="rect">
            <a:avLst/>
          </a:prstGeom>
        </p:spPr>
      </p:pic>
    </p:spTree>
    <p:extLst>
      <p:ext uri="{BB962C8B-B14F-4D97-AF65-F5344CB8AC3E}">
        <p14:creationId xmlns:p14="http://schemas.microsoft.com/office/powerpoint/2010/main" val="261352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Profit per trip</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stretch>
            <a:fillRect/>
          </a:stretch>
        </p:blipFill>
        <p:spPr>
          <a:xfrm>
            <a:off x="762000" y="1680728"/>
            <a:ext cx="11028218" cy="5024871"/>
          </a:xfrm>
          <a:prstGeom prst="rect">
            <a:avLst/>
          </a:prstGeom>
        </p:spPr>
      </p:pic>
    </p:spTree>
    <p:extLst>
      <p:ext uri="{BB962C8B-B14F-4D97-AF65-F5344CB8AC3E}">
        <p14:creationId xmlns:p14="http://schemas.microsoft.com/office/powerpoint/2010/main" val="50761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Correlations across variable</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stretch>
            <a:fillRect/>
          </a:stretch>
        </p:blipFill>
        <p:spPr>
          <a:xfrm>
            <a:off x="886692" y="1619250"/>
            <a:ext cx="10654144" cy="5100205"/>
          </a:xfrm>
          <a:prstGeom prst="rect">
            <a:avLst/>
          </a:prstGeom>
        </p:spPr>
      </p:pic>
    </p:spTree>
    <p:extLst>
      <p:ext uri="{BB962C8B-B14F-4D97-AF65-F5344CB8AC3E}">
        <p14:creationId xmlns:p14="http://schemas.microsoft.com/office/powerpoint/2010/main" val="1392527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Picture 5"/>
          <p:cNvPicPr>
            <a:picLocks noChangeAspect="1"/>
          </p:cNvPicPr>
          <p:nvPr/>
        </p:nvPicPr>
        <p:blipFill>
          <a:blip r:embed="rId2"/>
          <a:stretch>
            <a:fillRect/>
          </a:stretch>
        </p:blipFill>
        <p:spPr>
          <a:xfrm>
            <a:off x="912234" y="1554307"/>
            <a:ext cx="10462348" cy="5162550"/>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Customer </a:t>
            </a:r>
            <a:r>
              <a:rPr lang="en-US" sz="4400" b="1" dirty="0">
                <a:solidFill>
                  <a:schemeClr val="accent2"/>
                </a:solidFill>
                <a:latin typeface="+mj-lt"/>
              </a:rPr>
              <a:t>base </a:t>
            </a:r>
            <a:r>
              <a:rPr lang="en-US" sz="4400" b="1" dirty="0" smtClean="0">
                <a:solidFill>
                  <a:schemeClr val="accent2"/>
                </a:solidFill>
                <a:latin typeface="+mj-lt"/>
              </a:rPr>
              <a:t>Analysis</a:t>
            </a:r>
            <a:endParaRPr lang="en-US" sz="4400" dirty="0">
              <a:solidFill>
                <a:schemeClr val="accent2"/>
              </a:solidFill>
              <a:latin typeface="+mj-lt"/>
            </a:endParaRPr>
          </a:p>
        </p:txBody>
      </p:sp>
      <p:pic>
        <p:nvPicPr>
          <p:cNvPr id="3" name="Picture 2"/>
          <p:cNvPicPr>
            <a:picLocks noChangeAspect="1"/>
          </p:cNvPicPr>
          <p:nvPr/>
        </p:nvPicPr>
        <p:blipFill>
          <a:blip r:embed="rId2"/>
          <a:stretch>
            <a:fillRect/>
          </a:stretch>
        </p:blipFill>
        <p:spPr>
          <a:xfrm>
            <a:off x="984105" y="1721428"/>
            <a:ext cx="10916950" cy="5136572"/>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US" sz="4200" b="1" dirty="0" smtClean="0">
                <a:solidFill>
                  <a:schemeClr val="accent2"/>
                </a:solidFill>
                <a:latin typeface="+mj-lt"/>
              </a:rPr>
              <a:t>Age-wise distribution</a:t>
            </a:r>
            <a:endParaRPr lang="en-US" sz="4200" dirty="0">
              <a:solidFill>
                <a:schemeClr val="accent2"/>
              </a:solidFill>
              <a:latin typeface="+mj-lt"/>
            </a:endParaRPr>
          </a:p>
        </p:txBody>
      </p:sp>
      <p:pic>
        <p:nvPicPr>
          <p:cNvPr id="2" name="Picture 1"/>
          <p:cNvPicPr>
            <a:picLocks noChangeAspect="1"/>
          </p:cNvPicPr>
          <p:nvPr/>
        </p:nvPicPr>
        <p:blipFill>
          <a:blip r:embed="rId2"/>
          <a:stretch>
            <a:fillRect/>
          </a:stretch>
        </p:blipFill>
        <p:spPr>
          <a:xfrm>
            <a:off x="635726" y="1697492"/>
            <a:ext cx="11348456" cy="5160507"/>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smtClean="0">
                <a:solidFill>
                  <a:schemeClr val="accent2"/>
                </a:solidFill>
                <a:latin typeface="+mj-lt"/>
              </a:rPr>
              <a:t>	Monthly Revenue </a:t>
            </a:r>
            <a:endParaRPr lang="en-US" sz="4300" dirty="0">
              <a:solidFill>
                <a:schemeClr val="accent2"/>
              </a:solidFill>
              <a:latin typeface="+mj-lt"/>
            </a:endParaRPr>
          </a:p>
        </p:txBody>
      </p:sp>
      <p:pic>
        <p:nvPicPr>
          <p:cNvPr id="2" name="Picture 1"/>
          <p:cNvPicPr>
            <a:picLocks noChangeAspect="1"/>
          </p:cNvPicPr>
          <p:nvPr/>
        </p:nvPicPr>
        <p:blipFill>
          <a:blip r:embed="rId2"/>
          <a:stretch>
            <a:fillRect/>
          </a:stretch>
        </p:blipFill>
        <p:spPr>
          <a:xfrm>
            <a:off x="279365" y="1745673"/>
            <a:ext cx="11402285" cy="4738254"/>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087AA53-A2BE-554B-AAE4-C6D527006499}"/>
              </a:ext>
            </a:extLst>
          </p:cNvPr>
          <p:cNvSpPr txBox="1"/>
          <p:nvPr/>
        </p:nvSpPr>
        <p:spPr>
          <a:xfrm>
            <a:off x="762000" y="2052221"/>
            <a:ext cx="11430000"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Which </a:t>
            </a:r>
            <a:r>
              <a:rPr lang="en-US" sz="1600" dirty="0"/>
              <a:t>company is operating better in the different cities</a:t>
            </a:r>
            <a:r>
              <a:rPr lang="en-US" sz="1600" dirty="0" smtClean="0"/>
              <a:t>?</a:t>
            </a:r>
          </a:p>
          <a:p>
            <a:pPr marL="742950" lvl="1" indent="-285750">
              <a:buFont typeface="Arial" panose="020B0604020202020204" pitchFamily="34" charset="0"/>
              <a:buChar char="•"/>
            </a:pPr>
            <a:r>
              <a:rPr lang="en-US" sz="1600" dirty="0" smtClean="0"/>
              <a:t>Yellow </a:t>
            </a:r>
            <a:r>
              <a:rPr lang="en-US" sz="1600" dirty="0"/>
              <a:t>Cab company is operating better in the different cities</a:t>
            </a:r>
          </a:p>
          <a:p>
            <a:pPr lvl="1"/>
            <a:endParaRPr lang="en-US" sz="1600" dirty="0"/>
          </a:p>
          <a:p>
            <a:pPr marL="285750" indent="-285750">
              <a:buFont typeface="Arial" panose="020B0604020202020204" pitchFamily="34" charset="0"/>
              <a:buChar char="•"/>
            </a:pPr>
            <a:r>
              <a:rPr lang="en-US" sz="1600" dirty="0"/>
              <a:t>Which company has a strong balance sheet at the month/year </a:t>
            </a:r>
            <a:r>
              <a:rPr lang="en-US" sz="1600" dirty="0" smtClean="0"/>
              <a:t>end?</a:t>
            </a:r>
          </a:p>
          <a:p>
            <a:pPr marL="742950" lvl="1" indent="-285750">
              <a:buFont typeface="Arial" panose="020B0604020202020204" pitchFamily="34" charset="0"/>
              <a:buChar char="•"/>
            </a:pPr>
            <a:r>
              <a:rPr lang="en-US" sz="1600" dirty="0"/>
              <a:t>Yellow Cab Company has higher profit compared to Pink Cab company, monthly as well as Yearly.</a:t>
            </a:r>
            <a:endParaRPr lang="en-US" sz="1600" dirty="0" smtClean="0"/>
          </a:p>
          <a:p>
            <a:endParaRPr lang="en-US" sz="1600" dirty="0"/>
          </a:p>
          <a:p>
            <a:pPr marL="285750" indent="-285750">
              <a:buFont typeface="Arial" panose="020B0604020202020204" pitchFamily="34" charset="0"/>
              <a:buChar char="•"/>
            </a:pPr>
            <a:r>
              <a:rPr lang="en-US" sz="1600" dirty="0"/>
              <a:t>Which company earns more profit</a:t>
            </a:r>
            <a:r>
              <a:rPr lang="en-US" sz="1600" dirty="0" smtClean="0"/>
              <a:t>?</a:t>
            </a:r>
          </a:p>
          <a:p>
            <a:pPr marL="742950" lvl="1" indent="-285750">
              <a:buFont typeface="Arial" panose="020B0604020202020204" pitchFamily="34" charset="0"/>
              <a:buChar char="•"/>
            </a:pPr>
            <a:r>
              <a:rPr lang="en-US" sz="1600" dirty="0"/>
              <a:t>Yellow Cab Company earns more profit</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Which company has a greater market</a:t>
            </a:r>
            <a:r>
              <a:rPr lang="en-US" sz="1600" dirty="0" smtClean="0"/>
              <a:t>?</a:t>
            </a:r>
          </a:p>
          <a:p>
            <a:pPr marL="742950" lvl="1" indent="-285750">
              <a:buFont typeface="Arial" panose="020B0604020202020204" pitchFamily="34" charset="0"/>
              <a:buChar char="•"/>
            </a:pPr>
            <a:r>
              <a:rPr lang="en-US" sz="1600" dirty="0"/>
              <a:t>Yellow Cab Company</a:t>
            </a:r>
            <a:endParaRPr lang="en-US" sz="1600" dirty="0"/>
          </a:p>
          <a:p>
            <a:endParaRPr lang="en-US" sz="1600" dirty="0"/>
          </a:p>
        </p:txBody>
      </p:sp>
      <p:sp>
        <p:nvSpPr>
          <p:cNvPr id="4" name="Rectangle 3">
            <a:extLst>
              <a:ext uri="{FF2B5EF4-FFF2-40B4-BE49-F238E27FC236}">
                <a16:creationId xmlns:a16="http://schemas.microsoft.com/office/drawing/2014/main" xmlns=""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r>
              <a:rPr lang="en-US" sz="1800" b="1" dirty="0" smtClean="0"/>
              <a:t>Summary</a:t>
            </a:r>
            <a:r>
              <a:rPr lang="en-US" sz="1800" dirty="0" smtClean="0"/>
              <a:t>: XYZ </a:t>
            </a:r>
            <a:r>
              <a:rPr lang="en-US" sz="1800" dirty="0"/>
              <a:t>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b="1" dirty="0"/>
              <a:t>Objective </a:t>
            </a:r>
            <a:r>
              <a:rPr lang="en-US" sz="1800" dirty="0"/>
              <a:t>: </a:t>
            </a:r>
            <a:r>
              <a:rPr lang="en-US" sz="1800" dirty="0" smtClean="0"/>
              <a:t>Identifying </a:t>
            </a:r>
            <a:r>
              <a:rPr lang="en-US" sz="1800" dirty="0"/>
              <a:t>the right company for making investment.</a:t>
            </a:r>
          </a:p>
          <a:p>
            <a:endParaRPr lang="en-US" sz="1800" dirty="0"/>
          </a:p>
          <a:p>
            <a:pPr marL="0" indent="0">
              <a:buNone/>
            </a:pPr>
            <a:r>
              <a:rPr lang="en-US" sz="1800" dirty="0" smtClean="0"/>
              <a:t>Operations</a:t>
            </a:r>
            <a:r>
              <a:rPr lang="en-US" sz="1800" dirty="0" smtClean="0"/>
              <a:t>: </a:t>
            </a:r>
            <a:endParaRPr lang="en-US" sz="1800" dirty="0"/>
          </a:p>
          <a:p>
            <a:r>
              <a:rPr lang="en-US" sz="1800" dirty="0"/>
              <a:t>Data </a:t>
            </a:r>
            <a:r>
              <a:rPr lang="en-US" sz="1800" dirty="0" smtClean="0"/>
              <a:t>Wrangling.</a:t>
            </a:r>
            <a:endParaRPr lang="en-US" sz="1800" dirty="0"/>
          </a:p>
          <a:p>
            <a:r>
              <a:rPr lang="en-US" sz="1800" dirty="0" smtClean="0"/>
              <a:t>Feature analysis and visualization.</a:t>
            </a:r>
            <a:endParaRPr lang="en-US" sz="1800" dirty="0"/>
          </a:p>
          <a:p>
            <a:r>
              <a:rPr lang="en-US" sz="1800" dirty="0" smtClean="0"/>
              <a:t>Finding possible variable to take decision</a:t>
            </a:r>
            <a:endParaRPr lang="en-US" sz="1800" dirty="0"/>
          </a:p>
          <a:p>
            <a:r>
              <a:rPr lang="en-US" sz="1800" dirty="0"/>
              <a:t>Recommendations for investment</a:t>
            </a:r>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G2M Cab Industry Case Study</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11363367"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lnSpc>
                <a:spcPct val="200000"/>
              </a:lnSpc>
              <a:buFont typeface="Arial" panose="020B0604020202020204" pitchFamily="34" charset="0"/>
              <a:buChar char="•"/>
            </a:pPr>
            <a:r>
              <a:rPr lang="en-US" dirty="0" smtClean="0"/>
              <a:t>Four datasets.</a:t>
            </a:r>
          </a:p>
          <a:p>
            <a:pPr marL="742950" lvl="1" indent="-285750">
              <a:lnSpc>
                <a:spcPct val="200000"/>
              </a:lnSpc>
              <a:buFont typeface="Arial" panose="020B0604020202020204" pitchFamily="34" charset="0"/>
              <a:buChar char="•"/>
            </a:pPr>
            <a:r>
              <a:rPr lang="en-US" b="1" dirty="0"/>
              <a:t>Cab_Data.csv – </a:t>
            </a:r>
            <a:r>
              <a:rPr lang="en-US" dirty="0"/>
              <a:t>this file includes details of transaction for 2 cab companies</a:t>
            </a:r>
          </a:p>
          <a:p>
            <a:pPr marL="742950" lvl="1" indent="-285750">
              <a:lnSpc>
                <a:spcPct val="200000"/>
              </a:lnSpc>
              <a:buFont typeface="Arial" panose="020B0604020202020204" pitchFamily="34" charset="0"/>
              <a:buChar char="•"/>
            </a:pPr>
            <a:r>
              <a:rPr lang="en-US" b="1" dirty="0"/>
              <a:t>Customer_ID.csv</a:t>
            </a:r>
            <a:r>
              <a:rPr lang="en-US" dirty="0"/>
              <a:t> – this is a mapping table that contains a unique identifier which links the customer’s </a:t>
            </a:r>
            <a:r>
              <a:rPr lang="en-US" dirty="0" smtClean="0"/>
              <a:t/>
            </a:r>
            <a:br>
              <a:rPr lang="en-US" dirty="0" smtClean="0"/>
            </a:br>
            <a:r>
              <a:rPr lang="en-US" dirty="0" smtClean="0"/>
              <a:t>demographic </a:t>
            </a:r>
            <a:r>
              <a:rPr lang="en-US" dirty="0"/>
              <a:t>details</a:t>
            </a:r>
          </a:p>
          <a:p>
            <a:pPr marL="742950" lvl="1" indent="-285750">
              <a:lnSpc>
                <a:spcPct val="200000"/>
              </a:lnSpc>
              <a:buFont typeface="Arial" panose="020B0604020202020204" pitchFamily="34" charset="0"/>
              <a:buChar char="•"/>
            </a:pPr>
            <a:r>
              <a:rPr lang="en-US" b="1" dirty="0"/>
              <a:t>Transaction_ID.csv – </a:t>
            </a:r>
            <a:r>
              <a:rPr lang="en-US" dirty="0"/>
              <a:t>this is a mapping table that contains transaction to customer mapping and payment mode</a:t>
            </a:r>
          </a:p>
          <a:p>
            <a:pPr marL="742950" lvl="1" indent="-285750">
              <a:lnSpc>
                <a:spcPct val="200000"/>
              </a:lnSpc>
              <a:buFont typeface="Arial" panose="020B0604020202020204" pitchFamily="34" charset="0"/>
              <a:buChar char="•"/>
            </a:pPr>
            <a:r>
              <a:rPr lang="en-US" b="1" dirty="0"/>
              <a:t>City.csv – </a:t>
            </a:r>
            <a:r>
              <a:rPr lang="en-US" dirty="0"/>
              <a:t>this file contains list of US cities, their population and number of cab users</a:t>
            </a:r>
          </a:p>
          <a:p>
            <a:pPr marL="742950" lvl="1" indent="-285750">
              <a:buFont typeface="Arial" panose="020B0604020202020204" pitchFamily="34" charset="0"/>
              <a:buChar char="•"/>
            </a:pPr>
            <a:endParaRPr lang="en-US" dirty="0" smtClean="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a:t>
            </a:r>
            <a:r>
              <a:rPr lang="en-US" b="1" dirty="0" smtClean="0">
                <a:solidFill>
                  <a:schemeClr val="accent2"/>
                </a:solidFill>
              </a:rPr>
              <a:t>Sets</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6781408"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lnSpc>
                <a:spcPct val="200000"/>
              </a:lnSpc>
              <a:buFont typeface="Arial" panose="020B0604020202020204" pitchFamily="34" charset="0"/>
              <a:buChar char="•"/>
            </a:pPr>
            <a:r>
              <a:rPr lang="en-US" dirty="0"/>
              <a:t>Which company is </a:t>
            </a:r>
            <a:r>
              <a:rPr lang="en-US" b="1" dirty="0"/>
              <a:t>operating better </a:t>
            </a:r>
            <a:r>
              <a:rPr lang="en-US" dirty="0"/>
              <a:t>in the </a:t>
            </a:r>
            <a:r>
              <a:rPr lang="en-US" dirty="0" smtClean="0"/>
              <a:t>different </a:t>
            </a:r>
            <a:r>
              <a:rPr lang="en-US" dirty="0"/>
              <a:t>cities?</a:t>
            </a:r>
          </a:p>
          <a:p>
            <a:pPr marL="285750" indent="-285750">
              <a:lnSpc>
                <a:spcPct val="200000"/>
              </a:lnSpc>
              <a:buFont typeface="Arial" panose="020B0604020202020204" pitchFamily="34" charset="0"/>
              <a:buChar char="•"/>
            </a:pPr>
            <a:r>
              <a:rPr lang="en-US" dirty="0"/>
              <a:t>Which company have </a:t>
            </a:r>
            <a:r>
              <a:rPr lang="en-US" b="1" dirty="0" smtClean="0"/>
              <a:t>strong </a:t>
            </a:r>
            <a:r>
              <a:rPr lang="en-US" b="1" dirty="0"/>
              <a:t>balance sheet </a:t>
            </a:r>
            <a:r>
              <a:rPr lang="en-US" dirty="0"/>
              <a:t>at the month/year end?</a:t>
            </a:r>
          </a:p>
          <a:p>
            <a:pPr marL="285750" indent="-285750">
              <a:lnSpc>
                <a:spcPct val="200000"/>
              </a:lnSpc>
              <a:buFont typeface="Arial" panose="020B0604020202020204" pitchFamily="34" charset="0"/>
              <a:buChar char="•"/>
            </a:pPr>
            <a:r>
              <a:rPr lang="en-US" dirty="0"/>
              <a:t>Which </a:t>
            </a:r>
            <a:r>
              <a:rPr lang="en-US" dirty="0" smtClean="0"/>
              <a:t>company </a:t>
            </a:r>
            <a:r>
              <a:rPr lang="en-US" b="1" dirty="0"/>
              <a:t>earns</a:t>
            </a:r>
            <a:r>
              <a:rPr lang="en-US" dirty="0"/>
              <a:t> more </a:t>
            </a:r>
            <a:r>
              <a:rPr lang="en-US" b="1" dirty="0"/>
              <a:t>profit</a:t>
            </a:r>
            <a:r>
              <a:rPr lang="en-US" dirty="0" smtClean="0"/>
              <a:t>?</a:t>
            </a:r>
          </a:p>
          <a:p>
            <a:pPr marL="285750" indent="-285750">
              <a:lnSpc>
                <a:spcPct val="200000"/>
              </a:lnSpc>
              <a:buFont typeface="Arial" panose="020B0604020202020204" pitchFamily="34" charset="0"/>
              <a:buChar char="•"/>
            </a:pPr>
            <a:r>
              <a:rPr lang="en-US" dirty="0"/>
              <a:t>Which </a:t>
            </a:r>
            <a:r>
              <a:rPr lang="en-US" dirty="0"/>
              <a:t>company </a:t>
            </a:r>
            <a:r>
              <a:rPr lang="en-US" dirty="0" smtClean="0"/>
              <a:t>have </a:t>
            </a:r>
            <a:r>
              <a:rPr lang="en-US" b="1" dirty="0" smtClean="0"/>
              <a:t>big market share</a:t>
            </a:r>
            <a:r>
              <a:rPr lang="en-US" dirty="0" smtClean="0"/>
              <a:t>?</a:t>
            </a:r>
            <a:endParaRPr lang="en-US" dirty="0"/>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smtClean="0"/>
          </a:p>
          <a:p>
            <a:pPr lvl="1"/>
            <a:endParaRPr lang="en-US" dirty="0" smtClean="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554182" y="59927"/>
            <a:ext cx="10799617" cy="1325563"/>
          </a:xfrm>
        </p:spPr>
        <p:txBody>
          <a:bodyPr/>
          <a:lstStyle/>
          <a:p>
            <a:r>
              <a:rPr lang="en-US" b="1" dirty="0" smtClean="0">
                <a:solidFill>
                  <a:schemeClr val="accent2"/>
                </a:solidFill>
              </a:rPr>
              <a:t>Expected Answer</a:t>
            </a:r>
            <a:endParaRPr lang="en-US" b="1" dirty="0">
              <a:solidFill>
                <a:schemeClr val="accent2"/>
              </a:solidFill>
            </a:endParaRPr>
          </a:p>
        </p:txBody>
      </p:sp>
    </p:spTree>
    <p:extLst>
      <p:ext uri="{BB962C8B-B14F-4D97-AF65-F5344CB8AC3E}">
        <p14:creationId xmlns:p14="http://schemas.microsoft.com/office/powerpoint/2010/main" val="212073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Company-wise Distribution</a:t>
            </a:r>
            <a:endParaRPr lang="en-US" sz="4400" b="1" dirty="0">
              <a:solidFill>
                <a:schemeClr val="bg2">
                  <a:lumMod val="25000"/>
                </a:schemeClr>
              </a:solidFill>
              <a:latin typeface="+mj-lt"/>
            </a:endParaRPr>
          </a:p>
        </p:txBody>
      </p:sp>
      <p:pic>
        <p:nvPicPr>
          <p:cNvPr id="5" name="Picture 4"/>
          <p:cNvPicPr>
            <a:picLocks noChangeAspect="1"/>
          </p:cNvPicPr>
          <p:nvPr/>
        </p:nvPicPr>
        <p:blipFill>
          <a:blip r:embed="rId2"/>
          <a:stretch>
            <a:fillRect/>
          </a:stretch>
        </p:blipFill>
        <p:spPr>
          <a:xfrm>
            <a:off x="1274894" y="1731818"/>
            <a:ext cx="5883526" cy="4710545"/>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Age distribution</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stretch>
            <a:fillRect/>
          </a:stretch>
        </p:blipFill>
        <p:spPr>
          <a:xfrm>
            <a:off x="315513" y="1867765"/>
            <a:ext cx="11593767" cy="4061981"/>
          </a:xfrm>
          <a:prstGeom prst="rect">
            <a:avLst/>
          </a:prstGeom>
        </p:spPr>
      </p:pic>
    </p:spTree>
    <p:extLst>
      <p:ext uri="{BB962C8B-B14F-4D97-AF65-F5344CB8AC3E}">
        <p14:creationId xmlns:p14="http://schemas.microsoft.com/office/powerpoint/2010/main" val="95393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Age-Group distribution</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stretch>
            <a:fillRect/>
          </a:stretch>
        </p:blipFill>
        <p:spPr>
          <a:xfrm>
            <a:off x="762000" y="2047875"/>
            <a:ext cx="10875818" cy="4283652"/>
          </a:xfrm>
          <a:prstGeom prst="rect">
            <a:avLst/>
          </a:prstGeom>
        </p:spPr>
      </p:pic>
    </p:spTree>
    <p:extLst>
      <p:ext uri="{BB962C8B-B14F-4D97-AF65-F5344CB8AC3E}">
        <p14:creationId xmlns:p14="http://schemas.microsoft.com/office/powerpoint/2010/main" val="239429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Gender Distribution</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stretch>
            <a:fillRect/>
          </a:stretch>
        </p:blipFill>
        <p:spPr>
          <a:xfrm>
            <a:off x="194996" y="2090737"/>
            <a:ext cx="11906268" cy="4226936"/>
          </a:xfrm>
          <a:prstGeom prst="rect">
            <a:avLst/>
          </a:prstGeom>
        </p:spPr>
      </p:pic>
    </p:spTree>
    <p:extLst>
      <p:ext uri="{BB962C8B-B14F-4D97-AF65-F5344CB8AC3E}">
        <p14:creationId xmlns:p14="http://schemas.microsoft.com/office/powerpoint/2010/main" val="325670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City-wise User Distribution</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stretch>
            <a:fillRect/>
          </a:stretch>
        </p:blipFill>
        <p:spPr>
          <a:xfrm>
            <a:off x="762000" y="1885950"/>
            <a:ext cx="10972800" cy="4473286"/>
          </a:xfrm>
          <a:prstGeom prst="rect">
            <a:avLst/>
          </a:prstGeom>
        </p:spPr>
      </p:pic>
    </p:spTree>
    <p:extLst>
      <p:ext uri="{BB962C8B-B14F-4D97-AF65-F5344CB8AC3E}">
        <p14:creationId xmlns:p14="http://schemas.microsoft.com/office/powerpoint/2010/main" val="4239125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252</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G2M Cab Industry Case Study</vt:lpstr>
      <vt:lpstr>Data Sets</vt:lpstr>
      <vt:lpstr>Expected Answer</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Microsoft account</cp:lastModifiedBy>
  <cp:revision>149</cp:revision>
  <cp:lastPrinted>2019-08-24T08:13:50Z</cp:lastPrinted>
  <dcterms:created xsi:type="dcterms:W3CDTF">2019-08-19T15:39:24Z</dcterms:created>
  <dcterms:modified xsi:type="dcterms:W3CDTF">2022-07-27T03:36:31Z</dcterms:modified>
</cp:coreProperties>
</file>