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90e1b230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90e1b230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90e1b2304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90e1b2304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90e1b230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90e1b230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90e1b230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90e1b230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90e1b230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90e1b2304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90e1b2304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90e1b2304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90e1b2304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90e1b2304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90e1b2304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90e1b2304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90e1b2304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90e1b2304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90e1b2304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90e1b2304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90e1b230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90e1b230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90e1b2304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90e1b2304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90e1b2304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90e1b2304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90e1b2304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90e1b2304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90e1b230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90e1b230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90e1b230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90e1b230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90e1b230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90e1b230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90e1b230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90e1b2304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90e1b2304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90e1b2304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90e1b230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90e1b230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90e1b2304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90e1b230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Ensemble</a:t>
            </a:r>
            <a:endParaRPr/>
          </a:p>
        </p:txBody>
      </p:sp>
      <p:sp>
        <p:nvSpPr>
          <p:cNvPr id="138" name="Google Shape;138;p22"/>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Ensemble models is when we combine the outputs from various models in any of these three ways:</a:t>
            </a:r>
            <a:endParaRPr/>
          </a:p>
          <a:p>
            <a:pPr indent="-311150" lvl="0" marL="457200" rtl="0" algn="l">
              <a:spcBef>
                <a:spcPts val="1600"/>
              </a:spcBef>
              <a:spcAft>
                <a:spcPts val="0"/>
              </a:spcAft>
              <a:buSzPts val="1300"/>
              <a:buAutoNum type="arabicParenR"/>
            </a:pPr>
            <a:r>
              <a:rPr lang="en"/>
              <a:t>Stacking - In this technique we fit the training set on many models and the predictions from one model is build to build features for the next model. Thus, different models are stacked together</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AutoNum type="arabicParenR"/>
            </a:pPr>
            <a:r>
              <a:rPr lang="en"/>
              <a:t>Bagging -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chemeClr val="lt1"/>
              </a:highlight>
              <a:latin typeface="Georgia"/>
              <a:ea typeface="Georgia"/>
              <a:cs typeface="Georgia"/>
              <a:sym typeface="Georgia"/>
            </a:endParaRPr>
          </a:p>
          <a:p>
            <a:pPr indent="0" lvl="0" marL="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pic>
        <p:nvPicPr>
          <p:cNvPr id="139" name="Google Shape;139;p22"/>
          <p:cNvPicPr preferRelativeResize="0"/>
          <p:nvPr/>
        </p:nvPicPr>
        <p:blipFill>
          <a:blip r:embed="rId3">
            <a:alphaModFix/>
          </a:blip>
          <a:stretch>
            <a:fillRect/>
          </a:stretch>
        </p:blipFill>
        <p:spPr>
          <a:xfrm>
            <a:off x="1944324" y="2571742"/>
            <a:ext cx="3671899" cy="25670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ctrTitle"/>
          </p:nvPr>
        </p:nvSpPr>
        <p:spPr>
          <a:xfrm>
            <a:off x="729450" y="1322450"/>
            <a:ext cx="7688100" cy="3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already seen one advanced ensembling technique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Classifiers</a:t>
            </a:r>
            <a:endParaRPr/>
          </a:p>
        </p:txBody>
      </p:sp>
      <p:sp>
        <p:nvSpPr>
          <p:cNvPr id="150" name="Google Shape;150;p24"/>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55555"/>
                </a:solidFill>
                <a:highlight>
                  <a:srgbClr val="FFFFFF"/>
                </a:highlight>
                <a:latin typeface="Georgia"/>
                <a:ea typeface="Georgia"/>
                <a:cs typeface="Georgia"/>
                <a:sym typeface="Georgia"/>
              </a:rPr>
              <a:t>It is an ensemble of Decision Trees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350">
                <a:solidFill>
                  <a:srgbClr val="555555"/>
                </a:solidFill>
                <a:highlight>
                  <a:srgbClr val="FFFFFF"/>
                </a:highlight>
                <a:latin typeface="Georgia"/>
                <a:ea typeface="Georgia"/>
                <a:cs typeface="Georgia"/>
                <a:sym typeface="Georgia"/>
              </a:rPr>
              <a:t>We basically work with a forest of trees</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350">
                <a:solidFill>
                  <a:srgbClr val="555555"/>
                </a:solidFill>
                <a:highlight>
                  <a:srgbClr val="FFFFFF"/>
                </a:highlight>
                <a:latin typeface="Georgia"/>
                <a:ea typeface="Georgia"/>
                <a:cs typeface="Georgia"/>
                <a:sym typeface="Georgia"/>
              </a:rPr>
              <a:t>Each trees chooses one class</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350">
                <a:solidFill>
                  <a:srgbClr val="555555"/>
                </a:solidFill>
                <a:highlight>
                  <a:srgbClr val="FFFFFF"/>
                </a:highlight>
                <a:latin typeface="Georgia"/>
                <a:ea typeface="Georgia"/>
                <a:cs typeface="Georgia"/>
                <a:sym typeface="Georgia"/>
              </a:rPr>
              <a:t>The class with the most votes from the most trees wins</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350">
                <a:solidFill>
                  <a:srgbClr val="555555"/>
                </a:solidFill>
                <a:highlight>
                  <a:srgbClr val="FFFFFF"/>
                </a:highlight>
                <a:latin typeface="Georgia"/>
                <a:ea typeface="Georgia"/>
                <a:cs typeface="Georgia"/>
                <a:sym typeface="Georgia"/>
              </a:rPr>
              <a:t>Say I want 5 trees,</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350">
                <a:solidFill>
                  <a:srgbClr val="555555"/>
                </a:solidFill>
                <a:highlight>
                  <a:srgbClr val="FFFFFF"/>
                </a:highlight>
                <a:latin typeface="Georgia"/>
                <a:ea typeface="Georgia"/>
                <a:cs typeface="Georgia"/>
                <a:sym typeface="Georgia"/>
              </a:rPr>
              <a:t>I will split the training data into 5 parts</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350">
                <a:solidFill>
                  <a:srgbClr val="555555"/>
                </a:solidFill>
                <a:highlight>
                  <a:srgbClr val="FFFFFF"/>
                </a:highlight>
                <a:latin typeface="Georgia"/>
                <a:ea typeface="Georgia"/>
                <a:cs typeface="Georgia"/>
                <a:sym typeface="Georgia"/>
              </a:rPr>
              <a:t>Say for a certain record, 3 trees predicted higher for class 1</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350">
                <a:solidFill>
                  <a:srgbClr val="555555"/>
                </a:solidFill>
                <a:highlight>
                  <a:srgbClr val="FFFFFF"/>
                </a:highlight>
                <a:latin typeface="Georgia"/>
                <a:ea typeface="Georgia"/>
                <a:cs typeface="Georgia"/>
                <a:sym typeface="Georgia"/>
              </a:rPr>
              <a:t>The output of the forest will be 1</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chemeClr val="lt1"/>
              </a:highlight>
              <a:latin typeface="Georgia"/>
              <a:ea typeface="Georgia"/>
              <a:cs typeface="Georgia"/>
              <a:sym typeface="Georgia"/>
            </a:endParaRPr>
          </a:p>
          <a:p>
            <a:pPr indent="0" lvl="0" marL="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Ensemble</a:t>
            </a:r>
            <a:endParaRPr/>
          </a:p>
        </p:txBody>
      </p:sp>
      <p:sp>
        <p:nvSpPr>
          <p:cNvPr id="156" name="Google Shape;156;p25"/>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Boosting : </a:t>
            </a:r>
            <a:endParaRPr/>
          </a:p>
          <a:p>
            <a:pPr indent="0" lvl="0" marL="0" rtl="0" algn="l">
              <a:spcBef>
                <a:spcPts val="1600"/>
              </a:spcBef>
              <a:spcAft>
                <a:spcPts val="0"/>
              </a:spcAft>
              <a:buNone/>
            </a:pPr>
            <a:r>
              <a:rPr lang="en"/>
              <a:t>Creates a strong learner from the weighted average of weak classifiers</a:t>
            </a:r>
            <a:endParaRPr/>
          </a:p>
          <a:p>
            <a:pPr indent="0" lvl="0" marL="0" rtl="0" algn="l">
              <a:spcBef>
                <a:spcPts val="1600"/>
              </a:spcBef>
              <a:spcAft>
                <a:spcPts val="0"/>
              </a:spcAft>
              <a:buNone/>
            </a:pPr>
            <a:r>
              <a:rPr lang="en"/>
              <a:t>Boosting is a sequential process, where each subsequent model attempts to correct the errors of the previous model. The succeeding models are dependent on the previous model.</a:t>
            </a:r>
            <a:endParaRPr/>
          </a:p>
          <a:p>
            <a:pPr indent="0" lvl="0" marL="0" rtl="0" algn="l">
              <a:spcBef>
                <a:spcPts val="1600"/>
              </a:spcBef>
              <a:spcAft>
                <a:spcPts val="0"/>
              </a:spcAft>
              <a:buNone/>
            </a:pPr>
            <a:r>
              <a:rPr lang="en"/>
              <a:t>The observations which are incorrectly predicted, are given higher weights. The succeeding model tries to fix these errors</a:t>
            </a:r>
            <a:endParaRPr/>
          </a:p>
          <a:p>
            <a:pPr indent="0" lvl="0" marL="0" rtl="0" algn="l">
              <a:spcBef>
                <a:spcPts val="1600"/>
              </a:spcBef>
              <a:spcAft>
                <a:spcPts val="0"/>
              </a:spcAft>
              <a:buNone/>
            </a:pPr>
            <a:r>
              <a:rPr lang="en"/>
              <a:t>subset creation is not random and depends upon the performance of the previous models: every new subsets contains the elements that were (likely to be) misclassified by previous models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chemeClr val="lt1"/>
              </a:highlight>
              <a:latin typeface="Georgia"/>
              <a:ea typeface="Georgia"/>
              <a:cs typeface="Georgia"/>
              <a:sym typeface="Georgia"/>
            </a:endParaRPr>
          </a:p>
          <a:p>
            <a:pPr indent="0" lvl="0" marL="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ctrTitle"/>
          </p:nvPr>
        </p:nvSpPr>
        <p:spPr>
          <a:xfrm>
            <a:off x="729450" y="1322450"/>
            <a:ext cx="7688100" cy="3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a boosting algorithm on our titanic set</a:t>
            </a:r>
            <a:endParaRPr/>
          </a:p>
          <a:p>
            <a:pPr indent="-495300" lvl="0" marL="457200" rtl="0" algn="l">
              <a:spcBef>
                <a:spcPts val="0"/>
              </a:spcBef>
              <a:spcAft>
                <a:spcPts val="0"/>
              </a:spcAft>
              <a:buSzPts val="4200"/>
              <a:buChar char="-"/>
            </a:pPr>
            <a:r>
              <a:rPr lang="en"/>
              <a:t>XGBOOST!!!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ctrTitle"/>
          </p:nvPr>
        </p:nvSpPr>
        <p:spPr>
          <a:xfrm>
            <a:off x="727950" y="1224350"/>
            <a:ext cx="7688100" cy="3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found the best algorithm to use, lets finally fit the model on the whole training set and see how well it performs on the testing 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type="ctrTitle"/>
          </p:nvPr>
        </p:nvSpPr>
        <p:spPr>
          <a:xfrm>
            <a:off x="727950" y="1224350"/>
            <a:ext cx="7688100" cy="3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177" name="Google Shape;177;p29"/>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 to choose the the best model for our dataset</a:t>
            </a:r>
            <a:endParaRPr/>
          </a:p>
          <a:p>
            <a:pPr indent="0" lvl="0" marL="0" rtl="0" algn="l">
              <a:spcBef>
                <a:spcPts val="1600"/>
              </a:spcBef>
              <a:spcAft>
                <a:spcPts val="0"/>
              </a:spcAft>
              <a:buNone/>
            </a:pPr>
            <a:r>
              <a:rPr lang="en"/>
              <a:t>So for all the modelling till now we have just used accuracy_score, but there are so many other metrics which might make more sense than just a simple accuracy check</a:t>
            </a:r>
            <a:endParaRPr/>
          </a:p>
          <a:p>
            <a:pPr indent="0" lvl="0" marL="0" rtl="0" algn="l">
              <a:spcBef>
                <a:spcPts val="1600"/>
              </a:spcBef>
              <a:spcAft>
                <a:spcPts val="0"/>
              </a:spcAft>
              <a:buNone/>
            </a:pPr>
            <a:r>
              <a:rPr lang="en"/>
              <a:t>Since the outputs of regression and classification models are very different, we have different metrics for regression and classification</a:t>
            </a:r>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chemeClr val="lt1"/>
              </a:highlight>
              <a:latin typeface="Georgia"/>
              <a:ea typeface="Georgia"/>
              <a:cs typeface="Georgia"/>
              <a:sym typeface="Georgia"/>
            </a:endParaRPr>
          </a:p>
          <a:p>
            <a:pPr indent="0" lvl="0" marL="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evaluation metrics</a:t>
            </a:r>
            <a:endParaRPr/>
          </a:p>
        </p:txBody>
      </p:sp>
      <p:sp>
        <p:nvSpPr>
          <p:cNvPr id="183" name="Google Shape;183;p30"/>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Mean Square Error: </a:t>
            </a:r>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314325" lvl="0" marL="457200" rtl="0" algn="l">
              <a:spcBef>
                <a:spcPts val="1600"/>
              </a:spcBef>
              <a:spcAft>
                <a:spcPts val="0"/>
              </a:spcAft>
              <a:buClr>
                <a:srgbClr val="000000"/>
              </a:buClr>
              <a:buSzPts val="1350"/>
              <a:buFont typeface="Georgia"/>
              <a:buAutoNum type="arabicParenR"/>
            </a:pPr>
            <a:r>
              <a:rPr lang="en"/>
              <a:t>Mean Absolute Error:   </a:t>
            </a:r>
            <a:endParaRPr sz="1350">
              <a:solidFill>
                <a:srgbClr val="000000"/>
              </a:solidFill>
              <a:highlight>
                <a:schemeClr val="lt1"/>
              </a:highlight>
              <a:latin typeface="Georgia"/>
              <a:ea typeface="Georgia"/>
              <a:cs typeface="Georgia"/>
              <a:sym typeface="Georgia"/>
            </a:endParaRPr>
          </a:p>
          <a:p>
            <a:pPr indent="0" lvl="0" marL="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pic>
        <p:nvPicPr>
          <p:cNvPr id="184" name="Google Shape;184;p30"/>
          <p:cNvPicPr preferRelativeResize="0"/>
          <p:nvPr/>
        </p:nvPicPr>
        <p:blipFill>
          <a:blip r:embed="rId3">
            <a:alphaModFix/>
          </a:blip>
          <a:stretch>
            <a:fillRect/>
          </a:stretch>
        </p:blipFill>
        <p:spPr>
          <a:xfrm>
            <a:off x="2209800" y="1685925"/>
            <a:ext cx="2770999" cy="1039125"/>
          </a:xfrm>
          <a:prstGeom prst="rect">
            <a:avLst/>
          </a:prstGeom>
          <a:noFill/>
          <a:ln>
            <a:noFill/>
          </a:ln>
        </p:spPr>
      </p:pic>
      <p:pic>
        <p:nvPicPr>
          <p:cNvPr id="185" name="Google Shape;185;p30"/>
          <p:cNvPicPr preferRelativeResize="0"/>
          <p:nvPr/>
        </p:nvPicPr>
        <p:blipFill>
          <a:blip r:embed="rId4">
            <a:alphaModFix/>
          </a:blip>
          <a:stretch>
            <a:fillRect/>
          </a:stretch>
        </p:blipFill>
        <p:spPr>
          <a:xfrm>
            <a:off x="2908025" y="2665300"/>
            <a:ext cx="2684850" cy="103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 evaluation metrics</a:t>
            </a:r>
            <a:endParaRPr/>
          </a:p>
        </p:txBody>
      </p:sp>
      <p:sp>
        <p:nvSpPr>
          <p:cNvPr id="191" name="Google Shape;191;p31"/>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R2: </a:t>
            </a:r>
            <a:endParaRPr/>
          </a:p>
          <a:p>
            <a:pPr indent="-311150" lvl="1" marL="914400" rtl="0" algn="l">
              <a:spcBef>
                <a:spcPts val="0"/>
              </a:spcBef>
              <a:spcAft>
                <a:spcPts val="0"/>
              </a:spcAft>
              <a:buSzPts val="1300"/>
              <a:buAutoNum type="alphaLcParenR"/>
            </a:pPr>
            <a:r>
              <a:rPr lang="en" sz="1300"/>
              <a:t>It is similar to MSE</a:t>
            </a:r>
            <a:endParaRPr sz="1300"/>
          </a:p>
          <a:p>
            <a:pPr indent="-311150" lvl="1" marL="914400" rtl="0" algn="l">
              <a:spcBef>
                <a:spcPts val="0"/>
              </a:spcBef>
              <a:spcAft>
                <a:spcPts val="0"/>
              </a:spcAft>
              <a:buSzPts val="1300"/>
              <a:buAutoNum type="alphaLcParenR"/>
            </a:pPr>
            <a:r>
              <a:rPr lang="en" sz="1300"/>
              <a:t>Easier to  interpret</a:t>
            </a:r>
            <a:endParaRPr sz="1300"/>
          </a:p>
          <a:p>
            <a:pPr indent="-311150" lvl="1" marL="914400" rtl="0" algn="l">
              <a:spcBef>
                <a:spcPts val="0"/>
              </a:spcBef>
              <a:spcAft>
                <a:spcPts val="0"/>
              </a:spcAft>
              <a:buSzPts val="1300"/>
              <a:buAutoNum type="alphaLcParenR"/>
            </a:pPr>
            <a:r>
              <a:rPr lang="en" sz="1300"/>
              <a:t>Always between 0 and 1</a:t>
            </a:r>
            <a:endParaRPr sz="1300"/>
          </a:p>
          <a:p>
            <a:pPr indent="-311150" lvl="1" marL="914400" rtl="0" algn="l">
              <a:spcBef>
                <a:spcPts val="0"/>
              </a:spcBef>
              <a:spcAft>
                <a:spcPts val="0"/>
              </a:spcAft>
              <a:buSzPts val="1300"/>
              <a:buAutoNum type="alphaLcParenR"/>
            </a:pPr>
            <a:r>
              <a:rPr lang="en" sz="1300"/>
              <a:t>Thus the error cannot be too large or too small</a:t>
            </a:r>
            <a:endParaRPr sz="1300"/>
          </a:p>
          <a:p>
            <a:pPr indent="-311150" lvl="1" marL="914400" rtl="0" algn="l">
              <a:spcBef>
                <a:spcPts val="0"/>
              </a:spcBef>
              <a:spcAft>
                <a:spcPts val="0"/>
              </a:spcAft>
              <a:buSzPts val="1300"/>
              <a:buAutoNum type="alphaLcParenR"/>
            </a:pPr>
            <a:r>
              <a:rPr lang="en" sz="1300"/>
              <a:t>Closer to 1 less the error</a:t>
            </a:r>
            <a:endParaRPr sz="1300"/>
          </a:p>
          <a:p>
            <a:pPr indent="-311150" lvl="1" marL="914400" rtl="0" algn="l">
              <a:spcBef>
                <a:spcPts val="0"/>
              </a:spcBef>
              <a:spcAft>
                <a:spcPts val="0"/>
              </a:spcAft>
              <a:buSzPts val="1300"/>
              <a:buAutoNum type="alphaLcParenR"/>
            </a:pPr>
            <a:r>
              <a:rPr lang="en" sz="1300"/>
              <a:t>Can be seen as a ‘general scale’ measurement</a:t>
            </a:r>
            <a:endParaRPr sz="1300"/>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457200" rtl="0" algn="l">
              <a:spcBef>
                <a:spcPts val="1600"/>
              </a:spcBef>
              <a:spcAft>
                <a:spcPts val="0"/>
              </a:spcAft>
              <a:buNone/>
            </a:pPr>
            <a:r>
              <a:t/>
            </a:r>
            <a:endParaRPr sz="1350">
              <a:solidFill>
                <a:srgbClr val="000000"/>
              </a:solidFill>
              <a:highlight>
                <a:schemeClr val="lt1"/>
              </a:highlight>
              <a:latin typeface="Georgia"/>
              <a:ea typeface="Georgia"/>
              <a:cs typeface="Georgia"/>
              <a:sym typeface="Georgia"/>
            </a:endParaRPr>
          </a:p>
          <a:p>
            <a:pPr indent="0" lvl="0" marL="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pic>
        <p:nvPicPr>
          <p:cNvPr id="192" name="Google Shape;192;p31"/>
          <p:cNvPicPr preferRelativeResize="0"/>
          <p:nvPr/>
        </p:nvPicPr>
        <p:blipFill>
          <a:blip r:embed="rId3">
            <a:alphaModFix/>
          </a:blip>
          <a:stretch>
            <a:fillRect/>
          </a:stretch>
        </p:blipFill>
        <p:spPr>
          <a:xfrm>
            <a:off x="914099" y="3578424"/>
            <a:ext cx="2705925" cy="837150"/>
          </a:xfrm>
          <a:prstGeom prst="rect">
            <a:avLst/>
          </a:prstGeom>
          <a:noFill/>
          <a:ln>
            <a:noFill/>
          </a:ln>
        </p:spPr>
      </p:pic>
      <p:pic>
        <p:nvPicPr>
          <p:cNvPr id="193" name="Google Shape;193;p31"/>
          <p:cNvPicPr preferRelativeResize="0"/>
          <p:nvPr/>
        </p:nvPicPr>
        <p:blipFill>
          <a:blip r:embed="rId4">
            <a:alphaModFix/>
          </a:blip>
          <a:stretch>
            <a:fillRect/>
          </a:stretch>
        </p:blipFill>
        <p:spPr>
          <a:xfrm>
            <a:off x="4430650" y="3382425"/>
            <a:ext cx="3820401" cy="103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ctrTitle"/>
          </p:nvPr>
        </p:nvSpPr>
        <p:spPr>
          <a:xfrm>
            <a:off x="729450" y="1322450"/>
            <a:ext cx="7688100" cy="3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Workshop we discussed about modelling algorithms, however there’s one </a:t>
            </a:r>
            <a:r>
              <a:rPr lang="en"/>
              <a:t>technique</a:t>
            </a:r>
            <a:r>
              <a:rPr lang="en"/>
              <a:t> which we did not talk about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r>
              <a:rPr lang="en"/>
              <a:t> evaluation metrics</a:t>
            </a:r>
            <a:endParaRPr/>
          </a:p>
        </p:txBody>
      </p:sp>
      <p:sp>
        <p:nvSpPr>
          <p:cNvPr id="199" name="Google Shape;199;p32"/>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Accuracy_score: </a:t>
            </a:r>
            <a:endParaRPr/>
          </a:p>
          <a:p>
            <a:pPr indent="0" lvl="0" marL="457200" rtl="0" algn="l">
              <a:spcBef>
                <a:spcPts val="1600"/>
              </a:spcBef>
              <a:spcAft>
                <a:spcPts val="0"/>
              </a:spcAft>
              <a:buNone/>
            </a:pPr>
            <a:r>
              <a:t/>
            </a:r>
            <a:endParaRPr sz="1350">
              <a:solidFill>
                <a:srgbClr val="000000"/>
              </a:solidFill>
              <a:highlight>
                <a:schemeClr val="lt1"/>
              </a:highlight>
              <a:latin typeface="Georgia"/>
              <a:ea typeface="Georgia"/>
              <a:cs typeface="Georgia"/>
              <a:sym typeface="Georgia"/>
            </a:endParaRPr>
          </a:p>
          <a:p>
            <a:pPr indent="0" lvl="0" marL="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311150" lvl="0" marL="457200" rtl="0" algn="l">
              <a:spcBef>
                <a:spcPts val="1600"/>
              </a:spcBef>
              <a:spcAft>
                <a:spcPts val="0"/>
              </a:spcAft>
              <a:buSzPts val="1300"/>
              <a:buAutoNum type="arabicParenR"/>
            </a:pPr>
            <a:r>
              <a:rPr lang="en"/>
              <a:t>Recall</a:t>
            </a:r>
            <a:endParaRPr/>
          </a:p>
          <a:p>
            <a:pPr indent="-311150" lvl="1" marL="914400" rtl="0" algn="l">
              <a:spcBef>
                <a:spcPts val="0"/>
              </a:spcBef>
              <a:spcAft>
                <a:spcPts val="0"/>
              </a:spcAft>
              <a:buSzPts val="1300"/>
              <a:buAutoNum type="alphaLcParenR"/>
            </a:pPr>
            <a:r>
              <a:rPr lang="en" sz="1300"/>
              <a:t>It is a useful metric when one class has only a handful of entries</a:t>
            </a:r>
            <a:endParaRPr sz="1300"/>
          </a:p>
          <a:p>
            <a:pPr indent="-311150" lvl="1" marL="914400" rtl="0" algn="l">
              <a:spcBef>
                <a:spcPts val="0"/>
              </a:spcBef>
              <a:spcAft>
                <a:spcPts val="0"/>
              </a:spcAft>
              <a:buSzPts val="1300"/>
              <a:buAutoNum type="alphaLcParenR"/>
            </a:pPr>
            <a:r>
              <a:rPr lang="en" sz="1300"/>
              <a:t>Tells us that for the class which has a very few entries, how many did we get write</a:t>
            </a:r>
            <a:endParaRPr sz="1300"/>
          </a:p>
          <a:p>
            <a:pPr indent="-311150" lvl="1" marL="914400" rtl="0" algn="l">
              <a:spcBef>
                <a:spcPts val="0"/>
              </a:spcBef>
              <a:spcAft>
                <a:spcPts val="0"/>
              </a:spcAft>
              <a:buSzPts val="1300"/>
              <a:buAutoNum type="alphaLcParenR"/>
            </a:pPr>
            <a:r>
              <a:rPr lang="en" sz="1300"/>
              <a:t>Accuracy doesnt make sense. Say if we have 5 entries for class 1 and 50000 for class 0, our model predicted 0 for all entries, It would  still lead to high accuracy</a:t>
            </a:r>
            <a:endParaRPr sz="1300"/>
          </a:p>
          <a:p>
            <a:pPr indent="0" lvl="0" marL="914400" rtl="0" algn="l">
              <a:spcBef>
                <a:spcPts val="1600"/>
              </a:spcBef>
              <a:spcAft>
                <a:spcPts val="1600"/>
              </a:spcAft>
              <a:buNone/>
            </a:pPr>
            <a:r>
              <a:t/>
            </a:r>
            <a:endParaRPr sz="1300"/>
          </a:p>
        </p:txBody>
      </p:sp>
      <p:pic>
        <p:nvPicPr>
          <p:cNvPr id="200" name="Google Shape;200;p32"/>
          <p:cNvPicPr preferRelativeResize="0"/>
          <p:nvPr/>
        </p:nvPicPr>
        <p:blipFill>
          <a:blip r:embed="rId3">
            <a:alphaModFix/>
          </a:blip>
          <a:stretch>
            <a:fillRect/>
          </a:stretch>
        </p:blipFill>
        <p:spPr>
          <a:xfrm>
            <a:off x="2557775" y="1355675"/>
            <a:ext cx="3021300" cy="872700"/>
          </a:xfrm>
          <a:prstGeom prst="rect">
            <a:avLst/>
          </a:prstGeom>
          <a:noFill/>
          <a:ln>
            <a:noFill/>
          </a:ln>
        </p:spPr>
      </p:pic>
      <p:pic>
        <p:nvPicPr>
          <p:cNvPr id="201" name="Google Shape;201;p32"/>
          <p:cNvPicPr preferRelativeResize="0"/>
          <p:nvPr/>
        </p:nvPicPr>
        <p:blipFill>
          <a:blip r:embed="rId4">
            <a:alphaModFix/>
          </a:blip>
          <a:stretch>
            <a:fillRect/>
          </a:stretch>
        </p:blipFill>
        <p:spPr>
          <a:xfrm>
            <a:off x="1410353" y="3933574"/>
            <a:ext cx="5506572" cy="114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evaluation metrics</a:t>
            </a:r>
            <a:endParaRPr/>
          </a:p>
        </p:txBody>
      </p:sp>
      <p:sp>
        <p:nvSpPr>
          <p:cNvPr id="207" name="Google Shape;207;p33"/>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Precision</a:t>
            </a:r>
            <a:endParaRPr/>
          </a:p>
          <a:p>
            <a:pPr indent="-311150" lvl="1" marL="914400" rtl="0" algn="l">
              <a:spcBef>
                <a:spcPts val="0"/>
              </a:spcBef>
              <a:spcAft>
                <a:spcPts val="0"/>
              </a:spcAft>
              <a:buSzPts val="1300"/>
              <a:buAutoNum type="alphaLcParenR"/>
            </a:pPr>
            <a:r>
              <a:rPr lang="en" sz="1300"/>
              <a:t>It is a useful metric when one class has only a handful of entries</a:t>
            </a:r>
            <a:endParaRPr sz="1300"/>
          </a:p>
          <a:p>
            <a:pPr indent="-311150" lvl="1" marL="914400" rtl="0" algn="l">
              <a:spcBef>
                <a:spcPts val="0"/>
              </a:spcBef>
              <a:spcAft>
                <a:spcPts val="0"/>
              </a:spcAft>
              <a:buSzPts val="1300"/>
              <a:buAutoNum type="alphaLcParenR"/>
            </a:pPr>
            <a:r>
              <a:rPr lang="en" sz="1300"/>
              <a:t>O</a:t>
            </a:r>
            <a:r>
              <a:rPr lang="en" sz="1300"/>
              <a:t>ut of all the positive predictions the model made, how many were correct </a:t>
            </a:r>
            <a:endParaRPr sz="1300"/>
          </a:p>
          <a:p>
            <a:pPr indent="-311150" lvl="1" marL="914400" rtl="0" algn="l">
              <a:spcBef>
                <a:spcPts val="0"/>
              </a:spcBef>
              <a:spcAft>
                <a:spcPts val="0"/>
              </a:spcAft>
              <a:buSzPts val="1300"/>
              <a:buAutoNum type="alphaLcParenR"/>
            </a:pPr>
            <a:r>
              <a:rPr lang="en" sz="1300"/>
              <a:t>Measure of false positives</a:t>
            </a:r>
            <a:endParaRPr sz="1300"/>
          </a:p>
          <a:p>
            <a:pPr indent="0" lvl="0" marL="0" rtl="0" algn="l">
              <a:spcBef>
                <a:spcPts val="1600"/>
              </a:spcBef>
              <a:spcAft>
                <a:spcPts val="0"/>
              </a:spcAft>
              <a:buNone/>
            </a:pPr>
            <a:r>
              <a:t/>
            </a:r>
            <a:endParaRPr sz="1300"/>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08" name="Google Shape;208;p33"/>
          <p:cNvPicPr preferRelativeResize="0"/>
          <p:nvPr/>
        </p:nvPicPr>
        <p:blipFill>
          <a:blip r:embed="rId3">
            <a:alphaModFix/>
          </a:blip>
          <a:stretch>
            <a:fillRect/>
          </a:stretch>
        </p:blipFill>
        <p:spPr>
          <a:xfrm>
            <a:off x="729450" y="2571748"/>
            <a:ext cx="5825726" cy="87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evaluation metrics</a:t>
            </a:r>
            <a:endParaRPr/>
          </a:p>
        </p:txBody>
      </p:sp>
      <p:sp>
        <p:nvSpPr>
          <p:cNvPr id="214" name="Google Shape;214;p34"/>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F1 Score</a:t>
            </a:r>
            <a:endParaRPr/>
          </a:p>
          <a:p>
            <a:pPr indent="-311150" lvl="1" marL="914400" rtl="0" algn="l">
              <a:spcBef>
                <a:spcPts val="0"/>
              </a:spcBef>
              <a:spcAft>
                <a:spcPts val="0"/>
              </a:spcAft>
              <a:buSzPts val="1300"/>
              <a:buAutoNum type="alphaLcParenR"/>
            </a:pPr>
            <a:r>
              <a:rPr lang="en" sz="1300"/>
              <a:t>Harmonic mean of precision and recall</a:t>
            </a:r>
            <a:endParaRPr sz="1300"/>
          </a:p>
          <a:p>
            <a:pPr indent="-311150" lvl="1" marL="914400" rtl="0" algn="l">
              <a:spcBef>
                <a:spcPts val="0"/>
              </a:spcBef>
              <a:spcAft>
                <a:spcPts val="0"/>
              </a:spcAft>
              <a:buSzPts val="1300"/>
              <a:buAutoNum type="alphaLcParenR"/>
            </a:pPr>
            <a:r>
              <a:rPr lang="en" sz="1300"/>
              <a:t>Thus is a great measure of how good the model is</a:t>
            </a:r>
            <a:endParaRPr sz="1300"/>
          </a:p>
          <a:p>
            <a:pPr indent="-311150" lvl="1" marL="914400" rtl="0" algn="l">
              <a:spcBef>
                <a:spcPts val="0"/>
              </a:spcBef>
              <a:spcAft>
                <a:spcPts val="0"/>
              </a:spcAft>
              <a:buSzPts val="1300"/>
              <a:buAutoNum type="alphaLcParenR"/>
            </a:pPr>
            <a:r>
              <a:rPr lang="en" sz="1300"/>
              <a:t>It has a great property that any of the metric is much lower than the other, then the value of F1 will be low. Indicating inaccuracy</a:t>
            </a:r>
            <a:endParaRPr sz="1300"/>
          </a:p>
          <a:p>
            <a:pPr indent="0" lvl="0" marL="0" rtl="0" algn="l">
              <a:spcBef>
                <a:spcPts val="1600"/>
              </a:spcBef>
              <a:spcAft>
                <a:spcPts val="0"/>
              </a:spcAft>
              <a:buNone/>
            </a:pPr>
            <a:r>
              <a:t/>
            </a:r>
            <a:endParaRPr sz="1300"/>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15" name="Google Shape;215;p34"/>
          <p:cNvPicPr preferRelativeResize="0"/>
          <p:nvPr/>
        </p:nvPicPr>
        <p:blipFill>
          <a:blip r:embed="rId3">
            <a:alphaModFix/>
          </a:blip>
          <a:stretch>
            <a:fillRect/>
          </a:stretch>
        </p:blipFill>
        <p:spPr>
          <a:xfrm>
            <a:off x="1132681" y="2913900"/>
            <a:ext cx="3708600" cy="106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729450" y="1322450"/>
            <a:ext cx="7688100" cy="3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in doubt use Xgboost”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type="ctrTitle"/>
          </p:nvPr>
        </p:nvSpPr>
        <p:spPr>
          <a:xfrm>
            <a:off x="729450" y="1322450"/>
            <a:ext cx="7688100" cy="3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endParaRPr/>
          </a:p>
          <a:p>
            <a:pPr indent="0" lvl="0" marL="0" rtl="0" algn="l">
              <a:spcBef>
                <a:spcPts val="0"/>
              </a:spcBef>
              <a:spcAft>
                <a:spcPts val="0"/>
              </a:spcAft>
              <a:buNone/>
            </a:pPr>
            <a:r>
              <a:rPr lang="en"/>
              <a:t>Quick</a:t>
            </a:r>
            <a:endParaRPr/>
          </a:p>
          <a:p>
            <a:pPr indent="0" lvl="0" marL="0" rtl="0" algn="l">
              <a:spcBef>
                <a:spcPts val="0"/>
              </a:spcBef>
              <a:spcAft>
                <a:spcPts val="0"/>
              </a:spcAft>
              <a:buNone/>
            </a:pPr>
            <a:r>
              <a:rPr lang="en"/>
              <a:t>Recap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a:t>
            </a:r>
            <a:endParaRPr/>
          </a:p>
        </p:txBody>
      </p:sp>
      <p:sp>
        <p:nvSpPr>
          <p:cNvPr id="107" name="Google Shape;107;p17"/>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55555"/>
                </a:solidFill>
                <a:highlight>
                  <a:srgbClr val="FFFFFF"/>
                </a:highlight>
                <a:latin typeface="Georgia"/>
                <a:ea typeface="Georgia"/>
                <a:cs typeface="Georgia"/>
                <a:sym typeface="Georgia"/>
              </a:rPr>
              <a:t>In this technique, we split the population or sample into two or more sets based on most significant splitter / differentiator in features.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chemeClr val="lt1"/>
              </a:highlight>
              <a:latin typeface="Georgia"/>
              <a:ea typeface="Georgia"/>
              <a:cs typeface="Georgia"/>
              <a:sym typeface="Georgia"/>
            </a:endParaRPr>
          </a:p>
          <a:p>
            <a:pPr indent="0" lvl="0" marL="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pic>
        <p:nvPicPr>
          <p:cNvPr id="108" name="Google Shape;108;p17"/>
          <p:cNvPicPr preferRelativeResize="0"/>
          <p:nvPr/>
        </p:nvPicPr>
        <p:blipFill>
          <a:blip r:embed="rId3">
            <a:alphaModFix/>
          </a:blip>
          <a:stretch>
            <a:fillRect/>
          </a:stretch>
        </p:blipFill>
        <p:spPr>
          <a:xfrm>
            <a:off x="1128075" y="2079663"/>
            <a:ext cx="5962650" cy="271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729450" y="563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 - Example</a:t>
            </a:r>
            <a:endParaRPr/>
          </a:p>
        </p:txBody>
      </p:sp>
      <p:sp>
        <p:nvSpPr>
          <p:cNvPr id="114" name="Google Shape;114;p18"/>
          <p:cNvSpPr txBox="1"/>
          <p:nvPr>
            <p:ph idx="1" type="body"/>
          </p:nvPr>
        </p:nvSpPr>
        <p:spPr>
          <a:xfrm>
            <a:off x="631325" y="1355675"/>
            <a:ext cx="76887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350">
                <a:solidFill>
                  <a:srgbClr val="555555"/>
                </a:solidFill>
                <a:highlight>
                  <a:srgbClr val="FFFFFF"/>
                </a:highlight>
                <a:latin typeface="Georgia"/>
                <a:ea typeface="Georgia"/>
                <a:cs typeface="Georgia"/>
                <a:sym typeface="Georgia"/>
              </a:rPr>
              <a:t>.</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555555"/>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350">
              <a:solidFill>
                <a:srgbClr val="000000"/>
              </a:solidFill>
              <a:highlight>
                <a:schemeClr val="lt1"/>
              </a:highlight>
              <a:latin typeface="Georgia"/>
              <a:ea typeface="Georgia"/>
              <a:cs typeface="Georgia"/>
              <a:sym typeface="Georgia"/>
            </a:endParaRPr>
          </a:p>
          <a:p>
            <a:pPr indent="0" lvl="0" marL="0" rtl="0" algn="l">
              <a:spcBef>
                <a:spcPts val="1600"/>
              </a:spcBef>
              <a:spcAft>
                <a:spcPts val="0"/>
              </a:spcAft>
              <a:buNone/>
            </a:pPr>
            <a:r>
              <a:t/>
            </a:r>
            <a:endParaRPr sz="1150">
              <a:solidFill>
                <a:srgbClr val="595858"/>
              </a:solidFill>
              <a:highlight>
                <a:srgbClr val="FFFFFF"/>
              </a:highlight>
              <a:latin typeface="Roboto"/>
              <a:ea typeface="Roboto"/>
              <a:cs typeface="Roboto"/>
              <a:sym typeface="Roboto"/>
            </a:endParaRPr>
          </a:p>
          <a:p>
            <a:pPr indent="0" lvl="0" marL="0" rtl="0" algn="l">
              <a:spcBef>
                <a:spcPts val="1600"/>
              </a:spcBef>
              <a:spcAft>
                <a:spcPts val="1600"/>
              </a:spcAft>
              <a:buNone/>
            </a:pPr>
            <a:r>
              <a:t/>
            </a:r>
            <a:endParaRPr/>
          </a:p>
        </p:txBody>
      </p:sp>
      <p:pic>
        <p:nvPicPr>
          <p:cNvPr id="115" name="Google Shape;115;p18"/>
          <p:cNvPicPr preferRelativeResize="0"/>
          <p:nvPr/>
        </p:nvPicPr>
        <p:blipFill>
          <a:blip r:embed="rId3">
            <a:alphaModFix/>
          </a:blip>
          <a:stretch>
            <a:fillRect/>
          </a:stretch>
        </p:blipFill>
        <p:spPr>
          <a:xfrm>
            <a:off x="2012675" y="1470300"/>
            <a:ext cx="4933849" cy="3511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ctrTitle"/>
          </p:nvPr>
        </p:nvSpPr>
        <p:spPr>
          <a:xfrm>
            <a:off x="729450" y="1322450"/>
            <a:ext cx="7688100" cy="36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a:t>
            </a:r>
            <a:endParaRPr/>
          </a:p>
        </p:txBody>
      </p:sp>
      <p:sp>
        <p:nvSpPr>
          <p:cNvPr id="126" name="Google Shape;126;p20"/>
          <p:cNvSpPr txBox="1"/>
          <p:nvPr>
            <p:ph idx="1" type="body"/>
          </p:nvPr>
        </p:nvSpPr>
        <p:spPr>
          <a:xfrm>
            <a:off x="729450" y="1323550"/>
            <a:ext cx="7688700" cy="30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models in machine learning operate on a similar idea as crowdsourcing. They combine the decisions from multiple models to improve the overall performance.</a:t>
            </a:r>
            <a:endParaRPr/>
          </a:p>
          <a:p>
            <a:pPr indent="0" lvl="0" marL="0" rtl="0" algn="l">
              <a:spcBef>
                <a:spcPts val="1600"/>
              </a:spcBef>
              <a:spcAft>
                <a:spcPts val="0"/>
              </a:spcAft>
              <a:buNone/>
            </a:pPr>
            <a:r>
              <a:rPr lang="en"/>
              <a:t>They can be classified into two parts :</a:t>
            </a:r>
            <a:endParaRPr/>
          </a:p>
          <a:p>
            <a:pPr indent="-311150" lvl="0" marL="457200" rtl="0" algn="l">
              <a:spcBef>
                <a:spcPts val="1600"/>
              </a:spcBef>
              <a:spcAft>
                <a:spcPts val="0"/>
              </a:spcAft>
              <a:buSzPts val="1300"/>
              <a:buAutoNum type="arabicParenR"/>
            </a:pPr>
            <a:r>
              <a:rPr lang="en"/>
              <a:t>Simple </a:t>
            </a:r>
            <a:endParaRPr/>
          </a:p>
          <a:p>
            <a:pPr indent="-311150" lvl="0" marL="457200" rtl="0" algn="l">
              <a:spcBef>
                <a:spcPts val="0"/>
              </a:spcBef>
              <a:spcAft>
                <a:spcPts val="0"/>
              </a:spcAft>
              <a:buSzPts val="1300"/>
              <a:buAutoNum type="arabicParenR"/>
            </a:pPr>
            <a:r>
              <a:rPr lang="en"/>
              <a:t>Advanced</a:t>
            </a:r>
            <a:endParaRPr/>
          </a:p>
          <a:p>
            <a:pPr indent="0" lvl="0" marL="0" rtl="0" algn="l">
              <a:spcBef>
                <a:spcPts val="1600"/>
              </a:spcBef>
              <a:spcAft>
                <a:spcPts val="1600"/>
              </a:spcAft>
              <a:buNone/>
            </a:pPr>
            <a:r>
              <a:rPr lang="en"/>
              <a:t>The difference is on how we combine outputs from different 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727650" y="589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a:t>
            </a:r>
            <a:r>
              <a:rPr lang="en"/>
              <a:t>Ensemble</a:t>
            </a:r>
            <a:endParaRPr/>
          </a:p>
        </p:txBody>
      </p:sp>
      <p:sp>
        <p:nvSpPr>
          <p:cNvPr id="132" name="Google Shape;132;p21"/>
          <p:cNvSpPr txBox="1"/>
          <p:nvPr>
            <p:ph idx="1" type="body"/>
          </p:nvPr>
        </p:nvSpPr>
        <p:spPr>
          <a:xfrm>
            <a:off x="729450" y="1323550"/>
            <a:ext cx="7688700" cy="30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a:t>
            </a:r>
            <a:r>
              <a:rPr lang="en"/>
              <a:t>Ensemble models is when we combine the outputs from various models in any of these three ways:</a:t>
            </a:r>
            <a:endParaRPr/>
          </a:p>
          <a:p>
            <a:pPr indent="-311150" lvl="0" marL="457200" rtl="0" algn="l">
              <a:spcBef>
                <a:spcPts val="1600"/>
              </a:spcBef>
              <a:spcAft>
                <a:spcPts val="0"/>
              </a:spcAft>
              <a:buSzPts val="1300"/>
              <a:buAutoNum type="arabicParenR"/>
            </a:pPr>
            <a:r>
              <a:rPr lang="en"/>
              <a:t>Max Voting</a:t>
            </a:r>
            <a:endParaRPr/>
          </a:p>
          <a:p>
            <a:pPr indent="-311150" lvl="0" marL="457200" rtl="0" algn="l">
              <a:spcBef>
                <a:spcPts val="0"/>
              </a:spcBef>
              <a:spcAft>
                <a:spcPts val="0"/>
              </a:spcAft>
              <a:buSzPts val="1300"/>
              <a:buAutoNum type="arabicParenR"/>
            </a:pPr>
            <a:r>
              <a:rPr lang="en"/>
              <a:t>Averaging</a:t>
            </a:r>
            <a:endParaRPr/>
          </a:p>
          <a:p>
            <a:pPr indent="-311150" lvl="0" marL="457200" rtl="0" algn="l">
              <a:spcBef>
                <a:spcPts val="0"/>
              </a:spcBef>
              <a:spcAft>
                <a:spcPts val="0"/>
              </a:spcAft>
              <a:buSzPts val="1300"/>
              <a:buAutoNum type="arabicParenR"/>
            </a:pPr>
            <a:r>
              <a:rPr lang="en"/>
              <a:t>Weighted Average - more priority to some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