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faa197b6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faa197b6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faa197b6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faa197b6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fadb2fd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fadb2fd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fadb2fd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fadb2fd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fadb2fd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fadb2fd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aa197b6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aa197b6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aa197b6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aa197b6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aa197b6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aa197b6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aa197b6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aa197b6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aa197b6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aa197b6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faa197b6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faa197b6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faa197b6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aa197b6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faa197b6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faa197b6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2: Data Processing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44" name="Google Shape;144;p22"/>
          <p:cNvSpPr txBox="1"/>
          <p:nvPr>
            <p:ph idx="1" type="body"/>
          </p:nvPr>
        </p:nvSpPr>
        <p:spPr>
          <a:xfrm>
            <a:off x="729450" y="1331425"/>
            <a:ext cx="7688700" cy="3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 data errors</a:t>
            </a:r>
            <a:endParaRPr/>
          </a:p>
          <a:p>
            <a:pPr indent="-311150" lvl="0" marL="457200" rtl="0" algn="l">
              <a:spcBef>
                <a:spcPts val="1600"/>
              </a:spcBef>
              <a:spcAft>
                <a:spcPts val="0"/>
              </a:spcAft>
              <a:buSzPts val="1300"/>
              <a:buAutoNum type="arabicParenR"/>
            </a:pPr>
            <a:r>
              <a:rPr lang="en"/>
              <a:t> Convert text ‘123’ to 123. Conversion of actual text to numerical equivalents happens in Feature Engineering</a:t>
            </a:r>
            <a:endParaRPr/>
          </a:p>
          <a:p>
            <a:pPr indent="-311150" lvl="0" marL="457200" rtl="0" algn="l">
              <a:spcBef>
                <a:spcPts val="0"/>
              </a:spcBef>
              <a:spcAft>
                <a:spcPts val="0"/>
              </a:spcAft>
              <a:buSzPts val="1300"/>
              <a:buAutoNum type="arabicParenR"/>
            </a:pPr>
            <a:r>
              <a:rPr lang="en"/>
              <a:t>If a feature has the same value represented in two ways then make them the same. Example if a feature has ‘Mr Sid’ and ‘Mr.Sid’</a:t>
            </a:r>
            <a:endParaRPr/>
          </a:p>
          <a:p>
            <a:pPr indent="-311150" lvl="0" marL="457200" rtl="0" algn="l">
              <a:spcBef>
                <a:spcPts val="0"/>
              </a:spcBef>
              <a:spcAft>
                <a:spcPts val="0"/>
              </a:spcAft>
              <a:buSzPts val="1300"/>
              <a:buAutoNum type="arabicParenR"/>
            </a:pPr>
            <a:r>
              <a:rPr lang="en"/>
              <a:t>Removal of whitespaces</a:t>
            </a:r>
            <a:endParaRPr/>
          </a:p>
          <a:p>
            <a:pPr indent="-311150" lvl="0" marL="457200" rtl="0" algn="l">
              <a:spcBef>
                <a:spcPts val="0"/>
              </a:spcBef>
              <a:spcAft>
                <a:spcPts val="0"/>
              </a:spcAft>
              <a:buSzPts val="1300"/>
              <a:buAutoNum type="arabicParenR"/>
            </a:pPr>
            <a:r>
              <a:rPr lang="en"/>
              <a:t>Spell Check </a:t>
            </a:r>
            <a:endParaRPr/>
          </a:p>
          <a:p>
            <a:pPr indent="0" lvl="0" marL="0" rtl="0" algn="l">
              <a:spcBef>
                <a:spcPts val="1600"/>
              </a:spcBef>
              <a:spcAft>
                <a:spcPts val="0"/>
              </a:spcAft>
              <a:buNone/>
            </a:pPr>
            <a:r>
              <a:rPr lang="en"/>
              <a:t>Filling in missing values - Data Imputation</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Imputation</a:t>
            </a:r>
            <a:endParaRPr/>
          </a:p>
        </p:txBody>
      </p:sp>
      <p:sp>
        <p:nvSpPr>
          <p:cNvPr id="150" name="Google Shape;150;p23"/>
          <p:cNvSpPr txBox="1"/>
          <p:nvPr>
            <p:ph idx="1" type="body"/>
          </p:nvPr>
        </p:nvSpPr>
        <p:spPr>
          <a:xfrm>
            <a:off x="729450" y="1331425"/>
            <a:ext cx="76887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Dropping missing values is sub-optimal because when you drop observations, you drop information.</a:t>
            </a:r>
            <a:endParaRPr/>
          </a:p>
          <a:p>
            <a:pPr indent="0" lvl="0" marL="0" rtl="0" algn="l">
              <a:spcBef>
                <a:spcPts val="1600"/>
              </a:spcBef>
              <a:spcAft>
                <a:spcPts val="0"/>
              </a:spcAft>
              <a:buNone/>
            </a:pPr>
            <a:r>
              <a:rPr lang="en"/>
              <a:t>Data Imputation is the method of filling in missing values. Even if we impute values to missing fields, you’re not adding any real information. You’re just reinforcing the patterns already provided by other features.</a:t>
            </a:r>
            <a:endParaRPr/>
          </a:p>
          <a:p>
            <a:pPr indent="0" lvl="0" marL="0" rtl="0" algn="l">
              <a:spcBef>
                <a:spcPts val="1600"/>
              </a:spcBef>
              <a:spcAft>
                <a:spcPts val="0"/>
              </a:spcAft>
              <a:buNone/>
            </a:pPr>
            <a:r>
              <a:rPr lang="en"/>
              <a:t>Data Imputation is necessary because some learning algorithms fail otherwise</a:t>
            </a:r>
            <a:endParaRPr/>
          </a:p>
          <a:p>
            <a:pPr indent="0" lvl="0" marL="0" rtl="0" algn="l">
              <a:spcBef>
                <a:spcPts val="1600"/>
              </a:spcBef>
              <a:spcAft>
                <a:spcPts val="0"/>
              </a:spcAft>
              <a:buNone/>
            </a:pPr>
            <a:r>
              <a:rPr lang="en"/>
              <a:t>These are the popular methods to </a:t>
            </a:r>
            <a:r>
              <a:rPr lang="en"/>
              <a:t>Impute</a:t>
            </a:r>
            <a:r>
              <a:rPr lang="en"/>
              <a:t> Data: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Imputation</a:t>
            </a:r>
            <a:endParaRPr/>
          </a:p>
        </p:txBody>
      </p:sp>
      <p:sp>
        <p:nvSpPr>
          <p:cNvPr id="156" name="Google Shape;156;p24"/>
          <p:cNvSpPr txBox="1"/>
          <p:nvPr>
            <p:ph idx="1" type="body"/>
          </p:nvPr>
        </p:nvSpPr>
        <p:spPr>
          <a:xfrm>
            <a:off x="729450" y="1331425"/>
            <a:ext cx="76887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new value</a:t>
            </a:r>
            <a:endParaRPr/>
          </a:p>
          <a:p>
            <a:pPr indent="-311150" lvl="0" marL="457200" rtl="0" algn="l">
              <a:spcBef>
                <a:spcPts val="1600"/>
              </a:spcBef>
              <a:spcAft>
                <a:spcPts val="0"/>
              </a:spcAft>
              <a:buSzPts val="1300"/>
              <a:buAutoNum type="arabicParenR"/>
            </a:pPr>
            <a:r>
              <a:rPr lang="en"/>
              <a:t>Applicable to just categorical features</a:t>
            </a:r>
            <a:endParaRPr/>
          </a:p>
          <a:p>
            <a:pPr indent="-311150" lvl="0" marL="457200" rtl="0" algn="l">
              <a:spcBef>
                <a:spcPts val="0"/>
              </a:spcBef>
              <a:spcAft>
                <a:spcPts val="0"/>
              </a:spcAft>
              <a:buSzPts val="1300"/>
              <a:buAutoNum type="arabicParenR"/>
            </a:pPr>
            <a:r>
              <a:rPr lang="en"/>
              <a:t>C</a:t>
            </a:r>
            <a:r>
              <a:rPr lang="en"/>
              <a:t>reate a new value called ‘Missing’. The learning algorithm will deal with it by treating it as a completely separate class</a:t>
            </a:r>
            <a:endParaRPr/>
          </a:p>
          <a:p>
            <a:pPr indent="-311150" lvl="0" marL="457200" rtl="0" algn="l">
              <a:spcBef>
                <a:spcPts val="1600"/>
              </a:spcBef>
              <a:spcAft>
                <a:spcPts val="0"/>
              </a:spcAft>
              <a:buSzPts val="1300"/>
              <a:buAutoNum type="arabicParenR"/>
            </a:pPr>
            <a:r>
              <a:rPr lang="en"/>
              <a:t>Makes sense if the column being missing implies something</a:t>
            </a:r>
            <a:endParaRPr/>
          </a:p>
          <a:p>
            <a:pPr indent="0" lvl="0" marL="0" rtl="0" algn="l">
              <a:spcBef>
                <a:spcPts val="1600"/>
              </a:spcBef>
              <a:spcAft>
                <a:spcPts val="0"/>
              </a:spcAft>
              <a:buNone/>
            </a:pPr>
            <a:r>
              <a:rPr lang="en"/>
              <a:t>Flag and Fill</a:t>
            </a:r>
            <a:endParaRPr/>
          </a:p>
          <a:p>
            <a:pPr indent="-311150" lvl="0" marL="457200" rtl="0" algn="l">
              <a:spcBef>
                <a:spcPts val="1600"/>
              </a:spcBef>
              <a:spcAft>
                <a:spcPts val="0"/>
              </a:spcAft>
              <a:buSzPts val="1300"/>
              <a:buAutoNum type="arabicParenR"/>
            </a:pPr>
            <a:r>
              <a:rPr lang="en"/>
              <a:t>Flag -  identify the rows with missing data </a:t>
            </a:r>
            <a:endParaRPr/>
          </a:p>
          <a:p>
            <a:pPr indent="-311150" lvl="0" marL="457200" rtl="0" algn="l">
              <a:spcBef>
                <a:spcPts val="0"/>
              </a:spcBef>
              <a:spcAft>
                <a:spcPts val="0"/>
              </a:spcAft>
              <a:buSzPts val="1300"/>
              <a:buAutoNum type="arabicParenR"/>
            </a:pPr>
            <a:r>
              <a:rPr lang="en"/>
              <a:t>Fill - fill a random value like 0.</a:t>
            </a:r>
            <a:endParaRPr/>
          </a:p>
          <a:p>
            <a:pPr indent="-311150" lvl="0" marL="457200" rtl="0" algn="l">
              <a:spcBef>
                <a:spcPts val="0"/>
              </a:spcBef>
              <a:spcAft>
                <a:spcPts val="0"/>
              </a:spcAft>
              <a:buSzPts val="1300"/>
              <a:buAutoNum type="arabicParenR"/>
            </a:pPr>
            <a:r>
              <a:rPr lang="en"/>
              <a:t>Used for continuous features</a:t>
            </a:r>
            <a:endParaRPr/>
          </a:p>
          <a:p>
            <a:pPr indent="-311150" lvl="0" marL="457200" rtl="0" algn="l">
              <a:spcBef>
                <a:spcPts val="0"/>
              </a:spcBef>
              <a:spcAft>
                <a:spcPts val="0"/>
              </a:spcAft>
              <a:buSzPts val="1300"/>
              <a:buAutoNum type="arabicParenR"/>
            </a:pPr>
            <a:r>
              <a:rPr lang="en"/>
              <a:t>It can lead to issues if zero exists in the feature</a:t>
            </a:r>
            <a:endParaRPr/>
          </a:p>
          <a:p>
            <a:pPr indent="-311150" lvl="0" marL="457200" rtl="0" algn="l">
              <a:spcBef>
                <a:spcPts val="0"/>
              </a:spcBef>
              <a:spcAft>
                <a:spcPts val="0"/>
              </a:spcAft>
              <a:buSzPts val="1300"/>
              <a:buAutoNum type="arabicParenR"/>
            </a:pPr>
            <a:r>
              <a:rPr lang="en"/>
              <a:t>Cannot use any random value since it is a continuous feature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Imputation</a:t>
            </a:r>
            <a:endParaRPr/>
          </a:p>
        </p:txBody>
      </p:sp>
      <p:sp>
        <p:nvSpPr>
          <p:cNvPr id="162" name="Google Shape;162;p25"/>
          <p:cNvSpPr txBox="1"/>
          <p:nvPr>
            <p:ph idx="1" type="body"/>
          </p:nvPr>
        </p:nvSpPr>
        <p:spPr>
          <a:xfrm>
            <a:off x="729450" y="1331425"/>
            <a:ext cx="76887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Fill in Mean and Median Values</a:t>
            </a:r>
            <a:endParaRPr/>
          </a:p>
          <a:p>
            <a:pPr indent="-311150" lvl="0" marL="457200" rtl="0" algn="l">
              <a:spcBef>
                <a:spcPts val="1600"/>
              </a:spcBef>
              <a:spcAft>
                <a:spcPts val="0"/>
              </a:spcAft>
              <a:buSzPts val="1300"/>
              <a:buAutoNum type="arabicParenR"/>
            </a:pPr>
            <a:r>
              <a:rPr lang="en"/>
              <a:t>If using mean then the best way to approach this is to remove extremities</a:t>
            </a:r>
            <a:endParaRPr/>
          </a:p>
          <a:p>
            <a:pPr indent="-311150" lvl="0" marL="457200" rtl="0" algn="l">
              <a:spcBef>
                <a:spcPts val="0"/>
              </a:spcBef>
              <a:spcAft>
                <a:spcPts val="0"/>
              </a:spcAft>
              <a:buSzPts val="1300"/>
              <a:buAutoNum type="arabicParenR"/>
            </a:pPr>
            <a:r>
              <a:rPr lang="en"/>
              <a:t>This is an easy technique which can be described as a diplomatic approach</a:t>
            </a:r>
            <a:endParaRPr/>
          </a:p>
          <a:p>
            <a:pPr indent="-311150" lvl="0" marL="457200" rtl="0" algn="l">
              <a:spcBef>
                <a:spcPts val="0"/>
              </a:spcBef>
              <a:spcAft>
                <a:spcPts val="0"/>
              </a:spcAft>
              <a:buSzPts val="1300"/>
              <a:buAutoNum type="arabicParenR"/>
            </a:pPr>
            <a:r>
              <a:rPr lang="en"/>
              <a:t>Does not take into account the other features which could be used to make smarter guesses</a:t>
            </a:r>
            <a:endParaRPr/>
          </a:p>
          <a:p>
            <a:pPr indent="-311150" lvl="0" marL="457200" rtl="0" algn="l">
              <a:spcBef>
                <a:spcPts val="0"/>
              </a:spcBef>
              <a:spcAft>
                <a:spcPts val="0"/>
              </a:spcAft>
              <a:buSzPts val="1300"/>
              <a:buAutoNum type="arabicParenR"/>
            </a:pPr>
            <a:r>
              <a:rPr lang="en"/>
              <a:t>Cannot be used for Categorical features</a:t>
            </a:r>
            <a:endParaRPr/>
          </a:p>
          <a:p>
            <a:pPr indent="0" lvl="0" marL="0" rtl="0" algn="l">
              <a:spcBef>
                <a:spcPts val="1600"/>
              </a:spcBef>
              <a:spcAft>
                <a:spcPts val="0"/>
              </a:spcAft>
              <a:buNone/>
            </a:pPr>
            <a:r>
              <a:rPr lang="en"/>
              <a:t>Fill in the most frequent </a:t>
            </a:r>
            <a:endParaRPr/>
          </a:p>
          <a:p>
            <a:pPr indent="-311150" lvl="0" marL="457200" rtl="0" algn="l">
              <a:spcBef>
                <a:spcPts val="1600"/>
              </a:spcBef>
              <a:spcAft>
                <a:spcPts val="0"/>
              </a:spcAft>
              <a:buSzPts val="1300"/>
              <a:buAutoNum type="arabicParenR"/>
            </a:pPr>
            <a:r>
              <a:rPr lang="en"/>
              <a:t>Find the class with the most occurences </a:t>
            </a:r>
            <a:endParaRPr/>
          </a:p>
          <a:p>
            <a:pPr indent="-311150" lvl="0" marL="457200" rtl="0" algn="l">
              <a:spcBef>
                <a:spcPts val="0"/>
              </a:spcBef>
              <a:spcAft>
                <a:spcPts val="0"/>
              </a:spcAft>
              <a:buSzPts val="1300"/>
              <a:buAutoNum type="arabicParenR"/>
            </a:pPr>
            <a:r>
              <a:rPr lang="en"/>
              <a:t>Fill the missing data with this class</a:t>
            </a:r>
            <a:endParaRPr/>
          </a:p>
          <a:p>
            <a:pPr indent="-311150" lvl="0" marL="457200" rtl="0" algn="l">
              <a:spcBef>
                <a:spcPts val="0"/>
              </a:spcBef>
              <a:spcAft>
                <a:spcPts val="0"/>
              </a:spcAft>
              <a:buSzPts val="1300"/>
              <a:buAutoNum type="arabicParenR"/>
            </a:pPr>
            <a:r>
              <a:rPr lang="en"/>
              <a:t>Applicable only for categorical features</a:t>
            </a:r>
            <a:endParaRPr/>
          </a:p>
          <a:p>
            <a:pPr indent="-311150" lvl="0" marL="457200" rtl="0" algn="l">
              <a:spcBef>
                <a:spcPts val="0"/>
              </a:spcBef>
              <a:spcAft>
                <a:spcPts val="0"/>
              </a:spcAft>
              <a:buSzPts val="1300"/>
              <a:buAutoNum type="arabicParenR"/>
            </a:pPr>
            <a:r>
              <a:rPr lang="en"/>
              <a:t>Does not take into account the other features which could be used to make smarter guesses</a:t>
            </a:r>
            <a:endParaRPr/>
          </a:p>
          <a:p>
            <a:pPr indent="-311150" lvl="0" marL="457200" rtl="0" algn="l">
              <a:spcBef>
                <a:spcPts val="0"/>
              </a:spcBef>
              <a:spcAft>
                <a:spcPts val="0"/>
              </a:spcAft>
              <a:buSzPts val="1300"/>
              <a:buAutoNum type="arabicParenR"/>
            </a:pPr>
            <a:r>
              <a:rPr lang="en"/>
              <a:t>Cannot be used for Continuous features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Imputation</a:t>
            </a:r>
            <a:endParaRPr/>
          </a:p>
        </p:txBody>
      </p:sp>
      <p:sp>
        <p:nvSpPr>
          <p:cNvPr id="168" name="Google Shape;168;p26"/>
          <p:cNvSpPr txBox="1"/>
          <p:nvPr>
            <p:ph idx="1" type="body"/>
          </p:nvPr>
        </p:nvSpPr>
        <p:spPr>
          <a:xfrm>
            <a:off x="729450" y="1331425"/>
            <a:ext cx="76887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features</a:t>
            </a:r>
            <a:endParaRPr/>
          </a:p>
          <a:p>
            <a:pPr indent="-311150" lvl="0" marL="457200" rtl="0" algn="l">
              <a:spcBef>
                <a:spcPts val="1600"/>
              </a:spcBef>
              <a:spcAft>
                <a:spcPts val="0"/>
              </a:spcAft>
              <a:buSzPts val="1300"/>
              <a:buAutoNum type="arabicParenR"/>
            </a:pPr>
            <a:r>
              <a:rPr lang="en"/>
              <a:t>Using </a:t>
            </a:r>
            <a:r>
              <a:rPr lang="en"/>
              <a:t>Multivariate</a:t>
            </a:r>
            <a:r>
              <a:rPr lang="en"/>
              <a:t> analysis, realize which is the most optimum value</a:t>
            </a:r>
            <a:endParaRPr/>
          </a:p>
          <a:p>
            <a:pPr indent="-311150" lvl="0" marL="457200" rtl="0" algn="l">
              <a:spcBef>
                <a:spcPts val="0"/>
              </a:spcBef>
              <a:spcAft>
                <a:spcPts val="0"/>
              </a:spcAft>
              <a:buSzPts val="1300"/>
              <a:buAutoNum type="arabicParenR"/>
            </a:pPr>
            <a:r>
              <a:rPr lang="en"/>
              <a:t>Takes into account other features</a:t>
            </a:r>
            <a:endParaRPr/>
          </a:p>
          <a:p>
            <a:pPr indent="0" lvl="0" marL="0" rtl="0" algn="l">
              <a:spcBef>
                <a:spcPts val="1600"/>
              </a:spcBef>
              <a:spcAft>
                <a:spcPts val="0"/>
              </a:spcAft>
              <a:buNone/>
            </a:pPr>
            <a:r>
              <a:rPr lang="en"/>
              <a:t>K Means Clustering</a:t>
            </a:r>
            <a:endParaRPr/>
          </a:p>
          <a:p>
            <a:pPr indent="-311150" lvl="0" marL="457200" rtl="0" algn="l">
              <a:spcBef>
                <a:spcPts val="1600"/>
              </a:spcBef>
              <a:spcAft>
                <a:spcPts val="0"/>
              </a:spcAft>
              <a:buSzPts val="1300"/>
              <a:buAutoNum type="arabicParenR"/>
            </a:pPr>
            <a:r>
              <a:rPr lang="en"/>
              <a:t>Make the most logical choice based on feature similarity</a:t>
            </a:r>
            <a:endParaRPr/>
          </a:p>
          <a:p>
            <a:pPr indent="0" lvl="0" marL="0" rtl="0" algn="l">
              <a:spcBef>
                <a:spcPts val="1600"/>
              </a:spcBef>
              <a:spcAft>
                <a:spcPts val="0"/>
              </a:spcAft>
              <a:buNone/>
            </a:pPr>
            <a:r>
              <a:rPr lang="en"/>
              <a:t>Interpolation</a:t>
            </a:r>
            <a:endParaRPr/>
          </a:p>
          <a:p>
            <a:pPr indent="-311150" lvl="0" marL="457200" rtl="0" algn="l">
              <a:spcBef>
                <a:spcPts val="1600"/>
              </a:spcBef>
              <a:spcAft>
                <a:spcPts val="0"/>
              </a:spcAft>
              <a:buSzPts val="1300"/>
              <a:buAutoNum type="arabicParenR"/>
            </a:pPr>
            <a:r>
              <a:rPr lang="en"/>
              <a:t>Draw best fitting line through the data</a:t>
            </a:r>
            <a:endParaRPr/>
          </a:p>
          <a:p>
            <a:pPr indent="-311150" lvl="0" marL="457200" rtl="0" algn="l">
              <a:spcBef>
                <a:spcPts val="0"/>
              </a:spcBef>
              <a:spcAft>
                <a:spcPts val="0"/>
              </a:spcAft>
              <a:buSzPts val="1300"/>
              <a:buAutoNum type="arabicParenR"/>
            </a:pPr>
            <a:r>
              <a:rPr lang="en"/>
              <a:t>Does not take into account other features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93" name="Google Shape;93;p14"/>
          <p:cNvSpPr txBox="1"/>
          <p:nvPr>
            <p:ph idx="1" type="body"/>
          </p:nvPr>
        </p:nvSpPr>
        <p:spPr>
          <a:xfrm>
            <a:off x="729450" y="13314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Series of operations to transform, combine and analyze data</a:t>
            </a:r>
            <a:endParaRPr/>
          </a:p>
          <a:p>
            <a:pPr indent="-311150" lvl="0" marL="457200" rtl="0" algn="l">
              <a:spcBef>
                <a:spcPts val="1600"/>
              </a:spcBef>
              <a:spcAft>
                <a:spcPts val="0"/>
              </a:spcAft>
              <a:buSzPts val="1300"/>
              <a:buAutoNum type="arabicParenR"/>
            </a:pPr>
            <a:r>
              <a:rPr lang="en"/>
              <a:t>Data Exploration</a:t>
            </a:r>
            <a:endParaRPr/>
          </a:p>
          <a:p>
            <a:pPr indent="-311150" lvl="0" marL="457200" rtl="0" algn="l">
              <a:spcBef>
                <a:spcPts val="0"/>
              </a:spcBef>
              <a:spcAft>
                <a:spcPts val="0"/>
              </a:spcAft>
              <a:buSzPts val="1300"/>
              <a:buAutoNum type="arabicParenR"/>
            </a:pPr>
            <a:r>
              <a:rPr lang="en"/>
              <a:t>Data Cleaning</a:t>
            </a:r>
            <a:endParaRPr/>
          </a:p>
          <a:p>
            <a:pPr indent="-311150" lvl="0" marL="457200" rtl="0" algn="l">
              <a:spcBef>
                <a:spcPts val="0"/>
              </a:spcBef>
              <a:spcAft>
                <a:spcPts val="0"/>
              </a:spcAft>
              <a:buSzPts val="1300"/>
              <a:buAutoNum type="arabicParenR"/>
            </a:pPr>
            <a:r>
              <a:rPr lang="en"/>
              <a:t>Feature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99" name="Google Shape;99;p15"/>
          <p:cNvSpPr txBox="1"/>
          <p:nvPr>
            <p:ph idx="1" type="body"/>
          </p:nvPr>
        </p:nvSpPr>
        <p:spPr>
          <a:xfrm>
            <a:off x="729450" y="13314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Analysis to get a better understanding of the dataset</a:t>
            </a:r>
            <a:endParaRPr/>
          </a:p>
          <a:p>
            <a:pPr indent="0" lvl="0" marL="0" rtl="0" algn="l">
              <a:spcBef>
                <a:spcPts val="1600"/>
              </a:spcBef>
              <a:spcAft>
                <a:spcPts val="0"/>
              </a:spcAft>
              <a:buNone/>
            </a:pPr>
            <a:r>
              <a:rPr lang="en"/>
              <a:t>It can be done by the following methods</a:t>
            </a:r>
            <a:endParaRPr/>
          </a:p>
          <a:p>
            <a:pPr indent="-311150" lvl="0" marL="457200" rtl="0" algn="l">
              <a:spcBef>
                <a:spcPts val="1600"/>
              </a:spcBef>
              <a:spcAft>
                <a:spcPts val="0"/>
              </a:spcAft>
              <a:buSzPts val="1300"/>
              <a:buAutoNum type="arabicParenR"/>
            </a:pPr>
            <a:r>
              <a:rPr lang="en"/>
              <a:t>Data Visualization</a:t>
            </a:r>
            <a:endParaRPr/>
          </a:p>
          <a:p>
            <a:pPr indent="-311150" lvl="0" marL="457200" rtl="0" algn="l">
              <a:spcBef>
                <a:spcPts val="0"/>
              </a:spcBef>
              <a:spcAft>
                <a:spcPts val="0"/>
              </a:spcAft>
              <a:buSzPts val="1300"/>
              <a:buAutoNum type="arabicParenR"/>
            </a:pPr>
            <a:r>
              <a:rPr lang="en"/>
              <a:t>Mathematical Tools - Measure of Central Tendencies</a:t>
            </a:r>
            <a:endParaRPr/>
          </a:p>
          <a:p>
            <a:pPr indent="0" lvl="0" marL="0" rtl="0" algn="l">
              <a:spcBef>
                <a:spcPts val="1600"/>
              </a:spcBef>
              <a:spcAft>
                <a:spcPts val="0"/>
              </a:spcAft>
              <a:buNone/>
            </a:pPr>
            <a:r>
              <a:rPr lang="en"/>
              <a:t>We will look at three of the most common techniques</a:t>
            </a:r>
            <a:endParaRPr/>
          </a:p>
          <a:p>
            <a:pPr indent="-311150" lvl="0" marL="457200" rtl="0" algn="l">
              <a:spcBef>
                <a:spcPts val="1600"/>
              </a:spcBef>
              <a:spcAft>
                <a:spcPts val="0"/>
              </a:spcAft>
              <a:buSzPts val="1300"/>
              <a:buAutoNum type="arabicParenR"/>
            </a:pPr>
            <a:r>
              <a:rPr lang="en"/>
              <a:t>Feature Identification</a:t>
            </a:r>
            <a:endParaRPr/>
          </a:p>
          <a:p>
            <a:pPr indent="-311150" lvl="0" marL="457200" rtl="0" algn="l">
              <a:spcBef>
                <a:spcPts val="0"/>
              </a:spcBef>
              <a:spcAft>
                <a:spcPts val="0"/>
              </a:spcAft>
              <a:buSzPts val="1300"/>
              <a:buAutoNum type="arabicParenR"/>
            </a:pPr>
            <a:r>
              <a:rPr lang="en"/>
              <a:t>Univariate Analysis</a:t>
            </a:r>
            <a:endParaRPr/>
          </a:p>
          <a:p>
            <a:pPr indent="-311150" lvl="0" marL="457200" rtl="0" algn="l">
              <a:spcBef>
                <a:spcPts val="0"/>
              </a:spcBef>
              <a:spcAft>
                <a:spcPts val="0"/>
              </a:spcAft>
              <a:buSzPts val="1300"/>
              <a:buAutoNum type="arabicParenR"/>
            </a:pPr>
            <a:r>
              <a:rPr lang="en"/>
              <a:t>Multivariate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Identification</a:t>
            </a:r>
            <a:endParaRPr/>
          </a:p>
        </p:txBody>
      </p:sp>
      <p:sp>
        <p:nvSpPr>
          <p:cNvPr id="105" name="Google Shape;105;p16"/>
          <p:cNvSpPr txBox="1"/>
          <p:nvPr>
            <p:ph idx="1" type="body"/>
          </p:nvPr>
        </p:nvSpPr>
        <p:spPr>
          <a:xfrm>
            <a:off x="729450" y="13314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Differentiate features from target variables</a:t>
            </a:r>
            <a:endParaRPr/>
          </a:p>
          <a:p>
            <a:pPr indent="0" lvl="0" marL="0" rtl="0" algn="l">
              <a:spcBef>
                <a:spcPts val="1600"/>
              </a:spcBef>
              <a:spcAft>
                <a:spcPts val="0"/>
              </a:spcAft>
              <a:buNone/>
            </a:pPr>
            <a:r>
              <a:rPr lang="en"/>
              <a:t>Identify the features as either </a:t>
            </a:r>
            <a:r>
              <a:rPr lang="en"/>
              <a:t>continuous or categorical</a:t>
            </a:r>
            <a:endParaRPr/>
          </a:p>
          <a:p>
            <a:pPr indent="0" lvl="0" marL="0" rtl="0" algn="l">
              <a:spcBef>
                <a:spcPts val="1600"/>
              </a:spcBef>
              <a:spcAft>
                <a:spcPts val="0"/>
              </a:spcAft>
              <a:buNone/>
            </a:pPr>
            <a:r>
              <a:rPr lang="en"/>
              <a:t>Identify the problem as a Regression or Classification</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vs </a:t>
            </a:r>
            <a:r>
              <a:rPr lang="en"/>
              <a:t>Continuous</a:t>
            </a:r>
            <a:r>
              <a:rPr lang="en"/>
              <a:t> Variables</a:t>
            </a:r>
            <a:endParaRPr/>
          </a:p>
        </p:txBody>
      </p:sp>
      <p:sp>
        <p:nvSpPr>
          <p:cNvPr id="111" name="Google Shape;111;p17"/>
          <p:cNvSpPr txBox="1"/>
          <p:nvPr>
            <p:ph idx="1" type="body"/>
          </p:nvPr>
        </p:nvSpPr>
        <p:spPr>
          <a:xfrm>
            <a:off x="729450" y="13314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Categorical variables contain a finite number of categories or distinct groups. They may or may not have a logical order</a:t>
            </a:r>
            <a:endParaRPr/>
          </a:p>
          <a:p>
            <a:pPr indent="0" lvl="0" marL="0" rtl="0" algn="l">
              <a:spcBef>
                <a:spcPts val="1600"/>
              </a:spcBef>
              <a:spcAft>
                <a:spcPts val="0"/>
              </a:spcAft>
              <a:buNone/>
            </a:pPr>
            <a:r>
              <a:rPr lang="en"/>
              <a:t>Continuous</a:t>
            </a:r>
            <a:r>
              <a:rPr lang="en"/>
              <a:t> Variables can contain infinite number of values and are not limited to a class of values</a:t>
            </a:r>
            <a:endParaRPr/>
          </a:p>
          <a:p>
            <a:pPr indent="0" lvl="0" marL="0" rtl="0" algn="l">
              <a:spcBef>
                <a:spcPts val="1600"/>
              </a:spcBef>
              <a:spcAft>
                <a:spcPts val="1600"/>
              </a:spcAft>
              <a:buNone/>
            </a:pPr>
            <a:r>
              <a:rPr lang="en"/>
              <a:t>Let us identify the categorical and </a:t>
            </a:r>
            <a:r>
              <a:rPr lang="en"/>
              <a:t>continuous</a:t>
            </a:r>
            <a:r>
              <a:rPr lang="en"/>
              <a:t>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vs Regression - Mini-introduction</a:t>
            </a:r>
            <a:endParaRPr/>
          </a:p>
        </p:txBody>
      </p:sp>
      <p:sp>
        <p:nvSpPr>
          <p:cNvPr id="117" name="Google Shape;117;p18"/>
          <p:cNvSpPr txBox="1"/>
          <p:nvPr>
            <p:ph idx="1" type="body"/>
          </p:nvPr>
        </p:nvSpPr>
        <p:spPr>
          <a:xfrm>
            <a:off x="729450" y="13314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Supervised Learning algorithms</a:t>
            </a:r>
            <a:endParaRPr/>
          </a:p>
          <a:p>
            <a:pPr indent="0" lvl="0" marL="0" rtl="0" algn="l">
              <a:spcBef>
                <a:spcPts val="1600"/>
              </a:spcBef>
              <a:spcAft>
                <a:spcPts val="0"/>
              </a:spcAft>
              <a:buNone/>
            </a:pPr>
            <a:r>
              <a:rPr lang="en"/>
              <a:t>Classification: The target variable is categorical</a:t>
            </a:r>
            <a:endParaRPr/>
          </a:p>
          <a:p>
            <a:pPr indent="0" lvl="0" marL="0" rtl="0" algn="l">
              <a:spcBef>
                <a:spcPts val="1600"/>
              </a:spcBef>
              <a:spcAft>
                <a:spcPts val="1600"/>
              </a:spcAft>
              <a:buNone/>
            </a:pPr>
            <a:r>
              <a:rPr lang="en"/>
              <a:t>Regression: The target variable is </a:t>
            </a:r>
            <a:r>
              <a:rPr lang="en"/>
              <a:t>continuous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sp>
        <p:nvSpPr>
          <p:cNvPr id="123" name="Google Shape;123;p19"/>
          <p:cNvSpPr txBox="1"/>
          <p:nvPr>
            <p:ph idx="1" type="body"/>
          </p:nvPr>
        </p:nvSpPr>
        <p:spPr>
          <a:xfrm>
            <a:off x="729450" y="1331425"/>
            <a:ext cx="7688700" cy="30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a:t>
            </a:r>
            <a:r>
              <a:rPr lang="en"/>
              <a:t> Variables:</a:t>
            </a:r>
            <a:endParaRPr/>
          </a:p>
          <a:p>
            <a:pPr indent="-311150" lvl="0" marL="457200" rtl="0" algn="l">
              <a:spcBef>
                <a:spcPts val="1600"/>
              </a:spcBef>
              <a:spcAft>
                <a:spcPts val="0"/>
              </a:spcAft>
              <a:buSzPts val="1300"/>
              <a:buAutoNum type="arabicParenR"/>
            </a:pPr>
            <a:r>
              <a:rPr lang="en"/>
              <a:t>Mathematical Tools: Central tendency - Mean, Median, Standard Deviation</a:t>
            </a:r>
            <a:endParaRPr/>
          </a:p>
          <a:p>
            <a:pPr indent="-311150" lvl="0" marL="457200" rtl="0" algn="l">
              <a:spcBef>
                <a:spcPts val="1600"/>
              </a:spcBef>
              <a:spcAft>
                <a:spcPts val="0"/>
              </a:spcAft>
              <a:buSzPts val="1300"/>
              <a:buAutoNum type="arabicParenR"/>
            </a:pPr>
            <a:r>
              <a:rPr lang="en"/>
              <a:t>Graph: Histogram graph to understand spread of the data</a:t>
            </a:r>
            <a:endParaRPr/>
          </a:p>
          <a:p>
            <a:pPr indent="0" lvl="0" marL="0" rtl="0" algn="l">
              <a:spcBef>
                <a:spcPts val="1600"/>
              </a:spcBef>
              <a:spcAft>
                <a:spcPts val="0"/>
              </a:spcAft>
              <a:buNone/>
            </a:pPr>
            <a:r>
              <a:rPr lang="en"/>
              <a:t>Great way to identify outliers</a:t>
            </a:r>
            <a:endParaRPr/>
          </a:p>
          <a:p>
            <a:pPr indent="0" lvl="0" marL="0" rtl="0" algn="l">
              <a:spcBef>
                <a:spcPts val="1600"/>
              </a:spcBef>
              <a:spcAft>
                <a:spcPts val="0"/>
              </a:spcAft>
              <a:buNone/>
            </a:pPr>
            <a:r>
              <a:rPr lang="en"/>
              <a:t>Categorical Variables:</a:t>
            </a:r>
            <a:endParaRPr/>
          </a:p>
          <a:p>
            <a:pPr indent="-311150" lvl="0" marL="457200" rtl="0" algn="l">
              <a:spcBef>
                <a:spcPts val="1600"/>
              </a:spcBef>
              <a:spcAft>
                <a:spcPts val="0"/>
              </a:spcAft>
              <a:buSzPts val="1300"/>
              <a:buAutoNum type="arabicParenR"/>
            </a:pPr>
            <a:r>
              <a:rPr lang="en"/>
              <a:t>Mathematical Tools: Frequency - Count/Total</a:t>
            </a:r>
            <a:endParaRPr/>
          </a:p>
          <a:p>
            <a:pPr indent="-311150" lvl="0" marL="457200" rtl="0" algn="l">
              <a:spcBef>
                <a:spcPts val="1600"/>
              </a:spcBef>
              <a:spcAft>
                <a:spcPts val="0"/>
              </a:spcAft>
              <a:buSzPts val="1300"/>
              <a:buAutoNum type="arabicParenR"/>
            </a:pPr>
            <a:r>
              <a:rPr lang="en"/>
              <a:t>Graph: B</a:t>
            </a:r>
            <a:r>
              <a:rPr lang="en"/>
              <a:t>ar graph to understand spread of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a:t>
            </a:r>
            <a:r>
              <a:rPr lang="en"/>
              <a:t>variate Analysis</a:t>
            </a:r>
            <a:endParaRPr/>
          </a:p>
        </p:txBody>
      </p:sp>
      <p:sp>
        <p:nvSpPr>
          <p:cNvPr id="129" name="Google Shape;129;p20"/>
          <p:cNvSpPr txBox="1"/>
          <p:nvPr>
            <p:ph idx="1" type="body"/>
          </p:nvPr>
        </p:nvSpPr>
        <p:spPr>
          <a:xfrm>
            <a:off x="729450" y="1331425"/>
            <a:ext cx="7688700" cy="37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Helps us find relations between multiple variables. For our case, let us consider 2 variables. </a:t>
            </a:r>
            <a:endParaRPr/>
          </a:p>
          <a:p>
            <a:pPr indent="0" lvl="0" marL="0" rtl="0" algn="l">
              <a:spcBef>
                <a:spcPts val="1600"/>
              </a:spcBef>
              <a:spcAft>
                <a:spcPts val="0"/>
              </a:spcAft>
              <a:buNone/>
            </a:pPr>
            <a:r>
              <a:rPr lang="en"/>
              <a:t>Continuous</a:t>
            </a:r>
            <a:r>
              <a:rPr lang="en"/>
              <a:t> Variable vs </a:t>
            </a:r>
            <a:r>
              <a:rPr lang="en"/>
              <a:t>Continuous</a:t>
            </a:r>
            <a:r>
              <a:rPr lang="en"/>
              <a:t> Variable</a:t>
            </a:r>
            <a:endParaRPr/>
          </a:p>
          <a:p>
            <a:pPr indent="-311150" lvl="0" marL="457200" rtl="0" algn="l">
              <a:spcBef>
                <a:spcPts val="1600"/>
              </a:spcBef>
              <a:spcAft>
                <a:spcPts val="0"/>
              </a:spcAft>
              <a:buSzPts val="1300"/>
              <a:buAutoNum type="arabicParenR"/>
            </a:pPr>
            <a:r>
              <a:rPr lang="en"/>
              <a:t>Mathematical Tool: Correlation = Covariance(X,Y) / sqrt( Var(X)* Var(Y))</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AutoNum type="arabicParenR"/>
            </a:pPr>
            <a:r>
              <a:rPr lang="en"/>
              <a:t>Graph: Scatter plot to visualize relationship</a:t>
            </a:r>
            <a:endParaRPr/>
          </a:p>
          <a:p>
            <a:pPr indent="0" lvl="0" marL="0" rtl="0" algn="l">
              <a:spcBef>
                <a:spcPts val="1600"/>
              </a:spcBef>
              <a:spcAft>
                <a:spcPts val="0"/>
              </a:spcAft>
              <a:buNone/>
            </a:pPr>
            <a:r>
              <a:rPr lang="en"/>
              <a:t>Categorical </a:t>
            </a:r>
            <a:r>
              <a:rPr lang="en"/>
              <a:t>Variable </a:t>
            </a:r>
            <a:r>
              <a:rPr lang="en"/>
              <a:t>vs Categorical </a:t>
            </a:r>
            <a:r>
              <a:rPr lang="en"/>
              <a:t>Variable </a:t>
            </a:r>
            <a:r>
              <a:rPr lang="en"/>
              <a:t>:</a:t>
            </a:r>
            <a:endParaRPr/>
          </a:p>
          <a:p>
            <a:pPr indent="-311150" lvl="0" marL="457200" rtl="0" algn="l">
              <a:spcBef>
                <a:spcPts val="1600"/>
              </a:spcBef>
              <a:spcAft>
                <a:spcPts val="0"/>
              </a:spcAft>
              <a:buSzPts val="1300"/>
              <a:buAutoNum type="arabicParenR"/>
            </a:pPr>
            <a:r>
              <a:rPr lang="en"/>
              <a:t>Mathematical Tool: Chi-Square test - Helps in determinary dependence of variables and thus removal of a variable if completely dependent on the other </a:t>
            </a:r>
            <a:endParaRPr/>
          </a:p>
          <a:p>
            <a:pPr indent="-311150" lvl="0" marL="457200" rtl="0" algn="l">
              <a:spcBef>
                <a:spcPts val="0"/>
              </a:spcBef>
              <a:spcAft>
                <a:spcPts val="0"/>
              </a:spcAft>
              <a:buSzPts val="1300"/>
              <a:buAutoNum type="arabicParenR"/>
            </a:pPr>
            <a:r>
              <a:rPr lang="en"/>
              <a:t>Graph: Two way table - A table with (m,n) rows and columns where m,n are number of categories in both each variable.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0" name="Google Shape;130;p20"/>
          <p:cNvPicPr preferRelativeResize="0"/>
          <p:nvPr/>
        </p:nvPicPr>
        <p:blipFill>
          <a:blip r:embed="rId3">
            <a:alphaModFix/>
          </a:blip>
          <a:stretch>
            <a:fillRect/>
          </a:stretch>
        </p:blipFill>
        <p:spPr>
          <a:xfrm>
            <a:off x="1262675" y="2536249"/>
            <a:ext cx="1841585" cy="535200"/>
          </a:xfrm>
          <a:prstGeom prst="rect">
            <a:avLst/>
          </a:prstGeom>
          <a:noFill/>
          <a:ln>
            <a:noFill/>
          </a:ln>
        </p:spPr>
      </p:pic>
      <p:pic>
        <p:nvPicPr>
          <p:cNvPr id="131" name="Google Shape;131;p20"/>
          <p:cNvPicPr preferRelativeResize="0"/>
          <p:nvPr/>
        </p:nvPicPr>
        <p:blipFill>
          <a:blip r:embed="rId4">
            <a:alphaModFix/>
          </a:blip>
          <a:stretch>
            <a:fillRect/>
          </a:stretch>
        </p:blipFill>
        <p:spPr>
          <a:xfrm>
            <a:off x="3321948" y="2536248"/>
            <a:ext cx="1455006" cy="535200"/>
          </a:xfrm>
          <a:prstGeom prst="rect">
            <a:avLst/>
          </a:prstGeom>
          <a:noFill/>
          <a:ln>
            <a:noFill/>
          </a:ln>
        </p:spPr>
      </p:pic>
      <p:pic>
        <p:nvPicPr>
          <p:cNvPr id="132" name="Google Shape;132;p20"/>
          <p:cNvPicPr preferRelativeResize="0"/>
          <p:nvPr/>
        </p:nvPicPr>
        <p:blipFill>
          <a:blip r:embed="rId5">
            <a:alphaModFix/>
          </a:blip>
          <a:stretch>
            <a:fillRect/>
          </a:stretch>
        </p:blipFill>
        <p:spPr>
          <a:xfrm>
            <a:off x="5575450" y="4205700"/>
            <a:ext cx="1322263" cy="28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38" name="Google Shape;138;p21"/>
          <p:cNvSpPr txBox="1"/>
          <p:nvPr>
            <p:ph idx="1" type="body"/>
          </p:nvPr>
        </p:nvSpPr>
        <p:spPr>
          <a:xfrm>
            <a:off x="729450" y="1331425"/>
            <a:ext cx="7688700" cy="3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of identifying irrelevant,corrupt,incorrect and missing data and treating it by either removal or replacement. Popular Methods used:</a:t>
            </a:r>
            <a:endParaRPr/>
          </a:p>
          <a:p>
            <a:pPr indent="0" lvl="0" marL="0" rtl="0" algn="l">
              <a:spcBef>
                <a:spcPts val="1600"/>
              </a:spcBef>
              <a:spcAft>
                <a:spcPts val="0"/>
              </a:spcAft>
              <a:buNone/>
            </a:pPr>
            <a:r>
              <a:rPr lang="en"/>
              <a:t>Removal of Duplicates </a:t>
            </a:r>
            <a:endParaRPr/>
          </a:p>
          <a:p>
            <a:pPr indent="-311150" lvl="0" marL="457200" rtl="0" algn="l">
              <a:spcBef>
                <a:spcPts val="1600"/>
              </a:spcBef>
              <a:spcAft>
                <a:spcPts val="0"/>
              </a:spcAft>
              <a:buSzPts val="1300"/>
              <a:buAutoNum type="arabicParenR"/>
            </a:pPr>
            <a:r>
              <a:rPr lang="en"/>
              <a:t> Greater importance to one record than other. </a:t>
            </a:r>
            <a:endParaRPr/>
          </a:p>
          <a:p>
            <a:pPr indent="-311150" lvl="0" marL="457200" rtl="0" algn="l">
              <a:spcBef>
                <a:spcPts val="0"/>
              </a:spcBef>
              <a:spcAft>
                <a:spcPts val="0"/>
              </a:spcAft>
              <a:buSzPts val="1300"/>
              <a:buAutoNum type="arabicParenR"/>
            </a:pPr>
            <a:r>
              <a:rPr lang="en"/>
              <a:t>Sometimes intentionally performed in classification problems with uneven class distribution</a:t>
            </a:r>
            <a:endParaRPr/>
          </a:p>
          <a:p>
            <a:pPr indent="-311150" lvl="0" marL="457200" rtl="0" algn="l">
              <a:spcBef>
                <a:spcPts val="0"/>
              </a:spcBef>
              <a:spcAft>
                <a:spcPts val="0"/>
              </a:spcAft>
              <a:buSzPts val="1300"/>
              <a:buAutoNum type="arabicParenR"/>
            </a:pPr>
            <a:r>
              <a:rPr lang="en"/>
              <a:t>Usually arises when combining data from various sources</a:t>
            </a:r>
            <a:endParaRPr/>
          </a:p>
          <a:p>
            <a:pPr indent="0" lvl="0" marL="0" rtl="0" algn="l">
              <a:spcBef>
                <a:spcPts val="1600"/>
              </a:spcBef>
              <a:spcAft>
                <a:spcPts val="0"/>
              </a:spcAft>
              <a:buNone/>
            </a:pPr>
            <a:r>
              <a:rPr lang="en"/>
              <a:t>Removal of Irrelevant Records</a:t>
            </a:r>
            <a:endParaRPr/>
          </a:p>
          <a:p>
            <a:pPr indent="-311150" lvl="0" marL="457200" rtl="0" algn="l">
              <a:spcBef>
                <a:spcPts val="1600"/>
              </a:spcBef>
              <a:spcAft>
                <a:spcPts val="0"/>
              </a:spcAft>
              <a:buSzPts val="1300"/>
              <a:buAutoNum type="arabicParenR"/>
            </a:pPr>
            <a:r>
              <a:rPr lang="en"/>
              <a:t>Irrelevant data without exceptions must be removed</a:t>
            </a:r>
            <a:endParaRPr/>
          </a:p>
          <a:p>
            <a:pPr indent="-311150" lvl="0" marL="457200" rtl="0" algn="l">
              <a:spcBef>
                <a:spcPts val="0"/>
              </a:spcBef>
              <a:spcAft>
                <a:spcPts val="0"/>
              </a:spcAft>
              <a:buSzPts val="1300"/>
              <a:buAutoNum type="arabicParenR"/>
            </a:pPr>
            <a:r>
              <a:rPr lang="en"/>
              <a:t>Example would be having </a:t>
            </a:r>
            <a:r>
              <a:rPr lang="en"/>
              <a:t>unnecessary classes in categorical feature</a:t>
            </a:r>
            <a:r>
              <a:rPr lang="en"/>
              <a:t>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