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2" r:id="rId20"/>
    <p:sldId id="293" r:id="rId21"/>
    <p:sldId id="362" r:id="rId22"/>
    <p:sldId id="294" r:id="rId23"/>
    <p:sldId id="295" r:id="rId24"/>
    <p:sldId id="297" r:id="rId25"/>
    <p:sldId id="298" r:id="rId26"/>
    <p:sldId id="299"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76" r:id="rId95"/>
    <p:sldId id="377" r:id="rId96"/>
    <p:sldId id="378" r:id="rId97"/>
    <p:sldId id="379" r:id="rId98"/>
    <p:sldId id="380" r:id="rId99"/>
    <p:sldId id="398" r:id="rId100"/>
    <p:sldId id="399" r:id="rId101"/>
    <p:sldId id="400" r:id="rId102"/>
    <p:sldId id="401" r:id="rId103"/>
    <p:sldId id="402" r:id="rId104"/>
    <p:sldId id="403" r:id="rId105"/>
    <p:sldId id="385" r:id="rId106"/>
    <p:sldId id="386" r:id="rId107"/>
    <p:sldId id="387" r:id="rId108"/>
    <p:sldId id="389" r:id="rId109"/>
    <p:sldId id="390" r:id="rId110"/>
    <p:sldId id="391" r:id="rId111"/>
    <p:sldId id="392" r:id="rId112"/>
    <p:sldId id="393" r:id="rId113"/>
    <p:sldId id="394" r:id="rId114"/>
    <p:sldId id="404" r:id="rId115"/>
    <p:sldId id="405" r:id="rId116"/>
    <p:sldId id="396" r:id="rId117"/>
    <p:sldId id="408" r:id="rId118"/>
    <p:sldId id="381" r:id="rId119"/>
    <p:sldId id="382" r:id="rId120"/>
    <p:sldId id="383"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353" y="5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81B12-CD15-4A3B-AF8F-693F7272D579}" type="datetimeFigureOut">
              <a:rPr lang="en-US" smtClean="0"/>
              <a:pPr/>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C399D0-0A1D-4276-BC22-B8F68163EBDC}" type="slidenum">
              <a:rPr lang="en-US" smtClean="0"/>
              <a:pPr/>
              <a:t>‹#›</a:t>
            </a:fld>
            <a:endParaRPr lang="en-US"/>
          </a:p>
        </p:txBody>
      </p:sp>
    </p:spTree>
    <p:extLst>
      <p:ext uri="{BB962C8B-B14F-4D97-AF65-F5344CB8AC3E}">
        <p14:creationId xmlns:p14="http://schemas.microsoft.com/office/powerpoint/2010/main" val="16394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E1C50-3012-4ACC-90B1-BD6C697761F9}" type="slidenum">
              <a:rPr lang="en-US" smtClean="0"/>
              <a:pPr/>
              <a:t>44</a:t>
            </a:fld>
            <a:endParaRPr lang="en-US"/>
          </a:p>
        </p:txBody>
      </p:sp>
    </p:spTree>
    <p:extLst>
      <p:ext uri="{BB962C8B-B14F-4D97-AF65-F5344CB8AC3E}">
        <p14:creationId xmlns:p14="http://schemas.microsoft.com/office/powerpoint/2010/main" val="77281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057400"/>
            <a:ext cx="6858000" cy="2387600"/>
          </a:xfrm>
        </p:spPr>
        <p:txBody>
          <a:bodyPr/>
          <a:lstStyle/>
          <a:p>
            <a:r>
              <a:rPr lang="en-IN" b="1" dirty="0">
                <a:solidFill>
                  <a:srgbClr val="0070C0"/>
                </a:solidFill>
              </a:rPr>
              <a:t>Unit 1</a:t>
            </a:r>
            <a:br>
              <a:rPr lang="en-IN" b="1" dirty="0">
                <a:solidFill>
                  <a:srgbClr val="0070C0"/>
                </a:solidFill>
              </a:rPr>
            </a:br>
            <a:r>
              <a:rPr lang="en-IN" b="1" dirty="0">
                <a:solidFill>
                  <a:srgbClr val="0070C0"/>
                </a:solidFill>
              </a:rPr>
              <a:t>Introduction</a:t>
            </a:r>
            <a:endParaRPr lang="en-US" b="1" dirty="0">
              <a:solidFill>
                <a:srgbClr val="0070C0"/>
              </a:solidFill>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524000"/>
            <a:ext cx="8329642" cy="4833958"/>
          </a:xfrm>
        </p:spPr>
        <p:txBody>
          <a:bodyPr numCol="1">
            <a:normAutofit/>
          </a:bodyPr>
          <a:lstStyle/>
          <a:p>
            <a:pPr>
              <a:buNone/>
            </a:pPr>
            <a:r>
              <a:rPr lang="en-US" sz="2400" dirty="0"/>
              <a:t>Step 1: start</a:t>
            </a:r>
          </a:p>
          <a:p>
            <a:pPr>
              <a:buNone/>
            </a:pPr>
            <a:r>
              <a:rPr lang="en-US" sz="2400" dirty="0"/>
              <a:t>Step 2: read a positive integer called num</a:t>
            </a:r>
          </a:p>
          <a:p>
            <a:pPr>
              <a:buNone/>
            </a:pPr>
            <a:r>
              <a:rPr lang="en-US" sz="2400" dirty="0"/>
              <a:t>Step 3: declare and initialize variables:</a:t>
            </a:r>
          </a:p>
          <a:p>
            <a:pPr>
              <a:buNone/>
            </a:pPr>
            <a:r>
              <a:rPr lang="en-US" sz="2400" dirty="0"/>
              <a:t>	sum←0, dig←0</a:t>
            </a:r>
          </a:p>
          <a:p>
            <a:pPr>
              <a:buNone/>
            </a:pPr>
            <a:r>
              <a:rPr lang="en-US" sz="2400" dirty="0"/>
              <a:t>Step 4: repeat steps 4.1, 4.2, 4.3 until num greater than zero</a:t>
            </a:r>
          </a:p>
          <a:p>
            <a:pPr>
              <a:buNone/>
            </a:pPr>
            <a:r>
              <a:rPr lang="en-US" sz="2400" dirty="0"/>
              <a:t>	4.1: dig ← num mod 10 </a:t>
            </a:r>
          </a:p>
          <a:p>
            <a:pPr>
              <a:buNone/>
            </a:pPr>
            <a:r>
              <a:rPr lang="en-US" sz="2400" dirty="0"/>
              <a:t>	4.2: sum ← sum + dig</a:t>
            </a:r>
          </a:p>
          <a:p>
            <a:pPr>
              <a:buNone/>
            </a:pPr>
            <a:r>
              <a:rPr lang="en-US" sz="2400" dirty="0"/>
              <a:t>	4.3: num ← num/10</a:t>
            </a:r>
          </a:p>
          <a:p>
            <a:pPr>
              <a:buNone/>
            </a:pPr>
            <a:r>
              <a:rPr lang="en-US" sz="2400" dirty="0"/>
              <a:t>Step 5: write/ display sum</a:t>
            </a:r>
          </a:p>
          <a:p>
            <a:pPr>
              <a:buNone/>
            </a:pPr>
            <a:r>
              <a:rPr lang="en-US" sz="2400" dirty="0"/>
              <a:t>Step 6: stop</a:t>
            </a:r>
          </a:p>
        </p:txBody>
      </p:sp>
      <p:sp>
        <p:nvSpPr>
          <p:cNvPr id="2" name="Title 1"/>
          <p:cNvSpPr>
            <a:spLocks noGrp="1"/>
          </p:cNvSpPr>
          <p:nvPr>
            <p:ph type="title"/>
          </p:nvPr>
        </p:nvSpPr>
        <p:spPr>
          <a:xfrm>
            <a:off x="457200" y="381000"/>
            <a:ext cx="8229600" cy="928670"/>
          </a:xfrm>
        </p:spPr>
        <p:txBody>
          <a:bodyPr>
            <a:normAutofit/>
          </a:bodyPr>
          <a:lstStyle/>
          <a:p>
            <a:r>
              <a:rPr lang="en-US" sz="2600" dirty="0">
                <a:solidFill>
                  <a:schemeClr val="accent1"/>
                </a:solidFill>
              </a:rPr>
              <a:t>Example2: Algorithm to find the sum of individual digits of a given positive integer.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9"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9"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9"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9"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3">
                                            <p:txEl>
                                              <p:pRg st="9" end="9"/>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normAutofit fontScale="92500" lnSpcReduction="20000"/>
          </a:bodyPr>
          <a:lstStyle/>
          <a:p>
            <a:r>
              <a:rPr lang="en-IN" dirty="0"/>
              <a:t>Entry controlled and exit controlled loop structure is shown below:</a:t>
            </a:r>
          </a:p>
          <a:p>
            <a:endParaRPr lang="en-IN" dirty="0"/>
          </a:p>
          <a:p>
            <a:endParaRPr lang="en-IN" dirty="0"/>
          </a:p>
          <a:p>
            <a:endParaRPr lang="en-US" sz="2800" dirty="0"/>
          </a:p>
          <a:p>
            <a:endParaRPr lang="en-US" sz="2800" dirty="0"/>
          </a:p>
          <a:p>
            <a:endParaRPr lang="en-US" sz="2800" dirty="0"/>
          </a:p>
          <a:p>
            <a:endParaRPr lang="en-US" sz="2800" dirty="0"/>
          </a:p>
          <a:p>
            <a:endParaRPr lang="en-US" sz="2800" dirty="0"/>
          </a:p>
          <a:p>
            <a:r>
              <a:rPr lang="en-US" sz="2800" dirty="0"/>
              <a:t>There are three loops in C programming:</a:t>
            </a:r>
          </a:p>
          <a:p>
            <a:pPr lvl="1">
              <a:buFont typeface="Wingdings" pitchFamily="2" charset="2"/>
              <a:buChar char="§"/>
            </a:pPr>
            <a:r>
              <a:rPr lang="en-US" dirty="0"/>
              <a:t>while loop</a:t>
            </a:r>
          </a:p>
          <a:p>
            <a:pPr lvl="1">
              <a:buFont typeface="Wingdings" pitchFamily="2" charset="2"/>
              <a:buChar char="§"/>
            </a:pPr>
            <a:r>
              <a:rPr lang="en-US" dirty="0"/>
              <a:t>do...while loop</a:t>
            </a:r>
          </a:p>
          <a:p>
            <a:pPr lvl="1">
              <a:buFont typeface="Wingdings" pitchFamily="2" charset="2"/>
              <a:buChar char="§"/>
            </a:pPr>
            <a:r>
              <a:rPr lang="en-US" dirty="0"/>
              <a:t>for loop</a:t>
            </a:r>
          </a:p>
          <a:p>
            <a:endParaRPr lang="en-IN" dirty="0"/>
          </a:p>
          <a:p>
            <a:endParaRPr lang="en-IN" dirty="0"/>
          </a:p>
          <a:p>
            <a:endParaRPr lang="en-US" dirty="0"/>
          </a:p>
        </p:txBody>
      </p:sp>
      <p:pic>
        <p:nvPicPr>
          <p:cNvPr id="5" name="Picture 4" descr="entry.jpg"/>
          <p:cNvPicPr>
            <a:picLocks noChangeAspect="1"/>
          </p:cNvPicPr>
          <p:nvPr/>
        </p:nvPicPr>
        <p:blipFill>
          <a:blip r:embed="rId2" cstate="print"/>
          <a:stretch>
            <a:fillRect/>
          </a:stretch>
        </p:blipFill>
        <p:spPr>
          <a:xfrm>
            <a:off x="1143000" y="1295400"/>
            <a:ext cx="6934200" cy="2819400"/>
          </a:xfrm>
          <a:prstGeom prst="rect">
            <a:avLst/>
          </a:prstGeom>
        </p:spPr>
      </p:pic>
    </p:spTree>
    <p:extLst>
      <p:ext uri="{BB962C8B-B14F-4D97-AF65-F5344CB8AC3E}">
        <p14:creationId xmlns:p14="http://schemas.microsoft.com/office/powerpoint/2010/main" val="166371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20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20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20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sz="quarter" idx="1"/>
          </p:nvPr>
        </p:nvSpPr>
        <p:spPr>
          <a:xfrm>
            <a:off x="914400" y="1447800"/>
            <a:ext cx="7772400" cy="5181600"/>
          </a:xfrm>
        </p:spPr>
        <p:txBody>
          <a:bodyPr numCol="2">
            <a:normAutofit/>
          </a:bodyPr>
          <a:lstStyle/>
          <a:p>
            <a:r>
              <a:rPr lang="en-US" sz="1800" dirty="0"/>
              <a:t>while loop is a control flow statement that allows code to be executed repeatedly based on a given Boolean condition. </a:t>
            </a:r>
          </a:p>
          <a:p>
            <a:r>
              <a:rPr lang="en-US" sz="1800" dirty="0"/>
              <a:t>The Boolean condition is either true or false.</a:t>
            </a:r>
          </a:p>
          <a:p>
            <a:r>
              <a:rPr lang="en-US" sz="1800" dirty="0"/>
              <a:t>The syntax of a while loop is:</a:t>
            </a:r>
          </a:p>
          <a:p>
            <a:pPr>
              <a:buNone/>
            </a:pPr>
            <a:r>
              <a:rPr lang="en-US" sz="1800" dirty="0"/>
              <a:t>	Initialization;</a:t>
            </a:r>
          </a:p>
          <a:p>
            <a:pPr>
              <a:buNone/>
            </a:pPr>
            <a:r>
              <a:rPr lang="en-US" sz="1800" dirty="0"/>
              <a:t>	while (test expression)</a:t>
            </a:r>
          </a:p>
          <a:p>
            <a:pPr>
              <a:buNone/>
            </a:pPr>
            <a:r>
              <a:rPr lang="en-US" sz="1800" dirty="0"/>
              <a:t>		 { </a:t>
            </a:r>
          </a:p>
          <a:p>
            <a:pPr>
              <a:buNone/>
            </a:pPr>
            <a:r>
              <a:rPr lang="en-US" sz="1800" dirty="0"/>
              <a:t>		 body of the loop;</a:t>
            </a:r>
          </a:p>
          <a:p>
            <a:pPr>
              <a:buNone/>
            </a:pPr>
            <a:r>
              <a:rPr lang="en-US" sz="1800" dirty="0"/>
              <a:t>		increment/decrement;</a:t>
            </a:r>
          </a:p>
          <a:p>
            <a:pPr>
              <a:buNone/>
            </a:pPr>
            <a:r>
              <a:rPr lang="en-US" sz="1800" dirty="0"/>
              <a:t>		} </a:t>
            </a:r>
          </a:p>
          <a:p>
            <a:pPr>
              <a:buNone/>
            </a:pPr>
            <a:r>
              <a:rPr lang="en-US" sz="1800" dirty="0"/>
              <a:t>	where, the test expression is the condition that checks it is  true or false before each iteration.</a:t>
            </a:r>
          </a:p>
          <a:p>
            <a:pPr>
              <a:buFont typeface="Arial" pitchFamily="34" charset="0"/>
              <a:buChar char="•"/>
            </a:pPr>
            <a:r>
              <a:rPr lang="en-IN" sz="1800" dirty="0"/>
              <a:t>while is an entry controlled</a:t>
            </a:r>
            <a:r>
              <a:rPr lang="en-US" sz="1800" dirty="0"/>
              <a:t> loop.</a:t>
            </a:r>
            <a:endParaRPr lang="en-IN" sz="1800" dirty="0"/>
          </a:p>
          <a:p>
            <a:pPr>
              <a:buNone/>
            </a:pPr>
            <a:endParaRPr lang="en-US" sz="1800" dirty="0"/>
          </a:p>
          <a:p>
            <a:pPr>
              <a:buNone/>
            </a:pPr>
            <a:br>
              <a:rPr lang="en-US" sz="1800" dirty="0"/>
            </a:br>
            <a:endParaRPr lang="en-US" sz="1800" dirty="0"/>
          </a:p>
        </p:txBody>
      </p:sp>
      <p:pic>
        <p:nvPicPr>
          <p:cNvPr id="4" name="Picture 3" descr="while loop.JPG"/>
          <p:cNvPicPr>
            <a:picLocks noChangeAspect="1"/>
          </p:cNvPicPr>
          <p:nvPr/>
        </p:nvPicPr>
        <p:blipFill>
          <a:blip r:embed="rId2" cstate="print"/>
          <a:stretch>
            <a:fillRect/>
          </a:stretch>
        </p:blipFill>
        <p:spPr>
          <a:xfrm>
            <a:off x="5257800" y="1981200"/>
            <a:ext cx="2362200" cy="4114800"/>
          </a:xfrm>
          <a:prstGeom prst="rect">
            <a:avLst/>
          </a:prstGeom>
        </p:spPr>
      </p:pic>
    </p:spTree>
    <p:extLst>
      <p:ext uri="{BB962C8B-B14F-4D97-AF65-F5344CB8AC3E}">
        <p14:creationId xmlns:p14="http://schemas.microsoft.com/office/powerpoint/2010/main" val="145958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	</a:t>
            </a:r>
            <a:r>
              <a:rPr lang="en-US" dirty="0"/>
              <a:t>Example #1: while loop</a:t>
            </a:r>
          </a:p>
        </p:txBody>
      </p:sp>
      <p:sp>
        <p:nvSpPr>
          <p:cNvPr id="3" name="Content Placeholder 2"/>
          <p:cNvSpPr>
            <a:spLocks noGrp="1"/>
          </p:cNvSpPr>
          <p:nvPr>
            <p:ph sz="quarter" idx="1"/>
          </p:nvPr>
        </p:nvSpPr>
        <p:spPr>
          <a:xfrm>
            <a:off x="457200" y="1066800"/>
            <a:ext cx="8229600" cy="5638800"/>
          </a:xfrm>
        </p:spPr>
        <p:txBody>
          <a:bodyPr numCol="1">
            <a:noAutofit/>
          </a:bodyPr>
          <a:lstStyle/>
          <a:p>
            <a:pPr>
              <a:lnSpc>
                <a:spcPct val="120000"/>
              </a:lnSpc>
            </a:pPr>
            <a:r>
              <a:rPr lang="en-US" sz="1400" dirty="0"/>
              <a:t>// Program to print a statement 5 times using while loop</a:t>
            </a:r>
          </a:p>
          <a:p>
            <a:pPr>
              <a:lnSpc>
                <a:spcPct val="120000"/>
              </a:lnSpc>
              <a:buNone/>
            </a:pPr>
            <a:r>
              <a:rPr lang="en-US" sz="1400" dirty="0"/>
              <a:t>	#include &lt;</a:t>
            </a:r>
            <a:r>
              <a:rPr lang="en-US" sz="1400" dirty="0" err="1"/>
              <a:t>stdio.h</a:t>
            </a:r>
            <a:r>
              <a:rPr lang="en-US" sz="1400" dirty="0"/>
              <a:t>&gt; </a:t>
            </a:r>
          </a:p>
          <a:p>
            <a:pPr>
              <a:lnSpc>
                <a:spcPct val="120000"/>
              </a:lnSpc>
              <a:buNone/>
            </a:pPr>
            <a:r>
              <a:rPr lang="en-US" sz="1400" dirty="0"/>
              <a:t>	</a:t>
            </a:r>
            <a:r>
              <a:rPr lang="en-US" sz="1400" dirty="0" err="1"/>
              <a:t>int</a:t>
            </a:r>
            <a:r>
              <a:rPr lang="en-US" sz="1400" dirty="0"/>
              <a:t> main () </a:t>
            </a:r>
          </a:p>
          <a:p>
            <a:pPr>
              <a:lnSpc>
                <a:spcPct val="120000"/>
              </a:lnSpc>
              <a:buNone/>
            </a:pPr>
            <a:r>
              <a:rPr lang="en-US" sz="1400" dirty="0"/>
              <a:t>	{ </a:t>
            </a:r>
          </a:p>
          <a:p>
            <a:pPr>
              <a:lnSpc>
                <a:spcPct val="120000"/>
              </a:lnSpc>
              <a:buNone/>
            </a:pPr>
            <a:r>
              <a:rPr lang="en-US" sz="1400" dirty="0"/>
              <a:t>	          </a:t>
            </a:r>
            <a:r>
              <a:rPr lang="en-US" sz="1400" dirty="0" err="1"/>
              <a:t>int</a:t>
            </a:r>
            <a:r>
              <a:rPr lang="en-US" sz="1400" dirty="0"/>
              <a:t> a = 1; </a:t>
            </a:r>
          </a:p>
          <a:p>
            <a:pPr>
              <a:lnSpc>
                <a:spcPct val="120000"/>
              </a:lnSpc>
              <a:buNone/>
            </a:pPr>
            <a:r>
              <a:rPr lang="en-US" sz="1400" dirty="0"/>
              <a:t>	          while( a &lt; =5 ) </a:t>
            </a:r>
          </a:p>
          <a:p>
            <a:pPr>
              <a:lnSpc>
                <a:spcPct val="120000"/>
              </a:lnSpc>
              <a:buNone/>
            </a:pPr>
            <a:r>
              <a:rPr lang="en-US" sz="1400" dirty="0"/>
              <a:t>	          { </a:t>
            </a:r>
          </a:p>
          <a:p>
            <a:pPr>
              <a:lnSpc>
                <a:spcPct val="120000"/>
              </a:lnSpc>
              <a:buNone/>
            </a:pPr>
            <a:r>
              <a:rPr lang="en-US" sz="1400" dirty="0"/>
              <a:t>		   </a:t>
            </a:r>
            <a:r>
              <a:rPr lang="en-US" sz="1400" dirty="0" err="1"/>
              <a:t>printf</a:t>
            </a:r>
            <a:r>
              <a:rPr lang="en-US" sz="1400" dirty="0"/>
              <a:t>(“hello world \n"); </a:t>
            </a:r>
          </a:p>
          <a:p>
            <a:pPr>
              <a:lnSpc>
                <a:spcPct val="120000"/>
              </a:lnSpc>
              <a:buNone/>
            </a:pPr>
            <a:r>
              <a:rPr lang="en-US" sz="1400" dirty="0"/>
              <a:t>		    a++; </a:t>
            </a:r>
          </a:p>
          <a:p>
            <a:pPr>
              <a:lnSpc>
                <a:spcPct val="120000"/>
              </a:lnSpc>
              <a:buNone/>
            </a:pPr>
            <a:r>
              <a:rPr lang="en-US" sz="1400" dirty="0"/>
              <a:t>	          } </a:t>
            </a:r>
          </a:p>
          <a:p>
            <a:pPr>
              <a:lnSpc>
                <a:spcPct val="120000"/>
              </a:lnSpc>
              <a:buNone/>
            </a:pPr>
            <a:r>
              <a:rPr lang="en-US" sz="1400" dirty="0"/>
              <a:t>	return 0; </a:t>
            </a:r>
          </a:p>
          <a:p>
            <a:pPr>
              <a:lnSpc>
                <a:spcPct val="120000"/>
              </a:lnSpc>
              <a:buNone/>
            </a:pPr>
            <a:r>
              <a:rPr lang="en-US" sz="1400" dirty="0"/>
              <a:t>	}</a:t>
            </a:r>
          </a:p>
          <a:p>
            <a:pPr>
              <a:lnSpc>
                <a:spcPct val="120000"/>
              </a:lnSpc>
              <a:buNone/>
            </a:pPr>
            <a:r>
              <a:rPr lang="en-US" sz="1400" b="1" dirty="0"/>
              <a:t>Output: 	</a:t>
            </a:r>
            <a:r>
              <a:rPr lang="en-US" sz="1400" dirty="0"/>
              <a:t>hello world</a:t>
            </a:r>
          </a:p>
          <a:p>
            <a:pPr>
              <a:lnSpc>
                <a:spcPct val="120000"/>
              </a:lnSpc>
              <a:buNone/>
            </a:pPr>
            <a:r>
              <a:rPr lang="en-US" sz="1400" dirty="0"/>
              <a:t>		hello world</a:t>
            </a:r>
          </a:p>
          <a:p>
            <a:pPr>
              <a:lnSpc>
                <a:spcPct val="120000"/>
              </a:lnSpc>
              <a:buNone/>
            </a:pPr>
            <a:r>
              <a:rPr lang="en-US" sz="1400" dirty="0"/>
              <a:t>		hello world</a:t>
            </a:r>
          </a:p>
          <a:p>
            <a:pPr>
              <a:lnSpc>
                <a:spcPct val="120000"/>
              </a:lnSpc>
              <a:buNone/>
            </a:pPr>
            <a:r>
              <a:rPr lang="en-US" sz="1400" dirty="0"/>
              <a:t>		hello world</a:t>
            </a:r>
          </a:p>
          <a:p>
            <a:pPr>
              <a:lnSpc>
                <a:spcPct val="120000"/>
              </a:lnSpc>
              <a:buNone/>
            </a:pPr>
            <a:r>
              <a:rPr lang="en-US" sz="1400" dirty="0"/>
              <a:t>		hello world</a:t>
            </a:r>
            <a:endParaRPr lang="en-US" sz="1400" b="1" dirty="0"/>
          </a:p>
          <a:p>
            <a:pPr>
              <a:lnSpc>
                <a:spcPct val="120000"/>
              </a:lnSpc>
              <a:buNone/>
            </a:pPr>
            <a:r>
              <a:rPr lang="en-US" sz="1400" b="1" dirty="0"/>
              <a:t>		</a:t>
            </a:r>
            <a:endParaRPr lang="en-US" sz="1400" dirty="0"/>
          </a:p>
          <a:p>
            <a:pPr>
              <a:lnSpc>
                <a:spcPct val="120000"/>
              </a:lnSpc>
              <a:buNone/>
            </a:pPr>
            <a:endParaRPr lang="en-US" sz="1400" dirty="0"/>
          </a:p>
          <a:p>
            <a:pPr>
              <a:lnSpc>
                <a:spcPct val="120000"/>
              </a:lnSpc>
              <a:buNone/>
            </a:pPr>
            <a:r>
              <a:rPr lang="en-US" sz="1400" dirty="0"/>
              <a:t>		</a:t>
            </a:r>
          </a:p>
        </p:txBody>
      </p:sp>
    </p:spTree>
    <p:extLst>
      <p:ext uri="{BB962C8B-B14F-4D97-AF65-F5344CB8AC3E}">
        <p14:creationId xmlns:p14="http://schemas.microsoft.com/office/powerpoint/2010/main" val="129631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20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20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20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2000"/>
                                        <p:tgtEl>
                                          <p:spTgt spid="3">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20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20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2000"/>
                                        <p:tgtEl>
                                          <p:spTgt spid="3">
                                            <p:txEl>
                                              <p:pRg st="14" end="14"/>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fade">
                                      <p:cBhvr>
                                        <p:cTn id="54" dur="2000"/>
                                        <p:tgtEl>
                                          <p:spTgt spid="3">
                                            <p:txEl>
                                              <p:pRg st="15" end="15"/>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fade">
                                      <p:cBhvr>
                                        <p:cTn id="57" dur="2000"/>
                                        <p:tgtEl>
                                          <p:spTgt spid="3">
                                            <p:txEl>
                                              <p:pRg st="16" end="16"/>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7" end="17"/>
                                            </p:txEl>
                                          </p:spTgt>
                                        </p:tgtEl>
                                        <p:attrNameLst>
                                          <p:attrName>style.visibility</p:attrName>
                                        </p:attrNameLst>
                                      </p:cBhvr>
                                      <p:to>
                                        <p:strVal val="visible"/>
                                      </p:to>
                                    </p:set>
                                    <p:animEffect transition="in" filter="fade">
                                      <p:cBhvr>
                                        <p:cTn id="60" dur="2000"/>
                                        <p:tgtEl>
                                          <p:spTgt spid="3">
                                            <p:txEl>
                                              <p:pRg st="17" end="17"/>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animEffect transition="in" filter="fade">
                                      <p:cBhvr>
                                        <p:cTn id="63" dur="20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loop</a:t>
            </a:r>
          </a:p>
        </p:txBody>
      </p:sp>
      <p:sp>
        <p:nvSpPr>
          <p:cNvPr id="3" name="Content Placeholder 2"/>
          <p:cNvSpPr>
            <a:spLocks noGrp="1"/>
          </p:cNvSpPr>
          <p:nvPr>
            <p:ph sz="quarter" idx="1"/>
          </p:nvPr>
        </p:nvSpPr>
        <p:spPr>
          <a:xfrm>
            <a:off x="457200" y="1600200"/>
            <a:ext cx="8229600" cy="5029200"/>
          </a:xfrm>
        </p:spPr>
        <p:txBody>
          <a:bodyPr>
            <a:normAutofit fontScale="85000" lnSpcReduction="20000"/>
          </a:bodyPr>
          <a:lstStyle/>
          <a:p>
            <a:r>
              <a:rPr lang="en-US" sz="2400" dirty="0"/>
              <a:t>The body of do...while loop is executed first and then the test expression is evaluated. </a:t>
            </a:r>
          </a:p>
          <a:p>
            <a:r>
              <a:rPr lang="en-IN" sz="2400" dirty="0"/>
              <a:t>If condition is true then loop is iterated till the condition is satisfied.</a:t>
            </a:r>
            <a:endParaRPr lang="en-US" sz="2400" dirty="0"/>
          </a:p>
          <a:p>
            <a:r>
              <a:rPr lang="en-US" sz="2400" dirty="0"/>
              <a:t>The body of the do...while loop is executed at least once even if the condition is false.</a:t>
            </a:r>
          </a:p>
          <a:p>
            <a:r>
              <a:rPr lang="en-US" sz="2400" b="1" dirty="0"/>
              <a:t>do...while loop Syntax</a:t>
            </a:r>
          </a:p>
          <a:p>
            <a:r>
              <a:rPr lang="en-IN" sz="2400" dirty="0"/>
              <a:t>Initialization;</a:t>
            </a:r>
            <a:endParaRPr lang="en-US" sz="2400" dirty="0"/>
          </a:p>
          <a:p>
            <a:pPr>
              <a:buNone/>
            </a:pPr>
            <a:r>
              <a:rPr lang="en-US" sz="2400" dirty="0"/>
              <a:t>	do </a:t>
            </a:r>
          </a:p>
          <a:p>
            <a:pPr>
              <a:buNone/>
            </a:pPr>
            <a:r>
              <a:rPr lang="en-US" sz="2400" dirty="0"/>
              <a:t>		{ </a:t>
            </a:r>
          </a:p>
          <a:p>
            <a:pPr>
              <a:buNone/>
            </a:pPr>
            <a:r>
              <a:rPr lang="en-US" sz="2400" dirty="0"/>
              <a:t>		body of the loop;</a:t>
            </a:r>
          </a:p>
          <a:p>
            <a:pPr>
              <a:buNone/>
            </a:pPr>
            <a:r>
              <a:rPr lang="en-US" sz="2400" dirty="0"/>
              <a:t>		increment/decrement; </a:t>
            </a:r>
          </a:p>
          <a:p>
            <a:pPr>
              <a:buNone/>
            </a:pPr>
            <a:r>
              <a:rPr lang="en-US" sz="2400" dirty="0"/>
              <a:t>		} </a:t>
            </a:r>
          </a:p>
          <a:p>
            <a:pPr>
              <a:buNone/>
            </a:pPr>
            <a:r>
              <a:rPr lang="en-US" sz="2400" dirty="0"/>
              <a:t>	while (test expression);</a:t>
            </a:r>
            <a:br>
              <a:rPr lang="en-US" sz="2400" dirty="0"/>
            </a:br>
            <a:endParaRPr lang="en-US" sz="2400" dirty="0"/>
          </a:p>
          <a:p>
            <a:endParaRPr lang="en-US" sz="2400" dirty="0"/>
          </a:p>
          <a:p>
            <a:r>
              <a:rPr lang="en-US" sz="2400" dirty="0"/>
              <a:t>Do-while loops are sometimes useful if you want the code to output some sort of menu to a screen so that the menu is guaranteed to show once.</a:t>
            </a:r>
          </a:p>
        </p:txBody>
      </p:sp>
      <p:pic>
        <p:nvPicPr>
          <p:cNvPr id="4" name="Picture 3" descr="do-while.JPG"/>
          <p:cNvPicPr>
            <a:picLocks noChangeAspect="1"/>
          </p:cNvPicPr>
          <p:nvPr/>
        </p:nvPicPr>
        <p:blipFill>
          <a:blip r:embed="rId2" cstate="print"/>
          <a:stretch>
            <a:fillRect/>
          </a:stretch>
        </p:blipFill>
        <p:spPr>
          <a:xfrm>
            <a:off x="5181600" y="2819400"/>
            <a:ext cx="2362200" cy="3013542"/>
          </a:xfrm>
          <a:prstGeom prst="rect">
            <a:avLst/>
          </a:prstGeom>
        </p:spPr>
      </p:pic>
    </p:spTree>
    <p:extLst>
      <p:ext uri="{BB962C8B-B14F-4D97-AF65-F5344CB8AC3E}">
        <p14:creationId xmlns:p14="http://schemas.microsoft.com/office/powerpoint/2010/main" val="106109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20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rmAutofit fontScale="90000"/>
          </a:bodyPr>
          <a:lstStyle/>
          <a:p>
            <a:r>
              <a:rPr lang="en-US" dirty="0"/>
              <a:t>		</a:t>
            </a:r>
            <a:br>
              <a:rPr lang="en-US" dirty="0"/>
            </a:br>
            <a:br>
              <a:rPr lang="en-US" dirty="0"/>
            </a:br>
            <a:br>
              <a:rPr lang="en-US" dirty="0"/>
            </a:br>
            <a:br>
              <a:rPr lang="en-US" dirty="0"/>
            </a:br>
            <a:r>
              <a:rPr lang="en-US" dirty="0"/>
              <a:t>			</a:t>
            </a:r>
            <a:br>
              <a:rPr lang="en-US" dirty="0"/>
            </a:br>
            <a:r>
              <a:rPr lang="en-US" dirty="0"/>
              <a:t>			</a:t>
            </a:r>
            <a:endParaRPr lang="en-US" sz="2200" dirty="0"/>
          </a:p>
        </p:txBody>
      </p:sp>
      <p:sp>
        <p:nvSpPr>
          <p:cNvPr id="3" name="Content Placeholder 2"/>
          <p:cNvSpPr>
            <a:spLocks noGrp="1"/>
          </p:cNvSpPr>
          <p:nvPr>
            <p:ph sz="quarter" idx="1"/>
          </p:nvPr>
        </p:nvSpPr>
        <p:spPr>
          <a:xfrm>
            <a:off x="609600" y="762000"/>
            <a:ext cx="8382000" cy="5943600"/>
          </a:xfrm>
        </p:spPr>
        <p:txBody>
          <a:bodyPr numCol="2">
            <a:noAutofit/>
          </a:bodyPr>
          <a:lstStyle/>
          <a:p>
            <a:r>
              <a:rPr lang="en-US" sz="2400" dirty="0"/>
              <a:t>// Program to print numbers from 10 to 1 using do…while loop</a:t>
            </a:r>
          </a:p>
          <a:p>
            <a:pPr>
              <a:buNone/>
            </a:pPr>
            <a:r>
              <a:rPr lang="en-US" sz="2400" dirty="0"/>
              <a:t>	#include &lt;</a:t>
            </a:r>
            <a:r>
              <a:rPr lang="en-US" sz="2400" dirty="0" err="1"/>
              <a:t>stdio.h</a:t>
            </a:r>
            <a:r>
              <a:rPr lang="en-US" sz="2400" dirty="0"/>
              <a:t>&gt; </a:t>
            </a:r>
          </a:p>
          <a:p>
            <a:pPr>
              <a:buNone/>
            </a:pPr>
            <a:r>
              <a:rPr lang="en-US" sz="2400" dirty="0"/>
              <a:t>	void main()</a:t>
            </a:r>
          </a:p>
          <a:p>
            <a:pPr>
              <a:buNone/>
            </a:pPr>
            <a:r>
              <a:rPr lang="en-US" sz="2400" dirty="0"/>
              <a:t>	 {</a:t>
            </a:r>
          </a:p>
          <a:p>
            <a:pPr>
              <a:buNone/>
            </a:pPr>
            <a:r>
              <a:rPr lang="en-US" sz="2400" dirty="0"/>
              <a:t>	     </a:t>
            </a:r>
            <a:r>
              <a:rPr lang="en-US" sz="2400" dirty="0" err="1"/>
              <a:t>int</a:t>
            </a:r>
            <a:r>
              <a:rPr lang="en-US" sz="2400" dirty="0"/>
              <a:t> </a:t>
            </a:r>
            <a:r>
              <a:rPr lang="en-US" sz="2400" dirty="0" err="1"/>
              <a:t>i</a:t>
            </a:r>
            <a:r>
              <a:rPr lang="en-US" sz="2400" dirty="0"/>
              <a:t> = 10; </a:t>
            </a:r>
          </a:p>
          <a:p>
            <a:pPr>
              <a:buNone/>
            </a:pPr>
            <a:r>
              <a:rPr lang="en-US" sz="2400" dirty="0"/>
              <a:t>	     do</a:t>
            </a:r>
          </a:p>
          <a:p>
            <a:pPr>
              <a:buNone/>
            </a:pPr>
            <a:r>
              <a:rPr lang="en-US" sz="2400" dirty="0"/>
              <a:t>	     {</a:t>
            </a:r>
          </a:p>
          <a:p>
            <a:pPr>
              <a:buNone/>
            </a:pPr>
            <a:r>
              <a:rPr lang="en-US" sz="2400" dirty="0"/>
              <a:t>	           </a:t>
            </a:r>
            <a:r>
              <a:rPr lang="en-US" sz="2400" dirty="0" err="1"/>
              <a:t>printf</a:t>
            </a:r>
            <a:r>
              <a:rPr lang="en-US" sz="2400" dirty="0"/>
              <a:t>(" %d\n", </a:t>
            </a:r>
            <a:r>
              <a:rPr lang="en-US" sz="2400" dirty="0" err="1"/>
              <a:t>i</a:t>
            </a:r>
            <a:r>
              <a:rPr lang="en-US" sz="2400" dirty="0"/>
              <a:t> ); </a:t>
            </a:r>
          </a:p>
          <a:p>
            <a:pPr>
              <a:buNone/>
            </a:pPr>
            <a:r>
              <a:rPr lang="en-US" sz="2400" dirty="0"/>
              <a:t>	           </a:t>
            </a:r>
            <a:r>
              <a:rPr lang="en-US" sz="2400" dirty="0" err="1"/>
              <a:t>i</a:t>
            </a:r>
            <a:r>
              <a:rPr lang="en-US" sz="2400" dirty="0"/>
              <a:t> --; </a:t>
            </a:r>
          </a:p>
          <a:p>
            <a:pPr>
              <a:buNone/>
            </a:pPr>
            <a:r>
              <a:rPr lang="en-US" sz="2400" dirty="0"/>
              <a:t>	      }</a:t>
            </a:r>
          </a:p>
          <a:p>
            <a:pPr>
              <a:buNone/>
            </a:pPr>
            <a:r>
              <a:rPr lang="en-US" sz="2400" dirty="0"/>
              <a:t>	      while ( </a:t>
            </a:r>
            <a:r>
              <a:rPr lang="en-US" sz="2400" dirty="0" err="1"/>
              <a:t>i</a:t>
            </a:r>
            <a:r>
              <a:rPr lang="en-US" sz="2400" dirty="0"/>
              <a:t> &gt; 0 ); </a:t>
            </a:r>
          </a:p>
          <a:p>
            <a:pPr>
              <a:buNone/>
            </a:pPr>
            <a:r>
              <a:rPr lang="en-US" sz="2400" dirty="0"/>
              <a:t>	}</a:t>
            </a:r>
          </a:p>
          <a:p>
            <a:pPr>
              <a:buNone/>
            </a:pPr>
            <a:r>
              <a:rPr lang="en-US" sz="2400" dirty="0"/>
              <a:t>	output:</a:t>
            </a:r>
          </a:p>
          <a:p>
            <a:pPr>
              <a:buNone/>
            </a:pPr>
            <a:r>
              <a:rPr lang="en-US" sz="2400" dirty="0"/>
              <a:t>	10</a:t>
            </a:r>
          </a:p>
          <a:p>
            <a:pPr>
              <a:buNone/>
            </a:pPr>
            <a:r>
              <a:rPr lang="en-US" sz="2400" dirty="0"/>
              <a:t>	 9 </a:t>
            </a:r>
          </a:p>
          <a:p>
            <a:pPr>
              <a:buNone/>
            </a:pPr>
            <a:r>
              <a:rPr lang="en-US" sz="2400" dirty="0"/>
              <a:t>	8 </a:t>
            </a:r>
          </a:p>
          <a:p>
            <a:pPr>
              <a:buNone/>
            </a:pPr>
            <a:r>
              <a:rPr lang="en-US" sz="2400" dirty="0"/>
              <a:t>	7 </a:t>
            </a:r>
          </a:p>
          <a:p>
            <a:pPr>
              <a:buNone/>
            </a:pPr>
            <a:r>
              <a:rPr lang="en-US" sz="2400" dirty="0"/>
              <a:t>	6 </a:t>
            </a:r>
          </a:p>
          <a:p>
            <a:pPr>
              <a:buNone/>
            </a:pPr>
            <a:r>
              <a:rPr lang="en-US" sz="2400" dirty="0"/>
              <a:t>	5</a:t>
            </a:r>
          </a:p>
          <a:p>
            <a:pPr>
              <a:buNone/>
            </a:pPr>
            <a:r>
              <a:rPr lang="en-US" sz="2400" dirty="0"/>
              <a:t>	4 </a:t>
            </a:r>
          </a:p>
          <a:p>
            <a:pPr>
              <a:buNone/>
            </a:pPr>
            <a:r>
              <a:rPr lang="en-US" sz="2400" dirty="0"/>
              <a:t>	3 </a:t>
            </a:r>
          </a:p>
          <a:p>
            <a:pPr>
              <a:buNone/>
            </a:pPr>
            <a:r>
              <a:rPr lang="en-US" sz="2400" dirty="0"/>
              <a:t>	2 </a:t>
            </a:r>
          </a:p>
          <a:p>
            <a:pPr>
              <a:buNone/>
            </a:pPr>
            <a:r>
              <a:rPr lang="en-US" sz="2400" dirty="0"/>
              <a:t>	1 </a:t>
            </a:r>
          </a:p>
          <a:p>
            <a:pPr>
              <a:buNone/>
            </a:pPr>
            <a:endParaRPr lang="en-US" sz="2400" dirty="0"/>
          </a:p>
          <a:p>
            <a:pPr>
              <a:buNone/>
            </a:pPr>
            <a:r>
              <a:rPr lang="en-US" sz="2400" dirty="0"/>
              <a:t>	</a:t>
            </a:r>
          </a:p>
        </p:txBody>
      </p:sp>
      <p:sp>
        <p:nvSpPr>
          <p:cNvPr id="4" name="Rectangle 3"/>
          <p:cNvSpPr/>
          <p:nvPr/>
        </p:nvSpPr>
        <p:spPr>
          <a:xfrm>
            <a:off x="1828800" y="152400"/>
            <a:ext cx="5410200" cy="400110"/>
          </a:xfrm>
          <a:prstGeom prst="rect">
            <a:avLst/>
          </a:prstGeom>
        </p:spPr>
        <p:txBody>
          <a:bodyPr wrap="square">
            <a:spAutoFit/>
          </a:bodyPr>
          <a:lstStyle/>
          <a:p>
            <a:r>
              <a:rPr lang="en-US" b="1" dirty="0"/>
              <a:t>	</a:t>
            </a:r>
            <a:r>
              <a:rPr lang="en-US" sz="2000" b="1" dirty="0"/>
              <a:t>Example #2: do.....while loop</a:t>
            </a:r>
          </a:p>
        </p:txBody>
      </p:sp>
    </p:spTree>
    <p:extLst>
      <p:ext uri="{BB962C8B-B14F-4D97-AF65-F5344CB8AC3E}">
        <p14:creationId xmlns:p14="http://schemas.microsoft.com/office/powerpoint/2010/main" val="295644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20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20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20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2000"/>
                                        <p:tgtEl>
                                          <p:spTgt spid="3">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20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20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2000"/>
                                        <p:tgtEl>
                                          <p:spTgt spid="3">
                                            <p:txEl>
                                              <p:pRg st="14" end="14"/>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fade">
                                      <p:cBhvr>
                                        <p:cTn id="54" dur="2000"/>
                                        <p:tgtEl>
                                          <p:spTgt spid="3">
                                            <p:txEl>
                                              <p:pRg st="15" end="15"/>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fade">
                                      <p:cBhvr>
                                        <p:cTn id="57" dur="2000"/>
                                        <p:tgtEl>
                                          <p:spTgt spid="3">
                                            <p:txEl>
                                              <p:pRg st="16" end="16"/>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7" end="17"/>
                                            </p:txEl>
                                          </p:spTgt>
                                        </p:tgtEl>
                                        <p:attrNameLst>
                                          <p:attrName>style.visibility</p:attrName>
                                        </p:attrNameLst>
                                      </p:cBhvr>
                                      <p:to>
                                        <p:strVal val="visible"/>
                                      </p:to>
                                    </p:set>
                                    <p:animEffect transition="in" filter="fade">
                                      <p:cBhvr>
                                        <p:cTn id="60" dur="2000"/>
                                        <p:tgtEl>
                                          <p:spTgt spid="3">
                                            <p:txEl>
                                              <p:pRg st="17" end="17"/>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8" end="18"/>
                                            </p:txEl>
                                          </p:spTgt>
                                        </p:tgtEl>
                                        <p:attrNameLst>
                                          <p:attrName>style.visibility</p:attrName>
                                        </p:attrNameLst>
                                      </p:cBhvr>
                                      <p:to>
                                        <p:strVal val="visible"/>
                                      </p:to>
                                    </p:set>
                                    <p:animEffect transition="in" filter="fade">
                                      <p:cBhvr>
                                        <p:cTn id="63" dur="2000"/>
                                        <p:tgtEl>
                                          <p:spTgt spid="3">
                                            <p:txEl>
                                              <p:pRg st="18" end="18"/>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9" end="19"/>
                                            </p:txEl>
                                          </p:spTgt>
                                        </p:tgtEl>
                                        <p:attrNameLst>
                                          <p:attrName>style.visibility</p:attrName>
                                        </p:attrNameLst>
                                      </p:cBhvr>
                                      <p:to>
                                        <p:strVal val="visible"/>
                                      </p:to>
                                    </p:set>
                                    <p:animEffect transition="in" filter="fade">
                                      <p:cBhvr>
                                        <p:cTn id="66" dur="2000"/>
                                        <p:tgtEl>
                                          <p:spTgt spid="3">
                                            <p:txEl>
                                              <p:pRg st="19" end="19"/>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20" end="20"/>
                                            </p:txEl>
                                          </p:spTgt>
                                        </p:tgtEl>
                                        <p:attrNameLst>
                                          <p:attrName>style.visibility</p:attrName>
                                        </p:attrNameLst>
                                      </p:cBhvr>
                                      <p:to>
                                        <p:strVal val="visible"/>
                                      </p:to>
                                    </p:set>
                                    <p:animEffect transition="in" filter="fade">
                                      <p:cBhvr>
                                        <p:cTn id="69" dur="2000"/>
                                        <p:tgtEl>
                                          <p:spTgt spid="3">
                                            <p:txEl>
                                              <p:pRg st="20" end="2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xEl>
                                              <p:pRg st="21" end="21"/>
                                            </p:txEl>
                                          </p:spTgt>
                                        </p:tgtEl>
                                        <p:attrNameLst>
                                          <p:attrName>style.visibility</p:attrName>
                                        </p:attrNameLst>
                                      </p:cBhvr>
                                      <p:to>
                                        <p:strVal val="visible"/>
                                      </p:to>
                                    </p:set>
                                    <p:animEffect transition="in" filter="fade">
                                      <p:cBhvr>
                                        <p:cTn id="72" dur="2000"/>
                                        <p:tgtEl>
                                          <p:spTgt spid="3">
                                            <p:txEl>
                                              <p:pRg st="21" end="21"/>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xEl>
                                              <p:pRg st="22" end="22"/>
                                            </p:txEl>
                                          </p:spTgt>
                                        </p:tgtEl>
                                        <p:attrNameLst>
                                          <p:attrName>style.visibility</p:attrName>
                                        </p:attrNameLst>
                                      </p:cBhvr>
                                      <p:to>
                                        <p:strVal val="visible"/>
                                      </p:to>
                                    </p:set>
                                    <p:animEffect transition="in" filter="fade">
                                      <p:cBhvr>
                                        <p:cTn id="75" dur="2000"/>
                                        <p:tgtEl>
                                          <p:spTgt spid="3">
                                            <p:txEl>
                                              <p:pRg st="22" end="22"/>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animEffect transition="in" filter="fade">
                                      <p:cBhvr>
                                        <p:cTn id="78" dur="20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The for loop is entry-controlled loop.</a:t>
            </a:r>
          </a:p>
          <a:p>
            <a:r>
              <a:rPr lang="en-US" sz="2000" dirty="0"/>
              <a:t>It is concise control structure.</a:t>
            </a:r>
          </a:p>
          <a:p>
            <a:r>
              <a:rPr lang="en-US" sz="2000" dirty="0"/>
              <a:t>General form of for:</a:t>
            </a:r>
          </a:p>
          <a:p>
            <a:pPr>
              <a:buNone/>
            </a:pPr>
            <a:endParaRPr lang="en-US" sz="2000" dirty="0"/>
          </a:p>
          <a:p>
            <a:pPr>
              <a:buNone/>
            </a:pPr>
            <a:endParaRPr lang="en-US" sz="2000" dirty="0"/>
          </a:p>
          <a:p>
            <a:pPr>
              <a:buNone/>
            </a:pPr>
            <a:endParaRPr lang="en-US" sz="2000" dirty="0"/>
          </a:p>
          <a:p>
            <a:pPr>
              <a:buNone/>
            </a:pPr>
            <a:r>
              <a:rPr lang="en-US" sz="2000" dirty="0">
                <a:solidFill>
                  <a:schemeClr val="accent6">
                    <a:lumMod val="75000"/>
                  </a:schemeClr>
                </a:solidFill>
              </a:rPr>
              <a:t>for</a:t>
            </a:r>
            <a:r>
              <a:rPr lang="en-US" sz="2000" dirty="0"/>
              <a:t>( </a:t>
            </a:r>
            <a:r>
              <a:rPr lang="en-US" sz="2000" dirty="0">
                <a:solidFill>
                  <a:srgbClr val="FF33CC"/>
                </a:solidFill>
              </a:rPr>
              <a:t>initialization</a:t>
            </a:r>
            <a:r>
              <a:rPr lang="en-US" sz="2000" dirty="0"/>
              <a:t>; </a:t>
            </a:r>
            <a:r>
              <a:rPr lang="en-US" sz="2000" dirty="0">
                <a:solidFill>
                  <a:srgbClr val="0070C0"/>
                </a:solidFill>
              </a:rPr>
              <a:t>test-condition</a:t>
            </a:r>
            <a:r>
              <a:rPr lang="en-US" sz="2000" dirty="0"/>
              <a:t>; </a:t>
            </a:r>
            <a:r>
              <a:rPr lang="en-US" sz="2000" dirty="0">
                <a:solidFill>
                  <a:srgbClr val="FF0000"/>
                </a:solidFill>
              </a:rPr>
              <a:t>increment</a:t>
            </a:r>
            <a:r>
              <a:rPr lang="en-US" sz="2000" dirty="0"/>
              <a:t>)</a:t>
            </a:r>
          </a:p>
          <a:p>
            <a:pPr>
              <a:buNone/>
            </a:pPr>
            <a:r>
              <a:rPr lang="en-US" sz="2000" dirty="0"/>
              <a:t>{</a:t>
            </a:r>
          </a:p>
          <a:p>
            <a:pPr>
              <a:buNone/>
            </a:pPr>
            <a:r>
              <a:rPr lang="en-US" sz="2000" dirty="0"/>
              <a:t>	</a:t>
            </a:r>
            <a:r>
              <a:rPr lang="en-US" sz="2000" dirty="0">
                <a:solidFill>
                  <a:srgbClr val="00B050"/>
                </a:solidFill>
              </a:rPr>
              <a:t>body of the loop</a:t>
            </a:r>
          </a:p>
          <a:p>
            <a:pPr>
              <a:buNone/>
            </a:pPr>
            <a:r>
              <a:rPr lang="en-US" sz="2000" dirty="0"/>
              <a:t>}</a:t>
            </a:r>
          </a:p>
          <a:p>
            <a:endParaRPr lang="en-US" sz="2000" dirty="0"/>
          </a:p>
        </p:txBody>
      </p:sp>
      <p:sp>
        <p:nvSpPr>
          <p:cNvPr id="2" name="Title 1"/>
          <p:cNvSpPr>
            <a:spLocks noGrp="1"/>
          </p:cNvSpPr>
          <p:nvPr>
            <p:ph type="title"/>
          </p:nvPr>
        </p:nvSpPr>
        <p:spPr/>
        <p:txBody>
          <a:bodyPr/>
          <a:lstStyle/>
          <a:p>
            <a:r>
              <a:rPr lang="en-US" dirty="0"/>
              <a:t>The </a:t>
            </a:r>
            <a:r>
              <a:rPr lang="en-US" dirty="0">
                <a:solidFill>
                  <a:schemeClr val="accent6">
                    <a:lumMod val="75000"/>
                  </a:schemeClr>
                </a:solidFill>
              </a:rPr>
              <a:t>for</a:t>
            </a:r>
            <a:r>
              <a:rPr lang="en-US" dirty="0"/>
              <a:t> statement</a:t>
            </a:r>
          </a:p>
        </p:txBody>
      </p:sp>
      <p:cxnSp>
        <p:nvCxnSpPr>
          <p:cNvPr id="7" name="Straight Arrow Connector 6"/>
          <p:cNvCxnSpPr/>
          <p:nvPr/>
        </p:nvCxnSpPr>
        <p:spPr>
          <a:xfrm rot="5400000">
            <a:off x="1857385" y="3214657"/>
            <a:ext cx="43809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8200" y="2819400"/>
            <a:ext cx="4191000" cy="400110"/>
          </a:xfrm>
          <a:prstGeom prst="rect">
            <a:avLst/>
          </a:prstGeom>
          <a:noFill/>
        </p:spPr>
        <p:txBody>
          <a:bodyPr wrap="square" rtlCol="0">
            <a:spAutoFit/>
          </a:bodyPr>
          <a:lstStyle/>
          <a:p>
            <a:r>
              <a:rPr lang="en-IN" sz="2000" dirty="0">
                <a:solidFill>
                  <a:srgbClr val="FF33CC"/>
                </a:solidFill>
              </a:rPr>
              <a:t>Initialization of control variables</a:t>
            </a:r>
            <a:endParaRPr lang="en-US" sz="2000" dirty="0">
              <a:solidFill>
                <a:srgbClr val="FF33CC"/>
              </a:solidFill>
            </a:endParaRPr>
          </a:p>
        </p:txBody>
      </p:sp>
      <p:sp>
        <p:nvSpPr>
          <p:cNvPr id="11" name="TextBox 10"/>
          <p:cNvSpPr txBox="1"/>
          <p:nvPr/>
        </p:nvSpPr>
        <p:spPr>
          <a:xfrm>
            <a:off x="2971800" y="5257800"/>
            <a:ext cx="2971800" cy="707886"/>
          </a:xfrm>
          <a:prstGeom prst="rect">
            <a:avLst/>
          </a:prstGeom>
          <a:noFill/>
        </p:spPr>
        <p:txBody>
          <a:bodyPr wrap="square" rtlCol="0">
            <a:spAutoFit/>
          </a:bodyPr>
          <a:lstStyle/>
          <a:p>
            <a:r>
              <a:rPr lang="en-IN" sz="2000" dirty="0">
                <a:solidFill>
                  <a:srgbClr val="0070C0"/>
                </a:solidFill>
              </a:rPr>
              <a:t>The value of control variables is tested</a:t>
            </a:r>
            <a:endParaRPr lang="en-US" sz="2000" dirty="0">
              <a:solidFill>
                <a:srgbClr val="0070C0"/>
              </a:solidFill>
            </a:endParaRPr>
          </a:p>
        </p:txBody>
      </p:sp>
      <p:cxnSp>
        <p:nvCxnSpPr>
          <p:cNvPr id="13" name="Straight Arrow Connector 12"/>
          <p:cNvCxnSpPr/>
          <p:nvPr/>
        </p:nvCxnSpPr>
        <p:spPr>
          <a:xfrm rot="16200000" flipV="1">
            <a:off x="3071803" y="4429131"/>
            <a:ext cx="1295400" cy="723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72066" y="2571744"/>
            <a:ext cx="2286000" cy="646331"/>
          </a:xfrm>
          <a:prstGeom prst="rect">
            <a:avLst/>
          </a:prstGeom>
          <a:noFill/>
        </p:spPr>
        <p:txBody>
          <a:bodyPr wrap="square" rtlCol="0">
            <a:spAutoFit/>
          </a:bodyPr>
          <a:lstStyle/>
          <a:p>
            <a:r>
              <a:rPr lang="en-IN" dirty="0">
                <a:solidFill>
                  <a:srgbClr val="FF0000"/>
                </a:solidFill>
              </a:rPr>
              <a:t>Control variable is incremented</a:t>
            </a:r>
            <a:endParaRPr lang="en-US" dirty="0">
              <a:solidFill>
                <a:srgbClr val="FF0000"/>
              </a:solidFill>
            </a:endParaRPr>
          </a:p>
        </p:txBody>
      </p:sp>
      <p:cxnSp>
        <p:nvCxnSpPr>
          <p:cNvPr id="20" name="Straight Arrow Connector 19"/>
          <p:cNvCxnSpPr/>
          <p:nvPr/>
        </p:nvCxnSpPr>
        <p:spPr>
          <a:xfrm rot="5400000">
            <a:off x="4523688" y="3120122"/>
            <a:ext cx="649071"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11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0-#ppt_w/2"/>
                                          </p:val>
                                        </p:tav>
                                        <p:tav tm="100000">
                                          <p:val>
                                            <p:strVal val="#ppt_x"/>
                                          </p:val>
                                        </p:tav>
                                      </p:tavLst>
                                    </p:anim>
                                    <p:anim calcmode="lin" valueType="num">
                                      <p:cBhvr additive="base">
                                        <p:cTn id="4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1+#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1+#ppt_w/2"/>
                                          </p:val>
                                        </p:tav>
                                        <p:tav tm="100000">
                                          <p:val>
                                            <p:strVal val="#ppt_x"/>
                                          </p:val>
                                        </p:tav>
                                      </p:tavLst>
                                    </p:anim>
                                    <p:anim calcmode="lin" valueType="num">
                                      <p:cBhvr additive="base">
                                        <p:cTn id="6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1" grpId="0"/>
      <p:bldP spid="14"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IN" dirty="0"/>
              <a:t>Flow chart</a:t>
            </a:r>
            <a:endParaRPr lang="en-US" dirty="0"/>
          </a:p>
        </p:txBody>
      </p:sp>
      <p:pic>
        <p:nvPicPr>
          <p:cNvPr id="4" name="Picture 2" descr="C:\Users\Prathyusha\Desktop\for loop.JPG"/>
          <p:cNvPicPr>
            <a:picLocks noChangeAspect="1" noChangeArrowheads="1"/>
          </p:cNvPicPr>
          <p:nvPr/>
        </p:nvPicPr>
        <p:blipFill>
          <a:blip r:embed="rId2" cstate="print"/>
          <a:srcRect b="6667"/>
          <a:stretch>
            <a:fillRect/>
          </a:stretch>
        </p:blipFill>
        <p:spPr bwMode="auto">
          <a:xfrm>
            <a:off x="2971800" y="1295400"/>
            <a:ext cx="4240717" cy="5099734"/>
          </a:xfrm>
          <a:prstGeom prst="rect">
            <a:avLst/>
          </a:prstGeom>
          <a:noFill/>
        </p:spPr>
      </p:pic>
    </p:spTree>
    <p:extLst>
      <p:ext uri="{BB962C8B-B14F-4D97-AF65-F5344CB8AC3E}">
        <p14:creationId xmlns:p14="http://schemas.microsoft.com/office/powerpoint/2010/main" val="389101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14400"/>
            <a:ext cx="3886200" cy="5211763"/>
          </a:xfrm>
        </p:spPr>
        <p:txBody>
          <a:bodyPr>
            <a:normAutofit/>
          </a:bodyPr>
          <a:lstStyle/>
          <a:p>
            <a:pPr>
              <a:buNone/>
            </a:pPr>
            <a:r>
              <a:rPr lang="en-IN" sz="2100" dirty="0">
                <a:latin typeface="Calibri" pitchFamily="34" charset="0"/>
                <a:cs typeface="Calibri" pitchFamily="34" charset="0"/>
              </a:rPr>
              <a:t>#include&lt;</a:t>
            </a:r>
            <a:r>
              <a:rPr lang="en-IN" sz="2100" dirty="0" err="1">
                <a:latin typeface="Calibri" pitchFamily="34" charset="0"/>
                <a:cs typeface="Calibri" pitchFamily="34" charset="0"/>
              </a:rPr>
              <a:t>stdio.h</a:t>
            </a:r>
            <a:r>
              <a:rPr lang="en-IN" sz="2100" dirty="0">
                <a:latin typeface="Calibri" pitchFamily="34" charset="0"/>
                <a:cs typeface="Calibri" pitchFamily="34" charset="0"/>
              </a:rPr>
              <a:t>&gt;</a:t>
            </a:r>
          </a:p>
          <a:p>
            <a:pPr>
              <a:buNone/>
            </a:pPr>
            <a:r>
              <a:rPr lang="en-IN" sz="2100" dirty="0">
                <a:latin typeface="Calibri" pitchFamily="34" charset="0"/>
                <a:cs typeface="Calibri" pitchFamily="34" charset="0"/>
              </a:rPr>
              <a:t>void main()</a:t>
            </a:r>
          </a:p>
          <a:p>
            <a:pPr>
              <a:buNone/>
            </a:pPr>
            <a:r>
              <a:rPr lang="en-IN" sz="2100" dirty="0">
                <a:latin typeface="Calibri" pitchFamily="34" charset="0"/>
                <a:cs typeface="Calibri" pitchFamily="34" charset="0"/>
              </a:rPr>
              <a:t>{</a:t>
            </a:r>
          </a:p>
          <a:p>
            <a:pPr>
              <a:buNone/>
            </a:pPr>
            <a:r>
              <a:rPr lang="en-IN" sz="2100" dirty="0">
                <a:latin typeface="Calibri" pitchFamily="34" charset="0"/>
                <a:cs typeface="Calibri" pitchFamily="34" charset="0"/>
              </a:rPr>
              <a:t>	</a:t>
            </a:r>
            <a:r>
              <a:rPr lang="en-IN" sz="2100" dirty="0" err="1">
                <a:latin typeface="Calibri" pitchFamily="34" charset="0"/>
                <a:cs typeface="Calibri" pitchFamily="34" charset="0"/>
              </a:rPr>
              <a:t>int</a:t>
            </a:r>
            <a:r>
              <a:rPr lang="en-IN" sz="2100" dirty="0">
                <a:latin typeface="Calibri" pitchFamily="34" charset="0"/>
                <a:cs typeface="Calibri" pitchFamily="34" charset="0"/>
              </a:rPr>
              <a:t> </a:t>
            </a:r>
            <a:r>
              <a:rPr lang="en-IN" sz="2100" dirty="0" err="1">
                <a:latin typeface="Calibri" pitchFamily="34" charset="0"/>
                <a:cs typeface="Calibri" pitchFamily="34" charset="0"/>
              </a:rPr>
              <a:t>i</a:t>
            </a:r>
            <a:r>
              <a:rPr lang="en-IN" sz="2100" dirty="0">
                <a:latin typeface="Calibri" pitchFamily="34" charset="0"/>
                <a:cs typeface="Calibri" pitchFamily="34" charset="0"/>
              </a:rPr>
              <a:t>;</a:t>
            </a:r>
          </a:p>
          <a:p>
            <a:pPr>
              <a:buNone/>
            </a:pPr>
            <a:r>
              <a:rPr lang="en-IN" sz="2100" dirty="0">
                <a:latin typeface="Calibri" pitchFamily="34" charset="0"/>
                <a:cs typeface="Calibri" pitchFamily="34" charset="0"/>
              </a:rPr>
              <a:t>	for ( </a:t>
            </a:r>
            <a:r>
              <a:rPr lang="en-IN" sz="2100" dirty="0" err="1">
                <a:latin typeface="Calibri" pitchFamily="34" charset="0"/>
                <a:cs typeface="Calibri" pitchFamily="34" charset="0"/>
              </a:rPr>
              <a:t>i</a:t>
            </a:r>
            <a:r>
              <a:rPr lang="en-IN" sz="2100" dirty="0">
                <a:latin typeface="Calibri" pitchFamily="34" charset="0"/>
                <a:cs typeface="Calibri" pitchFamily="34" charset="0"/>
              </a:rPr>
              <a:t>=1; </a:t>
            </a:r>
            <a:r>
              <a:rPr lang="en-IN" sz="2100" dirty="0" err="1">
                <a:latin typeface="Calibri" pitchFamily="34" charset="0"/>
                <a:cs typeface="Calibri" pitchFamily="34" charset="0"/>
              </a:rPr>
              <a:t>i</a:t>
            </a:r>
            <a:r>
              <a:rPr lang="en-IN" sz="2100" dirty="0">
                <a:latin typeface="Calibri" pitchFamily="34" charset="0"/>
                <a:cs typeface="Calibri" pitchFamily="34" charset="0"/>
              </a:rPr>
              <a:t>&lt;=10; </a:t>
            </a:r>
            <a:r>
              <a:rPr lang="en-IN" sz="2100" dirty="0" err="1">
                <a:latin typeface="Calibri" pitchFamily="34" charset="0"/>
                <a:cs typeface="Calibri" pitchFamily="34" charset="0"/>
              </a:rPr>
              <a:t>i</a:t>
            </a:r>
            <a:r>
              <a:rPr lang="en-IN" sz="2100" dirty="0">
                <a:latin typeface="Calibri" pitchFamily="34" charset="0"/>
                <a:cs typeface="Calibri" pitchFamily="34" charset="0"/>
              </a:rPr>
              <a:t>++)</a:t>
            </a:r>
          </a:p>
          <a:p>
            <a:pPr>
              <a:buNone/>
            </a:pPr>
            <a:r>
              <a:rPr lang="en-IN" sz="2100" dirty="0">
                <a:latin typeface="Calibri" pitchFamily="34" charset="0"/>
                <a:cs typeface="Calibri" pitchFamily="34" charset="0"/>
              </a:rPr>
              <a:t>	{</a:t>
            </a:r>
          </a:p>
          <a:p>
            <a:pPr>
              <a:buNone/>
            </a:pPr>
            <a:r>
              <a:rPr lang="en-IN" sz="2100" dirty="0">
                <a:latin typeface="Calibri" pitchFamily="34" charset="0"/>
                <a:cs typeface="Calibri" pitchFamily="34" charset="0"/>
              </a:rPr>
              <a:t>		</a:t>
            </a:r>
            <a:r>
              <a:rPr lang="en-IN" sz="2100" dirty="0" err="1">
                <a:latin typeface="Calibri" pitchFamily="34" charset="0"/>
                <a:cs typeface="Calibri" pitchFamily="34" charset="0"/>
              </a:rPr>
              <a:t>printf</a:t>
            </a:r>
            <a:r>
              <a:rPr lang="en-IN" sz="2100" dirty="0">
                <a:latin typeface="Calibri" pitchFamily="34" charset="0"/>
                <a:cs typeface="Calibri" pitchFamily="34" charset="0"/>
              </a:rPr>
              <a:t>(“%</a:t>
            </a:r>
            <a:r>
              <a:rPr lang="en-IN" sz="2100" dirty="0" err="1">
                <a:latin typeface="Calibri" pitchFamily="34" charset="0"/>
                <a:cs typeface="Calibri" pitchFamily="34" charset="0"/>
              </a:rPr>
              <a:t>d”,i</a:t>
            </a:r>
            <a:r>
              <a:rPr lang="en-IN" sz="2100" dirty="0">
                <a:latin typeface="Calibri" pitchFamily="34" charset="0"/>
                <a:cs typeface="Calibri" pitchFamily="34" charset="0"/>
              </a:rPr>
              <a:t>);</a:t>
            </a:r>
          </a:p>
          <a:p>
            <a:pPr>
              <a:buNone/>
            </a:pPr>
            <a:r>
              <a:rPr lang="en-IN" sz="2100" dirty="0">
                <a:latin typeface="Calibri" pitchFamily="34" charset="0"/>
                <a:cs typeface="Calibri" pitchFamily="34" charset="0"/>
              </a:rPr>
              <a:t>	}</a:t>
            </a:r>
          </a:p>
          <a:p>
            <a:pPr>
              <a:buNone/>
            </a:pPr>
            <a:r>
              <a:rPr lang="en-IN" sz="2100" dirty="0">
                <a:latin typeface="Calibri" pitchFamily="34" charset="0"/>
                <a:cs typeface="Calibri" pitchFamily="34" charset="0"/>
              </a:rPr>
              <a:t>	</a:t>
            </a:r>
            <a:r>
              <a:rPr lang="en-IN" sz="2100" dirty="0" err="1">
                <a:latin typeface="Calibri" pitchFamily="34" charset="0"/>
                <a:cs typeface="Calibri" pitchFamily="34" charset="0"/>
              </a:rPr>
              <a:t>printf</a:t>
            </a:r>
            <a:r>
              <a:rPr lang="en-IN" sz="2100" dirty="0">
                <a:latin typeface="Calibri" pitchFamily="34" charset="0"/>
                <a:cs typeface="Calibri" pitchFamily="34" charset="0"/>
              </a:rPr>
              <a:t>(“\</a:t>
            </a:r>
            <a:r>
              <a:rPr lang="en-IN" sz="2100" dirty="0" err="1">
                <a:latin typeface="Calibri" pitchFamily="34" charset="0"/>
                <a:cs typeface="Calibri" pitchFamily="34" charset="0"/>
              </a:rPr>
              <a:t>nEnd</a:t>
            </a:r>
            <a:r>
              <a:rPr lang="en-IN" sz="2100" dirty="0">
                <a:latin typeface="Calibri" pitchFamily="34" charset="0"/>
                <a:cs typeface="Calibri" pitchFamily="34" charset="0"/>
              </a:rPr>
              <a:t> of for loop.\n”);</a:t>
            </a:r>
          </a:p>
          <a:p>
            <a:pPr>
              <a:buNone/>
            </a:pPr>
            <a:r>
              <a:rPr lang="en-IN" sz="2100" dirty="0">
                <a:latin typeface="Calibri" pitchFamily="34" charset="0"/>
                <a:cs typeface="Calibri" pitchFamily="34" charset="0"/>
              </a:rPr>
              <a:t>}</a:t>
            </a:r>
          </a:p>
          <a:p>
            <a:pPr>
              <a:buNone/>
            </a:pPr>
            <a:r>
              <a:rPr lang="en-IN" sz="2100" dirty="0">
                <a:latin typeface="Calibri" pitchFamily="34" charset="0"/>
                <a:cs typeface="Calibri" pitchFamily="34" charset="0"/>
              </a:rPr>
              <a:t>Output:</a:t>
            </a:r>
          </a:p>
          <a:p>
            <a:pPr>
              <a:buNone/>
            </a:pPr>
            <a:r>
              <a:rPr lang="en-IN" sz="2100" dirty="0">
                <a:latin typeface="Calibri" pitchFamily="34" charset="0"/>
                <a:cs typeface="Calibri" pitchFamily="34" charset="0"/>
              </a:rPr>
              <a:t>12345678910</a:t>
            </a:r>
          </a:p>
          <a:p>
            <a:pPr>
              <a:buNone/>
            </a:pPr>
            <a:r>
              <a:rPr lang="en-IN" sz="2100" dirty="0">
                <a:latin typeface="Calibri" pitchFamily="34" charset="0"/>
                <a:cs typeface="Calibri" pitchFamily="34" charset="0"/>
              </a:rPr>
              <a:t>End of for loop.</a:t>
            </a:r>
            <a:endParaRPr lang="en-US" sz="2100" dirty="0">
              <a:latin typeface="Calibri" pitchFamily="34" charset="0"/>
              <a:cs typeface="Calibri" pitchFamily="34" charset="0"/>
            </a:endParaRPr>
          </a:p>
        </p:txBody>
      </p:sp>
      <p:sp>
        <p:nvSpPr>
          <p:cNvPr id="3" name="Title 2"/>
          <p:cNvSpPr>
            <a:spLocks noGrp="1"/>
          </p:cNvSpPr>
          <p:nvPr>
            <p:ph type="title"/>
          </p:nvPr>
        </p:nvSpPr>
        <p:spPr>
          <a:xfrm>
            <a:off x="457200" y="0"/>
            <a:ext cx="8229600" cy="762000"/>
          </a:xfrm>
        </p:spPr>
        <p:txBody>
          <a:bodyPr>
            <a:normAutofit/>
          </a:bodyPr>
          <a:lstStyle/>
          <a:p>
            <a:r>
              <a:rPr lang="en-IN" sz="3000" dirty="0"/>
              <a:t>Example</a:t>
            </a:r>
            <a:endParaRPr lang="en-US" sz="3000" dirty="0"/>
          </a:p>
        </p:txBody>
      </p:sp>
      <p:sp>
        <p:nvSpPr>
          <p:cNvPr id="5" name="Content Placeholder 1"/>
          <p:cNvSpPr txBox="1">
            <a:spLocks/>
          </p:cNvSpPr>
          <p:nvPr/>
        </p:nvSpPr>
        <p:spPr>
          <a:xfrm>
            <a:off x="4800600" y="990600"/>
            <a:ext cx="3886200" cy="52117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#include&lt;</a:t>
            </a:r>
            <a:r>
              <a:rPr kumimoji="0" lang="en-IN" sz="2100" b="0"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stdio.h</a:t>
            </a: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&gt;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void main()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IN" sz="2100" dirty="0">
                <a:latin typeface="Calibri" pitchFamily="34" charset="0"/>
                <a:cs typeface="Calibri" pitchFamily="34" charset="0"/>
              </a:rPr>
              <a:t>	</a:t>
            </a:r>
            <a:r>
              <a:rPr lang="en-IN" sz="2100" dirty="0" err="1">
                <a:latin typeface="Calibri" pitchFamily="34" charset="0"/>
                <a:cs typeface="Calibri" pitchFamily="34" charset="0"/>
              </a:rPr>
              <a:t>int</a:t>
            </a:r>
            <a:r>
              <a:rPr lang="en-IN" sz="2100" dirty="0">
                <a:latin typeface="Calibri" pitchFamily="34" charset="0"/>
                <a:cs typeface="Calibri" pitchFamily="34" charset="0"/>
              </a:rPr>
              <a:t> </a:t>
            </a:r>
            <a:r>
              <a:rPr lang="en-IN" sz="2100" dirty="0" err="1">
                <a:latin typeface="Calibri" pitchFamily="34" charset="0"/>
                <a:cs typeface="Calibri" pitchFamily="34" charset="0"/>
              </a:rPr>
              <a:t>i</a:t>
            </a:r>
            <a:r>
              <a:rPr lang="en-IN" sz="2100">
                <a:latin typeface="Calibri" pitchFamily="34" charset="0"/>
                <a:cs typeface="Calibri" pitchFamily="34" charset="0"/>
              </a:rPr>
              <a:t>;</a:t>
            </a:r>
            <a:endPar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for ( </a:t>
            </a:r>
            <a:r>
              <a:rPr kumimoji="0" lang="en-IN" sz="2100" b="0"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i</a:t>
            </a: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=10; </a:t>
            </a:r>
            <a:r>
              <a:rPr kumimoji="0" lang="en-IN" sz="2100" b="0"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i</a:t>
            </a: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&gt;0; </a:t>
            </a:r>
            <a:r>
              <a:rPr kumimoji="0" lang="en-IN" sz="2100" b="0"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i</a:t>
            </a:r>
            <a:r>
              <a:rPr lang="en-IN" sz="2100" dirty="0">
                <a:latin typeface="Calibri" pitchFamily="34" charset="0"/>
                <a:cs typeface="Calibri" pitchFamily="34" charset="0"/>
              </a:rPr>
              <a:t>--</a:t>
            </a: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a:t>
            </a:r>
            <a:r>
              <a:rPr kumimoji="0" lang="en-IN" sz="2100" b="0"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printf</a:t>
            </a: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a:t>
            </a:r>
            <a:r>
              <a:rPr kumimoji="0" lang="en-IN" sz="2100" b="0"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d”,i</a:t>
            </a: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a:t>
            </a:r>
            <a:r>
              <a:rPr kumimoji="0" lang="en-IN" sz="2100" b="0"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printf</a:t>
            </a: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a:t>
            </a:r>
            <a:r>
              <a:rPr kumimoji="0" lang="en-IN" sz="2100" b="0" i="0" u="none" strike="noStrike" kern="1200" cap="none" spc="0" normalizeH="0" baseline="0" noProof="0" dirty="0" err="1">
                <a:ln>
                  <a:noFill/>
                </a:ln>
                <a:solidFill>
                  <a:schemeClr val="tx1"/>
                </a:solidFill>
                <a:effectLst/>
                <a:uLnTx/>
                <a:uFillTx/>
                <a:latin typeface="Calibri" pitchFamily="34" charset="0"/>
                <a:ea typeface="+mn-ea"/>
                <a:cs typeface="Calibri" pitchFamily="34" charset="0"/>
              </a:rPr>
              <a:t>nEnd</a:t>
            </a: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 of for loop.\n”);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Output: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10987654321</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IN"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End of for loop.</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endParaRPr>
          </a:p>
        </p:txBody>
      </p:sp>
    </p:spTree>
    <p:extLst>
      <p:ext uri="{BB962C8B-B14F-4D97-AF65-F5344CB8AC3E}">
        <p14:creationId xmlns:p14="http://schemas.microsoft.com/office/powerpoint/2010/main" val="13200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 calcmode="lin" valueType="num">
                                      <p:cBhvr additive="base">
                                        <p:cTn id="41" dur="5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 calcmode="lin" valueType="num">
                                      <p:cBhvr additive="base">
                                        <p:cTn id="45"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 calcmode="lin" valueType="num">
                                      <p:cBhvr additive="base">
                                        <p:cTn id="51" dur="5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 calcmode="lin" valueType="num">
                                      <p:cBhvr additive="base">
                                        <p:cTn id="55"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
                                            <p:txEl>
                                              <p:pRg st="12" end="12"/>
                                            </p:txEl>
                                          </p:spTgt>
                                        </p:tgtEl>
                                        <p:attrNameLst>
                                          <p:attrName>style.visibility</p:attrName>
                                        </p:attrNameLst>
                                      </p:cBhvr>
                                      <p:to>
                                        <p:strVal val="visible"/>
                                      </p:to>
                                    </p:set>
                                    <p:anim calcmode="lin" valueType="num">
                                      <p:cBhvr additive="base">
                                        <p:cTn id="59" dur="5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anim calcmode="lin" valueType="num">
                                      <p:cBhvr additive="base">
                                        <p:cTn id="6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5">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anim calcmode="lin" valueType="num">
                                      <p:cBhvr additive="base">
                                        <p:cTn id="6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5">
                                            <p:txEl>
                                              <p:pRg st="1" end="1"/>
                                            </p:tx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5">
                                            <p:txEl>
                                              <p:pRg st="2" end="2"/>
                                            </p:txEl>
                                          </p:spTgt>
                                        </p:tgtEl>
                                        <p:attrNameLst>
                                          <p:attrName>style.visibility</p:attrName>
                                        </p:attrNameLst>
                                      </p:cBhvr>
                                      <p:to>
                                        <p:strVal val="visible"/>
                                      </p:to>
                                    </p:set>
                                    <p:anim calcmode="lin" valueType="num">
                                      <p:cBhvr additive="base">
                                        <p:cTn id="73"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 calcmode="lin" valueType="num">
                                      <p:cBhvr additive="base">
                                        <p:cTn id="7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
                                            <p:txEl>
                                              <p:pRg st="3" end="3"/>
                                            </p:txEl>
                                          </p:spTgt>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5">
                                            <p:txEl>
                                              <p:pRg st="4" end="4"/>
                                            </p:txEl>
                                          </p:spTgt>
                                        </p:tgtEl>
                                        <p:attrNameLst>
                                          <p:attrName>style.visibility</p:attrName>
                                        </p:attrNameLst>
                                      </p:cBhvr>
                                      <p:to>
                                        <p:strVal val="visible"/>
                                      </p:to>
                                    </p:set>
                                    <p:anim calcmode="lin" valueType="num">
                                      <p:cBhvr additive="base">
                                        <p:cTn id="83"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5">
                                            <p:txEl>
                                              <p:pRg st="4" end="4"/>
                                            </p:txEl>
                                          </p:spTgt>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5">
                                            <p:txEl>
                                              <p:pRg st="5" end="5"/>
                                            </p:txEl>
                                          </p:spTgt>
                                        </p:tgtEl>
                                        <p:attrNameLst>
                                          <p:attrName>style.visibility</p:attrName>
                                        </p:attrNameLst>
                                      </p:cBhvr>
                                      <p:to>
                                        <p:strVal val="visible"/>
                                      </p:to>
                                    </p:set>
                                    <p:anim calcmode="lin" valueType="num">
                                      <p:cBhvr additive="base">
                                        <p:cTn id="8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88" dur="500" fill="hold"/>
                                        <p:tgtEl>
                                          <p:spTgt spid="5">
                                            <p:txEl>
                                              <p:pRg st="5" end="5"/>
                                            </p:txEl>
                                          </p:spTgt>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anim calcmode="lin" valueType="num">
                                      <p:cBhvr additive="base">
                                        <p:cTn id="91"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5">
                                            <p:txEl>
                                              <p:pRg st="6" end="6"/>
                                            </p:txEl>
                                          </p:spTgt>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5">
                                            <p:txEl>
                                              <p:pRg st="7" end="7"/>
                                            </p:txEl>
                                          </p:spTgt>
                                        </p:tgtEl>
                                        <p:attrNameLst>
                                          <p:attrName>style.visibility</p:attrName>
                                        </p:attrNameLst>
                                      </p:cBhvr>
                                      <p:to>
                                        <p:strVal val="visible"/>
                                      </p:to>
                                    </p:set>
                                    <p:anim calcmode="lin" valueType="num">
                                      <p:cBhvr additive="base">
                                        <p:cTn id="9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5">
                                            <p:txEl>
                                              <p:pRg st="9" end="9"/>
                                            </p:txEl>
                                          </p:spTgt>
                                        </p:tgtEl>
                                        <p:attrNameLst>
                                          <p:attrName>style.visibility</p:attrName>
                                        </p:attrNameLst>
                                      </p:cBhvr>
                                      <p:to>
                                        <p:strVal val="visible"/>
                                      </p:to>
                                    </p:set>
                                    <p:anim calcmode="lin" valueType="num">
                                      <p:cBhvr additive="base">
                                        <p:cTn id="10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5">
                                            <p:txEl>
                                              <p:pRg st="9" end="9"/>
                                            </p:txEl>
                                          </p:spTgt>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5">
                                            <p:txEl>
                                              <p:pRg st="10" end="10"/>
                                            </p:txEl>
                                          </p:spTgt>
                                        </p:tgtEl>
                                        <p:attrNameLst>
                                          <p:attrName>style.visibility</p:attrName>
                                        </p:attrNameLst>
                                      </p:cBhvr>
                                      <p:to>
                                        <p:strVal val="visible"/>
                                      </p:to>
                                    </p:set>
                                    <p:anim calcmode="lin" valueType="num">
                                      <p:cBhvr additive="base">
                                        <p:cTn id="105"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106" dur="500" fill="hold"/>
                                        <p:tgtEl>
                                          <p:spTgt spid="5">
                                            <p:txEl>
                                              <p:pRg st="10" end="10"/>
                                            </p:txEl>
                                          </p:spTgt>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5">
                                            <p:txEl>
                                              <p:pRg st="11" end="11"/>
                                            </p:txEl>
                                          </p:spTgt>
                                        </p:tgtEl>
                                        <p:attrNameLst>
                                          <p:attrName>style.visibility</p:attrName>
                                        </p:attrNameLst>
                                      </p:cBhvr>
                                      <p:to>
                                        <p:strVal val="visible"/>
                                      </p:to>
                                    </p:set>
                                    <p:anim calcmode="lin" valueType="num">
                                      <p:cBhvr additive="base">
                                        <p:cTn id="109"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numCol="2">
            <a:noAutofit/>
          </a:bodyPr>
          <a:lstStyle/>
          <a:p>
            <a:pPr>
              <a:buNone/>
            </a:pPr>
            <a:r>
              <a:rPr lang="en-IN" sz="1600" dirty="0">
                <a:latin typeface="Calibri" pitchFamily="34" charset="0"/>
                <a:cs typeface="Calibri" pitchFamily="34" charset="0"/>
              </a:rPr>
              <a:t>#include&lt;</a:t>
            </a:r>
            <a:r>
              <a:rPr lang="en-IN" sz="1600" dirty="0" err="1">
                <a:latin typeface="Calibri" pitchFamily="34" charset="0"/>
                <a:cs typeface="Calibri" pitchFamily="34" charset="0"/>
              </a:rPr>
              <a:t>stdio.h</a:t>
            </a:r>
            <a:r>
              <a:rPr lang="en-IN" sz="1600" dirty="0">
                <a:latin typeface="Calibri" pitchFamily="34" charset="0"/>
                <a:cs typeface="Calibri" pitchFamily="34" charset="0"/>
              </a:rPr>
              <a:t>&gt;</a:t>
            </a:r>
          </a:p>
          <a:p>
            <a:pPr>
              <a:buNone/>
            </a:pPr>
            <a:r>
              <a:rPr lang="en-IN" sz="1600" dirty="0">
                <a:latin typeface="Calibri" pitchFamily="34" charset="0"/>
                <a:cs typeface="Calibri" pitchFamily="34" charset="0"/>
              </a:rPr>
              <a:t>void main()</a:t>
            </a:r>
          </a:p>
          <a:p>
            <a:pPr>
              <a:buNone/>
            </a:pPr>
            <a:r>
              <a:rPr lang="en-IN" sz="1600" dirty="0">
                <a:latin typeface="Calibri" pitchFamily="34" charset="0"/>
                <a:cs typeface="Calibri" pitchFamily="34" charset="0"/>
              </a:rPr>
              <a:t>{</a:t>
            </a:r>
          </a:p>
          <a:p>
            <a:pPr>
              <a:buNone/>
            </a:pPr>
            <a:r>
              <a:rPr lang="en-IN" sz="1600" dirty="0">
                <a:latin typeface="Calibri" pitchFamily="34" charset="0"/>
                <a:cs typeface="Calibri" pitchFamily="34" charset="0"/>
              </a:rPr>
              <a:t>	</a:t>
            </a:r>
            <a:r>
              <a:rPr lang="en-IN" sz="1600" dirty="0" err="1">
                <a:latin typeface="Calibri" pitchFamily="34" charset="0"/>
                <a:cs typeface="Calibri" pitchFamily="34" charset="0"/>
              </a:rPr>
              <a:t>int</a:t>
            </a:r>
            <a:r>
              <a:rPr lang="en-IN" sz="1600" dirty="0">
                <a:latin typeface="Calibri" pitchFamily="34" charset="0"/>
                <a:cs typeface="Calibri" pitchFamily="34" charset="0"/>
              </a:rPr>
              <a:t> num1=0, num2=1, fib ,n ,I;</a:t>
            </a:r>
          </a:p>
          <a:p>
            <a:pPr>
              <a:buNone/>
            </a:pPr>
            <a:r>
              <a:rPr lang="en-IN" sz="1600" dirty="0">
                <a:latin typeface="Calibri" pitchFamily="34" charset="0"/>
                <a:cs typeface="Calibri" pitchFamily="34" charset="0"/>
              </a:rPr>
              <a:t>	</a:t>
            </a:r>
            <a:r>
              <a:rPr lang="en-IN" sz="1600" dirty="0" err="1">
                <a:latin typeface="Calibri" pitchFamily="34" charset="0"/>
                <a:cs typeface="Calibri" pitchFamily="34" charset="0"/>
              </a:rPr>
              <a:t>printf</a:t>
            </a:r>
            <a:r>
              <a:rPr lang="en-IN" sz="1600" dirty="0">
                <a:latin typeface="Calibri" pitchFamily="34" charset="0"/>
                <a:cs typeface="Calibri" pitchFamily="34" charset="0"/>
              </a:rPr>
              <a:t>(“\</a:t>
            </a:r>
            <a:r>
              <a:rPr lang="en-IN" sz="1600" dirty="0" err="1">
                <a:latin typeface="Calibri" pitchFamily="34" charset="0"/>
                <a:cs typeface="Calibri" pitchFamily="34" charset="0"/>
              </a:rPr>
              <a:t>nEnter</a:t>
            </a:r>
            <a:r>
              <a:rPr lang="en-IN" sz="1600" dirty="0">
                <a:latin typeface="Calibri" pitchFamily="34" charset="0"/>
                <a:cs typeface="Calibri" pitchFamily="34" charset="0"/>
              </a:rPr>
              <a:t> the value of n: ”);</a:t>
            </a:r>
          </a:p>
          <a:p>
            <a:pPr>
              <a:buNone/>
            </a:pPr>
            <a:r>
              <a:rPr lang="en-IN" sz="1600" dirty="0">
                <a:latin typeface="Calibri" pitchFamily="34" charset="0"/>
                <a:cs typeface="Calibri" pitchFamily="34" charset="0"/>
              </a:rPr>
              <a:t>	</a:t>
            </a:r>
            <a:r>
              <a:rPr lang="en-IN" sz="1600" dirty="0" err="1">
                <a:latin typeface="Calibri" pitchFamily="34" charset="0"/>
                <a:cs typeface="Calibri" pitchFamily="34" charset="0"/>
              </a:rPr>
              <a:t>scanf</a:t>
            </a:r>
            <a:r>
              <a:rPr lang="en-IN" sz="1600" dirty="0">
                <a:latin typeface="Calibri" pitchFamily="34" charset="0"/>
                <a:cs typeface="Calibri" pitchFamily="34" charset="0"/>
              </a:rPr>
              <a:t>(“%</a:t>
            </a:r>
            <a:r>
              <a:rPr lang="en-IN" sz="1600" dirty="0" err="1">
                <a:latin typeface="Calibri" pitchFamily="34" charset="0"/>
                <a:cs typeface="Calibri" pitchFamily="34" charset="0"/>
              </a:rPr>
              <a:t>d”,&amp;n</a:t>
            </a:r>
            <a:r>
              <a:rPr lang="en-IN" sz="1600" dirty="0">
                <a:latin typeface="Calibri" pitchFamily="34" charset="0"/>
                <a:cs typeface="Calibri" pitchFamily="34" charset="0"/>
              </a:rPr>
              <a:t>);</a:t>
            </a:r>
          </a:p>
          <a:p>
            <a:pPr>
              <a:buNone/>
            </a:pPr>
            <a:r>
              <a:rPr lang="en-IN" sz="1600" dirty="0">
                <a:latin typeface="Calibri" pitchFamily="34" charset="0"/>
                <a:cs typeface="Calibri" pitchFamily="34" charset="0"/>
              </a:rPr>
              <a:t>	if(n==1)</a:t>
            </a:r>
          </a:p>
          <a:p>
            <a:pPr>
              <a:buNone/>
            </a:pPr>
            <a:r>
              <a:rPr lang="en-IN" sz="1600" dirty="0">
                <a:latin typeface="Calibri" pitchFamily="34" charset="0"/>
                <a:cs typeface="Calibri" pitchFamily="34" charset="0"/>
              </a:rPr>
              <a:t>		</a:t>
            </a:r>
            <a:r>
              <a:rPr lang="en-IN" sz="1600" dirty="0" err="1">
                <a:latin typeface="Calibri" pitchFamily="34" charset="0"/>
                <a:cs typeface="Calibri" pitchFamily="34" charset="0"/>
              </a:rPr>
              <a:t>printf</a:t>
            </a:r>
            <a:r>
              <a:rPr lang="en-IN" sz="1600" dirty="0">
                <a:latin typeface="Calibri" pitchFamily="34" charset="0"/>
                <a:cs typeface="Calibri" pitchFamily="34" charset="0"/>
              </a:rPr>
              <a:t>(“Fibonacci series: %d ”, num1)</a:t>
            </a:r>
          </a:p>
          <a:p>
            <a:pPr>
              <a:buNone/>
            </a:pPr>
            <a:r>
              <a:rPr lang="en-IN" sz="1600" dirty="0">
                <a:latin typeface="Calibri" pitchFamily="34" charset="0"/>
                <a:cs typeface="Calibri" pitchFamily="34" charset="0"/>
              </a:rPr>
              <a:t>	if(n&gt;=2)</a:t>
            </a:r>
          </a:p>
          <a:p>
            <a:pPr>
              <a:buNone/>
            </a:pPr>
            <a:r>
              <a:rPr lang="en-IN" sz="1600" dirty="0">
                <a:latin typeface="Calibri" pitchFamily="34" charset="0"/>
                <a:cs typeface="Calibri" pitchFamily="34" charset="0"/>
              </a:rPr>
              <a:t>		</a:t>
            </a:r>
            <a:r>
              <a:rPr lang="en-IN" sz="1600" dirty="0" err="1">
                <a:latin typeface="Calibri" pitchFamily="34" charset="0"/>
                <a:cs typeface="Calibri" pitchFamily="34" charset="0"/>
              </a:rPr>
              <a:t>printf</a:t>
            </a:r>
            <a:r>
              <a:rPr lang="en-IN" sz="1600" dirty="0">
                <a:latin typeface="Calibri" pitchFamily="34" charset="0"/>
                <a:cs typeface="Calibri" pitchFamily="34" charset="0"/>
              </a:rPr>
              <a:t>(“Fibonacci series: %d %d ”, num1,num2);</a:t>
            </a:r>
          </a:p>
          <a:p>
            <a:pPr>
              <a:buNone/>
            </a:pPr>
            <a:r>
              <a:rPr lang="en-IN" sz="1600" dirty="0">
                <a:latin typeface="Calibri" pitchFamily="34" charset="0"/>
                <a:cs typeface="Calibri" pitchFamily="34" charset="0"/>
              </a:rPr>
              <a:t>	for(</a:t>
            </a:r>
            <a:r>
              <a:rPr lang="en-IN" sz="1600" dirty="0" err="1">
                <a:latin typeface="Calibri" pitchFamily="34" charset="0"/>
                <a:cs typeface="Calibri" pitchFamily="34" charset="0"/>
              </a:rPr>
              <a:t>i</a:t>
            </a:r>
            <a:r>
              <a:rPr lang="en-IN" sz="1600" dirty="0">
                <a:latin typeface="Calibri" pitchFamily="34" charset="0"/>
                <a:cs typeface="Calibri" pitchFamily="34" charset="0"/>
              </a:rPr>
              <a:t>=3; </a:t>
            </a:r>
            <a:r>
              <a:rPr lang="en-IN" sz="1600" dirty="0" err="1">
                <a:latin typeface="Calibri" pitchFamily="34" charset="0"/>
                <a:cs typeface="Calibri" pitchFamily="34" charset="0"/>
              </a:rPr>
              <a:t>i</a:t>
            </a:r>
            <a:r>
              <a:rPr lang="en-IN" sz="1600" dirty="0">
                <a:latin typeface="Calibri" pitchFamily="34" charset="0"/>
                <a:cs typeface="Calibri" pitchFamily="34" charset="0"/>
              </a:rPr>
              <a:t>&lt;=n; </a:t>
            </a:r>
            <a:r>
              <a:rPr lang="en-IN" sz="1600" dirty="0" err="1">
                <a:latin typeface="Calibri" pitchFamily="34" charset="0"/>
                <a:cs typeface="Calibri" pitchFamily="34" charset="0"/>
              </a:rPr>
              <a:t>i</a:t>
            </a:r>
            <a:r>
              <a:rPr lang="en-IN" sz="1600" dirty="0">
                <a:latin typeface="Calibri" pitchFamily="34" charset="0"/>
                <a:cs typeface="Calibri" pitchFamily="34" charset="0"/>
              </a:rPr>
              <a:t>++)</a:t>
            </a:r>
          </a:p>
          <a:p>
            <a:pPr>
              <a:buNone/>
            </a:pPr>
            <a:r>
              <a:rPr lang="en-IN" sz="1600" dirty="0">
                <a:latin typeface="Calibri" pitchFamily="34" charset="0"/>
                <a:cs typeface="Calibri" pitchFamily="34" charset="0"/>
              </a:rPr>
              <a:t>	{</a:t>
            </a:r>
          </a:p>
          <a:p>
            <a:pPr>
              <a:buNone/>
            </a:pPr>
            <a:r>
              <a:rPr lang="en-IN" sz="1600" dirty="0">
                <a:latin typeface="Calibri" pitchFamily="34" charset="0"/>
                <a:cs typeface="Calibri" pitchFamily="34" charset="0"/>
              </a:rPr>
              <a:t>		fib=num1+num2;</a:t>
            </a:r>
          </a:p>
          <a:p>
            <a:pPr>
              <a:buNone/>
            </a:pPr>
            <a:r>
              <a:rPr lang="en-IN" sz="1600" dirty="0">
                <a:latin typeface="Calibri" pitchFamily="34" charset="0"/>
                <a:cs typeface="Calibri" pitchFamily="34" charset="0"/>
              </a:rPr>
              <a:t>		</a:t>
            </a:r>
            <a:r>
              <a:rPr lang="en-IN" sz="1600" dirty="0" err="1">
                <a:latin typeface="Calibri" pitchFamily="34" charset="0"/>
                <a:cs typeface="Calibri" pitchFamily="34" charset="0"/>
              </a:rPr>
              <a:t>printf</a:t>
            </a:r>
            <a:r>
              <a:rPr lang="en-IN" sz="1600" dirty="0">
                <a:latin typeface="Calibri" pitchFamily="34" charset="0"/>
                <a:cs typeface="Calibri" pitchFamily="34" charset="0"/>
              </a:rPr>
              <a:t>(“%d ”,fib);</a:t>
            </a:r>
          </a:p>
          <a:p>
            <a:pPr>
              <a:buNone/>
            </a:pPr>
            <a:r>
              <a:rPr lang="en-IN" sz="1600" dirty="0">
                <a:latin typeface="Calibri" pitchFamily="34" charset="0"/>
                <a:cs typeface="Calibri" pitchFamily="34" charset="0"/>
              </a:rPr>
              <a:t>		num1=num2;</a:t>
            </a:r>
          </a:p>
          <a:p>
            <a:pPr>
              <a:buNone/>
            </a:pPr>
            <a:r>
              <a:rPr lang="en-IN" sz="1600" dirty="0">
                <a:latin typeface="Calibri" pitchFamily="34" charset="0"/>
                <a:cs typeface="Calibri" pitchFamily="34" charset="0"/>
              </a:rPr>
              <a:t>		num2=fib;</a:t>
            </a:r>
          </a:p>
          <a:p>
            <a:pPr>
              <a:buNone/>
            </a:pPr>
            <a:r>
              <a:rPr lang="en-IN" sz="1600" dirty="0">
                <a:latin typeface="Calibri" pitchFamily="34" charset="0"/>
                <a:cs typeface="Calibri" pitchFamily="34" charset="0"/>
              </a:rPr>
              <a:t>	}</a:t>
            </a:r>
          </a:p>
          <a:p>
            <a:pPr>
              <a:buNone/>
            </a:pPr>
            <a:r>
              <a:rPr lang="en-IN" sz="1600" dirty="0">
                <a:latin typeface="Calibri" pitchFamily="34" charset="0"/>
                <a:cs typeface="Calibri" pitchFamily="34" charset="0"/>
              </a:rPr>
              <a:t>}</a:t>
            </a:r>
          </a:p>
          <a:p>
            <a:pPr>
              <a:buNone/>
            </a:pPr>
            <a:r>
              <a:rPr lang="en-IN" sz="1600" dirty="0">
                <a:latin typeface="Calibri" pitchFamily="34" charset="0"/>
                <a:cs typeface="Calibri" pitchFamily="34" charset="0"/>
              </a:rPr>
              <a:t>Output:</a:t>
            </a:r>
          </a:p>
          <a:p>
            <a:pPr>
              <a:buNone/>
            </a:pPr>
            <a:r>
              <a:rPr lang="en-IN" sz="1600" dirty="0">
                <a:latin typeface="Calibri" pitchFamily="34" charset="0"/>
                <a:cs typeface="Calibri" pitchFamily="34" charset="0"/>
              </a:rPr>
              <a:t>Enter the value of n: 8</a:t>
            </a:r>
          </a:p>
          <a:p>
            <a:pPr>
              <a:buNone/>
            </a:pPr>
            <a:r>
              <a:rPr lang="en-IN" sz="1600" dirty="0">
                <a:latin typeface="Calibri" pitchFamily="34" charset="0"/>
                <a:cs typeface="Calibri" pitchFamily="34" charset="0"/>
              </a:rPr>
              <a:t>Fibonacci series: 0 1 1 2 3 5 8 13</a:t>
            </a:r>
          </a:p>
          <a:p>
            <a:pPr>
              <a:buNone/>
            </a:pPr>
            <a:endParaRPr lang="en-US" sz="1600" dirty="0">
              <a:latin typeface="Calibri" pitchFamily="34" charset="0"/>
              <a:cs typeface="Calibri" pitchFamily="34" charset="0"/>
            </a:endParaRPr>
          </a:p>
        </p:txBody>
      </p:sp>
      <p:sp>
        <p:nvSpPr>
          <p:cNvPr id="3" name="Title 2"/>
          <p:cNvSpPr>
            <a:spLocks noGrp="1"/>
          </p:cNvSpPr>
          <p:nvPr>
            <p:ph type="title"/>
          </p:nvPr>
        </p:nvSpPr>
        <p:spPr>
          <a:xfrm>
            <a:off x="457200" y="0"/>
            <a:ext cx="8229600" cy="762000"/>
          </a:xfrm>
        </p:spPr>
        <p:txBody>
          <a:bodyPr>
            <a:normAutofit/>
          </a:bodyPr>
          <a:lstStyle/>
          <a:p>
            <a:r>
              <a:rPr lang="en-IN" dirty="0"/>
              <a:t>Program to print Fibonacci series</a:t>
            </a:r>
            <a:endParaRPr lang="en-US" dirty="0"/>
          </a:p>
        </p:txBody>
      </p:sp>
    </p:spTree>
    <p:extLst>
      <p:ext uri="{BB962C8B-B14F-4D97-AF65-F5344CB8AC3E}">
        <p14:creationId xmlns:p14="http://schemas.microsoft.com/office/powerpoint/2010/main" val="171315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 calcmode="lin" valueType="num">
                                      <p:cBhvr additive="base">
                                        <p:cTn id="47"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 calcmode="lin" valueType="num">
                                      <p:cBhvr additive="base">
                                        <p:cTn id="53" dur="5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 calcmode="lin" valueType="num">
                                      <p:cBhvr additive="base">
                                        <p:cTn id="57"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
                                            <p:txEl>
                                              <p:pRg st="11" end="11"/>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
                                            <p:txEl>
                                              <p:pRg st="12" end="12"/>
                                            </p:txEl>
                                          </p:spTgt>
                                        </p:tgtEl>
                                        <p:attrNameLst>
                                          <p:attrName>style.visibility</p:attrName>
                                        </p:attrNameLst>
                                      </p:cBhvr>
                                      <p:to>
                                        <p:strVal val="visible"/>
                                      </p:to>
                                    </p:set>
                                    <p:anim calcmode="lin" valueType="num">
                                      <p:cBhvr additive="base">
                                        <p:cTn id="61" dur="5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
                                            <p:txEl>
                                              <p:pRg st="12" end="12"/>
                                            </p:tx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
                                            <p:txEl>
                                              <p:pRg st="13" end="13"/>
                                            </p:txEl>
                                          </p:spTgt>
                                        </p:tgtEl>
                                        <p:attrNameLst>
                                          <p:attrName>style.visibility</p:attrName>
                                        </p:attrNameLst>
                                      </p:cBhvr>
                                      <p:to>
                                        <p:strVal val="visible"/>
                                      </p:to>
                                    </p:set>
                                    <p:anim calcmode="lin" valueType="num">
                                      <p:cBhvr additive="base">
                                        <p:cTn id="65" dur="500" fill="hold"/>
                                        <p:tgtEl>
                                          <p:spTgt spid="2">
                                            <p:txEl>
                                              <p:pRg st="13" end="13"/>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2">
                                            <p:txEl>
                                              <p:pRg st="13" end="13"/>
                                            </p:tx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2">
                                            <p:txEl>
                                              <p:pRg st="14" end="14"/>
                                            </p:txEl>
                                          </p:spTgt>
                                        </p:tgtEl>
                                        <p:attrNameLst>
                                          <p:attrName>style.visibility</p:attrName>
                                        </p:attrNameLst>
                                      </p:cBhvr>
                                      <p:to>
                                        <p:strVal val="visible"/>
                                      </p:to>
                                    </p:set>
                                    <p:anim calcmode="lin" valueType="num">
                                      <p:cBhvr additive="base">
                                        <p:cTn id="69" dur="500" fill="hold"/>
                                        <p:tgtEl>
                                          <p:spTgt spid="2">
                                            <p:txEl>
                                              <p:pRg st="14" end="14"/>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2">
                                            <p:txEl>
                                              <p:pRg st="14" end="14"/>
                                            </p:txEl>
                                          </p:spTgt>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
                                            <p:txEl>
                                              <p:pRg st="15" end="15"/>
                                            </p:txEl>
                                          </p:spTgt>
                                        </p:tgtEl>
                                        <p:attrNameLst>
                                          <p:attrName>style.visibility</p:attrName>
                                        </p:attrNameLst>
                                      </p:cBhvr>
                                      <p:to>
                                        <p:strVal val="visible"/>
                                      </p:to>
                                    </p:set>
                                    <p:anim calcmode="lin" valueType="num">
                                      <p:cBhvr additive="base">
                                        <p:cTn id="73" dur="500" fill="hold"/>
                                        <p:tgtEl>
                                          <p:spTgt spid="2">
                                            <p:txEl>
                                              <p:pRg st="15" end="1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
                                            <p:txEl>
                                              <p:pRg st="15" end="15"/>
                                            </p:txEl>
                                          </p:spTgt>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
                                            <p:txEl>
                                              <p:pRg st="16" end="16"/>
                                            </p:txEl>
                                          </p:spTgt>
                                        </p:tgtEl>
                                        <p:attrNameLst>
                                          <p:attrName>style.visibility</p:attrName>
                                        </p:attrNameLst>
                                      </p:cBhvr>
                                      <p:to>
                                        <p:strVal val="visible"/>
                                      </p:to>
                                    </p:set>
                                    <p:anim calcmode="lin" valueType="num">
                                      <p:cBhvr additive="base">
                                        <p:cTn id="77" dur="500" fill="hold"/>
                                        <p:tgtEl>
                                          <p:spTgt spid="2">
                                            <p:txEl>
                                              <p:pRg st="16" end="16"/>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
                                            <p:txEl>
                                              <p:pRg st="16" end="16"/>
                                            </p:txEl>
                                          </p:spTgt>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2">
                                            <p:txEl>
                                              <p:pRg st="17" end="17"/>
                                            </p:txEl>
                                          </p:spTgt>
                                        </p:tgtEl>
                                        <p:attrNameLst>
                                          <p:attrName>style.visibility</p:attrName>
                                        </p:attrNameLst>
                                      </p:cBhvr>
                                      <p:to>
                                        <p:strVal val="visible"/>
                                      </p:to>
                                    </p:set>
                                    <p:anim calcmode="lin" valueType="num">
                                      <p:cBhvr additive="base">
                                        <p:cTn id="81" dur="500" fill="hold"/>
                                        <p:tgtEl>
                                          <p:spTgt spid="2">
                                            <p:txEl>
                                              <p:pRg st="17" end="17"/>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2">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2">
                                            <p:txEl>
                                              <p:pRg st="18" end="18"/>
                                            </p:txEl>
                                          </p:spTgt>
                                        </p:tgtEl>
                                        <p:attrNameLst>
                                          <p:attrName>style.visibility</p:attrName>
                                        </p:attrNameLst>
                                      </p:cBhvr>
                                      <p:to>
                                        <p:strVal val="visible"/>
                                      </p:to>
                                    </p:set>
                                    <p:anim calcmode="lin" valueType="num">
                                      <p:cBhvr additive="base">
                                        <p:cTn id="87" dur="500" fill="hold"/>
                                        <p:tgtEl>
                                          <p:spTgt spid="2">
                                            <p:txEl>
                                              <p:pRg st="18" end="18"/>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2">
                                            <p:txEl>
                                              <p:pRg st="18" end="18"/>
                                            </p:txEl>
                                          </p:spTgt>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2">
                                            <p:txEl>
                                              <p:pRg st="19" end="19"/>
                                            </p:txEl>
                                          </p:spTgt>
                                        </p:tgtEl>
                                        <p:attrNameLst>
                                          <p:attrName>style.visibility</p:attrName>
                                        </p:attrNameLst>
                                      </p:cBhvr>
                                      <p:to>
                                        <p:strVal val="visible"/>
                                      </p:to>
                                    </p:set>
                                    <p:anim calcmode="lin" valueType="num">
                                      <p:cBhvr additive="base">
                                        <p:cTn id="91" dur="500" fill="hold"/>
                                        <p:tgtEl>
                                          <p:spTgt spid="2">
                                            <p:txEl>
                                              <p:pRg st="19" end="19"/>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2">
                                            <p:txEl>
                                              <p:pRg st="19" end="19"/>
                                            </p:txEl>
                                          </p:spTgt>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2">
                                            <p:txEl>
                                              <p:pRg st="20" end="20"/>
                                            </p:txEl>
                                          </p:spTgt>
                                        </p:tgtEl>
                                        <p:attrNameLst>
                                          <p:attrName>style.visibility</p:attrName>
                                        </p:attrNameLst>
                                      </p:cBhvr>
                                      <p:to>
                                        <p:strVal val="visible"/>
                                      </p:to>
                                    </p:set>
                                    <p:anim calcmode="lin" valueType="num">
                                      <p:cBhvr additive="base">
                                        <p:cTn id="95" dur="500" fill="hold"/>
                                        <p:tgtEl>
                                          <p:spTgt spid="2">
                                            <p:txEl>
                                              <p:pRg st="20" end="20"/>
                                            </p:txEl>
                                          </p:spTgt>
                                        </p:tgtEl>
                                        <p:attrNameLst>
                                          <p:attrName>ppt_x</p:attrName>
                                        </p:attrNameLst>
                                      </p:cBhvr>
                                      <p:tavLst>
                                        <p:tav tm="0">
                                          <p:val>
                                            <p:strVal val="1+#ppt_w/2"/>
                                          </p:val>
                                        </p:tav>
                                        <p:tav tm="100000">
                                          <p:val>
                                            <p:strVal val="#ppt_x"/>
                                          </p:val>
                                        </p:tav>
                                      </p:tavLst>
                                    </p:anim>
                                    <p:anim calcmode="lin" valueType="num">
                                      <p:cBhvr additive="base">
                                        <p:cTn id="96" dur="500" fill="hold"/>
                                        <p:tgtEl>
                                          <p:spTgt spid="2">
                                            <p:txEl>
                                              <p:pRg st="20" end="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Autofit/>
          </a:bodyPr>
          <a:lstStyle/>
          <a:p>
            <a:r>
              <a:rPr lang="en-IN" sz="2000" dirty="0">
                <a:latin typeface="Calibri" pitchFamily="34" charset="0"/>
                <a:cs typeface="Calibri" pitchFamily="34" charset="0"/>
              </a:rPr>
              <a:t>More than one variable can be initialized and the increment section may have more than 1 part.</a:t>
            </a:r>
          </a:p>
          <a:p>
            <a:pPr>
              <a:buNone/>
            </a:pPr>
            <a:r>
              <a:rPr lang="en-IN" sz="2000" dirty="0">
                <a:latin typeface="Calibri" pitchFamily="34" charset="0"/>
                <a:cs typeface="Calibri" pitchFamily="34" charset="0"/>
              </a:rPr>
              <a:t>#include&lt;</a:t>
            </a:r>
            <a:r>
              <a:rPr lang="en-IN" sz="2000" dirty="0" err="1">
                <a:latin typeface="Calibri" pitchFamily="34" charset="0"/>
                <a:cs typeface="Calibri" pitchFamily="34" charset="0"/>
              </a:rPr>
              <a:t>stdio.h</a:t>
            </a:r>
            <a:r>
              <a:rPr lang="en-IN" sz="2000" dirty="0">
                <a:latin typeface="Calibri" pitchFamily="34" charset="0"/>
                <a:cs typeface="Calibri" pitchFamily="34" charset="0"/>
              </a:rPr>
              <a:t>&gt;</a:t>
            </a:r>
          </a:p>
          <a:p>
            <a:pPr>
              <a:buNone/>
            </a:pPr>
            <a:r>
              <a:rPr lang="en-IN" sz="2000" dirty="0">
                <a:latin typeface="Calibri" pitchFamily="34" charset="0"/>
                <a:cs typeface="Calibri" pitchFamily="34" charset="0"/>
              </a:rPr>
              <a:t>void main()</a:t>
            </a:r>
          </a:p>
          <a:p>
            <a:pPr>
              <a:buNone/>
            </a:pPr>
            <a:r>
              <a:rPr lang="en-IN" sz="2000" dirty="0">
                <a:latin typeface="Calibri" pitchFamily="34" charset="0"/>
                <a:cs typeface="Calibri" pitchFamily="34" charset="0"/>
              </a:rPr>
              <a:t>{</a:t>
            </a:r>
          </a:p>
          <a:p>
            <a:pPr>
              <a:buNone/>
            </a:pPr>
            <a:r>
              <a:rPr lang="en-IN" sz="2000" dirty="0">
                <a:latin typeface="Calibri" pitchFamily="34" charset="0"/>
                <a:cs typeface="Calibri" pitchFamily="34" charset="0"/>
              </a:rPr>
              <a:t>	</a:t>
            </a:r>
            <a:r>
              <a:rPr lang="en-IN" sz="2000" dirty="0" err="1">
                <a:latin typeface="Calibri" pitchFamily="34" charset="0"/>
                <a:cs typeface="Calibri" pitchFamily="34" charset="0"/>
              </a:rPr>
              <a:t>int</a:t>
            </a:r>
            <a:r>
              <a:rPr lang="en-IN" sz="2000" dirty="0">
                <a:latin typeface="Calibri" pitchFamily="34" charset="0"/>
                <a:cs typeface="Calibri" pitchFamily="34" charset="0"/>
              </a:rPr>
              <a:t> </a:t>
            </a:r>
            <a:r>
              <a:rPr lang="en-IN" sz="2000" dirty="0" err="1">
                <a:latin typeface="Calibri" pitchFamily="34" charset="0"/>
                <a:cs typeface="Calibri" pitchFamily="34" charset="0"/>
              </a:rPr>
              <a:t>n,m,p</a:t>
            </a:r>
            <a:r>
              <a:rPr lang="en-IN" sz="2000" dirty="0">
                <a:latin typeface="Calibri" pitchFamily="34" charset="0"/>
                <a:cs typeface="Calibri" pitchFamily="34" charset="0"/>
              </a:rPr>
              <a:t>;</a:t>
            </a:r>
          </a:p>
          <a:p>
            <a:pPr>
              <a:buNone/>
            </a:pPr>
            <a:r>
              <a:rPr lang="en-IN" sz="2000" dirty="0">
                <a:latin typeface="Calibri" pitchFamily="34" charset="0"/>
                <a:cs typeface="Calibri" pitchFamily="34" charset="0"/>
              </a:rPr>
              <a:t>	for(n=1, m=5; n&lt;=m; n++, m--)</a:t>
            </a:r>
          </a:p>
          <a:p>
            <a:pPr>
              <a:buNone/>
            </a:pPr>
            <a:r>
              <a:rPr lang="en-IN" sz="2000" dirty="0">
                <a:latin typeface="Calibri" pitchFamily="34" charset="0"/>
                <a:cs typeface="Calibri" pitchFamily="34" charset="0"/>
              </a:rPr>
              <a:t>	{</a:t>
            </a:r>
          </a:p>
          <a:p>
            <a:pPr>
              <a:buNone/>
            </a:pPr>
            <a:r>
              <a:rPr lang="en-IN" sz="2000" dirty="0">
                <a:latin typeface="Calibri" pitchFamily="34" charset="0"/>
                <a:cs typeface="Calibri" pitchFamily="34" charset="0"/>
              </a:rPr>
              <a:t>		p = m/n;</a:t>
            </a:r>
          </a:p>
          <a:p>
            <a:pPr>
              <a:buNone/>
            </a:pPr>
            <a:r>
              <a:rPr lang="en-IN" sz="2000" dirty="0">
                <a:latin typeface="Calibri" pitchFamily="34" charset="0"/>
                <a:cs typeface="Calibri" pitchFamily="34" charset="0"/>
              </a:rPr>
              <a:t>		</a:t>
            </a:r>
            <a:r>
              <a:rPr lang="en-IN" sz="2000" dirty="0" err="1">
                <a:latin typeface="Calibri" pitchFamily="34" charset="0"/>
                <a:cs typeface="Calibri" pitchFamily="34" charset="0"/>
              </a:rPr>
              <a:t>printf</a:t>
            </a:r>
            <a:r>
              <a:rPr lang="en-IN" sz="2000" dirty="0">
                <a:latin typeface="Calibri" pitchFamily="34" charset="0"/>
                <a:cs typeface="Calibri" pitchFamily="34" charset="0"/>
              </a:rPr>
              <a:t>(“%d / %d =%d\n”, </a:t>
            </a:r>
            <a:r>
              <a:rPr lang="en-IN" sz="2000" dirty="0" err="1">
                <a:latin typeface="Calibri" pitchFamily="34" charset="0"/>
                <a:cs typeface="Calibri" pitchFamily="34" charset="0"/>
              </a:rPr>
              <a:t>m,n,p</a:t>
            </a:r>
            <a:r>
              <a:rPr lang="en-IN" sz="2000" dirty="0">
                <a:latin typeface="Calibri" pitchFamily="34" charset="0"/>
                <a:cs typeface="Calibri" pitchFamily="34" charset="0"/>
              </a:rPr>
              <a:t>);</a:t>
            </a:r>
          </a:p>
          <a:p>
            <a:pPr>
              <a:buNone/>
            </a:pPr>
            <a:r>
              <a:rPr lang="en-IN" sz="2000" dirty="0">
                <a:latin typeface="Calibri" pitchFamily="34" charset="0"/>
                <a:cs typeface="Calibri" pitchFamily="34" charset="0"/>
              </a:rPr>
              <a:t>	}</a:t>
            </a:r>
          </a:p>
          <a:p>
            <a:pPr>
              <a:buNone/>
            </a:pPr>
            <a:r>
              <a:rPr lang="en-IN" sz="2000" dirty="0">
                <a:latin typeface="Calibri" pitchFamily="34" charset="0"/>
                <a:cs typeface="Calibri" pitchFamily="34" charset="0"/>
              </a:rPr>
              <a:t>}</a:t>
            </a:r>
          </a:p>
          <a:p>
            <a:pPr>
              <a:buNone/>
            </a:pPr>
            <a:r>
              <a:rPr lang="en-IN" sz="2000" dirty="0">
                <a:latin typeface="Calibri" pitchFamily="34" charset="0"/>
                <a:cs typeface="Calibri" pitchFamily="34" charset="0"/>
              </a:rPr>
              <a:t>Output:</a:t>
            </a:r>
          </a:p>
          <a:p>
            <a:pPr>
              <a:buNone/>
            </a:pPr>
            <a:r>
              <a:rPr lang="en-IN" sz="2000" dirty="0">
                <a:latin typeface="Calibri" pitchFamily="34" charset="0"/>
                <a:cs typeface="Calibri" pitchFamily="34" charset="0"/>
              </a:rPr>
              <a:t>5 / 1 = 5</a:t>
            </a:r>
          </a:p>
          <a:p>
            <a:pPr>
              <a:buNone/>
            </a:pPr>
            <a:r>
              <a:rPr lang="en-IN" sz="2000" dirty="0">
                <a:latin typeface="Calibri" pitchFamily="34" charset="0"/>
                <a:cs typeface="Calibri" pitchFamily="34" charset="0"/>
              </a:rPr>
              <a:t>4 / 2 = 2</a:t>
            </a:r>
          </a:p>
          <a:p>
            <a:pPr>
              <a:buNone/>
            </a:pPr>
            <a:r>
              <a:rPr lang="en-IN" sz="2000" dirty="0">
                <a:latin typeface="Calibri" pitchFamily="34" charset="0"/>
                <a:cs typeface="Calibri" pitchFamily="34" charset="0"/>
              </a:rPr>
              <a:t>3 / 3 = 1</a:t>
            </a:r>
          </a:p>
          <a:p>
            <a:pPr>
              <a:buNone/>
            </a:pP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387460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 calcmode="lin" valueType="num">
                                      <p:cBhvr additive="base">
                                        <p:cTn id="4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 calcmode="lin" valueType="num">
                                      <p:cBhvr additive="base">
                                        <p:cTn id="4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 calcmode="lin" valueType="num">
                                      <p:cBhvr additive="base">
                                        <p:cTn id="5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2" end="12"/>
                                            </p:txEl>
                                          </p:spTgt>
                                        </p:tgtEl>
                                        <p:attrNameLst>
                                          <p:attrName>style.visibility</p:attrName>
                                        </p:attrNameLst>
                                      </p:cBhvr>
                                      <p:to>
                                        <p:strVal val="visible"/>
                                      </p:to>
                                    </p:set>
                                    <p:anim calcmode="lin" valueType="num">
                                      <p:cBhvr additive="base">
                                        <p:cTn id="59"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 calcmode="lin" valueType="num">
                                      <p:cBhvr additive="base">
                                        <p:cTn id="63"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
                                            <p:txEl>
                                              <p:pRg st="14" end="14"/>
                                            </p:txEl>
                                          </p:spTgt>
                                        </p:tgtEl>
                                        <p:attrNameLst>
                                          <p:attrName>style.visibility</p:attrName>
                                        </p:attrNameLst>
                                      </p:cBhvr>
                                      <p:to>
                                        <p:strVal val="visible"/>
                                      </p:to>
                                    </p:set>
                                    <p:anim calcmode="lin" valueType="num">
                                      <p:cBhvr additive="base">
                                        <p:cTn id="67"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524000"/>
            <a:ext cx="8329642" cy="4833958"/>
          </a:xfrm>
        </p:spPr>
        <p:txBody>
          <a:bodyPr numCol="1">
            <a:normAutofit/>
          </a:bodyPr>
          <a:lstStyle/>
          <a:p>
            <a:pPr>
              <a:buNone/>
            </a:pPr>
            <a:r>
              <a:rPr lang="en-US" sz="2400" dirty="0"/>
              <a:t>Begin</a:t>
            </a:r>
          </a:p>
          <a:p>
            <a:pPr>
              <a:buNone/>
            </a:pPr>
            <a:r>
              <a:rPr lang="en-US" sz="2400" dirty="0"/>
              <a:t>	Read num;</a:t>
            </a:r>
          </a:p>
          <a:p>
            <a:pPr>
              <a:buNone/>
            </a:pPr>
            <a:r>
              <a:rPr lang="en-US" sz="2400" dirty="0"/>
              <a:t>	Set sum=0, dig=0;</a:t>
            </a:r>
          </a:p>
          <a:p>
            <a:pPr>
              <a:buNone/>
            </a:pPr>
            <a:r>
              <a:rPr lang="en-IN" sz="2400" dirty="0"/>
              <a:t>	While num&gt;0 then</a:t>
            </a:r>
          </a:p>
          <a:p>
            <a:pPr>
              <a:buNone/>
            </a:pPr>
            <a:r>
              <a:rPr lang="en-IN" sz="2400" dirty="0"/>
              <a:t>		</a:t>
            </a:r>
            <a:r>
              <a:rPr lang="en-US" sz="2400" dirty="0"/>
              <a:t>dig = num % 10 </a:t>
            </a:r>
          </a:p>
          <a:p>
            <a:pPr>
              <a:buNone/>
            </a:pPr>
            <a:r>
              <a:rPr lang="en-US" sz="2400" dirty="0"/>
              <a:t>		sum = sum + dig</a:t>
            </a:r>
          </a:p>
          <a:p>
            <a:pPr>
              <a:buNone/>
            </a:pPr>
            <a:r>
              <a:rPr lang="en-US" sz="2400" dirty="0"/>
              <a:t>		num = num/10</a:t>
            </a:r>
          </a:p>
          <a:p>
            <a:pPr>
              <a:buNone/>
            </a:pPr>
            <a:r>
              <a:rPr lang="en-IN" sz="2400" dirty="0"/>
              <a:t>	End while</a:t>
            </a:r>
            <a:endParaRPr lang="en-US" sz="2400" dirty="0"/>
          </a:p>
          <a:p>
            <a:pPr>
              <a:buNone/>
            </a:pPr>
            <a:r>
              <a:rPr lang="en-IN" sz="2400" dirty="0"/>
              <a:t>	print </a:t>
            </a:r>
            <a:r>
              <a:rPr lang="en-US" sz="2400" dirty="0"/>
              <a:t>sum</a:t>
            </a:r>
          </a:p>
          <a:p>
            <a:pPr>
              <a:buNone/>
            </a:pPr>
            <a:r>
              <a:rPr lang="en-IN" sz="2400" dirty="0"/>
              <a:t>End</a:t>
            </a:r>
            <a:endParaRPr lang="en-US" sz="2400" dirty="0"/>
          </a:p>
        </p:txBody>
      </p:sp>
      <p:sp>
        <p:nvSpPr>
          <p:cNvPr id="2" name="Title 1"/>
          <p:cNvSpPr>
            <a:spLocks noGrp="1"/>
          </p:cNvSpPr>
          <p:nvPr>
            <p:ph type="title"/>
          </p:nvPr>
        </p:nvSpPr>
        <p:spPr>
          <a:xfrm>
            <a:off x="457200" y="381000"/>
            <a:ext cx="8229600" cy="928670"/>
          </a:xfrm>
        </p:spPr>
        <p:txBody>
          <a:bodyPr>
            <a:normAutofit/>
          </a:bodyPr>
          <a:lstStyle/>
          <a:p>
            <a:r>
              <a:rPr lang="en-US" sz="2600" dirty="0">
                <a:solidFill>
                  <a:schemeClr val="accent1"/>
                </a:solidFill>
              </a:rPr>
              <a:t>Example2: Pseudo code to find the sum of individual digits of a given positive integer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9"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9"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9"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9"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3">
                                            <p:txEl>
                                              <p:pRg st="9" end="9"/>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943600"/>
          </a:xfrm>
        </p:spPr>
        <p:txBody>
          <a:bodyPr>
            <a:noAutofit/>
          </a:bodyPr>
          <a:lstStyle/>
          <a:p>
            <a:r>
              <a:rPr lang="en-IN" sz="2000" dirty="0">
                <a:cs typeface="Calibri" pitchFamily="34" charset="0"/>
              </a:rPr>
              <a:t>Test condition may have any compound relation.</a:t>
            </a:r>
          </a:p>
          <a:p>
            <a:pPr>
              <a:buNone/>
            </a:pPr>
            <a:r>
              <a:rPr lang="en-IN" sz="2000" dirty="0">
                <a:cs typeface="Calibri" pitchFamily="34" charset="0"/>
              </a:rPr>
              <a:t>	sum=0;</a:t>
            </a:r>
          </a:p>
          <a:p>
            <a:pPr>
              <a:buNone/>
            </a:pPr>
            <a:r>
              <a:rPr lang="en-IN" sz="2000" dirty="0">
                <a:cs typeface="Calibri" pitchFamily="34" charset="0"/>
              </a:rPr>
              <a:t>	for (</a:t>
            </a:r>
            <a:r>
              <a:rPr lang="en-IN" sz="2000" dirty="0" err="1">
                <a:cs typeface="Calibri" pitchFamily="34" charset="0"/>
              </a:rPr>
              <a:t>i</a:t>
            </a:r>
            <a:r>
              <a:rPr lang="en-IN" sz="2000" dirty="0">
                <a:cs typeface="Calibri" pitchFamily="34" charset="0"/>
              </a:rPr>
              <a:t>=1; </a:t>
            </a:r>
            <a:r>
              <a:rPr lang="en-IN" sz="2000" dirty="0" err="1">
                <a:cs typeface="Calibri" pitchFamily="34" charset="0"/>
              </a:rPr>
              <a:t>i</a:t>
            </a:r>
            <a:r>
              <a:rPr lang="en-IN" sz="2000" dirty="0">
                <a:cs typeface="Calibri" pitchFamily="34" charset="0"/>
              </a:rPr>
              <a:t>&lt;5 &amp;&amp; sum&lt;50; </a:t>
            </a:r>
            <a:r>
              <a:rPr lang="en-IN" sz="2000" dirty="0" err="1">
                <a:cs typeface="Calibri" pitchFamily="34" charset="0"/>
              </a:rPr>
              <a:t>i</a:t>
            </a:r>
            <a:r>
              <a:rPr lang="en-IN" sz="2000" dirty="0">
                <a:cs typeface="Calibri" pitchFamily="34" charset="0"/>
              </a:rPr>
              <a:t>++)</a:t>
            </a:r>
          </a:p>
          <a:p>
            <a:pPr>
              <a:buNone/>
            </a:pPr>
            <a:r>
              <a:rPr lang="en-IN" sz="2000" dirty="0">
                <a:cs typeface="Calibri" pitchFamily="34" charset="0"/>
              </a:rPr>
              <a:t>	{</a:t>
            </a:r>
          </a:p>
          <a:p>
            <a:pPr>
              <a:buNone/>
            </a:pPr>
            <a:r>
              <a:rPr lang="en-IN" sz="2000" dirty="0">
                <a:cs typeface="Calibri" pitchFamily="34" charset="0"/>
              </a:rPr>
              <a:t>		sum=</a:t>
            </a:r>
            <a:r>
              <a:rPr lang="en-IN" sz="2000" dirty="0" err="1">
                <a:cs typeface="Calibri" pitchFamily="34" charset="0"/>
              </a:rPr>
              <a:t>sum+i</a:t>
            </a:r>
            <a:r>
              <a:rPr lang="en-IN" sz="2000" dirty="0">
                <a:cs typeface="Calibri" pitchFamily="34" charset="0"/>
              </a:rPr>
              <a:t>;</a:t>
            </a:r>
          </a:p>
          <a:p>
            <a:pPr>
              <a:buNone/>
            </a:pPr>
            <a:r>
              <a:rPr lang="en-IN" sz="2000" dirty="0">
                <a:cs typeface="Calibri" pitchFamily="34" charset="0"/>
              </a:rPr>
              <a:t>		</a:t>
            </a:r>
            <a:r>
              <a:rPr lang="en-IN" sz="2000" dirty="0" err="1">
                <a:cs typeface="Calibri" pitchFamily="34" charset="0"/>
              </a:rPr>
              <a:t>printf</a:t>
            </a:r>
            <a:r>
              <a:rPr lang="en-IN" sz="2000" dirty="0">
                <a:cs typeface="Calibri" pitchFamily="34" charset="0"/>
              </a:rPr>
              <a:t>(“%d %d\n”, </a:t>
            </a:r>
            <a:r>
              <a:rPr lang="en-IN" sz="2000" dirty="0" err="1">
                <a:cs typeface="Calibri" pitchFamily="34" charset="0"/>
              </a:rPr>
              <a:t>i</a:t>
            </a:r>
            <a:r>
              <a:rPr lang="en-IN" sz="2000" dirty="0">
                <a:cs typeface="Calibri" pitchFamily="34" charset="0"/>
              </a:rPr>
              <a:t>, sum);</a:t>
            </a:r>
          </a:p>
          <a:p>
            <a:pPr>
              <a:buNone/>
            </a:pPr>
            <a:r>
              <a:rPr lang="en-IN" sz="2000" dirty="0">
                <a:cs typeface="Calibri" pitchFamily="34" charset="0"/>
              </a:rPr>
              <a:t>	}</a:t>
            </a:r>
          </a:p>
          <a:p>
            <a:r>
              <a:rPr lang="en-IN" sz="2000" dirty="0">
                <a:cs typeface="Calibri" pitchFamily="34" charset="0"/>
              </a:rPr>
              <a:t>Use of expressions in initialization and increment.</a:t>
            </a:r>
          </a:p>
          <a:p>
            <a:pPr algn="ctr">
              <a:buNone/>
            </a:pPr>
            <a:r>
              <a:rPr lang="en-IN" sz="2000" dirty="0">
                <a:cs typeface="Calibri" pitchFamily="34" charset="0"/>
              </a:rPr>
              <a:t>	for(x = (</a:t>
            </a:r>
            <a:r>
              <a:rPr lang="en-IN" sz="2000" dirty="0" err="1">
                <a:cs typeface="Calibri" pitchFamily="34" charset="0"/>
              </a:rPr>
              <a:t>m+n</a:t>
            </a:r>
            <a:r>
              <a:rPr lang="en-IN" sz="2000" dirty="0">
                <a:cs typeface="Calibri" pitchFamily="34" charset="0"/>
              </a:rPr>
              <a:t>)/2 ; x&gt;0 ; x = x/2)</a:t>
            </a:r>
          </a:p>
          <a:p>
            <a:r>
              <a:rPr lang="en-US" sz="2000" dirty="0">
                <a:cs typeface="Calibri" pitchFamily="34" charset="0"/>
              </a:rPr>
              <a:t>Initialization, loop-continuation, and increment can contain arithmetic expressions.  If </a:t>
            </a:r>
            <a:r>
              <a:rPr lang="en-US" sz="2000" b="1" dirty="0">
                <a:cs typeface="Calibri" pitchFamily="34" charset="0"/>
              </a:rPr>
              <a:t>x</a:t>
            </a:r>
            <a:r>
              <a:rPr lang="en-US" sz="2000" dirty="0">
                <a:cs typeface="Calibri" pitchFamily="34" charset="0"/>
              </a:rPr>
              <a:t> equals </a:t>
            </a:r>
            <a:r>
              <a:rPr lang="en-US" sz="2000" b="1" dirty="0">
                <a:cs typeface="Calibri" pitchFamily="34" charset="0"/>
              </a:rPr>
              <a:t>2</a:t>
            </a:r>
            <a:r>
              <a:rPr lang="en-US" sz="2000" dirty="0">
                <a:cs typeface="Calibri" pitchFamily="34" charset="0"/>
              </a:rPr>
              <a:t> and </a:t>
            </a:r>
            <a:r>
              <a:rPr lang="en-US" sz="2000" b="1" dirty="0">
                <a:cs typeface="Calibri" pitchFamily="34" charset="0"/>
              </a:rPr>
              <a:t>y</a:t>
            </a:r>
            <a:r>
              <a:rPr lang="en-US" sz="2000" dirty="0">
                <a:cs typeface="Calibri" pitchFamily="34" charset="0"/>
              </a:rPr>
              <a:t> equals </a:t>
            </a:r>
            <a:r>
              <a:rPr lang="en-US" sz="2000" b="1" dirty="0">
                <a:cs typeface="Calibri" pitchFamily="34" charset="0"/>
              </a:rPr>
              <a:t>10</a:t>
            </a:r>
            <a:r>
              <a:rPr lang="en-US" sz="2000" dirty="0">
                <a:cs typeface="Calibri" pitchFamily="34" charset="0"/>
              </a:rPr>
              <a:t> </a:t>
            </a:r>
          </a:p>
          <a:p>
            <a:pPr lvl="2">
              <a:buNone/>
            </a:pPr>
            <a:r>
              <a:rPr lang="en-US" sz="2000" b="1" dirty="0">
                <a:cs typeface="Calibri" pitchFamily="34" charset="0"/>
              </a:rPr>
              <a:t>for ( j = x; j &lt;= 4 * x * y; j += y / x ) </a:t>
            </a:r>
          </a:p>
          <a:p>
            <a:pPr lvl="1">
              <a:buNone/>
            </a:pPr>
            <a:r>
              <a:rPr lang="en-US" sz="2000" dirty="0">
                <a:cs typeface="Calibri" pitchFamily="34" charset="0"/>
              </a:rPr>
              <a:t>is equivalent to</a:t>
            </a:r>
          </a:p>
          <a:p>
            <a:pPr lvl="2">
              <a:buNone/>
            </a:pPr>
            <a:r>
              <a:rPr lang="en-US" sz="2000" b="1" dirty="0">
                <a:cs typeface="Calibri" pitchFamily="34" charset="0"/>
              </a:rPr>
              <a:t>for ( j = 2; j &lt;= 80; j += 5 )</a:t>
            </a:r>
            <a:endParaRPr lang="en-IN" sz="2000" dirty="0">
              <a:cs typeface="Calibri" pitchFamily="34" charset="0"/>
            </a:endParaRPr>
          </a:p>
          <a:p>
            <a:endParaRPr lang="en-IN" sz="2000" dirty="0">
              <a:cs typeface="Calibri" pitchFamily="34" charset="0"/>
            </a:endParaRPr>
          </a:p>
        </p:txBody>
      </p:sp>
    </p:spTree>
    <p:extLst>
      <p:ext uri="{BB962C8B-B14F-4D97-AF65-F5344CB8AC3E}">
        <p14:creationId xmlns:p14="http://schemas.microsoft.com/office/powerpoint/2010/main" val="11153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 calcmode="lin" valueType="num">
                                      <p:cBhvr additive="base">
                                        <p:cTn id="4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 calcmode="lin" valueType="num">
                                      <p:cBhvr additive="base">
                                        <p:cTn id="5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 calcmode="lin" valueType="num">
                                      <p:cBhvr additive="base">
                                        <p:cTn id="5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
                                            <p:txEl>
                                              <p:pRg st="12" end="12"/>
                                            </p:txEl>
                                          </p:spTgt>
                                        </p:tgtEl>
                                        <p:attrNameLst>
                                          <p:attrName>style.visibility</p:attrName>
                                        </p:attrNameLst>
                                      </p:cBhvr>
                                      <p:to>
                                        <p:strVal val="visible"/>
                                      </p:to>
                                    </p:set>
                                    <p:anim calcmode="lin" valueType="num">
                                      <p:cBhvr additive="base">
                                        <p:cTn id="6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a:bodyPr>
          <a:lstStyle/>
          <a:p>
            <a:r>
              <a:rPr lang="en-IN" sz="2000" dirty="0">
                <a:cs typeface="Calibri" pitchFamily="34" charset="0"/>
              </a:rPr>
              <a:t>Both the initialization and increment sections are omitted in the for statement.</a:t>
            </a:r>
          </a:p>
          <a:p>
            <a:pPr>
              <a:buNone/>
            </a:pPr>
            <a:r>
              <a:rPr lang="en-IN" sz="2000" dirty="0">
                <a:cs typeface="Calibri" pitchFamily="34" charset="0"/>
              </a:rPr>
              <a:t>		m=10;</a:t>
            </a:r>
          </a:p>
          <a:p>
            <a:pPr>
              <a:buNone/>
            </a:pPr>
            <a:r>
              <a:rPr lang="en-IN" sz="2000" dirty="0">
                <a:cs typeface="Calibri" pitchFamily="34" charset="0"/>
              </a:rPr>
              <a:t>		for( ; m!=100 ; )</a:t>
            </a:r>
          </a:p>
          <a:p>
            <a:pPr>
              <a:buNone/>
            </a:pPr>
            <a:r>
              <a:rPr lang="en-IN" sz="2000" dirty="0">
                <a:cs typeface="Calibri" pitchFamily="34" charset="0"/>
              </a:rPr>
              <a:t>		{</a:t>
            </a:r>
          </a:p>
          <a:p>
            <a:pPr>
              <a:buNone/>
            </a:pPr>
            <a:r>
              <a:rPr lang="en-IN" sz="2000" dirty="0">
                <a:cs typeface="Calibri" pitchFamily="34" charset="0"/>
              </a:rPr>
              <a:t>			</a:t>
            </a:r>
            <a:r>
              <a:rPr lang="en-IN" sz="2000" dirty="0" err="1">
                <a:cs typeface="Calibri" pitchFamily="34" charset="0"/>
              </a:rPr>
              <a:t>printf</a:t>
            </a:r>
            <a:r>
              <a:rPr lang="en-IN" sz="2000" dirty="0">
                <a:cs typeface="Calibri" pitchFamily="34" charset="0"/>
              </a:rPr>
              <a:t>(“%d\</a:t>
            </a:r>
            <a:r>
              <a:rPr lang="en-IN" sz="2000" dirty="0" err="1">
                <a:cs typeface="Calibri" pitchFamily="34" charset="0"/>
              </a:rPr>
              <a:t>n”,n</a:t>
            </a:r>
            <a:r>
              <a:rPr lang="en-IN" sz="2000" dirty="0">
                <a:cs typeface="Calibri" pitchFamily="34" charset="0"/>
              </a:rPr>
              <a:t>);</a:t>
            </a:r>
          </a:p>
          <a:p>
            <a:pPr>
              <a:buNone/>
            </a:pPr>
            <a:r>
              <a:rPr lang="en-IN" sz="2000" dirty="0">
                <a:cs typeface="Calibri" pitchFamily="34" charset="0"/>
              </a:rPr>
              <a:t>			m=m+10;</a:t>
            </a:r>
          </a:p>
          <a:p>
            <a:pPr>
              <a:buNone/>
            </a:pPr>
            <a:r>
              <a:rPr lang="en-IN" sz="2000" dirty="0">
                <a:cs typeface="Calibri" pitchFamily="34" charset="0"/>
              </a:rPr>
              <a:t>		}</a:t>
            </a:r>
          </a:p>
          <a:p>
            <a:r>
              <a:rPr lang="en-US" sz="2000" dirty="0"/>
              <a:t>If the loop continuation condition is initially </a:t>
            </a:r>
            <a:r>
              <a:rPr lang="en-US" sz="2000" b="1" dirty="0"/>
              <a:t>false</a:t>
            </a:r>
          </a:p>
          <a:p>
            <a:pPr lvl="2"/>
            <a:r>
              <a:rPr lang="en-US" sz="2000" dirty="0"/>
              <a:t>The body of the </a:t>
            </a:r>
            <a:r>
              <a:rPr lang="en-US" sz="2000" b="1" dirty="0"/>
              <a:t>for</a:t>
            </a:r>
            <a:r>
              <a:rPr lang="en-US" sz="2000" dirty="0"/>
              <a:t> structure is not performed</a:t>
            </a:r>
          </a:p>
          <a:p>
            <a:pPr lvl="2"/>
            <a:r>
              <a:rPr lang="en-US" sz="2000" dirty="0"/>
              <a:t>Control proceeds with the next statement after the </a:t>
            </a:r>
            <a:r>
              <a:rPr lang="en-US" sz="2000" b="1" dirty="0"/>
              <a:t>for</a:t>
            </a:r>
            <a:r>
              <a:rPr lang="en-US" sz="2000" dirty="0"/>
              <a:t> structure</a:t>
            </a:r>
            <a:endParaRPr lang="en-IN" sz="2000" dirty="0">
              <a:cs typeface="Calibri" pitchFamily="34" charset="0"/>
            </a:endParaRPr>
          </a:p>
          <a:p>
            <a:endParaRPr lang="en-US" sz="2000" dirty="0"/>
          </a:p>
        </p:txBody>
      </p:sp>
    </p:spTree>
    <p:extLst>
      <p:ext uri="{BB962C8B-B14F-4D97-AF65-F5344CB8AC3E}">
        <p14:creationId xmlns:p14="http://schemas.microsoft.com/office/powerpoint/2010/main" val="40027020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r>
              <a:rPr lang="en-IN" sz="2000" dirty="0">
                <a:latin typeface="Calibri" pitchFamily="34" charset="0"/>
                <a:cs typeface="Calibri" pitchFamily="34" charset="0"/>
              </a:rPr>
              <a:t>for(n=1;n&lt;=10;n++)</a:t>
            </a:r>
          </a:p>
          <a:p>
            <a:pPr>
              <a:buNone/>
            </a:pPr>
            <a:r>
              <a:rPr lang="en-IN" sz="2000" dirty="0">
                <a:latin typeface="Calibri" pitchFamily="34" charset="0"/>
                <a:cs typeface="Calibri" pitchFamily="34" charset="0"/>
              </a:rPr>
              <a:t>{</a:t>
            </a:r>
          </a:p>
          <a:p>
            <a:pPr>
              <a:buNone/>
            </a:pPr>
            <a:r>
              <a:rPr lang="en-IN" sz="2000" dirty="0">
                <a:latin typeface="Calibri" pitchFamily="34" charset="0"/>
                <a:cs typeface="Calibri" pitchFamily="34" charset="0"/>
              </a:rPr>
              <a:t>    --------</a:t>
            </a:r>
          </a:p>
          <a:p>
            <a:pPr>
              <a:buNone/>
            </a:pPr>
            <a:r>
              <a:rPr lang="en-IN" sz="2000" dirty="0">
                <a:latin typeface="Calibri" pitchFamily="34" charset="0"/>
                <a:cs typeface="Calibri" pitchFamily="34" charset="0"/>
              </a:rPr>
              <a:t>    --------</a:t>
            </a:r>
          </a:p>
          <a:p>
            <a:pPr>
              <a:buNone/>
            </a:pPr>
            <a:r>
              <a:rPr lang="en-IN" sz="2000" dirty="0">
                <a:latin typeface="Calibri" pitchFamily="34" charset="0"/>
                <a:cs typeface="Calibri" pitchFamily="34" charset="0"/>
              </a:rPr>
              <a:t>	for(j=1;j!=5;j++)</a:t>
            </a:r>
          </a:p>
          <a:p>
            <a:pPr>
              <a:buNone/>
            </a:pPr>
            <a:r>
              <a:rPr lang="en-IN" sz="2000" dirty="0">
                <a:latin typeface="Calibri" pitchFamily="34" charset="0"/>
                <a:cs typeface="Calibri" pitchFamily="34" charset="0"/>
              </a:rPr>
              <a:t>	{</a:t>
            </a:r>
          </a:p>
          <a:p>
            <a:pPr>
              <a:buNone/>
            </a:pPr>
            <a:r>
              <a:rPr lang="en-IN" sz="2000" dirty="0">
                <a:latin typeface="Calibri" pitchFamily="34" charset="0"/>
                <a:cs typeface="Calibri" pitchFamily="34" charset="0"/>
              </a:rPr>
              <a:t>    		--------</a:t>
            </a:r>
          </a:p>
          <a:p>
            <a:pPr>
              <a:buNone/>
            </a:pPr>
            <a:r>
              <a:rPr lang="en-IN" sz="2000" dirty="0">
                <a:latin typeface="Calibri" pitchFamily="34" charset="0"/>
                <a:cs typeface="Calibri" pitchFamily="34" charset="0"/>
              </a:rPr>
              <a:t>    		--------</a:t>
            </a:r>
          </a:p>
          <a:p>
            <a:pPr>
              <a:buNone/>
            </a:pPr>
            <a:r>
              <a:rPr lang="en-IN" sz="2000" dirty="0">
                <a:latin typeface="Calibri" pitchFamily="34" charset="0"/>
                <a:cs typeface="Calibri" pitchFamily="34" charset="0"/>
              </a:rPr>
              <a:t>	}</a:t>
            </a:r>
          </a:p>
          <a:p>
            <a:pPr>
              <a:buNone/>
            </a:pPr>
            <a:r>
              <a:rPr lang="en-IN" sz="2000" dirty="0">
                <a:latin typeface="Calibri" pitchFamily="34" charset="0"/>
                <a:cs typeface="Calibri" pitchFamily="34" charset="0"/>
              </a:rPr>
              <a:t>	 ------</a:t>
            </a:r>
            <a:endParaRPr lang="en-US" sz="2000" dirty="0">
              <a:latin typeface="Calibri" pitchFamily="34" charset="0"/>
              <a:cs typeface="Calibri" pitchFamily="34" charset="0"/>
            </a:endParaRPr>
          </a:p>
          <a:p>
            <a:pPr lvl="1">
              <a:buNone/>
            </a:pPr>
            <a:r>
              <a:rPr lang="en-IN" sz="2000" dirty="0">
                <a:latin typeface="Calibri" pitchFamily="34" charset="0"/>
                <a:cs typeface="Calibri" pitchFamily="34" charset="0"/>
              </a:rPr>
              <a:t> ------</a:t>
            </a:r>
          </a:p>
          <a:p>
            <a:pPr>
              <a:buNone/>
            </a:pPr>
            <a:r>
              <a:rPr lang="en-IN" sz="2000" dirty="0">
                <a:latin typeface="Calibri" pitchFamily="34" charset="0"/>
                <a:cs typeface="Calibri" pitchFamily="34" charset="0"/>
              </a:rPr>
              <a:t>}</a:t>
            </a:r>
            <a:endParaRPr lang="en-US" sz="2000" dirty="0">
              <a:latin typeface="Calibri" pitchFamily="34" charset="0"/>
              <a:cs typeface="Calibri" pitchFamily="34" charset="0"/>
            </a:endParaRPr>
          </a:p>
          <a:p>
            <a:pPr>
              <a:buNone/>
            </a:pPr>
            <a:endParaRPr lang="en-US" sz="2000" dirty="0">
              <a:latin typeface="Calibri" pitchFamily="34" charset="0"/>
              <a:cs typeface="Calibri" pitchFamily="34" charset="0"/>
            </a:endParaRPr>
          </a:p>
        </p:txBody>
      </p:sp>
      <p:sp>
        <p:nvSpPr>
          <p:cNvPr id="3" name="Title 2"/>
          <p:cNvSpPr>
            <a:spLocks noGrp="1"/>
          </p:cNvSpPr>
          <p:nvPr>
            <p:ph type="title"/>
          </p:nvPr>
        </p:nvSpPr>
        <p:spPr/>
        <p:txBody>
          <a:bodyPr/>
          <a:lstStyle/>
          <a:p>
            <a:r>
              <a:rPr lang="en-IN" dirty="0"/>
              <a:t>Nested for loop</a:t>
            </a:r>
            <a:endParaRPr lang="en-US" dirty="0"/>
          </a:p>
        </p:txBody>
      </p:sp>
      <p:sp>
        <p:nvSpPr>
          <p:cNvPr id="4" name="TextBox 3"/>
          <p:cNvSpPr txBox="1"/>
          <p:nvPr/>
        </p:nvSpPr>
        <p:spPr>
          <a:xfrm>
            <a:off x="6400800" y="3581400"/>
            <a:ext cx="1861008" cy="369332"/>
          </a:xfrm>
          <a:prstGeom prst="rect">
            <a:avLst/>
          </a:prstGeom>
          <a:noFill/>
        </p:spPr>
        <p:txBody>
          <a:bodyPr wrap="square" rtlCol="0">
            <a:spAutoFit/>
          </a:bodyPr>
          <a:lstStyle/>
          <a:p>
            <a:r>
              <a:rPr lang="en-IN" dirty="0"/>
              <a:t>outer loop</a:t>
            </a:r>
            <a:endParaRPr lang="en-US" dirty="0"/>
          </a:p>
        </p:txBody>
      </p:sp>
      <p:sp>
        <p:nvSpPr>
          <p:cNvPr id="5" name="TextBox 4"/>
          <p:cNvSpPr txBox="1"/>
          <p:nvPr/>
        </p:nvSpPr>
        <p:spPr>
          <a:xfrm>
            <a:off x="3657600" y="3657600"/>
            <a:ext cx="1327608" cy="369332"/>
          </a:xfrm>
          <a:prstGeom prst="rect">
            <a:avLst/>
          </a:prstGeom>
          <a:noFill/>
        </p:spPr>
        <p:txBody>
          <a:bodyPr wrap="square" rtlCol="0">
            <a:spAutoFit/>
          </a:bodyPr>
          <a:lstStyle/>
          <a:p>
            <a:r>
              <a:rPr lang="en-IN" dirty="0"/>
              <a:t>Inner loop</a:t>
            </a:r>
            <a:endParaRPr lang="en-US" dirty="0"/>
          </a:p>
        </p:txBody>
      </p:sp>
      <p:cxnSp>
        <p:nvCxnSpPr>
          <p:cNvPr id="34" name="Elbow Connector 33"/>
          <p:cNvCxnSpPr/>
          <p:nvPr/>
        </p:nvCxnSpPr>
        <p:spPr>
          <a:xfrm rot="10800000" flipV="1">
            <a:off x="990600" y="3124200"/>
            <a:ext cx="1524000" cy="1447800"/>
          </a:xfrm>
          <a:prstGeom prst="bentConnector3">
            <a:avLst>
              <a:gd name="adj1" fmla="val -2938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0800000" flipV="1">
            <a:off x="1066800" y="1600200"/>
            <a:ext cx="4876800" cy="4038600"/>
          </a:xfrm>
          <a:prstGeom prst="bentConnector3">
            <a:avLst>
              <a:gd name="adj1" fmla="val -134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667000" y="1600200"/>
            <a:ext cx="3276600" cy="76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21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fill="hold"/>
                                        <p:tgtEl>
                                          <p:spTgt spid="57"/>
                                        </p:tgtEl>
                                        <p:attrNameLst>
                                          <p:attrName>ppt_x</p:attrName>
                                        </p:attrNameLst>
                                      </p:cBhvr>
                                      <p:tavLst>
                                        <p:tav tm="0">
                                          <p:val>
                                            <p:strVal val="1+#ppt_w/2"/>
                                          </p:val>
                                        </p:tav>
                                        <p:tav tm="100000">
                                          <p:val>
                                            <p:strVal val="#ppt_x"/>
                                          </p:val>
                                        </p:tav>
                                      </p:tavLst>
                                    </p:anim>
                                    <p:anim calcmode="lin" valueType="num">
                                      <p:cBhvr additive="base">
                                        <p:cTn id="58" dur="500" fill="hold"/>
                                        <p:tgtEl>
                                          <p:spTgt spid="57"/>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1+#ppt_w/2"/>
                                          </p:val>
                                        </p:tav>
                                        <p:tav tm="100000">
                                          <p:val>
                                            <p:strVal val="#ppt_x"/>
                                          </p:val>
                                        </p:tav>
                                      </p:tavLst>
                                    </p:anim>
                                    <p:anim calcmode="lin" valueType="num">
                                      <p:cBhvr additive="base">
                                        <p:cTn id="62" dur="500" fill="hold"/>
                                        <p:tgtEl>
                                          <p:spTgt spid="49"/>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additive="base">
                                        <p:cTn id="65" dur="500" fill="hold"/>
                                        <p:tgtEl>
                                          <p:spTgt spid="4"/>
                                        </p:tgtEl>
                                        <p:attrNameLst>
                                          <p:attrName>ppt_x</p:attrName>
                                        </p:attrNameLst>
                                      </p:cBhvr>
                                      <p:tavLst>
                                        <p:tav tm="0">
                                          <p:val>
                                            <p:strVal val="1+#ppt_w/2"/>
                                          </p:val>
                                        </p:tav>
                                        <p:tav tm="100000">
                                          <p:val>
                                            <p:strVal val="#ppt_x"/>
                                          </p:val>
                                        </p:tav>
                                      </p:tavLst>
                                    </p:anim>
                                    <p:anim calcmode="lin" valueType="num">
                                      <p:cBhvr additive="base">
                                        <p:cTn id="6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1+#ppt_w/2"/>
                                          </p:val>
                                        </p:tav>
                                        <p:tav tm="100000">
                                          <p:val>
                                            <p:strVal val="#ppt_x"/>
                                          </p:val>
                                        </p:tav>
                                      </p:tavLst>
                                    </p:anim>
                                    <p:anim calcmode="lin" valueType="num">
                                      <p:cBhvr additive="base">
                                        <p:cTn id="72" dur="500" fill="hold"/>
                                        <p:tgtEl>
                                          <p:spTgt spid="34"/>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1+#ppt_w/2"/>
                                          </p:val>
                                        </p:tav>
                                        <p:tav tm="100000">
                                          <p:val>
                                            <p:strVal val="#ppt_x"/>
                                          </p:val>
                                        </p:tav>
                                      </p:tavLst>
                                    </p:anim>
                                    <p:anim calcmode="lin" valueType="num">
                                      <p:cBhvr additive="base">
                                        <p:cTn id="7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2">
            <a:normAutofit/>
          </a:bodyPr>
          <a:lstStyle/>
          <a:p>
            <a:pPr>
              <a:buNone/>
            </a:pPr>
            <a:r>
              <a:rPr lang="en-US" sz="2000" dirty="0">
                <a:latin typeface="Calibri" pitchFamily="34" charset="0"/>
                <a:cs typeface="Calibri" pitchFamily="34" charset="0"/>
              </a:rPr>
              <a:t>#include &lt;</a:t>
            </a:r>
            <a:r>
              <a:rPr lang="en-US" sz="2000" dirty="0" err="1">
                <a:latin typeface="Calibri" pitchFamily="34" charset="0"/>
                <a:cs typeface="Calibri" pitchFamily="34" charset="0"/>
              </a:rPr>
              <a:t>stdio.h</a:t>
            </a:r>
            <a:r>
              <a:rPr lang="en-US" sz="2000" dirty="0">
                <a:latin typeface="Calibri" pitchFamily="34" charset="0"/>
                <a:cs typeface="Calibri" pitchFamily="34" charset="0"/>
              </a:rPr>
              <a:t>&gt;</a:t>
            </a:r>
          </a:p>
          <a:p>
            <a:pPr>
              <a:buNone/>
            </a:pPr>
            <a:r>
              <a:rPr lang="en-US" sz="2000" dirty="0" err="1">
                <a:latin typeface="Calibri" pitchFamily="34" charset="0"/>
                <a:cs typeface="Calibri" pitchFamily="34" charset="0"/>
              </a:rPr>
              <a:t>int</a:t>
            </a:r>
            <a:r>
              <a:rPr lang="en-US" sz="2000" dirty="0">
                <a:latin typeface="Calibri" pitchFamily="34" charset="0"/>
                <a:cs typeface="Calibri" pitchFamily="34" charset="0"/>
              </a:rPr>
              <a:t> main () {</a:t>
            </a:r>
          </a:p>
          <a:p>
            <a:pPr>
              <a:buNone/>
            </a:pPr>
            <a:r>
              <a:rPr lang="en-US" sz="2000" dirty="0">
                <a:latin typeface="Calibri" pitchFamily="34" charset="0"/>
                <a:cs typeface="Calibri" pitchFamily="34" charset="0"/>
              </a:rPr>
              <a:t>	</a:t>
            </a:r>
            <a:r>
              <a:rPr lang="en-US" sz="2000" dirty="0" err="1">
                <a:latin typeface="Calibri" pitchFamily="34" charset="0"/>
                <a:cs typeface="Calibri" pitchFamily="34" charset="0"/>
              </a:rPr>
              <a:t>int</a:t>
            </a:r>
            <a:r>
              <a:rPr lang="en-US" sz="2000" dirty="0">
                <a:latin typeface="Calibri" pitchFamily="34" charset="0"/>
                <a:cs typeface="Calibri" pitchFamily="34" charset="0"/>
              </a:rPr>
              <a:t> </a:t>
            </a:r>
            <a:r>
              <a:rPr lang="en-US" sz="2000" dirty="0" err="1">
                <a:latin typeface="Calibri" pitchFamily="34" charset="0"/>
                <a:cs typeface="Calibri" pitchFamily="34" charset="0"/>
              </a:rPr>
              <a:t>i</a:t>
            </a:r>
            <a:r>
              <a:rPr lang="en-US" sz="2000" dirty="0">
                <a:latin typeface="Calibri" pitchFamily="34" charset="0"/>
                <a:cs typeface="Calibri" pitchFamily="34" charset="0"/>
              </a:rPr>
              <a:t>, j;</a:t>
            </a:r>
          </a:p>
          <a:p>
            <a:pPr>
              <a:buNone/>
            </a:pPr>
            <a:r>
              <a:rPr lang="en-US" sz="2000" dirty="0">
                <a:latin typeface="Calibri" pitchFamily="34" charset="0"/>
                <a:cs typeface="Calibri" pitchFamily="34" charset="0"/>
              </a:rPr>
              <a:t>	for(</a:t>
            </a:r>
            <a:r>
              <a:rPr lang="en-US" sz="2000" dirty="0" err="1">
                <a:latin typeface="Calibri" pitchFamily="34" charset="0"/>
                <a:cs typeface="Calibri" pitchFamily="34" charset="0"/>
              </a:rPr>
              <a:t>i</a:t>
            </a:r>
            <a:r>
              <a:rPr lang="en-US" sz="2000" dirty="0">
                <a:latin typeface="Calibri" pitchFamily="34" charset="0"/>
                <a:cs typeface="Calibri" pitchFamily="34" charset="0"/>
              </a:rPr>
              <a:t> = 2; </a:t>
            </a:r>
            <a:r>
              <a:rPr lang="en-US" sz="2000" dirty="0" err="1">
                <a:latin typeface="Calibri" pitchFamily="34" charset="0"/>
                <a:cs typeface="Calibri" pitchFamily="34" charset="0"/>
              </a:rPr>
              <a:t>i</a:t>
            </a:r>
            <a:r>
              <a:rPr lang="en-US" sz="2000" dirty="0">
                <a:latin typeface="Calibri" pitchFamily="34" charset="0"/>
                <a:cs typeface="Calibri" pitchFamily="34" charset="0"/>
              </a:rPr>
              <a:t>&lt;10; </a:t>
            </a:r>
            <a:r>
              <a:rPr lang="en-US" sz="2000" dirty="0" err="1">
                <a:latin typeface="Calibri" pitchFamily="34" charset="0"/>
                <a:cs typeface="Calibri" pitchFamily="34" charset="0"/>
              </a:rPr>
              <a:t>i</a:t>
            </a:r>
            <a:r>
              <a:rPr lang="en-US" sz="2000" dirty="0">
                <a:latin typeface="Calibri" pitchFamily="34" charset="0"/>
                <a:cs typeface="Calibri" pitchFamily="34" charset="0"/>
              </a:rPr>
              <a:t>++) </a:t>
            </a:r>
          </a:p>
          <a:p>
            <a:pPr>
              <a:buNone/>
            </a:pPr>
            <a:r>
              <a:rPr lang="en-US" sz="2000" dirty="0">
                <a:latin typeface="Calibri" pitchFamily="34" charset="0"/>
                <a:cs typeface="Calibri" pitchFamily="34" charset="0"/>
              </a:rPr>
              <a:t>	{</a:t>
            </a:r>
          </a:p>
          <a:p>
            <a:pPr>
              <a:buNone/>
            </a:pPr>
            <a:r>
              <a:rPr lang="en-US" sz="2000" dirty="0">
                <a:latin typeface="Calibri" pitchFamily="34" charset="0"/>
                <a:cs typeface="Calibri" pitchFamily="34" charset="0"/>
              </a:rPr>
              <a:t>		for(j = 2; j &lt;= (</a:t>
            </a:r>
            <a:r>
              <a:rPr lang="en-US" sz="2000" dirty="0" err="1">
                <a:latin typeface="Calibri" pitchFamily="34" charset="0"/>
                <a:cs typeface="Calibri" pitchFamily="34" charset="0"/>
              </a:rPr>
              <a:t>i</a:t>
            </a:r>
            <a:r>
              <a:rPr lang="en-US" sz="2000" dirty="0">
                <a:latin typeface="Calibri" pitchFamily="34" charset="0"/>
                <a:cs typeface="Calibri" pitchFamily="34" charset="0"/>
              </a:rPr>
              <a:t>/j); j++)</a:t>
            </a:r>
          </a:p>
          <a:p>
            <a:pPr>
              <a:buNone/>
            </a:pPr>
            <a:r>
              <a:rPr lang="en-US" sz="2000" dirty="0">
                <a:latin typeface="Calibri" pitchFamily="34" charset="0"/>
                <a:cs typeface="Calibri" pitchFamily="34" charset="0"/>
              </a:rPr>
              <a:t>			if(!(</a:t>
            </a:r>
            <a:r>
              <a:rPr lang="en-US" sz="2000" dirty="0" err="1">
                <a:latin typeface="Calibri" pitchFamily="34" charset="0"/>
                <a:cs typeface="Calibri" pitchFamily="34" charset="0"/>
              </a:rPr>
              <a:t>i%j</a:t>
            </a:r>
            <a:r>
              <a:rPr lang="en-US" sz="2000" dirty="0">
                <a:latin typeface="Calibri" pitchFamily="34" charset="0"/>
                <a:cs typeface="Calibri" pitchFamily="34" charset="0"/>
              </a:rPr>
              <a:t>))</a:t>
            </a:r>
          </a:p>
          <a:p>
            <a:pPr>
              <a:buNone/>
            </a:pPr>
            <a:r>
              <a:rPr lang="en-US" sz="2000" dirty="0">
                <a:latin typeface="Calibri" pitchFamily="34" charset="0"/>
                <a:cs typeface="Calibri" pitchFamily="34" charset="0"/>
              </a:rPr>
              <a:t>				break;</a:t>
            </a:r>
          </a:p>
          <a:p>
            <a:pPr>
              <a:buNone/>
            </a:pPr>
            <a:r>
              <a:rPr lang="en-US" sz="2000" dirty="0">
                <a:latin typeface="Calibri" pitchFamily="34" charset="0"/>
                <a:cs typeface="Calibri" pitchFamily="34" charset="0"/>
              </a:rPr>
              <a:t>		if(j &gt; (</a:t>
            </a:r>
            <a:r>
              <a:rPr lang="en-US" sz="2000" dirty="0" err="1">
                <a:latin typeface="Calibri" pitchFamily="34" charset="0"/>
                <a:cs typeface="Calibri" pitchFamily="34" charset="0"/>
              </a:rPr>
              <a:t>i</a:t>
            </a:r>
            <a:r>
              <a:rPr lang="en-US" sz="2000" dirty="0">
                <a:latin typeface="Calibri" pitchFamily="34" charset="0"/>
                <a:cs typeface="Calibri" pitchFamily="34" charset="0"/>
              </a:rPr>
              <a:t>/j))</a:t>
            </a:r>
          </a:p>
          <a:p>
            <a:pPr>
              <a:buNone/>
            </a:pPr>
            <a:r>
              <a:rPr lang="en-US" sz="2000" dirty="0">
                <a:latin typeface="Calibri" pitchFamily="34" charset="0"/>
                <a:cs typeface="Calibri" pitchFamily="34" charset="0"/>
              </a:rPr>
              <a:t>			</a:t>
            </a:r>
            <a:r>
              <a:rPr lang="en-US" sz="2000" dirty="0" err="1">
                <a:latin typeface="Calibri" pitchFamily="34" charset="0"/>
                <a:cs typeface="Calibri" pitchFamily="34" charset="0"/>
              </a:rPr>
              <a:t>printf</a:t>
            </a:r>
            <a:r>
              <a:rPr lang="en-US" sz="2000" dirty="0">
                <a:latin typeface="Calibri" pitchFamily="34" charset="0"/>
                <a:cs typeface="Calibri" pitchFamily="34" charset="0"/>
              </a:rPr>
              <a:t>("%d is prime\n", </a:t>
            </a:r>
            <a:r>
              <a:rPr lang="en-US" sz="2000" dirty="0" err="1">
                <a:latin typeface="Calibri" pitchFamily="34" charset="0"/>
                <a:cs typeface="Calibri" pitchFamily="34" charset="0"/>
              </a:rPr>
              <a:t>i</a:t>
            </a:r>
            <a:r>
              <a:rPr lang="en-US" sz="2000" dirty="0">
                <a:latin typeface="Calibri" pitchFamily="34" charset="0"/>
                <a:cs typeface="Calibri" pitchFamily="34" charset="0"/>
              </a:rPr>
              <a:t>); </a:t>
            </a:r>
          </a:p>
          <a:p>
            <a:pPr>
              <a:buNone/>
            </a:pPr>
            <a:r>
              <a:rPr lang="en-US" sz="2000" dirty="0">
                <a:latin typeface="Calibri" pitchFamily="34" charset="0"/>
                <a:cs typeface="Calibri" pitchFamily="34" charset="0"/>
              </a:rPr>
              <a:t>	}</a:t>
            </a:r>
          </a:p>
          <a:p>
            <a:pPr>
              <a:buNone/>
            </a:pPr>
            <a:r>
              <a:rPr lang="en-US" sz="2000" dirty="0">
                <a:latin typeface="Calibri" pitchFamily="34" charset="0"/>
                <a:cs typeface="Calibri" pitchFamily="34" charset="0"/>
              </a:rPr>
              <a:t>return 0; </a:t>
            </a:r>
          </a:p>
          <a:p>
            <a:pPr>
              <a:buNone/>
            </a:pPr>
            <a:r>
              <a:rPr lang="en-US" sz="2000" dirty="0">
                <a:latin typeface="Calibri" pitchFamily="34" charset="0"/>
                <a:cs typeface="Calibri" pitchFamily="34" charset="0"/>
              </a:rPr>
              <a:t>}</a:t>
            </a:r>
          </a:p>
          <a:p>
            <a:pPr>
              <a:buNone/>
            </a:pPr>
            <a:r>
              <a:rPr lang="en-IN" sz="2000" dirty="0">
                <a:latin typeface="Calibri" pitchFamily="34" charset="0"/>
                <a:cs typeface="Calibri" pitchFamily="34" charset="0"/>
              </a:rPr>
              <a:t>Output:</a:t>
            </a:r>
          </a:p>
          <a:p>
            <a:pPr>
              <a:buNone/>
            </a:pPr>
            <a:r>
              <a:rPr lang="en-US" sz="2000" dirty="0">
                <a:latin typeface="Calibri" pitchFamily="34" charset="0"/>
                <a:cs typeface="Calibri" pitchFamily="34" charset="0"/>
              </a:rPr>
              <a:t>2 is prime </a:t>
            </a:r>
          </a:p>
          <a:p>
            <a:pPr>
              <a:buNone/>
            </a:pPr>
            <a:r>
              <a:rPr lang="en-US" sz="2000" dirty="0">
                <a:latin typeface="Calibri" pitchFamily="34" charset="0"/>
                <a:cs typeface="Calibri" pitchFamily="34" charset="0"/>
              </a:rPr>
              <a:t>3 is prime </a:t>
            </a:r>
          </a:p>
          <a:p>
            <a:pPr>
              <a:buNone/>
            </a:pPr>
            <a:r>
              <a:rPr lang="en-US" sz="2000" dirty="0">
                <a:latin typeface="Calibri" pitchFamily="34" charset="0"/>
                <a:cs typeface="Calibri" pitchFamily="34" charset="0"/>
              </a:rPr>
              <a:t>5 is prime </a:t>
            </a:r>
          </a:p>
          <a:p>
            <a:pPr>
              <a:buNone/>
            </a:pPr>
            <a:r>
              <a:rPr lang="en-US" sz="2000" dirty="0">
                <a:latin typeface="Calibri" pitchFamily="34" charset="0"/>
                <a:cs typeface="Calibri" pitchFamily="34" charset="0"/>
              </a:rPr>
              <a:t>7 is prime</a:t>
            </a:r>
          </a:p>
        </p:txBody>
      </p:sp>
      <p:sp>
        <p:nvSpPr>
          <p:cNvPr id="3" name="Title 2"/>
          <p:cNvSpPr>
            <a:spLocks noGrp="1"/>
          </p:cNvSpPr>
          <p:nvPr>
            <p:ph type="title"/>
          </p:nvPr>
        </p:nvSpPr>
        <p:spPr/>
        <p:txBody>
          <a:bodyPr>
            <a:normAutofit/>
          </a:bodyPr>
          <a:lstStyle/>
          <a:p>
            <a:r>
              <a:rPr lang="en-US" sz="3000" b="0" dirty="0"/>
              <a:t>Program to find the prime numbers from 2 to 10</a:t>
            </a:r>
            <a:endParaRPr lang="en-US" sz="3000" dirty="0"/>
          </a:p>
        </p:txBody>
      </p:sp>
    </p:spTree>
    <p:extLst>
      <p:ext uri="{BB962C8B-B14F-4D97-AF65-F5344CB8AC3E}">
        <p14:creationId xmlns:p14="http://schemas.microsoft.com/office/powerpoint/2010/main" val="36036367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solidFill>
                  <a:srgbClr val="0070C0"/>
                </a:solidFill>
              </a:rPr>
              <a:t>Jump Statements</a:t>
            </a:r>
          </a:p>
        </p:txBody>
      </p:sp>
      <p:sp>
        <p:nvSpPr>
          <p:cNvPr id="3" name="Content Placeholder 2"/>
          <p:cNvSpPr>
            <a:spLocks noGrp="1"/>
          </p:cNvSpPr>
          <p:nvPr>
            <p:ph sz="quarter" idx="1"/>
          </p:nvPr>
        </p:nvSpPr>
        <p:spPr>
          <a:xfrm>
            <a:off x="914400" y="1143000"/>
            <a:ext cx="7772400" cy="4876800"/>
          </a:xfrm>
        </p:spPr>
        <p:txBody>
          <a:bodyPr>
            <a:normAutofit/>
          </a:bodyPr>
          <a:lstStyle/>
          <a:p>
            <a:pPr marL="0" indent="0">
              <a:buNone/>
            </a:pPr>
            <a:r>
              <a:rPr lang="en-US" sz="2400" b="1" dirty="0"/>
              <a:t>break</a:t>
            </a:r>
            <a:endParaRPr lang="en-US" sz="2400" dirty="0"/>
          </a:p>
          <a:p>
            <a:r>
              <a:rPr lang="en-US" sz="2400" dirty="0"/>
              <a:t>When a break statement is encountered, it terminates the block and gets the control out of the switch or loop.</a:t>
            </a:r>
          </a:p>
          <a:p>
            <a:r>
              <a:rPr lang="en-US" sz="2400" dirty="0"/>
              <a:t>The break statement can be used in both switch and loop statements.</a:t>
            </a:r>
          </a:p>
          <a:p>
            <a:r>
              <a:rPr lang="en-US" sz="2400" dirty="0"/>
              <a:t>A break causes the innermost enclosing loop or switch to be exited immediately. </a:t>
            </a:r>
          </a:p>
          <a:p>
            <a:endParaRPr lang="en-US" sz="2400" dirty="0"/>
          </a:p>
          <a:p>
            <a:endParaRPr lang="en-US" sz="2400" dirty="0"/>
          </a:p>
        </p:txBody>
      </p:sp>
    </p:spTree>
    <p:extLst>
      <p:ext uri="{BB962C8B-B14F-4D97-AF65-F5344CB8AC3E}">
        <p14:creationId xmlns:p14="http://schemas.microsoft.com/office/powerpoint/2010/main" val="120213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that illustrates break</a:t>
            </a:r>
            <a:endParaRPr lang="en-US" dirty="0"/>
          </a:p>
        </p:txBody>
      </p:sp>
      <p:sp>
        <p:nvSpPr>
          <p:cNvPr id="3" name="Content Placeholder 2"/>
          <p:cNvSpPr>
            <a:spLocks noGrp="1"/>
          </p:cNvSpPr>
          <p:nvPr>
            <p:ph sz="quarter" idx="1"/>
          </p:nvPr>
        </p:nvSpPr>
        <p:spPr/>
        <p:txBody>
          <a:bodyPr numCol="2">
            <a:normAutofit fontScale="62500" lnSpcReduction="20000"/>
          </a:bodyPr>
          <a:lstStyle/>
          <a:p>
            <a:r>
              <a:rPr lang="en-IN" dirty="0"/>
              <a:t>//Program to print 20 natural numbers and exit the loop at 10.</a:t>
            </a:r>
            <a:endParaRPr lang="en-US" dirty="0"/>
          </a:p>
          <a:p>
            <a:pPr>
              <a:buNone/>
            </a:pPr>
            <a:r>
              <a:rPr lang="en-US" dirty="0"/>
              <a:t>	#include&lt;</a:t>
            </a:r>
            <a:r>
              <a:rPr lang="en-US" dirty="0" err="1"/>
              <a:t>stdio.h</a:t>
            </a:r>
            <a:r>
              <a:rPr lang="en-US" dirty="0"/>
              <a:t>&gt; </a:t>
            </a:r>
          </a:p>
          <a:p>
            <a:pPr>
              <a:buNone/>
            </a:pPr>
            <a:r>
              <a:rPr lang="en-US" dirty="0"/>
              <a:t>	</a:t>
            </a:r>
            <a:r>
              <a:rPr lang="en-US" dirty="0" err="1"/>
              <a:t>int</a:t>
            </a:r>
            <a:r>
              <a:rPr lang="en-US" dirty="0"/>
              <a:t> main() </a:t>
            </a:r>
          </a:p>
          <a:p>
            <a:pPr>
              <a:buNone/>
            </a:pPr>
            <a:r>
              <a:rPr lang="en-US" dirty="0"/>
              <a:t>	{ </a:t>
            </a:r>
          </a:p>
          <a:p>
            <a:pPr>
              <a:buNone/>
            </a:pPr>
            <a:r>
              <a:rPr lang="en-US" dirty="0"/>
              <a:t>	      </a:t>
            </a:r>
            <a:r>
              <a:rPr lang="en-US" dirty="0" err="1"/>
              <a:t>int</a:t>
            </a:r>
            <a:r>
              <a:rPr lang="en-US" dirty="0"/>
              <a:t> </a:t>
            </a:r>
            <a:r>
              <a:rPr lang="en-US" dirty="0" err="1"/>
              <a:t>i</a:t>
            </a:r>
            <a:r>
              <a:rPr lang="en-US" dirty="0"/>
              <a:t>=1; </a:t>
            </a:r>
          </a:p>
          <a:p>
            <a:pPr>
              <a:buNone/>
            </a:pPr>
            <a:r>
              <a:rPr lang="en-US" dirty="0"/>
              <a:t>	      while ( </a:t>
            </a:r>
            <a:r>
              <a:rPr lang="en-US" dirty="0" err="1"/>
              <a:t>i</a:t>
            </a:r>
            <a:r>
              <a:rPr lang="en-US" dirty="0"/>
              <a:t> &lt;20 ) </a:t>
            </a:r>
          </a:p>
          <a:p>
            <a:pPr>
              <a:buNone/>
            </a:pPr>
            <a:r>
              <a:rPr lang="en-US" dirty="0"/>
              <a:t>	      {</a:t>
            </a:r>
          </a:p>
          <a:p>
            <a:pPr>
              <a:buNone/>
            </a:pPr>
            <a:r>
              <a:rPr lang="en-US" dirty="0"/>
              <a:t>		      if ( </a:t>
            </a:r>
            <a:r>
              <a:rPr lang="en-US" dirty="0" err="1"/>
              <a:t>i</a:t>
            </a:r>
            <a:r>
              <a:rPr lang="en-US" dirty="0"/>
              <a:t> == 10) </a:t>
            </a:r>
          </a:p>
          <a:p>
            <a:pPr>
              <a:buNone/>
            </a:pPr>
            <a:r>
              <a:rPr lang="en-US" dirty="0"/>
              <a:t>		      	break; </a:t>
            </a:r>
          </a:p>
          <a:p>
            <a:pPr>
              <a:buNone/>
            </a:pPr>
            <a:r>
              <a:rPr lang="en-IN" dirty="0"/>
              <a:t>		       </a:t>
            </a:r>
            <a:r>
              <a:rPr lang="en-IN" dirty="0" err="1"/>
              <a:t>printf</a:t>
            </a:r>
            <a:r>
              <a:rPr lang="en-IN" dirty="0"/>
              <a:t>(“%d\</a:t>
            </a:r>
            <a:r>
              <a:rPr lang="en-IN" dirty="0" err="1"/>
              <a:t>n”,i</a:t>
            </a:r>
            <a:r>
              <a:rPr lang="en-IN" dirty="0"/>
              <a:t>);</a:t>
            </a:r>
          </a:p>
          <a:p>
            <a:pPr>
              <a:buNone/>
            </a:pPr>
            <a:r>
              <a:rPr lang="en-US" dirty="0"/>
              <a:t> 		      </a:t>
            </a:r>
            <a:r>
              <a:rPr lang="en-US" dirty="0" err="1"/>
              <a:t>i</a:t>
            </a:r>
            <a:r>
              <a:rPr lang="en-US" dirty="0"/>
              <a:t>++;</a:t>
            </a:r>
          </a:p>
          <a:p>
            <a:pPr>
              <a:buNone/>
            </a:pPr>
            <a:r>
              <a:rPr lang="en-US" dirty="0"/>
              <a:t>	       } </a:t>
            </a:r>
          </a:p>
          <a:p>
            <a:pPr>
              <a:buNone/>
            </a:pPr>
            <a:r>
              <a:rPr lang="en-US" dirty="0"/>
              <a:t>	  return 0;</a:t>
            </a:r>
          </a:p>
          <a:p>
            <a:pPr>
              <a:buNone/>
            </a:pPr>
            <a:r>
              <a:rPr lang="en-US" dirty="0"/>
              <a:t>	 }</a:t>
            </a:r>
          </a:p>
          <a:p>
            <a:pPr>
              <a:buFont typeface="Arial" pitchFamily="34" charset="0"/>
              <a:buChar char="•"/>
            </a:pPr>
            <a:r>
              <a:rPr lang="en-IN" dirty="0"/>
              <a:t>Output:</a:t>
            </a:r>
          </a:p>
          <a:p>
            <a:pPr>
              <a:buNone/>
            </a:pPr>
            <a:r>
              <a:rPr lang="en-IN" dirty="0"/>
              <a:t>1</a:t>
            </a:r>
          </a:p>
          <a:p>
            <a:pPr>
              <a:buNone/>
            </a:pPr>
            <a:r>
              <a:rPr lang="en-IN" dirty="0"/>
              <a:t>2</a:t>
            </a:r>
          </a:p>
          <a:p>
            <a:pPr>
              <a:buNone/>
            </a:pPr>
            <a:r>
              <a:rPr lang="en-IN" dirty="0"/>
              <a:t>3</a:t>
            </a:r>
          </a:p>
          <a:p>
            <a:pPr>
              <a:buNone/>
            </a:pPr>
            <a:r>
              <a:rPr lang="en-IN" dirty="0"/>
              <a:t>4</a:t>
            </a:r>
          </a:p>
          <a:p>
            <a:pPr>
              <a:buNone/>
            </a:pPr>
            <a:r>
              <a:rPr lang="en-IN" dirty="0"/>
              <a:t>5</a:t>
            </a:r>
          </a:p>
          <a:p>
            <a:pPr>
              <a:buNone/>
            </a:pPr>
            <a:r>
              <a:rPr lang="en-IN" dirty="0"/>
              <a:t>6</a:t>
            </a:r>
          </a:p>
          <a:p>
            <a:pPr>
              <a:buNone/>
            </a:pPr>
            <a:r>
              <a:rPr lang="en-IN" dirty="0"/>
              <a:t>7</a:t>
            </a:r>
          </a:p>
          <a:p>
            <a:pPr>
              <a:buNone/>
            </a:pPr>
            <a:r>
              <a:rPr lang="en-IN" dirty="0"/>
              <a:t>8</a:t>
            </a:r>
          </a:p>
          <a:p>
            <a:pPr>
              <a:buNone/>
            </a:pPr>
            <a:r>
              <a:rPr lang="en-IN" dirty="0"/>
              <a:t>9</a:t>
            </a:r>
          </a:p>
          <a:p>
            <a:pPr>
              <a:buNone/>
            </a:pPr>
            <a:endParaRPr lang="en-US" dirty="0"/>
          </a:p>
        </p:txBody>
      </p:sp>
    </p:spTree>
    <p:extLst>
      <p:ext uri="{BB962C8B-B14F-4D97-AF65-F5344CB8AC3E}">
        <p14:creationId xmlns:p14="http://schemas.microsoft.com/office/powerpoint/2010/main" val="396104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1" end="2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440363"/>
          </a:xfrm>
        </p:spPr>
        <p:txBody>
          <a:bodyPr>
            <a:normAutofit/>
          </a:bodyPr>
          <a:lstStyle/>
          <a:p>
            <a:r>
              <a:rPr lang="en-US" sz="2200" b="1" dirty="0"/>
              <a:t>continue</a:t>
            </a:r>
          </a:p>
          <a:p>
            <a:pPr lvl="1"/>
            <a:r>
              <a:rPr lang="en-US" sz="2200" dirty="0"/>
              <a:t>Skips the remaining statements in the body of a </a:t>
            </a:r>
            <a:r>
              <a:rPr lang="en-US" sz="2200" b="1" dirty="0"/>
              <a:t>while</a:t>
            </a:r>
            <a:r>
              <a:rPr lang="en-US" sz="2200" dirty="0"/>
              <a:t>, </a:t>
            </a:r>
            <a:r>
              <a:rPr lang="en-US" sz="2200" b="1" dirty="0"/>
              <a:t>for</a:t>
            </a:r>
            <a:r>
              <a:rPr lang="en-US" sz="2200" dirty="0"/>
              <a:t> or </a:t>
            </a:r>
            <a:r>
              <a:rPr lang="en-US" sz="2200" b="1" dirty="0"/>
              <a:t>do</a:t>
            </a:r>
            <a:r>
              <a:rPr lang="en-US" sz="2200" dirty="0"/>
              <a:t>/</a:t>
            </a:r>
            <a:r>
              <a:rPr lang="en-US" sz="2200" b="1" dirty="0"/>
              <a:t>while</a:t>
            </a:r>
            <a:r>
              <a:rPr lang="en-US" sz="2200" dirty="0"/>
              <a:t> structure </a:t>
            </a:r>
          </a:p>
          <a:p>
            <a:pPr lvl="2"/>
            <a:r>
              <a:rPr lang="en-US" sz="2200" dirty="0"/>
              <a:t>Proceeds with the next iteration of the loop</a:t>
            </a:r>
          </a:p>
          <a:p>
            <a:pPr lvl="1"/>
            <a:r>
              <a:rPr lang="en-US" sz="2200" b="1" dirty="0"/>
              <a:t>while</a:t>
            </a:r>
            <a:r>
              <a:rPr lang="en-US" sz="2200" dirty="0"/>
              <a:t> and </a:t>
            </a:r>
            <a:r>
              <a:rPr lang="en-US" sz="2200" b="1" dirty="0"/>
              <a:t>do</a:t>
            </a:r>
            <a:r>
              <a:rPr lang="en-US" sz="2200" dirty="0"/>
              <a:t>/</a:t>
            </a:r>
            <a:r>
              <a:rPr lang="en-US" sz="2200" b="1" dirty="0"/>
              <a:t>while</a:t>
            </a:r>
          </a:p>
          <a:p>
            <a:pPr lvl="2"/>
            <a:r>
              <a:rPr lang="en-US" sz="2200" dirty="0"/>
              <a:t>Loop-continuation test is evaluated immediately after the </a:t>
            </a:r>
            <a:r>
              <a:rPr lang="en-US" sz="2200" b="1" dirty="0"/>
              <a:t>continue</a:t>
            </a:r>
            <a:r>
              <a:rPr lang="en-US" sz="2200" dirty="0"/>
              <a:t> statement is executed</a:t>
            </a:r>
          </a:p>
          <a:p>
            <a:pPr lvl="1"/>
            <a:r>
              <a:rPr lang="en-US" sz="2200" b="1" dirty="0"/>
              <a:t>for</a:t>
            </a:r>
            <a:endParaRPr lang="en-US" sz="2200" dirty="0"/>
          </a:p>
          <a:p>
            <a:pPr lvl="2"/>
            <a:r>
              <a:rPr lang="en-US" sz="2200" dirty="0"/>
              <a:t>Increment expression is executed, then the loop-continuation test is evaluated</a:t>
            </a:r>
          </a:p>
          <a:p>
            <a:endParaRPr lang="en-US" sz="2200" dirty="0"/>
          </a:p>
        </p:txBody>
      </p:sp>
    </p:spTree>
    <p:extLst>
      <p:ext uri="{BB962C8B-B14F-4D97-AF65-F5344CB8AC3E}">
        <p14:creationId xmlns:p14="http://schemas.microsoft.com/office/powerpoint/2010/main" val="35192091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5AF1-122F-94BE-6CDC-8A42F4B70FB6}"/>
              </a:ext>
            </a:extLst>
          </p:cNvPr>
          <p:cNvSpPr>
            <a:spLocks noGrp="1"/>
          </p:cNvSpPr>
          <p:nvPr>
            <p:ph type="title"/>
          </p:nvPr>
        </p:nvSpPr>
        <p:spPr/>
        <p:txBody>
          <a:bodyPr/>
          <a:lstStyle/>
          <a:p>
            <a:r>
              <a:rPr lang="en-IN" dirty="0"/>
              <a:t>Example program for continue</a:t>
            </a:r>
          </a:p>
        </p:txBody>
      </p:sp>
      <p:sp>
        <p:nvSpPr>
          <p:cNvPr id="3" name="Content Placeholder 2">
            <a:extLst>
              <a:ext uri="{FF2B5EF4-FFF2-40B4-BE49-F238E27FC236}">
                <a16:creationId xmlns:a16="http://schemas.microsoft.com/office/drawing/2014/main" id="{3710F22B-3941-636F-A497-FAD54FB4CABE}"/>
              </a:ext>
            </a:extLst>
          </p:cNvPr>
          <p:cNvSpPr>
            <a:spLocks noGrp="1"/>
          </p:cNvSpPr>
          <p:nvPr>
            <p:ph idx="1"/>
          </p:nvPr>
        </p:nvSpPr>
        <p:spPr>
          <a:xfrm>
            <a:off x="457200" y="1600200"/>
            <a:ext cx="4953000" cy="4525963"/>
          </a:xfrm>
        </p:spPr>
        <p:txBody>
          <a:bodyPr>
            <a:normAutofit/>
          </a:bodyPr>
          <a:lstStyle/>
          <a:p>
            <a:pPr marL="0" indent="0">
              <a:buNone/>
            </a:pPr>
            <a:r>
              <a:rPr lang="en-IN" sz="2200" dirty="0"/>
              <a:t>#include&lt;stdio.h&gt;</a:t>
            </a:r>
          </a:p>
          <a:p>
            <a:pPr marL="0" indent="0">
              <a:buNone/>
            </a:pPr>
            <a:r>
              <a:rPr lang="en-IN" sz="2200" dirty="0"/>
              <a:t>void main()</a:t>
            </a:r>
          </a:p>
          <a:p>
            <a:pPr marL="0" indent="0">
              <a:buNone/>
            </a:pPr>
            <a:r>
              <a:rPr lang="en-IN" sz="2200" dirty="0"/>
              <a:t>{</a:t>
            </a:r>
          </a:p>
          <a:p>
            <a:pPr marL="0" indent="0">
              <a:buNone/>
            </a:pPr>
            <a:r>
              <a:rPr lang="en-IN" sz="2200" dirty="0"/>
              <a:t>	int </a:t>
            </a:r>
            <a:r>
              <a:rPr lang="en-IN" sz="2200" dirty="0" err="1"/>
              <a:t>i</a:t>
            </a:r>
            <a:r>
              <a:rPr lang="en-IN" sz="2200" dirty="0"/>
              <a:t>;</a:t>
            </a:r>
          </a:p>
          <a:p>
            <a:pPr marL="0" indent="0">
              <a:buNone/>
            </a:pPr>
            <a:r>
              <a:rPr lang="en-IN" sz="2200" dirty="0"/>
              <a:t>	for(</a:t>
            </a:r>
            <a:r>
              <a:rPr lang="en-IN" sz="2200" dirty="0" err="1"/>
              <a:t>i</a:t>
            </a:r>
            <a:r>
              <a:rPr lang="en-IN" sz="2200" dirty="0"/>
              <a:t>=1;i&lt;=10;i++)</a:t>
            </a:r>
          </a:p>
          <a:p>
            <a:pPr marL="0" indent="0">
              <a:buNone/>
            </a:pPr>
            <a:r>
              <a:rPr lang="en-IN" sz="2200" dirty="0"/>
              <a:t>	{</a:t>
            </a:r>
          </a:p>
          <a:p>
            <a:pPr marL="0" indent="0">
              <a:buNone/>
            </a:pPr>
            <a:r>
              <a:rPr lang="en-IN" sz="2200" dirty="0"/>
              <a:t>		if(</a:t>
            </a:r>
            <a:r>
              <a:rPr lang="en-IN" sz="2200" dirty="0" err="1"/>
              <a:t>i</a:t>
            </a:r>
            <a:r>
              <a:rPr lang="en-IN" sz="2200" dirty="0"/>
              <a:t>==5)</a:t>
            </a:r>
          </a:p>
          <a:p>
            <a:pPr marL="0" indent="0">
              <a:buNone/>
            </a:pPr>
            <a:r>
              <a:rPr lang="en-IN" sz="2200" dirty="0"/>
              <a:t>			continue;</a:t>
            </a:r>
          </a:p>
          <a:p>
            <a:pPr marL="0" indent="0">
              <a:buNone/>
            </a:pPr>
            <a:r>
              <a:rPr lang="en-IN" sz="2200" dirty="0"/>
              <a:t>		</a:t>
            </a:r>
            <a:r>
              <a:rPr lang="en-IN" sz="2200" dirty="0" err="1"/>
              <a:t>printf</a:t>
            </a:r>
            <a:r>
              <a:rPr lang="en-IN" sz="2200" dirty="0"/>
              <a:t>("%d\n",</a:t>
            </a:r>
            <a:r>
              <a:rPr lang="en-IN" sz="2200" dirty="0" err="1"/>
              <a:t>i</a:t>
            </a:r>
            <a:r>
              <a:rPr lang="en-IN" sz="2200" dirty="0"/>
              <a:t>);</a:t>
            </a:r>
          </a:p>
          <a:p>
            <a:pPr marL="0" indent="0">
              <a:buNone/>
            </a:pPr>
            <a:r>
              <a:rPr lang="en-IN" sz="2200" dirty="0"/>
              <a:t>	}</a:t>
            </a:r>
          </a:p>
          <a:p>
            <a:pPr marL="0" indent="0">
              <a:buNone/>
            </a:pPr>
            <a:r>
              <a:rPr lang="en-IN" sz="2200" dirty="0"/>
              <a:t>}</a:t>
            </a:r>
          </a:p>
        </p:txBody>
      </p:sp>
      <p:sp>
        <p:nvSpPr>
          <p:cNvPr id="4" name="TextBox 3">
            <a:extLst>
              <a:ext uri="{FF2B5EF4-FFF2-40B4-BE49-F238E27FC236}">
                <a16:creationId xmlns:a16="http://schemas.microsoft.com/office/drawing/2014/main" id="{8736301E-D60D-E861-D1F5-3A175D89D04A}"/>
              </a:ext>
            </a:extLst>
          </p:cNvPr>
          <p:cNvSpPr txBox="1"/>
          <p:nvPr/>
        </p:nvSpPr>
        <p:spPr>
          <a:xfrm>
            <a:off x="6629400" y="2209800"/>
            <a:ext cx="1292341" cy="3816429"/>
          </a:xfrm>
          <a:prstGeom prst="rect">
            <a:avLst/>
          </a:prstGeom>
          <a:noFill/>
        </p:spPr>
        <p:txBody>
          <a:bodyPr wrap="none" rtlCol="0">
            <a:spAutoFit/>
          </a:bodyPr>
          <a:lstStyle/>
          <a:p>
            <a:r>
              <a:rPr lang="en-IN" sz="2200" b="1" dirty="0"/>
              <a:t>Output = </a:t>
            </a:r>
          </a:p>
          <a:p>
            <a:r>
              <a:rPr lang="en-IN" sz="2200" dirty="0"/>
              <a:t>1</a:t>
            </a:r>
          </a:p>
          <a:p>
            <a:r>
              <a:rPr lang="en-IN" sz="2200" dirty="0"/>
              <a:t>2</a:t>
            </a:r>
          </a:p>
          <a:p>
            <a:r>
              <a:rPr lang="en-IN" sz="2200" dirty="0"/>
              <a:t>3</a:t>
            </a:r>
          </a:p>
          <a:p>
            <a:r>
              <a:rPr lang="en-IN" sz="2200" dirty="0"/>
              <a:t>4</a:t>
            </a:r>
          </a:p>
          <a:p>
            <a:r>
              <a:rPr lang="en-IN" sz="2200" dirty="0"/>
              <a:t>6</a:t>
            </a:r>
          </a:p>
          <a:p>
            <a:r>
              <a:rPr lang="en-IN" sz="2200" dirty="0"/>
              <a:t>7</a:t>
            </a:r>
          </a:p>
          <a:p>
            <a:r>
              <a:rPr lang="en-IN" sz="2200" dirty="0"/>
              <a:t>8</a:t>
            </a:r>
          </a:p>
          <a:p>
            <a:r>
              <a:rPr lang="en-IN" sz="2200" dirty="0"/>
              <a:t>9</a:t>
            </a:r>
          </a:p>
          <a:p>
            <a:r>
              <a:rPr lang="en-IN" sz="2200" dirty="0"/>
              <a:t>10</a:t>
            </a:r>
          </a:p>
          <a:p>
            <a:endParaRPr lang="en-IN" sz="2200" dirty="0"/>
          </a:p>
        </p:txBody>
      </p:sp>
    </p:spTree>
    <p:extLst>
      <p:ext uri="{BB962C8B-B14F-4D97-AF65-F5344CB8AC3E}">
        <p14:creationId xmlns:p14="http://schemas.microsoft.com/office/powerpoint/2010/main" val="11037463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IN" sz="3000" dirty="0"/>
              <a:t>The </a:t>
            </a:r>
            <a:r>
              <a:rPr lang="en-IN" sz="3000" dirty="0" err="1"/>
              <a:t>goto</a:t>
            </a:r>
            <a:r>
              <a:rPr lang="en-IN" sz="3000" dirty="0"/>
              <a:t> statement</a:t>
            </a:r>
            <a:endParaRPr lang="en-US" sz="3000" dirty="0"/>
          </a:p>
        </p:txBody>
      </p:sp>
      <p:sp>
        <p:nvSpPr>
          <p:cNvPr id="3" name="Content Placeholder 2"/>
          <p:cNvSpPr>
            <a:spLocks noGrp="1"/>
          </p:cNvSpPr>
          <p:nvPr>
            <p:ph idx="1"/>
          </p:nvPr>
        </p:nvSpPr>
        <p:spPr>
          <a:xfrm>
            <a:off x="457200" y="762000"/>
            <a:ext cx="8229600" cy="5867400"/>
          </a:xfrm>
        </p:spPr>
        <p:txBody>
          <a:bodyPr>
            <a:noAutofit/>
          </a:bodyPr>
          <a:lstStyle/>
          <a:p>
            <a:r>
              <a:rPr lang="en-US" sz="2100" dirty="0"/>
              <a:t>In c, there are control statements which does not need any condition to control the program execution flow. </a:t>
            </a:r>
          </a:p>
          <a:p>
            <a:r>
              <a:rPr lang="en-US" sz="2100" dirty="0"/>
              <a:t>When we use </a:t>
            </a:r>
            <a:r>
              <a:rPr lang="en-US" sz="2100" b="1" dirty="0" err="1"/>
              <a:t>goto</a:t>
            </a:r>
            <a:r>
              <a:rPr lang="en-US" sz="2100" dirty="0"/>
              <a:t> statement in the program, the execution control directly jumps to the line with specified </a:t>
            </a:r>
            <a:r>
              <a:rPr lang="en-US" sz="2100" b="1" dirty="0"/>
              <a:t>label </a:t>
            </a:r>
            <a:r>
              <a:rPr lang="en-US" sz="2100" dirty="0"/>
              <a:t>unconditionally..</a:t>
            </a:r>
          </a:p>
          <a:p>
            <a:r>
              <a:rPr lang="en-US" sz="2100" dirty="0"/>
              <a:t>Using </a:t>
            </a:r>
            <a:r>
              <a:rPr lang="en-US" sz="2100" b="1" dirty="0" err="1"/>
              <a:t>goto</a:t>
            </a:r>
            <a:r>
              <a:rPr lang="en-US" sz="2100" dirty="0"/>
              <a:t> statement we can jump from top to bottom or bottom to top.</a:t>
            </a:r>
          </a:p>
          <a:p>
            <a:r>
              <a:rPr lang="en-IN" sz="2100" dirty="0"/>
              <a:t>Syntax</a:t>
            </a:r>
          </a:p>
          <a:p>
            <a:pPr lvl="4">
              <a:buNone/>
            </a:pPr>
            <a:r>
              <a:rPr lang="en-IN" sz="2100" dirty="0" err="1"/>
              <a:t>goto</a:t>
            </a:r>
            <a:r>
              <a:rPr lang="en-IN" sz="2100" dirty="0"/>
              <a:t> label;</a:t>
            </a:r>
          </a:p>
          <a:p>
            <a:pPr lvl="4">
              <a:buNone/>
            </a:pPr>
            <a:r>
              <a:rPr lang="en-IN" sz="2100" dirty="0"/>
              <a:t>Statement x;</a:t>
            </a:r>
          </a:p>
          <a:p>
            <a:pPr lvl="4">
              <a:buNone/>
            </a:pPr>
            <a:r>
              <a:rPr lang="en-IN" sz="2100" dirty="0"/>
              <a:t>------</a:t>
            </a:r>
          </a:p>
          <a:p>
            <a:pPr lvl="4">
              <a:buNone/>
            </a:pPr>
            <a:r>
              <a:rPr lang="en-IN" sz="2100" dirty="0"/>
              <a:t>label:</a:t>
            </a:r>
          </a:p>
          <a:p>
            <a:pPr lvl="4">
              <a:buNone/>
            </a:pPr>
            <a:r>
              <a:rPr lang="en-IN" sz="2100" dirty="0"/>
              <a:t>Statements 1;</a:t>
            </a:r>
          </a:p>
          <a:p>
            <a:pPr lvl="4">
              <a:buNone/>
            </a:pPr>
            <a:r>
              <a:rPr lang="en-IN" sz="2100" dirty="0"/>
              <a:t>Statements 2;</a:t>
            </a:r>
          </a:p>
          <a:p>
            <a:r>
              <a:rPr lang="en-US" sz="2100" dirty="0"/>
              <a:t>The </a:t>
            </a:r>
            <a:r>
              <a:rPr lang="en-US" sz="2100" b="1" dirty="0" err="1"/>
              <a:t>goto</a:t>
            </a:r>
            <a:r>
              <a:rPr lang="en-US" sz="2100" dirty="0"/>
              <a:t> statement can be used with any statement like if, switch, while, do-while and for etc,.</a:t>
            </a:r>
          </a:p>
          <a:p>
            <a:pPr>
              <a:buNone/>
            </a:pPr>
            <a:endParaRPr lang="en-US" sz="2100" dirty="0"/>
          </a:p>
        </p:txBody>
      </p:sp>
      <p:sp>
        <p:nvSpPr>
          <p:cNvPr id="4" name="TextBox 3"/>
          <p:cNvSpPr txBox="1"/>
          <p:nvPr/>
        </p:nvSpPr>
        <p:spPr>
          <a:xfrm>
            <a:off x="5004048" y="3429000"/>
            <a:ext cx="2286000" cy="1631216"/>
          </a:xfrm>
          <a:prstGeom prst="rect">
            <a:avLst/>
          </a:prstGeom>
          <a:noFill/>
        </p:spPr>
        <p:txBody>
          <a:bodyPr wrap="square" rtlCol="0">
            <a:spAutoFit/>
          </a:bodyPr>
          <a:lstStyle/>
          <a:p>
            <a:r>
              <a:rPr lang="en-IN" sz="2000" dirty="0"/>
              <a:t>label:</a:t>
            </a:r>
          </a:p>
          <a:p>
            <a:r>
              <a:rPr lang="en-IN" sz="2000" dirty="0" err="1"/>
              <a:t>statetements</a:t>
            </a:r>
            <a:r>
              <a:rPr lang="en-IN" sz="2000" dirty="0"/>
              <a:t>;</a:t>
            </a:r>
          </a:p>
          <a:p>
            <a:r>
              <a:rPr lang="en-IN" sz="2000" dirty="0"/>
              <a:t>-----------</a:t>
            </a:r>
          </a:p>
          <a:p>
            <a:r>
              <a:rPr lang="en-IN" sz="2000" dirty="0"/>
              <a:t>-----------</a:t>
            </a:r>
          </a:p>
          <a:p>
            <a:r>
              <a:rPr lang="en-IN" sz="2000" dirty="0" err="1"/>
              <a:t>goto</a:t>
            </a:r>
            <a:r>
              <a:rPr lang="en-IN" sz="2000" dirty="0"/>
              <a:t> label;</a:t>
            </a:r>
            <a:endParaRPr lang="en-US" sz="2000" dirty="0"/>
          </a:p>
        </p:txBody>
      </p:sp>
      <p:cxnSp>
        <p:nvCxnSpPr>
          <p:cNvPr id="6" name="Elbow Connector 5"/>
          <p:cNvCxnSpPr/>
          <p:nvPr/>
        </p:nvCxnSpPr>
        <p:spPr>
          <a:xfrm rot="5400000">
            <a:off x="2683024" y="3877816"/>
            <a:ext cx="1066800" cy="457200"/>
          </a:xfrm>
          <a:prstGeom prst="bentConnector3">
            <a:avLst>
              <a:gd name="adj1" fmla="val 10011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6200000" flipV="1">
            <a:off x="5453236" y="3915916"/>
            <a:ext cx="1219200" cy="533400"/>
          </a:xfrm>
          <a:prstGeom prst="bentConnector3">
            <a:avLst>
              <a:gd name="adj1" fmla="val 99615"/>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83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ppt_x"/>
                                          </p:val>
                                        </p:tav>
                                        <p:tav tm="100000">
                                          <p:val>
                                            <p:strVal val="#ppt_x"/>
                                          </p:val>
                                        </p:tav>
                                      </p:tavLst>
                                    </p:anim>
                                    <p:anim calcmode="lin" valueType="num">
                                      <p:cBhvr additive="base">
                                        <p:cTn id="60" dur="500" fill="hold"/>
                                        <p:tgtEl>
                                          <p:spTgt spid="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ppt_x"/>
                                          </p:val>
                                        </p:tav>
                                        <p:tav tm="100000">
                                          <p:val>
                                            <p:strVal val="#ppt_x"/>
                                          </p:val>
                                        </p:tav>
                                      </p:tavLst>
                                    </p:anim>
                                    <p:anim calcmode="lin" valueType="num">
                                      <p:cBhvr additive="base">
                                        <p:cTn id="6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IN" sz="3400" dirty="0"/>
              <a:t>Example: forward jump</a:t>
            </a:r>
            <a:endParaRPr lang="en-US" sz="3400" dirty="0"/>
          </a:p>
        </p:txBody>
      </p:sp>
      <p:sp>
        <p:nvSpPr>
          <p:cNvPr id="3" name="Content Placeholder 2"/>
          <p:cNvSpPr>
            <a:spLocks noGrp="1"/>
          </p:cNvSpPr>
          <p:nvPr>
            <p:ph idx="1"/>
          </p:nvPr>
        </p:nvSpPr>
        <p:spPr>
          <a:xfrm>
            <a:off x="457200" y="1066800"/>
            <a:ext cx="8229600" cy="5257800"/>
          </a:xfrm>
        </p:spPr>
        <p:txBody>
          <a:bodyPr>
            <a:normAutofit/>
          </a:bodyPr>
          <a:lstStyle/>
          <a:p>
            <a:pPr>
              <a:buNone/>
            </a:pPr>
            <a:r>
              <a:rPr lang="en-US" sz="2000" dirty="0"/>
              <a:t>#include &lt;</a:t>
            </a:r>
            <a:r>
              <a:rPr lang="en-US" sz="2000" dirty="0" err="1"/>
              <a:t>stdio.h</a:t>
            </a:r>
            <a:r>
              <a:rPr lang="en-US" sz="2000" dirty="0"/>
              <a:t>&gt; </a:t>
            </a:r>
          </a:p>
          <a:p>
            <a:pPr>
              <a:buNone/>
            </a:pPr>
            <a:r>
              <a:rPr lang="en-US" sz="2000" dirty="0"/>
              <a:t>void main()</a:t>
            </a:r>
          </a:p>
          <a:p>
            <a:pPr>
              <a:buNone/>
            </a:pPr>
            <a:r>
              <a:rPr lang="en-US" sz="2000" dirty="0"/>
              <a:t>{</a:t>
            </a:r>
          </a:p>
          <a:p>
            <a:pPr>
              <a:buNone/>
            </a:pPr>
            <a:r>
              <a:rPr lang="en-US" sz="2000" dirty="0"/>
              <a:t>	</a:t>
            </a:r>
            <a:r>
              <a:rPr lang="en-US" sz="2000" dirty="0" err="1"/>
              <a:t>printf</a:t>
            </a:r>
            <a:r>
              <a:rPr lang="en-US" sz="2000" dirty="0"/>
              <a:t>("We are at first </a:t>
            </a:r>
            <a:r>
              <a:rPr lang="en-US" sz="2000" dirty="0" err="1"/>
              <a:t>printf</a:t>
            </a:r>
            <a:r>
              <a:rPr lang="en-US" sz="2000" dirty="0"/>
              <a:t> statement!!!\n") ;</a:t>
            </a:r>
          </a:p>
          <a:p>
            <a:pPr>
              <a:buNone/>
            </a:pPr>
            <a:r>
              <a:rPr lang="en-US" sz="2000" dirty="0"/>
              <a:t>	</a:t>
            </a:r>
            <a:r>
              <a:rPr lang="en-US" sz="2000" b="1" dirty="0" err="1"/>
              <a:t>goto</a:t>
            </a:r>
            <a:r>
              <a:rPr lang="en-US" sz="2000" dirty="0"/>
              <a:t> </a:t>
            </a:r>
            <a:r>
              <a:rPr lang="en-US" sz="2000" dirty="0">
                <a:solidFill>
                  <a:srgbClr val="00B050"/>
                </a:solidFill>
              </a:rPr>
              <a:t>last </a:t>
            </a:r>
            <a:r>
              <a:rPr lang="en-US" sz="2000" dirty="0"/>
              <a:t>;</a:t>
            </a:r>
          </a:p>
          <a:p>
            <a:pPr>
              <a:buNone/>
            </a:pPr>
            <a:r>
              <a:rPr lang="en-US" sz="2000" dirty="0"/>
              <a:t>	</a:t>
            </a:r>
            <a:r>
              <a:rPr lang="en-US" sz="2000" dirty="0" err="1"/>
              <a:t>printf</a:t>
            </a:r>
            <a:r>
              <a:rPr lang="en-US" sz="2000" dirty="0"/>
              <a:t>("We are at second </a:t>
            </a:r>
            <a:r>
              <a:rPr lang="en-US" sz="2000" dirty="0" err="1"/>
              <a:t>printf</a:t>
            </a:r>
            <a:r>
              <a:rPr lang="en-US" sz="2000" dirty="0"/>
              <a:t> statement!!!\n") ;</a:t>
            </a:r>
          </a:p>
          <a:p>
            <a:pPr>
              <a:buNone/>
            </a:pPr>
            <a:r>
              <a:rPr lang="en-US" sz="2000" dirty="0"/>
              <a:t>	</a:t>
            </a:r>
            <a:r>
              <a:rPr lang="en-US" sz="2000" dirty="0" err="1"/>
              <a:t>printf</a:t>
            </a:r>
            <a:r>
              <a:rPr lang="en-US" sz="2000" dirty="0"/>
              <a:t>("We are at third </a:t>
            </a:r>
            <a:r>
              <a:rPr lang="en-US" sz="2000" dirty="0" err="1"/>
              <a:t>printf</a:t>
            </a:r>
            <a:r>
              <a:rPr lang="en-US" sz="2000" dirty="0"/>
              <a:t> statement!!!\n") ;</a:t>
            </a:r>
          </a:p>
          <a:p>
            <a:pPr>
              <a:buNone/>
            </a:pPr>
            <a:r>
              <a:rPr lang="en-US" sz="2000" dirty="0"/>
              <a:t>	</a:t>
            </a:r>
            <a:r>
              <a:rPr lang="en-US" sz="2000" dirty="0">
                <a:solidFill>
                  <a:srgbClr val="00B050"/>
                </a:solidFill>
              </a:rPr>
              <a:t>last:</a:t>
            </a:r>
            <a:r>
              <a:rPr lang="en-US" sz="2000" dirty="0"/>
              <a:t> </a:t>
            </a:r>
          </a:p>
          <a:p>
            <a:pPr>
              <a:buNone/>
            </a:pPr>
            <a:r>
              <a:rPr lang="en-US" sz="2000" dirty="0"/>
              <a:t>	</a:t>
            </a:r>
            <a:r>
              <a:rPr lang="en-US" sz="2000" dirty="0" err="1"/>
              <a:t>printf</a:t>
            </a:r>
            <a:r>
              <a:rPr lang="en-US" sz="2000" dirty="0"/>
              <a:t>("We are at last </a:t>
            </a:r>
            <a:r>
              <a:rPr lang="en-US" sz="2000" dirty="0" err="1"/>
              <a:t>printf</a:t>
            </a:r>
            <a:r>
              <a:rPr lang="en-US" sz="2000" dirty="0"/>
              <a:t> statement!!!\n") ; </a:t>
            </a:r>
          </a:p>
          <a:p>
            <a:pPr>
              <a:buNone/>
            </a:pPr>
            <a:r>
              <a:rPr lang="en-US" sz="2000" dirty="0"/>
              <a:t>}</a:t>
            </a:r>
          </a:p>
          <a:p>
            <a:pPr>
              <a:buNone/>
            </a:pPr>
            <a:r>
              <a:rPr lang="en-US" sz="2000" b="1" dirty="0"/>
              <a:t>Output</a:t>
            </a:r>
          </a:p>
          <a:p>
            <a:pPr>
              <a:buNone/>
            </a:pPr>
            <a:r>
              <a:rPr lang="en-US" sz="2000" dirty="0"/>
              <a:t>We are at first </a:t>
            </a:r>
            <a:r>
              <a:rPr lang="en-US" sz="2000" dirty="0" err="1"/>
              <a:t>printf</a:t>
            </a:r>
            <a:r>
              <a:rPr lang="en-US" sz="2000" dirty="0"/>
              <a:t> statement!!!</a:t>
            </a:r>
          </a:p>
          <a:p>
            <a:pPr>
              <a:buNone/>
            </a:pPr>
            <a:r>
              <a:rPr lang="en-US" sz="2000" dirty="0"/>
              <a:t>We are at last </a:t>
            </a:r>
            <a:r>
              <a:rPr lang="en-US" sz="2000" dirty="0" err="1"/>
              <a:t>printf</a:t>
            </a:r>
            <a:r>
              <a:rPr lang="en-US" sz="2000" dirty="0"/>
              <a:t> statement!!!</a:t>
            </a:r>
          </a:p>
        </p:txBody>
      </p:sp>
    </p:spTree>
    <p:extLst>
      <p:ext uri="{BB962C8B-B14F-4D97-AF65-F5344CB8AC3E}">
        <p14:creationId xmlns:p14="http://schemas.microsoft.com/office/powerpoint/2010/main" val="247944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dirty="0">
                <a:solidFill>
                  <a:schemeClr val="accent1"/>
                </a:solidFill>
              </a:rPr>
              <a:t>Example 2: Flow chart to find the sum of individual digits of a given positive integer</a:t>
            </a:r>
            <a:endParaRPr lang="en-US" sz="2800" dirty="0"/>
          </a:p>
        </p:txBody>
      </p:sp>
      <p:pic>
        <p:nvPicPr>
          <p:cNvPr id="1026" name="Picture 2" descr="Check if the product of digit sum and its reverse equals the number or not  - GeeksforGeeks"/>
          <p:cNvPicPr>
            <a:picLocks noChangeAspect="1" noChangeArrowheads="1"/>
          </p:cNvPicPr>
          <p:nvPr/>
        </p:nvPicPr>
        <p:blipFill>
          <a:blip r:embed="rId2" cstate="print"/>
          <a:srcRect b="6667"/>
          <a:stretch>
            <a:fillRect/>
          </a:stretch>
        </p:blipFill>
        <p:spPr bwMode="auto">
          <a:xfrm>
            <a:off x="2743200" y="1219200"/>
            <a:ext cx="3886200" cy="5413635"/>
          </a:xfrm>
          <a:prstGeom prst="rect">
            <a:avLst/>
          </a:prstGeom>
          <a:noFill/>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dirty="0"/>
              <a:t>Example: backward jump</a:t>
            </a:r>
            <a:endParaRPr lang="en-US" sz="3400" dirty="0"/>
          </a:p>
        </p:txBody>
      </p:sp>
      <p:sp>
        <p:nvSpPr>
          <p:cNvPr id="3" name="Content Placeholder 2"/>
          <p:cNvSpPr>
            <a:spLocks noGrp="1"/>
          </p:cNvSpPr>
          <p:nvPr>
            <p:ph idx="1"/>
          </p:nvPr>
        </p:nvSpPr>
        <p:spPr>
          <a:xfrm>
            <a:off x="457200" y="1600200"/>
            <a:ext cx="3276600" cy="4525963"/>
          </a:xfrm>
        </p:spPr>
        <p:txBody>
          <a:bodyPr>
            <a:normAutofit/>
          </a:bodyPr>
          <a:lstStyle/>
          <a:p>
            <a:pPr>
              <a:buNone/>
            </a:pPr>
            <a:r>
              <a:rPr lang="en-IN" sz="2200" dirty="0"/>
              <a:t>#include&lt;</a:t>
            </a:r>
            <a:r>
              <a:rPr lang="en-IN" sz="2200" dirty="0" err="1"/>
              <a:t>stdio.h</a:t>
            </a:r>
            <a:r>
              <a:rPr lang="en-IN" sz="2200" dirty="0"/>
              <a:t>&gt;</a:t>
            </a:r>
          </a:p>
          <a:p>
            <a:pPr>
              <a:buNone/>
            </a:pPr>
            <a:r>
              <a:rPr lang="en-IN" sz="2200" dirty="0"/>
              <a:t>Void main()</a:t>
            </a:r>
          </a:p>
          <a:p>
            <a:pPr>
              <a:buNone/>
            </a:pPr>
            <a:r>
              <a:rPr lang="en-IN" sz="2200" dirty="0"/>
              <a:t>{</a:t>
            </a:r>
          </a:p>
          <a:p>
            <a:pPr>
              <a:buNone/>
            </a:pPr>
            <a:r>
              <a:rPr lang="en-IN" sz="2200" dirty="0"/>
              <a:t>	double </a:t>
            </a:r>
            <a:r>
              <a:rPr lang="en-IN" sz="2200" dirty="0" err="1"/>
              <a:t>x,y</a:t>
            </a:r>
            <a:r>
              <a:rPr lang="en-IN" sz="2200" dirty="0"/>
              <a:t>;</a:t>
            </a:r>
          </a:p>
          <a:p>
            <a:pPr>
              <a:buNone/>
            </a:pPr>
            <a:r>
              <a:rPr lang="en-IN" sz="2200" dirty="0"/>
              <a:t>	</a:t>
            </a:r>
            <a:r>
              <a:rPr lang="en-IN" sz="2200" dirty="0">
                <a:solidFill>
                  <a:srgbClr val="FF0000"/>
                </a:solidFill>
              </a:rPr>
              <a:t>read:</a:t>
            </a:r>
          </a:p>
          <a:p>
            <a:pPr>
              <a:buNone/>
            </a:pPr>
            <a:r>
              <a:rPr lang="en-IN" sz="2200" dirty="0">
                <a:solidFill>
                  <a:srgbClr val="FF0000"/>
                </a:solidFill>
              </a:rPr>
              <a:t>	</a:t>
            </a:r>
            <a:r>
              <a:rPr lang="en-IN" sz="2200" dirty="0" err="1"/>
              <a:t>scanf</a:t>
            </a:r>
            <a:r>
              <a:rPr lang="en-IN" sz="2200" dirty="0"/>
              <a:t>(“%f”, &amp;x);</a:t>
            </a:r>
          </a:p>
          <a:p>
            <a:pPr>
              <a:buNone/>
            </a:pPr>
            <a:r>
              <a:rPr lang="en-IN" sz="2200" dirty="0"/>
              <a:t>	y = </a:t>
            </a:r>
            <a:r>
              <a:rPr lang="en-IN" sz="2200" dirty="0" err="1"/>
              <a:t>sqrt</a:t>
            </a:r>
            <a:r>
              <a:rPr lang="en-IN" sz="2200" dirty="0"/>
              <a:t>(x);</a:t>
            </a:r>
          </a:p>
          <a:p>
            <a:pPr>
              <a:buNone/>
            </a:pPr>
            <a:r>
              <a:rPr lang="en-IN" sz="2200" dirty="0"/>
              <a:t>	print(“%f  %f\n”, x , y);</a:t>
            </a:r>
          </a:p>
          <a:p>
            <a:pPr>
              <a:buNone/>
            </a:pPr>
            <a:r>
              <a:rPr lang="en-IN" sz="2200" dirty="0"/>
              <a:t>	</a:t>
            </a:r>
            <a:r>
              <a:rPr lang="en-IN" sz="2200" b="1" dirty="0" err="1"/>
              <a:t>goto</a:t>
            </a:r>
            <a:r>
              <a:rPr lang="en-IN" sz="2200" dirty="0"/>
              <a:t> </a:t>
            </a:r>
            <a:r>
              <a:rPr lang="en-IN" sz="2200" dirty="0">
                <a:solidFill>
                  <a:srgbClr val="FF0000"/>
                </a:solidFill>
              </a:rPr>
              <a:t>read</a:t>
            </a:r>
            <a:r>
              <a:rPr lang="en-IN" sz="2200" dirty="0"/>
              <a:t>;</a:t>
            </a:r>
          </a:p>
          <a:p>
            <a:pPr>
              <a:buNone/>
            </a:pPr>
            <a:r>
              <a:rPr lang="en-IN" sz="2200" dirty="0"/>
              <a:t>}</a:t>
            </a:r>
            <a:endParaRPr lang="en-US" sz="2200" dirty="0"/>
          </a:p>
        </p:txBody>
      </p:sp>
      <p:sp>
        <p:nvSpPr>
          <p:cNvPr id="4" name="TextBox 3"/>
          <p:cNvSpPr txBox="1"/>
          <p:nvPr/>
        </p:nvSpPr>
        <p:spPr>
          <a:xfrm>
            <a:off x="3962400" y="1524000"/>
            <a:ext cx="4876800" cy="4493538"/>
          </a:xfrm>
          <a:prstGeom prst="rect">
            <a:avLst/>
          </a:prstGeom>
          <a:noFill/>
        </p:spPr>
        <p:txBody>
          <a:bodyPr wrap="square" rtlCol="0">
            <a:spAutoFit/>
          </a:bodyPr>
          <a:lstStyle/>
          <a:p>
            <a:pPr>
              <a:buNone/>
            </a:pPr>
            <a:r>
              <a:rPr lang="en-IN" sz="2200" dirty="0"/>
              <a:t>#include&lt;</a:t>
            </a:r>
            <a:r>
              <a:rPr lang="en-IN" sz="2200" dirty="0" err="1"/>
              <a:t>stdio.h</a:t>
            </a:r>
            <a:r>
              <a:rPr lang="en-IN" sz="2200" dirty="0"/>
              <a:t>&gt;</a:t>
            </a:r>
          </a:p>
          <a:p>
            <a:pPr>
              <a:buNone/>
            </a:pPr>
            <a:r>
              <a:rPr lang="en-IN" sz="2200" dirty="0"/>
              <a:t>Void main()</a:t>
            </a:r>
          </a:p>
          <a:p>
            <a:pPr>
              <a:buNone/>
            </a:pPr>
            <a:r>
              <a:rPr lang="en-IN" sz="2200" dirty="0"/>
              <a:t>{</a:t>
            </a:r>
          </a:p>
          <a:p>
            <a:pPr>
              <a:buNone/>
            </a:pPr>
            <a:r>
              <a:rPr lang="en-IN" sz="2200" dirty="0"/>
              <a:t>	double </a:t>
            </a:r>
            <a:r>
              <a:rPr lang="en-IN" sz="2200" dirty="0" err="1"/>
              <a:t>x,y</a:t>
            </a:r>
            <a:r>
              <a:rPr lang="en-IN" sz="2200" dirty="0"/>
              <a:t>;</a:t>
            </a:r>
          </a:p>
          <a:p>
            <a:pPr>
              <a:buNone/>
            </a:pPr>
            <a:r>
              <a:rPr lang="en-IN" sz="2200" dirty="0"/>
              <a:t>	</a:t>
            </a:r>
            <a:r>
              <a:rPr lang="en-IN" sz="2200" dirty="0">
                <a:solidFill>
                  <a:srgbClr val="FF0000"/>
                </a:solidFill>
              </a:rPr>
              <a:t>read:</a:t>
            </a:r>
          </a:p>
          <a:p>
            <a:pPr>
              <a:buNone/>
            </a:pPr>
            <a:r>
              <a:rPr lang="en-IN" sz="2200" dirty="0">
                <a:solidFill>
                  <a:srgbClr val="FF0000"/>
                </a:solidFill>
              </a:rPr>
              <a:t>	</a:t>
            </a:r>
            <a:r>
              <a:rPr lang="en-IN" sz="2200" dirty="0"/>
              <a:t>if ( x &gt; 0)</a:t>
            </a:r>
          </a:p>
          <a:p>
            <a:pPr>
              <a:buNone/>
            </a:pPr>
            <a:r>
              <a:rPr lang="en-IN" sz="2200" dirty="0"/>
              <a:t>	{</a:t>
            </a:r>
          </a:p>
          <a:p>
            <a:pPr>
              <a:buNone/>
            </a:pPr>
            <a:r>
              <a:rPr lang="en-IN" sz="2200" dirty="0">
                <a:solidFill>
                  <a:srgbClr val="FF0000"/>
                </a:solidFill>
              </a:rPr>
              <a:t>		</a:t>
            </a:r>
            <a:r>
              <a:rPr lang="en-IN" sz="2200" dirty="0" err="1"/>
              <a:t>scanf</a:t>
            </a:r>
            <a:r>
              <a:rPr lang="en-IN" sz="2200" dirty="0"/>
              <a:t>(“%f”, &amp;x);</a:t>
            </a:r>
          </a:p>
          <a:p>
            <a:pPr>
              <a:buNone/>
            </a:pPr>
            <a:r>
              <a:rPr lang="en-IN" sz="2200" dirty="0"/>
              <a:t>		y = </a:t>
            </a:r>
            <a:r>
              <a:rPr lang="en-IN" sz="2200" dirty="0" err="1"/>
              <a:t>sqrt</a:t>
            </a:r>
            <a:r>
              <a:rPr lang="en-IN" sz="2200" dirty="0"/>
              <a:t>(x);</a:t>
            </a:r>
          </a:p>
          <a:p>
            <a:pPr>
              <a:buNone/>
            </a:pPr>
            <a:r>
              <a:rPr lang="en-IN" sz="2200" dirty="0"/>
              <a:t>		print(“%f  %f\n”, x , y);</a:t>
            </a:r>
          </a:p>
          <a:p>
            <a:pPr>
              <a:buNone/>
            </a:pPr>
            <a:r>
              <a:rPr lang="en-IN" sz="2200" dirty="0"/>
              <a:t>		</a:t>
            </a:r>
            <a:r>
              <a:rPr lang="en-IN" sz="2200" b="1" dirty="0" err="1"/>
              <a:t>goto</a:t>
            </a:r>
            <a:r>
              <a:rPr lang="en-IN" sz="2200" dirty="0"/>
              <a:t> </a:t>
            </a:r>
            <a:r>
              <a:rPr lang="en-IN" sz="2200" dirty="0">
                <a:solidFill>
                  <a:srgbClr val="FF0000"/>
                </a:solidFill>
              </a:rPr>
              <a:t>read</a:t>
            </a:r>
            <a:r>
              <a:rPr lang="en-IN" sz="2200" dirty="0"/>
              <a:t>;</a:t>
            </a:r>
          </a:p>
          <a:p>
            <a:pPr>
              <a:buNone/>
            </a:pPr>
            <a:r>
              <a:rPr lang="en-IN" sz="2200" dirty="0"/>
              <a:t>	}</a:t>
            </a:r>
          </a:p>
          <a:p>
            <a:pPr>
              <a:buNone/>
            </a:pPr>
            <a:r>
              <a:rPr lang="en-IN" sz="2200" dirty="0"/>
              <a:t>}</a:t>
            </a:r>
            <a:endParaRPr lang="en-US" sz="2200" dirty="0"/>
          </a:p>
        </p:txBody>
      </p:sp>
    </p:spTree>
    <p:extLst>
      <p:ext uri="{BB962C8B-B14F-4D97-AF65-F5344CB8AC3E}">
        <p14:creationId xmlns:p14="http://schemas.microsoft.com/office/powerpoint/2010/main" val="346024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4857784"/>
          </a:xfrm>
        </p:spPr>
        <p:txBody>
          <a:bodyPr>
            <a:noAutofit/>
          </a:bodyPr>
          <a:lstStyle/>
          <a:p>
            <a:pPr>
              <a:buNone/>
            </a:pPr>
            <a:r>
              <a:rPr lang="en-US" sz="2400" dirty="0"/>
              <a:t>Step 1: Start </a:t>
            </a:r>
          </a:p>
          <a:p>
            <a:pPr>
              <a:buNone/>
            </a:pPr>
            <a:r>
              <a:rPr lang="en-US" sz="2400" dirty="0"/>
              <a:t>Step 2: Declare variables a and b. </a:t>
            </a:r>
          </a:p>
          <a:p>
            <a:pPr>
              <a:buNone/>
            </a:pPr>
            <a:r>
              <a:rPr lang="en-US" sz="2400" dirty="0"/>
              <a:t>Step 3: Read values of a and b. </a:t>
            </a:r>
          </a:p>
          <a:p>
            <a:pPr>
              <a:buNone/>
            </a:pPr>
            <a:r>
              <a:rPr lang="en-US" sz="2400" dirty="0"/>
              <a:t>Step 4(a): If a greater than b then</a:t>
            </a:r>
          </a:p>
          <a:p>
            <a:pPr>
              <a:buNone/>
            </a:pPr>
            <a:r>
              <a:rPr lang="en-US" sz="2400" dirty="0"/>
              <a:t>			Write/ Display a is the largest number. </a:t>
            </a:r>
          </a:p>
          <a:p>
            <a:pPr>
              <a:buNone/>
            </a:pPr>
            <a:r>
              <a:rPr lang="en-US" sz="2400" dirty="0"/>
              <a:t>Step 4(b): Else </a:t>
            </a:r>
          </a:p>
          <a:p>
            <a:pPr>
              <a:buNone/>
            </a:pPr>
            <a:r>
              <a:rPr lang="en-US" sz="2400" dirty="0"/>
              <a:t>			Write/ Display b is the largest number. </a:t>
            </a:r>
          </a:p>
          <a:p>
            <a:pPr>
              <a:buNone/>
            </a:pPr>
            <a:r>
              <a:rPr lang="en-US" sz="2400" dirty="0"/>
              <a:t>Step 5: Stop</a:t>
            </a:r>
          </a:p>
        </p:txBody>
      </p:sp>
      <p:sp>
        <p:nvSpPr>
          <p:cNvPr id="3" name="Title 2"/>
          <p:cNvSpPr>
            <a:spLocks noGrp="1"/>
          </p:cNvSpPr>
          <p:nvPr>
            <p:ph type="title"/>
          </p:nvPr>
        </p:nvSpPr>
        <p:spPr>
          <a:xfrm>
            <a:off x="457200" y="142852"/>
            <a:ext cx="8229600" cy="1143008"/>
          </a:xfrm>
        </p:spPr>
        <p:txBody>
          <a:bodyPr>
            <a:normAutofit/>
          </a:bodyPr>
          <a:lstStyle/>
          <a:p>
            <a:r>
              <a:rPr lang="en-US" sz="2600" dirty="0">
                <a:solidFill>
                  <a:schemeClr val="accent1"/>
                </a:solidFill>
              </a:rPr>
              <a:t>Example 3 : Algorithm to find the largest among two different numbers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slide(fromLeft)">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slide(fromLeft)">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slide(fromLeft)">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slide(fromLeft)">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slide(fromLeft)">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slide(fromLeft)">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slide(fromLeft)">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slide(fromLeft)">
                                      <p:cBhvr>
                                        <p:cTn id="4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4857784"/>
          </a:xfrm>
        </p:spPr>
        <p:txBody>
          <a:bodyPr>
            <a:noAutofit/>
          </a:bodyPr>
          <a:lstStyle/>
          <a:p>
            <a:pPr>
              <a:buNone/>
            </a:pPr>
            <a:r>
              <a:rPr lang="en-US" sz="2400" dirty="0"/>
              <a:t>Begin</a:t>
            </a:r>
          </a:p>
          <a:p>
            <a:pPr>
              <a:buNone/>
            </a:pPr>
            <a:r>
              <a:rPr lang="en-US" sz="2400" dirty="0"/>
              <a:t>	Read a and b</a:t>
            </a:r>
          </a:p>
          <a:p>
            <a:pPr>
              <a:buNone/>
            </a:pPr>
            <a:r>
              <a:rPr lang="en-US" sz="2400" dirty="0"/>
              <a:t>	if a&gt;b then </a:t>
            </a:r>
          </a:p>
          <a:p>
            <a:pPr>
              <a:buNone/>
            </a:pPr>
            <a:r>
              <a:rPr lang="en-IN" sz="2400" dirty="0"/>
              <a:t>		Print a is largest</a:t>
            </a:r>
          </a:p>
          <a:p>
            <a:pPr>
              <a:buNone/>
            </a:pPr>
            <a:r>
              <a:rPr lang="en-IN" sz="2400" dirty="0"/>
              <a:t>	else</a:t>
            </a:r>
          </a:p>
          <a:p>
            <a:pPr>
              <a:buNone/>
            </a:pPr>
            <a:r>
              <a:rPr lang="en-IN" sz="2400" dirty="0"/>
              <a:t>		Print b is largest</a:t>
            </a:r>
          </a:p>
          <a:p>
            <a:pPr>
              <a:buNone/>
            </a:pPr>
            <a:r>
              <a:rPr lang="en-IN" sz="2400" dirty="0"/>
              <a:t>	end if</a:t>
            </a:r>
          </a:p>
          <a:p>
            <a:pPr>
              <a:buNone/>
            </a:pPr>
            <a:r>
              <a:rPr lang="en-IN" sz="2400" dirty="0"/>
              <a:t>End</a:t>
            </a:r>
            <a:endParaRPr lang="en-US" sz="2400" dirty="0"/>
          </a:p>
        </p:txBody>
      </p:sp>
      <p:sp>
        <p:nvSpPr>
          <p:cNvPr id="3" name="Title 2"/>
          <p:cNvSpPr>
            <a:spLocks noGrp="1"/>
          </p:cNvSpPr>
          <p:nvPr>
            <p:ph type="title"/>
          </p:nvPr>
        </p:nvSpPr>
        <p:spPr>
          <a:xfrm>
            <a:off x="457200" y="142852"/>
            <a:ext cx="8229600" cy="1143008"/>
          </a:xfrm>
        </p:spPr>
        <p:txBody>
          <a:bodyPr>
            <a:normAutofit/>
          </a:bodyPr>
          <a:lstStyle/>
          <a:p>
            <a:r>
              <a:rPr lang="en-US" sz="2600" dirty="0">
                <a:solidFill>
                  <a:schemeClr val="accent1"/>
                </a:solidFill>
              </a:rPr>
              <a:t>Example 3 : Pseudo Code to find the largest among two different numbers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slide(fromLeft)">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slide(fromLeft)">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slide(fromLeft)">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slide(fromLeft)">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slide(fromLeft)">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slide(fromLeft)">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slide(fromLeft)">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slide(fromLeft)">
                                      <p:cBhvr>
                                        <p:cTn id="4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chemeClr val="accent1"/>
                </a:solidFill>
              </a:rPr>
              <a:t>Example 3: Flow chart to find the largest among two different numbers</a:t>
            </a:r>
            <a:endParaRPr lang="en-US" sz="2800" dirty="0"/>
          </a:p>
        </p:txBody>
      </p:sp>
      <p:pic>
        <p:nvPicPr>
          <p:cNvPr id="39938" name="Picture 2" descr="Draw a flow chart to find the largest of two numbers. - Sarthaks eConnect |  Largest Online Education Community"/>
          <p:cNvPicPr>
            <a:picLocks noChangeAspect="1" noChangeArrowheads="1"/>
          </p:cNvPicPr>
          <p:nvPr/>
        </p:nvPicPr>
        <p:blipFill>
          <a:blip r:embed="rId2" cstate="print"/>
          <a:srcRect/>
          <a:stretch>
            <a:fillRect/>
          </a:stretch>
        </p:blipFill>
        <p:spPr bwMode="auto">
          <a:xfrm>
            <a:off x="2057400" y="1722616"/>
            <a:ext cx="4724400" cy="415132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029200"/>
          </a:xfrm>
        </p:spPr>
        <p:txBody>
          <a:bodyPr>
            <a:noAutofit/>
          </a:bodyPr>
          <a:lstStyle/>
          <a:p>
            <a:pPr>
              <a:buNone/>
            </a:pPr>
            <a:r>
              <a:rPr lang="en-US" sz="2300" b="1" dirty="0"/>
              <a:t>Algorithm:</a:t>
            </a:r>
            <a:endParaRPr lang="en-US" sz="2300" dirty="0"/>
          </a:p>
          <a:p>
            <a:pPr>
              <a:buNone/>
            </a:pPr>
            <a:r>
              <a:rPr lang="en-US" sz="2300" dirty="0"/>
              <a:t>Step 1: Start</a:t>
            </a:r>
          </a:p>
          <a:p>
            <a:pPr>
              <a:buNone/>
            </a:pPr>
            <a:r>
              <a:rPr lang="en-US" sz="2300" dirty="0"/>
              <a:t>Step 2:Read Temperature in Fahrenheit F</a:t>
            </a:r>
          </a:p>
          <a:p>
            <a:pPr>
              <a:buNone/>
            </a:pPr>
            <a:r>
              <a:rPr lang="en-US" sz="2300" dirty="0"/>
              <a:t>Step 3: convert temperature to </a:t>
            </a:r>
            <a:r>
              <a:rPr lang="en-US" sz="2300" dirty="0" err="1"/>
              <a:t>celsius</a:t>
            </a:r>
            <a:endParaRPr lang="en-US" sz="2300" dirty="0"/>
          </a:p>
          <a:p>
            <a:pPr>
              <a:buNone/>
            </a:pPr>
            <a:r>
              <a:rPr lang="en-US" sz="2300" dirty="0"/>
              <a:t>			C← 5/9*(F-32)</a:t>
            </a:r>
          </a:p>
          <a:p>
            <a:pPr>
              <a:buNone/>
            </a:pPr>
            <a:r>
              <a:rPr lang="en-GB" sz="2300" dirty="0"/>
              <a:t>Step 4: Print Temperature in Celsius: C</a:t>
            </a:r>
            <a:endParaRPr lang="en-US" sz="2300" dirty="0"/>
          </a:p>
          <a:p>
            <a:pPr>
              <a:buNone/>
            </a:pPr>
            <a:r>
              <a:rPr lang="en-US" sz="2300" dirty="0"/>
              <a:t>Step 5: Stop</a:t>
            </a:r>
          </a:p>
        </p:txBody>
      </p:sp>
      <p:sp>
        <p:nvSpPr>
          <p:cNvPr id="2" name="Title 1"/>
          <p:cNvSpPr>
            <a:spLocks noGrp="1"/>
          </p:cNvSpPr>
          <p:nvPr>
            <p:ph type="title"/>
          </p:nvPr>
        </p:nvSpPr>
        <p:spPr>
          <a:xfrm>
            <a:off x="457200" y="274638"/>
            <a:ext cx="8229600" cy="1096962"/>
          </a:xfrm>
        </p:spPr>
        <p:txBody>
          <a:bodyPr>
            <a:normAutofit/>
          </a:bodyPr>
          <a:lstStyle/>
          <a:p>
            <a:r>
              <a:rPr lang="en-US" sz="2600" dirty="0">
                <a:solidFill>
                  <a:schemeClr val="accent1"/>
                </a:solidFill>
              </a:rPr>
              <a:t>Example 4: Algorithm to convert temperature Fahrenheit to Celsius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41"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8"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9" dur="1000"/>
                                        <p:tgtEl>
                                          <p:spTgt spid="3">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 calcmode="lin" valueType="num">
                                      <p:cBhvr>
                                        <p:cTn id="54"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55"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5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724400"/>
          </a:xfrm>
        </p:spPr>
        <p:txBody>
          <a:bodyPr>
            <a:noAutofit/>
          </a:bodyPr>
          <a:lstStyle/>
          <a:p>
            <a:pPr>
              <a:buNone/>
            </a:pPr>
            <a:r>
              <a:rPr lang="en-IN" sz="2300" dirty="0"/>
              <a:t>Begin</a:t>
            </a:r>
          </a:p>
          <a:p>
            <a:pPr>
              <a:buNone/>
            </a:pPr>
            <a:r>
              <a:rPr lang="en-IN" sz="2300" dirty="0"/>
              <a:t>	Read Fahrenheit</a:t>
            </a:r>
          </a:p>
          <a:p>
            <a:pPr>
              <a:buNone/>
            </a:pPr>
            <a:r>
              <a:rPr lang="en-IN" sz="2300" dirty="0"/>
              <a:t>	set Celsius = </a:t>
            </a:r>
            <a:r>
              <a:rPr lang="en-US" sz="2300" dirty="0"/>
              <a:t>5/9*(</a:t>
            </a:r>
            <a:r>
              <a:rPr lang="en-IN" sz="2300" dirty="0"/>
              <a:t>Fahrenheit </a:t>
            </a:r>
            <a:r>
              <a:rPr lang="en-US" sz="2300" dirty="0"/>
              <a:t>-32)</a:t>
            </a:r>
          </a:p>
          <a:p>
            <a:pPr>
              <a:buNone/>
            </a:pPr>
            <a:r>
              <a:rPr lang="en-GB" sz="2300" dirty="0"/>
              <a:t>	Print Celsius</a:t>
            </a:r>
            <a:endParaRPr lang="en-US" sz="2300" dirty="0"/>
          </a:p>
          <a:p>
            <a:pPr>
              <a:buNone/>
            </a:pPr>
            <a:r>
              <a:rPr lang="en-US" sz="2300" dirty="0"/>
              <a:t>End</a:t>
            </a:r>
          </a:p>
        </p:txBody>
      </p:sp>
      <p:sp>
        <p:nvSpPr>
          <p:cNvPr id="2" name="Title 1"/>
          <p:cNvSpPr>
            <a:spLocks noGrp="1"/>
          </p:cNvSpPr>
          <p:nvPr>
            <p:ph type="title"/>
          </p:nvPr>
        </p:nvSpPr>
        <p:spPr>
          <a:xfrm>
            <a:off x="457200" y="381000"/>
            <a:ext cx="8229600" cy="1143000"/>
          </a:xfrm>
        </p:spPr>
        <p:txBody>
          <a:bodyPr>
            <a:normAutofit/>
          </a:bodyPr>
          <a:lstStyle/>
          <a:p>
            <a:r>
              <a:rPr lang="en-US" sz="2600" dirty="0">
                <a:solidFill>
                  <a:schemeClr val="accent1"/>
                </a:solidFill>
              </a:rPr>
              <a:t>Example 4: Pseudo code to convert temperature Fahrenheit to Celsius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41"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4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a:solidFill>
                  <a:schemeClr val="accent1"/>
                </a:solidFill>
              </a:rPr>
              <a:t>Example4: Flow chart to convert temperature Fahrenheit to Celsius</a:t>
            </a:r>
          </a:p>
        </p:txBody>
      </p:sp>
      <p:pic>
        <p:nvPicPr>
          <p:cNvPr id="16386" name="Picture 2" descr="Draw flowchart to convert temperature from Fahrenheit to Celsius. -  Sarthaks eConnect | Largest Online Education Community"/>
          <p:cNvPicPr>
            <a:picLocks noChangeAspect="1" noChangeArrowheads="1"/>
          </p:cNvPicPr>
          <p:nvPr/>
        </p:nvPicPr>
        <p:blipFill>
          <a:blip r:embed="rId2" cstate="print"/>
          <a:srcRect/>
          <a:stretch>
            <a:fillRect/>
          </a:stretch>
        </p:blipFill>
        <p:spPr bwMode="auto">
          <a:xfrm>
            <a:off x="3124200" y="1524000"/>
            <a:ext cx="2362200" cy="426303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chemeClr val="accent1"/>
                </a:solidFill>
              </a:rPr>
              <a:t>Introduction to C Language</a:t>
            </a:r>
            <a:endParaRPr lang="en-US"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Introduction to algorithms</a:t>
            </a:r>
          </a:p>
        </p:txBody>
      </p:sp>
      <p:sp>
        <p:nvSpPr>
          <p:cNvPr id="3" name="Content Placeholder 2"/>
          <p:cNvSpPr>
            <a:spLocks noGrp="1"/>
          </p:cNvSpPr>
          <p:nvPr>
            <p:ph idx="1"/>
          </p:nvPr>
        </p:nvSpPr>
        <p:spPr>
          <a:xfrm>
            <a:off x="457200" y="1417638"/>
            <a:ext cx="8229600" cy="4708525"/>
          </a:xfrm>
        </p:spPr>
        <p:txBody>
          <a:bodyPr>
            <a:normAutofit/>
          </a:bodyPr>
          <a:lstStyle/>
          <a:p>
            <a:pPr marL="342900" lvl="1" indent="-342900">
              <a:buFont typeface="Arial" pitchFamily="34" charset="0"/>
              <a:buChar char="•"/>
            </a:pPr>
            <a:r>
              <a:rPr lang="en-US" sz="2500" dirty="0">
                <a:solidFill>
                  <a:schemeClr val="accent4"/>
                </a:solidFill>
              </a:rPr>
              <a:t>Algorithm </a:t>
            </a:r>
            <a:r>
              <a:rPr lang="en-US" sz="2500" dirty="0"/>
              <a:t>is a </a:t>
            </a:r>
            <a:r>
              <a:rPr lang="en-US" sz="2500" b="1" dirty="0"/>
              <a:t>systematic logical approach</a:t>
            </a:r>
            <a:r>
              <a:rPr lang="en-US" sz="2500" dirty="0"/>
              <a:t> which is a well-defined, step-by-step procedure that allows a computer to solve a problem.</a:t>
            </a:r>
            <a:r>
              <a:rPr lang="en-US" sz="2500" dirty="0">
                <a:solidFill>
                  <a:schemeClr val="accent4"/>
                </a:solidFill>
              </a:rPr>
              <a:t>.</a:t>
            </a:r>
            <a:endParaRPr lang="en-IN" sz="2500" dirty="0"/>
          </a:p>
          <a:p>
            <a:pPr marL="342900" lvl="1" indent="-342900">
              <a:buFont typeface="Arial" pitchFamily="34" charset="0"/>
              <a:buChar char="•"/>
            </a:pPr>
            <a:r>
              <a:rPr lang="en-US" sz="2500" dirty="0">
                <a:solidFill>
                  <a:schemeClr val="accent4"/>
                </a:solidFill>
              </a:rPr>
              <a:t>Pseudo code</a:t>
            </a:r>
            <a:r>
              <a:rPr lang="en-US" sz="2500" dirty="0"/>
              <a:t> is a </a:t>
            </a:r>
            <a:r>
              <a:rPr lang="en-US" sz="2500" b="1" dirty="0"/>
              <a:t>simpler version of a programming code</a:t>
            </a:r>
            <a:r>
              <a:rPr lang="en-US" sz="2500" dirty="0"/>
              <a:t> in plain English which uses short phrases to write code for a program before it is implemented in a specific programming language.  </a:t>
            </a:r>
          </a:p>
          <a:p>
            <a:pPr marL="342900" lvl="1" indent="-342900">
              <a:buFont typeface="Arial" pitchFamily="34" charset="0"/>
              <a:buChar char="•"/>
            </a:pPr>
            <a:r>
              <a:rPr lang="en-US" sz="2500" dirty="0"/>
              <a:t>A </a:t>
            </a:r>
            <a:r>
              <a:rPr lang="en-IN" sz="2500" dirty="0">
                <a:solidFill>
                  <a:srgbClr val="7030A0"/>
                </a:solidFill>
              </a:rPr>
              <a:t>flowchart</a:t>
            </a:r>
            <a:r>
              <a:rPr lang="en-US" sz="2500" dirty="0"/>
              <a:t> is a schematic representation of an algorithm or the diagrammatic representation of way to solve the given problem.</a:t>
            </a:r>
            <a:endParaRPr lang="en-IN"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History of C</a:t>
            </a:r>
            <a:endParaRPr lang="en-IN" dirty="0">
              <a:solidFill>
                <a:schemeClr val="accent1"/>
              </a:solidFill>
            </a:endParaRPr>
          </a:p>
        </p:txBody>
      </p:sp>
      <p:sp>
        <p:nvSpPr>
          <p:cNvPr id="3" name="Content Placeholder 2"/>
          <p:cNvSpPr>
            <a:spLocks noGrp="1"/>
          </p:cNvSpPr>
          <p:nvPr>
            <p:ph idx="1"/>
          </p:nvPr>
        </p:nvSpPr>
        <p:spPr>
          <a:xfrm>
            <a:off x="457200" y="1752600"/>
            <a:ext cx="8001000" cy="4419600"/>
          </a:xfrm>
        </p:spPr>
        <p:txBody>
          <a:bodyPr>
            <a:normAutofit/>
          </a:bodyPr>
          <a:lstStyle/>
          <a:p>
            <a:r>
              <a:rPr lang="en-US" sz="2400" dirty="0"/>
              <a:t>Developed by Dennis Ritchie in the early 1970’s at Bell telephone laboratory. </a:t>
            </a:r>
          </a:p>
          <a:p>
            <a:r>
              <a:rPr lang="en-US" sz="2400" dirty="0"/>
              <a:t>C is a </a:t>
            </a:r>
            <a:r>
              <a:rPr lang="en-US" sz="2400" dirty="0">
                <a:solidFill>
                  <a:schemeClr val="accent1"/>
                </a:solidFill>
              </a:rPr>
              <a:t>general purpose</a:t>
            </a:r>
            <a:r>
              <a:rPr lang="en-US" sz="2400" dirty="0"/>
              <a:t>, </a:t>
            </a:r>
            <a:r>
              <a:rPr lang="en-US" sz="2400" dirty="0">
                <a:solidFill>
                  <a:schemeClr val="accent1"/>
                </a:solidFill>
              </a:rPr>
              <a:t>structured programming </a:t>
            </a:r>
            <a:r>
              <a:rPr lang="en-US" sz="2400" dirty="0"/>
              <a:t>language.</a:t>
            </a:r>
          </a:p>
          <a:p>
            <a:r>
              <a:rPr lang="en-US" sz="2400" dirty="0"/>
              <a:t>The first standard for C was published by ANSI (American National Standards Institute).</a:t>
            </a:r>
          </a:p>
          <a:p>
            <a:pPr>
              <a:buNone/>
            </a:pPr>
            <a:endParaRPr lang="en-US" sz="2400" dirty="0"/>
          </a:p>
          <a:p>
            <a:endParaRPr lang="en-IN" sz="2400" dirty="0"/>
          </a:p>
        </p:txBody>
      </p:sp>
      <p:pic>
        <p:nvPicPr>
          <p:cNvPr id="4" name="Picture 3" descr="dr1.jpg"/>
          <p:cNvPicPr>
            <a:picLocks noChangeAspect="1"/>
          </p:cNvPicPr>
          <p:nvPr/>
        </p:nvPicPr>
        <p:blipFill>
          <a:blip r:embed="rId2" cstate="print"/>
          <a:stretch>
            <a:fillRect/>
          </a:stretch>
        </p:blipFill>
        <p:spPr>
          <a:xfrm>
            <a:off x="6096000" y="3657600"/>
            <a:ext cx="1800225" cy="2543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 Programming Language</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sz="2800" dirty="0"/>
              <a:t>Set of instructions is called as </a:t>
            </a:r>
            <a:r>
              <a:rPr lang="en-US" sz="2800" dirty="0">
                <a:solidFill>
                  <a:schemeClr val="accent1"/>
                </a:solidFill>
              </a:rPr>
              <a:t>program</a:t>
            </a:r>
            <a:r>
              <a:rPr lang="en-US" sz="2800" dirty="0"/>
              <a:t>.</a:t>
            </a:r>
          </a:p>
          <a:p>
            <a:r>
              <a:rPr lang="en-US" sz="2800" dirty="0"/>
              <a:t>These instructions are formed using certain symbols and words according to some rules known as </a:t>
            </a:r>
            <a:r>
              <a:rPr lang="en-US" sz="2800" dirty="0">
                <a:solidFill>
                  <a:schemeClr val="accent1"/>
                </a:solidFill>
              </a:rPr>
              <a:t>syntax</a:t>
            </a:r>
            <a:r>
              <a:rPr lang="en-US" sz="2800" dirty="0"/>
              <a:t> rules.</a:t>
            </a:r>
          </a:p>
          <a:p>
            <a:r>
              <a:rPr lang="en-IN" sz="2800" dirty="0">
                <a:solidFill>
                  <a:schemeClr val="accent1"/>
                </a:solidFill>
              </a:rPr>
              <a:t>Purpose:</a:t>
            </a:r>
            <a:r>
              <a:rPr lang="en-IN" sz="2800" dirty="0"/>
              <a:t> C is used for systems programming (for writing OS) as well as for application programming (writing general purpose programs).</a:t>
            </a:r>
          </a:p>
          <a:p>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sz="4000" dirty="0">
                <a:solidFill>
                  <a:schemeClr val="accent1"/>
                </a:solidFill>
              </a:rPr>
              <a:t>Features of C programming</a:t>
            </a:r>
          </a:p>
        </p:txBody>
      </p:sp>
      <p:sp>
        <p:nvSpPr>
          <p:cNvPr id="3" name="Content Placeholder 2"/>
          <p:cNvSpPr>
            <a:spLocks noGrp="1"/>
          </p:cNvSpPr>
          <p:nvPr>
            <p:ph idx="1"/>
          </p:nvPr>
        </p:nvSpPr>
        <p:spPr>
          <a:xfrm>
            <a:off x="457200" y="1524000"/>
            <a:ext cx="8229600" cy="5029200"/>
          </a:xfrm>
        </p:spPr>
        <p:txBody>
          <a:bodyPr>
            <a:noAutofit/>
          </a:bodyPr>
          <a:lstStyle/>
          <a:p>
            <a:r>
              <a:rPr lang="en-US" sz="2400" dirty="0"/>
              <a:t>C has many </a:t>
            </a:r>
            <a:r>
              <a:rPr lang="en-US" sz="2400" dirty="0">
                <a:solidFill>
                  <a:schemeClr val="accent1"/>
                </a:solidFill>
              </a:rPr>
              <a:t>built-in functions</a:t>
            </a:r>
            <a:r>
              <a:rPr lang="en-US" sz="2400" dirty="0"/>
              <a:t> that can be used to write any complex code or program.</a:t>
            </a:r>
          </a:p>
          <a:p>
            <a:r>
              <a:rPr lang="en-US" sz="2400" dirty="0"/>
              <a:t>C has its own </a:t>
            </a:r>
            <a:r>
              <a:rPr lang="en-US" sz="2400" dirty="0">
                <a:solidFill>
                  <a:schemeClr val="accent1"/>
                </a:solidFill>
              </a:rPr>
              <a:t>built-in library</a:t>
            </a:r>
            <a:r>
              <a:rPr lang="en-US" sz="2400" dirty="0"/>
              <a:t>. User defined functions can be added to extend library.</a:t>
            </a:r>
          </a:p>
          <a:p>
            <a:r>
              <a:rPr lang="en-US" sz="2400" dirty="0"/>
              <a:t>C has many </a:t>
            </a:r>
            <a:r>
              <a:rPr lang="en-US" sz="2400" dirty="0">
                <a:solidFill>
                  <a:schemeClr val="accent1"/>
                </a:solidFill>
              </a:rPr>
              <a:t>data types and operators </a:t>
            </a:r>
            <a:r>
              <a:rPr lang="en-US" sz="2400" dirty="0"/>
              <a:t>that helps in fast execution of program.</a:t>
            </a:r>
          </a:p>
          <a:p>
            <a:r>
              <a:rPr lang="en-US" sz="2400" dirty="0"/>
              <a:t>A program can be separated in different modules. </a:t>
            </a:r>
            <a:r>
              <a:rPr lang="en-US" sz="2400" dirty="0">
                <a:solidFill>
                  <a:schemeClr val="accent1"/>
                </a:solidFill>
              </a:rPr>
              <a:t>Modularity </a:t>
            </a:r>
            <a:r>
              <a:rPr lang="en-US" sz="2400" dirty="0"/>
              <a:t>makes a program </a:t>
            </a:r>
            <a:r>
              <a:rPr lang="en-US" sz="2400" dirty="0">
                <a:solidFill>
                  <a:schemeClr val="accent1"/>
                </a:solidFill>
              </a:rPr>
              <a:t>easy to debug, test and maintain</a:t>
            </a:r>
            <a:r>
              <a:rPr lang="en-US" sz="2400" dirty="0"/>
              <a:t>.</a:t>
            </a:r>
          </a:p>
          <a:p>
            <a:r>
              <a:rPr lang="en-IN" sz="2400" dirty="0">
                <a:cs typeface="Times New Roman" pitchFamily="18" charset="0"/>
              </a:rPr>
              <a:t>C language is </a:t>
            </a:r>
            <a:r>
              <a:rPr lang="en-IN" sz="2400" dirty="0">
                <a:solidFill>
                  <a:schemeClr val="accent1"/>
                </a:solidFill>
                <a:cs typeface="Times New Roman" pitchFamily="18" charset="0"/>
              </a:rPr>
              <a:t>case sensitive</a:t>
            </a:r>
            <a:r>
              <a:rPr lang="en-IN" sz="2400" dirty="0">
                <a:cs typeface="Times New Roman" pitchFamily="18" charset="0"/>
              </a:rPr>
              <a:t>.</a:t>
            </a:r>
            <a:endParaRPr lang="en-US" sz="2400" dirty="0"/>
          </a:p>
          <a:p>
            <a:pPr>
              <a:buNone/>
            </a:pP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188640"/>
            <a:ext cx="8229600" cy="1143000"/>
          </a:xfrm>
        </p:spPr>
        <p:txBody>
          <a:bodyPr>
            <a:normAutofit fontScale="90000"/>
          </a:bodyPr>
          <a:lstStyle/>
          <a:p>
            <a:r>
              <a:rPr lang="en-US" sz="3600" dirty="0">
                <a:solidFill>
                  <a:schemeClr val="accent1"/>
                </a:solidFill>
              </a:rPr>
              <a:t>Program development steps</a:t>
            </a:r>
            <a:br>
              <a:rPr lang="en-US" sz="3600" dirty="0">
                <a:solidFill>
                  <a:schemeClr val="accent1"/>
                </a:solidFill>
              </a:rPr>
            </a:br>
            <a:r>
              <a:rPr lang="en-US" sz="3600" dirty="0">
                <a:solidFill>
                  <a:schemeClr val="accent1"/>
                </a:solidFill>
              </a:rPr>
              <a:t>(Creating, Compiling and running program)</a:t>
            </a:r>
            <a:endParaRPr lang="en-IN" sz="3600" dirty="0">
              <a:solidFill>
                <a:schemeClr val="accent1"/>
              </a:solidFill>
            </a:endParaRPr>
          </a:p>
        </p:txBody>
      </p:sp>
      <p:grpSp>
        <p:nvGrpSpPr>
          <p:cNvPr id="2" name="Group 8"/>
          <p:cNvGrpSpPr/>
          <p:nvPr/>
        </p:nvGrpSpPr>
        <p:grpSpPr>
          <a:xfrm>
            <a:off x="457200" y="1697513"/>
            <a:ext cx="8441635" cy="3733800"/>
            <a:chOff x="381000" y="1600200"/>
            <a:chExt cx="8441635" cy="3733800"/>
          </a:xfrm>
        </p:grpSpPr>
        <p:pic>
          <p:nvPicPr>
            <p:cNvPr id="10" name="Picture 2" descr="personal computing environment,personal compters,computing environments "/>
            <p:cNvPicPr>
              <a:picLocks noChangeAspect="1" noChangeArrowheads="1"/>
            </p:cNvPicPr>
            <p:nvPr/>
          </p:nvPicPr>
          <p:blipFill>
            <a:blip r:embed="rId2" cstate="print"/>
            <a:srcRect r="997"/>
            <a:stretch>
              <a:fillRect/>
            </a:stretch>
          </p:blipFill>
          <p:spPr bwMode="auto">
            <a:xfrm>
              <a:off x="381000" y="1600200"/>
              <a:ext cx="8441635" cy="3733800"/>
            </a:xfrm>
            <a:prstGeom prst="rect">
              <a:avLst/>
            </a:prstGeom>
            <a:noFill/>
          </p:spPr>
        </p:pic>
        <p:sp>
          <p:nvSpPr>
            <p:cNvPr id="11" name="Rectangle 10"/>
            <p:cNvSpPr/>
            <p:nvPr/>
          </p:nvSpPr>
          <p:spPr>
            <a:xfrm>
              <a:off x="1143000" y="2362200"/>
              <a:ext cx="685800" cy="3048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p:cNvSpPr/>
            <p:nvPr/>
          </p:nvSpPr>
          <p:spPr>
            <a:xfrm>
              <a:off x="6172200" y="2286000"/>
              <a:ext cx="685800" cy="3048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p:cNvSpPr/>
            <p:nvPr/>
          </p:nvSpPr>
          <p:spPr>
            <a:xfrm>
              <a:off x="7620000" y="2286000"/>
              <a:ext cx="386877" cy="3048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87963"/>
          </a:xfrm>
        </p:spPr>
        <p:txBody>
          <a:bodyPr>
            <a:normAutofit/>
          </a:bodyPr>
          <a:lstStyle/>
          <a:p>
            <a:r>
              <a:rPr lang="en-US" sz="2300" b="1" dirty="0"/>
              <a:t>Source code </a:t>
            </a:r>
            <a:r>
              <a:rPr lang="en-US" sz="2300" dirty="0"/>
              <a:t>is a file with instructions in high level language.</a:t>
            </a:r>
          </a:p>
          <a:p>
            <a:r>
              <a:rPr lang="en-US" sz="2300" dirty="0"/>
              <a:t>A </a:t>
            </a:r>
            <a:r>
              <a:rPr lang="en-US" sz="2300" b="1" dirty="0"/>
              <a:t>compiler</a:t>
            </a:r>
            <a:r>
              <a:rPr lang="en-US" sz="2300" dirty="0"/>
              <a:t> translates the high level language into the machine language.</a:t>
            </a:r>
          </a:p>
          <a:p>
            <a:r>
              <a:rPr lang="en-US" sz="2300" dirty="0"/>
              <a:t>The </a:t>
            </a:r>
            <a:r>
              <a:rPr lang="en-IN" sz="2300" b="1" dirty="0"/>
              <a:t>Object code</a:t>
            </a:r>
            <a:r>
              <a:rPr lang="en-IN" sz="2300" dirty="0"/>
              <a:t> is the output of a compiler after it processes source code.</a:t>
            </a:r>
          </a:p>
          <a:p>
            <a:r>
              <a:rPr lang="en-US" sz="2300" dirty="0"/>
              <a:t>The Linker combines both the </a:t>
            </a:r>
            <a:r>
              <a:rPr lang="en-US" sz="2300" b="1" dirty="0"/>
              <a:t>object code</a:t>
            </a:r>
            <a:r>
              <a:rPr lang="en-US" sz="2300" dirty="0"/>
              <a:t> and specified </a:t>
            </a:r>
            <a:r>
              <a:rPr lang="en-US" sz="2300" b="1" dirty="0"/>
              <a:t>header file</a:t>
            </a:r>
            <a:r>
              <a:rPr lang="en-US" sz="2300" dirty="0"/>
              <a:t> code and generates an </a:t>
            </a:r>
            <a:r>
              <a:rPr lang="en-US" sz="2300" b="1" dirty="0"/>
              <a:t>Executable file</a:t>
            </a:r>
            <a:r>
              <a:rPr lang="en-US" sz="2300" dirty="0"/>
              <a:t>.</a:t>
            </a:r>
          </a:p>
          <a:p>
            <a:r>
              <a:rPr lang="en-US" sz="2300" dirty="0"/>
              <a:t>Loader is the </a:t>
            </a:r>
            <a:r>
              <a:rPr lang="en-US" sz="2300" b="1" dirty="0"/>
              <a:t>program of the operating system</a:t>
            </a:r>
            <a:r>
              <a:rPr lang="en-US" sz="2300" dirty="0"/>
              <a:t> which loads the executable file from the disk into the primary memory(RAM) for execution. It allocates the memory space to the executable module in main memory and then transfers control to the beginning instruction of the program</a:t>
            </a:r>
          </a:p>
          <a:p>
            <a:pPr lvl="0"/>
            <a:r>
              <a:rPr lang="en-US" sz="2300" b="1" dirty="0"/>
              <a:t>CPU</a:t>
            </a:r>
            <a:r>
              <a:rPr lang="en-US" sz="2300" dirty="0"/>
              <a:t> places the result on </a:t>
            </a:r>
            <a:r>
              <a:rPr lang="en-US" sz="2300" b="1" dirty="0"/>
              <a:t>User </a:t>
            </a:r>
            <a:r>
              <a:rPr lang="en-US" sz="2300" dirty="0"/>
              <a:t>window.</a:t>
            </a:r>
            <a:endParaRPr lang="en-IN" sz="23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461"/>
            <a:ext cx="8001000" cy="680939"/>
          </a:xfrm>
        </p:spPr>
        <p:txBody>
          <a:bodyPr>
            <a:noAutofit/>
          </a:bodyPr>
          <a:lstStyle/>
          <a:p>
            <a:r>
              <a:rPr lang="en-US" sz="3800" dirty="0">
                <a:solidFill>
                  <a:schemeClr val="accent1"/>
                </a:solidFill>
              </a:rPr>
              <a:t>Structure Of A C-program</a:t>
            </a:r>
            <a:endParaRPr lang="en-IN" sz="3800" dirty="0">
              <a:solidFill>
                <a:schemeClr val="accent1"/>
              </a:solidFill>
            </a:endParaRPr>
          </a:p>
        </p:txBody>
      </p:sp>
      <p:sp>
        <p:nvSpPr>
          <p:cNvPr id="3" name="Content Placeholder 2"/>
          <p:cNvSpPr>
            <a:spLocks noGrp="1"/>
          </p:cNvSpPr>
          <p:nvPr>
            <p:ph idx="1"/>
          </p:nvPr>
        </p:nvSpPr>
        <p:spPr/>
        <p:txBody>
          <a:bodyPr>
            <a:normAutofit/>
          </a:bodyPr>
          <a:lstStyle/>
          <a:p>
            <a:pPr>
              <a:buNone/>
            </a:pPr>
            <a:r>
              <a:rPr lang="en-US" sz="1800" dirty="0">
                <a:solidFill>
                  <a:schemeClr val="accent1">
                    <a:lumMod val="75000"/>
                  </a:schemeClr>
                </a:solidFill>
              </a:rPr>
              <a:t>/*comments or documentation*/	</a:t>
            </a:r>
          </a:p>
          <a:p>
            <a:pPr>
              <a:buNone/>
            </a:pPr>
            <a:r>
              <a:rPr lang="en-US" sz="1800" dirty="0">
                <a:solidFill>
                  <a:srgbClr val="FF0000"/>
                </a:solidFill>
              </a:rPr>
              <a:t>Preprocessing commands</a:t>
            </a:r>
          </a:p>
          <a:p>
            <a:pPr>
              <a:buNone/>
            </a:pPr>
            <a:r>
              <a:rPr lang="en-US" sz="1800" dirty="0">
                <a:solidFill>
                  <a:srgbClr val="FF0000"/>
                </a:solidFill>
              </a:rPr>
              <a:t>or linking Section</a:t>
            </a:r>
          </a:p>
          <a:p>
            <a:pPr>
              <a:buNone/>
            </a:pPr>
            <a:r>
              <a:rPr lang="en-US" sz="1800" dirty="0">
                <a:solidFill>
                  <a:srgbClr val="00B050"/>
                </a:solidFill>
              </a:rPr>
              <a:t>Global declarations;</a:t>
            </a:r>
          </a:p>
          <a:p>
            <a:pPr>
              <a:buNone/>
            </a:pPr>
            <a:r>
              <a:rPr lang="en-US" sz="1800" dirty="0">
                <a:solidFill>
                  <a:schemeClr val="accent6">
                    <a:lumMod val="50000"/>
                  </a:schemeClr>
                </a:solidFill>
              </a:rPr>
              <a:t> </a:t>
            </a:r>
            <a:r>
              <a:rPr lang="en-US" sz="1800" dirty="0" err="1">
                <a:solidFill>
                  <a:schemeClr val="accent6">
                    <a:lumMod val="50000"/>
                  </a:schemeClr>
                </a:solidFill>
              </a:rPr>
              <a:t>int</a:t>
            </a:r>
            <a:r>
              <a:rPr lang="en-US" sz="1800" dirty="0">
                <a:solidFill>
                  <a:schemeClr val="accent6">
                    <a:lumMod val="50000"/>
                  </a:schemeClr>
                </a:solidFill>
              </a:rPr>
              <a:t> main()</a:t>
            </a:r>
          </a:p>
          <a:p>
            <a:pPr>
              <a:buNone/>
            </a:pPr>
            <a:r>
              <a:rPr lang="en-US" sz="1800" dirty="0">
                <a:solidFill>
                  <a:schemeClr val="accent6">
                    <a:lumMod val="50000"/>
                  </a:schemeClr>
                </a:solidFill>
              </a:rPr>
              <a:t>{</a:t>
            </a:r>
          </a:p>
          <a:p>
            <a:pPr>
              <a:buNone/>
            </a:pPr>
            <a:r>
              <a:rPr lang="en-US" sz="1800" dirty="0">
                <a:solidFill>
                  <a:schemeClr val="accent6">
                    <a:lumMod val="50000"/>
                  </a:schemeClr>
                </a:solidFill>
              </a:rPr>
              <a:t>		</a:t>
            </a:r>
            <a:r>
              <a:rPr lang="en-US" sz="1800" dirty="0">
                <a:solidFill>
                  <a:schemeClr val="tx2">
                    <a:lumMod val="75000"/>
                  </a:schemeClr>
                </a:solidFill>
              </a:rPr>
              <a:t>local declarations;</a:t>
            </a:r>
          </a:p>
          <a:p>
            <a:pPr>
              <a:buNone/>
            </a:pPr>
            <a:r>
              <a:rPr lang="en-US" sz="1800" dirty="0">
                <a:solidFill>
                  <a:schemeClr val="tx2">
                    <a:lumMod val="75000"/>
                  </a:schemeClr>
                </a:solidFill>
              </a:rPr>
              <a:t>		executable statements;</a:t>
            </a:r>
          </a:p>
          <a:p>
            <a:pPr>
              <a:buNone/>
            </a:pPr>
            <a:r>
              <a:rPr lang="en-US" sz="1800" dirty="0">
                <a:solidFill>
                  <a:schemeClr val="tx2">
                    <a:lumMod val="75000"/>
                  </a:schemeClr>
                </a:solidFill>
              </a:rPr>
              <a:t>		.</a:t>
            </a:r>
          </a:p>
          <a:p>
            <a:pPr>
              <a:buNone/>
            </a:pPr>
            <a:r>
              <a:rPr lang="en-US" sz="1800" dirty="0">
                <a:solidFill>
                  <a:schemeClr val="tx2">
                    <a:lumMod val="75000"/>
                  </a:schemeClr>
                </a:solidFill>
              </a:rPr>
              <a:t>		.</a:t>
            </a:r>
          </a:p>
          <a:p>
            <a:pPr>
              <a:buNone/>
            </a:pPr>
            <a:r>
              <a:rPr lang="en-US" sz="1800" dirty="0">
                <a:solidFill>
                  <a:schemeClr val="tx2">
                    <a:lumMod val="75000"/>
                  </a:schemeClr>
                </a:solidFill>
              </a:rPr>
              <a:t>		return 0;</a:t>
            </a:r>
          </a:p>
          <a:p>
            <a:pPr>
              <a:buNone/>
            </a:pPr>
            <a:r>
              <a:rPr lang="en-US" sz="1800" dirty="0">
                <a:solidFill>
                  <a:schemeClr val="accent6">
                    <a:lumMod val="50000"/>
                  </a:schemeClr>
                </a:solidFill>
              </a:rPr>
              <a:t>}</a:t>
            </a:r>
          </a:p>
          <a:p>
            <a:pPr>
              <a:buNone/>
            </a:pPr>
            <a:endParaRPr lang="en-IN" sz="1800" dirty="0">
              <a:solidFill>
                <a:schemeClr val="accent6">
                  <a:lumMod val="50000"/>
                </a:schemeClr>
              </a:solidFill>
            </a:endParaRPr>
          </a:p>
        </p:txBody>
      </p:sp>
      <p:cxnSp>
        <p:nvCxnSpPr>
          <p:cNvPr id="7" name="Straight Arrow Connector 6"/>
          <p:cNvCxnSpPr/>
          <p:nvPr/>
        </p:nvCxnSpPr>
        <p:spPr>
          <a:xfrm flipV="1">
            <a:off x="2123728" y="1556792"/>
            <a:ext cx="576064" cy="114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19400" y="1143000"/>
            <a:ext cx="6143600" cy="646331"/>
          </a:xfrm>
          <a:prstGeom prst="rect">
            <a:avLst/>
          </a:prstGeom>
          <a:noFill/>
        </p:spPr>
        <p:txBody>
          <a:bodyPr wrap="square" rtlCol="0">
            <a:spAutoFit/>
          </a:bodyPr>
          <a:lstStyle/>
          <a:p>
            <a:r>
              <a:rPr lang="en-US" dirty="0">
                <a:solidFill>
                  <a:schemeClr val="accent6">
                    <a:lumMod val="75000"/>
                  </a:schemeClr>
                </a:solidFill>
              </a:rPr>
              <a:t>This section is used to provide small description of the program. The comment lines are simply ignored by the compiler</a:t>
            </a:r>
            <a:endParaRPr lang="en-IN" dirty="0">
              <a:solidFill>
                <a:schemeClr val="accent6">
                  <a:lumMod val="75000"/>
                </a:schemeClr>
              </a:solidFill>
            </a:endParaRPr>
          </a:p>
        </p:txBody>
      </p:sp>
      <p:cxnSp>
        <p:nvCxnSpPr>
          <p:cNvPr id="12" name="Straight Arrow Connector 11"/>
          <p:cNvCxnSpPr/>
          <p:nvPr/>
        </p:nvCxnSpPr>
        <p:spPr>
          <a:xfrm>
            <a:off x="2987824" y="2132856"/>
            <a:ext cx="441176" cy="229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56111" y="1905000"/>
            <a:ext cx="5687889" cy="923330"/>
          </a:xfrm>
          <a:prstGeom prst="rect">
            <a:avLst/>
          </a:prstGeom>
          <a:noFill/>
        </p:spPr>
        <p:txBody>
          <a:bodyPr wrap="square" rtlCol="0">
            <a:spAutoFit/>
          </a:bodyPr>
          <a:lstStyle/>
          <a:p>
            <a:r>
              <a:rPr lang="en-US" dirty="0">
                <a:solidFill>
                  <a:schemeClr val="accent6">
                    <a:lumMod val="75000"/>
                  </a:schemeClr>
                </a:solidFill>
              </a:rPr>
              <a:t>Preprocessing commands are used to include header files and to define constants, it instructs the compiler to do required pre-processing before the actual compilation</a:t>
            </a:r>
            <a:endParaRPr lang="en-IN" dirty="0">
              <a:solidFill>
                <a:schemeClr val="accent6">
                  <a:lumMod val="75000"/>
                </a:schemeClr>
              </a:solidFill>
            </a:endParaRPr>
          </a:p>
        </p:txBody>
      </p:sp>
      <p:cxnSp>
        <p:nvCxnSpPr>
          <p:cNvPr id="15" name="Straight Arrow Connector 14"/>
          <p:cNvCxnSpPr/>
          <p:nvPr/>
        </p:nvCxnSpPr>
        <p:spPr>
          <a:xfrm>
            <a:off x="2362200" y="2852936"/>
            <a:ext cx="206578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43400" y="2895600"/>
            <a:ext cx="4209839" cy="646331"/>
          </a:xfrm>
          <a:prstGeom prst="rect">
            <a:avLst/>
          </a:prstGeom>
          <a:noFill/>
        </p:spPr>
        <p:txBody>
          <a:bodyPr wrap="square" rtlCol="0">
            <a:spAutoFit/>
          </a:bodyPr>
          <a:lstStyle/>
          <a:p>
            <a:r>
              <a:rPr lang="en-US" dirty="0">
                <a:solidFill>
                  <a:schemeClr val="accent6">
                    <a:lumMod val="75000"/>
                  </a:schemeClr>
                </a:solidFill>
              </a:rPr>
              <a:t>Used to declare variables that are common to multiple functions</a:t>
            </a:r>
            <a:endParaRPr lang="en-IN" dirty="0">
              <a:solidFill>
                <a:schemeClr val="accent6">
                  <a:lumMod val="75000"/>
                </a:schemeClr>
              </a:solidFill>
            </a:endParaRPr>
          </a:p>
        </p:txBody>
      </p:sp>
      <p:cxnSp>
        <p:nvCxnSpPr>
          <p:cNvPr id="18" name="Straight Arrow Connector 17"/>
          <p:cNvCxnSpPr/>
          <p:nvPr/>
        </p:nvCxnSpPr>
        <p:spPr>
          <a:xfrm>
            <a:off x="1524000" y="3200400"/>
            <a:ext cx="4056112" cy="58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39952" y="3717032"/>
            <a:ext cx="5004048" cy="923330"/>
          </a:xfrm>
          <a:prstGeom prst="rect">
            <a:avLst/>
          </a:prstGeom>
          <a:noFill/>
        </p:spPr>
        <p:txBody>
          <a:bodyPr wrap="square" rtlCol="0">
            <a:spAutoFit/>
          </a:bodyPr>
          <a:lstStyle/>
          <a:p>
            <a:r>
              <a:rPr lang="en-US" dirty="0">
                <a:solidFill>
                  <a:schemeClr val="accent6">
                    <a:lumMod val="75000"/>
                  </a:schemeClr>
                </a:solidFill>
              </a:rPr>
              <a:t>Every C program must write this statement. This statement (main) specifies the starting point of the C program execution</a:t>
            </a:r>
            <a:endParaRPr lang="en-IN" dirty="0">
              <a:solidFill>
                <a:schemeClr val="accent6">
                  <a:lumMod val="75000"/>
                </a:schemeClr>
              </a:solidFill>
            </a:endParaRPr>
          </a:p>
        </p:txBody>
      </p:sp>
      <p:cxnSp>
        <p:nvCxnSpPr>
          <p:cNvPr id="37" name="Straight Arrow Connector 36"/>
          <p:cNvCxnSpPr/>
          <p:nvPr/>
        </p:nvCxnSpPr>
        <p:spPr>
          <a:xfrm>
            <a:off x="1905000" y="5105400"/>
            <a:ext cx="794792" cy="339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843808" y="5301208"/>
            <a:ext cx="5112568" cy="1200329"/>
          </a:xfrm>
          <a:prstGeom prst="rect">
            <a:avLst/>
          </a:prstGeom>
          <a:noFill/>
        </p:spPr>
        <p:txBody>
          <a:bodyPr wrap="square" rtlCol="0">
            <a:spAutoFit/>
          </a:bodyPr>
          <a:lstStyle/>
          <a:p>
            <a:r>
              <a:rPr lang="en-IN" dirty="0">
                <a:solidFill>
                  <a:schemeClr val="accent6">
                    <a:lumMod val="75000"/>
                  </a:schemeClr>
                </a:solidFill>
              </a:rPr>
              <a:t>The </a:t>
            </a:r>
            <a:r>
              <a:rPr lang="en-IN" b="1" dirty="0">
                <a:solidFill>
                  <a:schemeClr val="accent6">
                    <a:lumMod val="75000"/>
                  </a:schemeClr>
                </a:solidFill>
              </a:rPr>
              <a:t>return</a:t>
            </a:r>
            <a:r>
              <a:rPr lang="en-IN" dirty="0">
                <a:solidFill>
                  <a:schemeClr val="accent6">
                    <a:lumMod val="75000"/>
                  </a:schemeClr>
                </a:solidFill>
              </a:rPr>
              <a:t> value of the main function is considered the </a:t>
            </a:r>
            <a:r>
              <a:rPr lang="en-IN" b="1" dirty="0">
                <a:solidFill>
                  <a:schemeClr val="accent6">
                    <a:lumMod val="75000"/>
                  </a:schemeClr>
                </a:solidFill>
              </a:rPr>
              <a:t>"Exit Status" </a:t>
            </a:r>
            <a:r>
              <a:rPr lang="en-IN" dirty="0">
                <a:solidFill>
                  <a:schemeClr val="accent6">
                    <a:lumMod val="75000"/>
                  </a:schemeClr>
                </a:solidFill>
              </a:rPr>
              <a:t>of the application. </a:t>
            </a:r>
          </a:p>
          <a:p>
            <a:r>
              <a:rPr lang="en-IN" dirty="0">
                <a:solidFill>
                  <a:schemeClr val="accent6">
                    <a:lumMod val="75000"/>
                  </a:schemeClr>
                </a:solidFill>
              </a:rPr>
              <a:t>On most operating systems </a:t>
            </a:r>
            <a:r>
              <a:rPr lang="en-IN" b="1" dirty="0">
                <a:solidFill>
                  <a:schemeClr val="accent6">
                    <a:lumMod val="75000"/>
                  </a:schemeClr>
                </a:solidFill>
              </a:rPr>
              <a:t>returning 0</a:t>
            </a:r>
            <a:r>
              <a:rPr lang="en-IN" dirty="0">
                <a:solidFill>
                  <a:schemeClr val="accent6">
                    <a:lumMod val="75000"/>
                  </a:schemeClr>
                </a:solidFill>
              </a:rPr>
              <a:t> is a success status like saying "The program worked fine".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blinds(horizontal)">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linds(horizontal)">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Effect transition="in" filter="blinds(horizontal)">
                                      <p:cBhvr>
                                        <p:cTn id="55" dur="500"/>
                                        <p:tgtEl>
                                          <p:spTgt spid="3">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
                                            <p:txEl>
                                              <p:pRg st="1" end="1"/>
                                            </p:txEl>
                                          </p:spTgt>
                                        </p:tgtEl>
                                        <p:attrNameLst>
                                          <p:attrName>style.visibility</p:attrName>
                                        </p:attrNameLst>
                                      </p:cBhvr>
                                      <p:to>
                                        <p:strVal val="visible"/>
                                      </p:to>
                                    </p:set>
                                    <p:animEffect transition="in" filter="blinds(horizontal)">
                                      <p:cBhvr>
                                        <p:cTn id="60" dur="500"/>
                                        <p:tgtEl>
                                          <p:spTgt spid="3">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blinds(horizontal)">
                                      <p:cBhvr>
                                        <p:cTn id="65" dur="500"/>
                                        <p:tgtEl>
                                          <p:spTgt spid="3">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
                                            <p:txEl>
                                              <p:pRg st="3" end="3"/>
                                            </p:txEl>
                                          </p:spTgt>
                                        </p:tgtEl>
                                        <p:attrNameLst>
                                          <p:attrName>style.visibility</p:attrName>
                                        </p:attrNameLst>
                                      </p:cBhvr>
                                      <p:to>
                                        <p:strVal val="visible"/>
                                      </p:to>
                                    </p:set>
                                    <p:animEffect transition="in" filter="blinds(horizontal)">
                                      <p:cBhvr>
                                        <p:cTn id="70" dur="500"/>
                                        <p:tgtEl>
                                          <p:spTgt spid="3">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blinds(horizontal)">
                                      <p:cBhvr>
                                        <p:cTn id="75" dur="500"/>
                                        <p:tgtEl>
                                          <p:spTgt spid="3">
                                            <p:txEl>
                                              <p:pRg st="4" end="4"/>
                                            </p:txEl>
                                          </p:spTgt>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3">
                                            <p:txEl>
                                              <p:pRg st="5" end="5"/>
                                            </p:txEl>
                                          </p:spTgt>
                                        </p:tgtEl>
                                        <p:attrNameLst>
                                          <p:attrName>style.visibility</p:attrName>
                                        </p:attrNameLst>
                                      </p:cBhvr>
                                      <p:to>
                                        <p:strVal val="visible"/>
                                      </p:to>
                                    </p:set>
                                    <p:animEffect transition="in" filter="blinds(horizontal)">
                                      <p:cBhvr>
                                        <p:cTn id="78" dur="500"/>
                                        <p:tgtEl>
                                          <p:spTgt spid="3">
                                            <p:txEl>
                                              <p:pRg st="5" end="5"/>
                                            </p:txEl>
                                          </p:spTgt>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3">
                                            <p:txEl>
                                              <p:pRg st="11" end="11"/>
                                            </p:txEl>
                                          </p:spTgt>
                                        </p:tgtEl>
                                        <p:attrNameLst>
                                          <p:attrName>style.visibility</p:attrName>
                                        </p:attrNameLst>
                                      </p:cBhvr>
                                      <p:to>
                                        <p:strVal val="visible"/>
                                      </p:to>
                                    </p:set>
                                    <p:animEffect transition="in" filter="blinds(horizontal)">
                                      <p:cBhvr>
                                        <p:cTn id="81" dur="500"/>
                                        <p:tgtEl>
                                          <p:spTgt spid="3">
                                            <p:txEl>
                                              <p:pRg st="11" end="1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blinds(horizontal)">
                                      <p:cBhvr>
                                        <p:cTn id="86" dur="500"/>
                                        <p:tgtEl>
                                          <p:spTgt spid="1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blinds(horizontal)">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3">
                                            <p:txEl>
                                              <p:pRg st="6" end="6"/>
                                            </p:txEl>
                                          </p:spTgt>
                                        </p:tgtEl>
                                        <p:attrNameLst>
                                          <p:attrName>style.visibility</p:attrName>
                                        </p:attrNameLst>
                                      </p:cBhvr>
                                      <p:to>
                                        <p:strVal val="visible"/>
                                      </p:to>
                                    </p:set>
                                    <p:animEffect transition="in" filter="blinds(horizontal)">
                                      <p:cBhvr>
                                        <p:cTn id="94" dur="500"/>
                                        <p:tgtEl>
                                          <p:spTgt spid="3">
                                            <p:txEl>
                                              <p:pRg st="6" end="6"/>
                                            </p:txEl>
                                          </p:spTgt>
                                        </p:tgtEl>
                                      </p:cBhvr>
                                    </p:animEffect>
                                  </p:childTnLst>
                                </p:cTn>
                              </p:par>
                              <p:par>
                                <p:cTn id="95" presetID="3" presetClass="entr" presetSubtype="10" fill="hold" nodeType="withEffect">
                                  <p:stCondLst>
                                    <p:cond delay="0"/>
                                  </p:stCondLst>
                                  <p:childTnLst>
                                    <p:set>
                                      <p:cBhvr>
                                        <p:cTn id="96" dur="1" fill="hold">
                                          <p:stCondLst>
                                            <p:cond delay="0"/>
                                          </p:stCondLst>
                                        </p:cTn>
                                        <p:tgtEl>
                                          <p:spTgt spid="3">
                                            <p:txEl>
                                              <p:pRg st="7" end="7"/>
                                            </p:txEl>
                                          </p:spTgt>
                                        </p:tgtEl>
                                        <p:attrNameLst>
                                          <p:attrName>style.visibility</p:attrName>
                                        </p:attrNameLst>
                                      </p:cBhvr>
                                      <p:to>
                                        <p:strVal val="visible"/>
                                      </p:to>
                                    </p:set>
                                    <p:animEffect transition="in" filter="blinds(horizontal)">
                                      <p:cBhvr>
                                        <p:cTn id="97" dur="500"/>
                                        <p:tgtEl>
                                          <p:spTgt spid="3">
                                            <p:txEl>
                                              <p:pRg st="7" end="7"/>
                                            </p:txEl>
                                          </p:spTgt>
                                        </p:tgtEl>
                                      </p:cBhvr>
                                    </p:animEffect>
                                  </p:childTnLst>
                                </p:cTn>
                              </p:par>
                              <p:par>
                                <p:cTn id="98" presetID="3" presetClass="entr" presetSubtype="10" fill="hold" nodeType="withEffect">
                                  <p:stCondLst>
                                    <p:cond delay="0"/>
                                  </p:stCondLst>
                                  <p:childTnLst>
                                    <p:set>
                                      <p:cBhvr>
                                        <p:cTn id="99" dur="1" fill="hold">
                                          <p:stCondLst>
                                            <p:cond delay="0"/>
                                          </p:stCondLst>
                                        </p:cTn>
                                        <p:tgtEl>
                                          <p:spTgt spid="3">
                                            <p:txEl>
                                              <p:pRg st="8" end="8"/>
                                            </p:txEl>
                                          </p:spTgt>
                                        </p:tgtEl>
                                        <p:attrNameLst>
                                          <p:attrName>style.visibility</p:attrName>
                                        </p:attrNameLst>
                                      </p:cBhvr>
                                      <p:to>
                                        <p:strVal val="visible"/>
                                      </p:to>
                                    </p:set>
                                    <p:animEffect transition="in" filter="blinds(horizontal)">
                                      <p:cBhvr>
                                        <p:cTn id="100" dur="500"/>
                                        <p:tgtEl>
                                          <p:spTgt spid="3">
                                            <p:txEl>
                                              <p:pRg st="8" end="8"/>
                                            </p:txEl>
                                          </p:spTgt>
                                        </p:tgtEl>
                                      </p:cBhvr>
                                    </p:animEffect>
                                  </p:childTnLst>
                                </p:cTn>
                              </p:par>
                              <p:par>
                                <p:cTn id="101" presetID="3" presetClass="entr" presetSubtype="10" fill="hold" nodeType="with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animEffect transition="in" filter="blinds(horizontal)">
                                      <p:cBhvr>
                                        <p:cTn id="103" dur="500"/>
                                        <p:tgtEl>
                                          <p:spTgt spid="3">
                                            <p:txEl>
                                              <p:pRg st="9" end="9"/>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3">
                                            <p:txEl>
                                              <p:pRg st="10" end="10"/>
                                            </p:txEl>
                                          </p:spTgt>
                                        </p:tgtEl>
                                        <p:attrNameLst>
                                          <p:attrName>style.visibility</p:attrName>
                                        </p:attrNameLst>
                                      </p:cBhvr>
                                      <p:to>
                                        <p:strVal val="visible"/>
                                      </p:to>
                                    </p:set>
                                    <p:animEffect transition="in" filter="blinds(horizontal)">
                                      <p:cBhvr>
                                        <p:cTn id="108" dur="500"/>
                                        <p:tgtEl>
                                          <p:spTgt spid="3">
                                            <p:txEl>
                                              <p:pRg st="10" end="1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blinds(horizontal)">
                                      <p:cBhvr>
                                        <p:cTn id="113" dur="500"/>
                                        <p:tgtEl>
                                          <p:spTgt spid="37"/>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linds(horizontal)">
                                      <p:cBhvr>
                                        <p:cTn id="11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3" grpId="0"/>
      <p:bldP spid="16" grpId="0"/>
      <p:bldP spid="19" grpId="0"/>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229600" cy="914400"/>
          </a:xfrm>
        </p:spPr>
        <p:txBody>
          <a:bodyPr>
            <a:noAutofit/>
          </a:bodyPr>
          <a:lstStyle/>
          <a:p>
            <a:r>
              <a:rPr lang="en-US" sz="3600" dirty="0">
                <a:solidFill>
                  <a:schemeClr val="accent1"/>
                </a:solidFill>
                <a:latin typeface="+mn-lt"/>
                <a:cs typeface="Aharoni" pitchFamily="2" charset="-79"/>
              </a:rPr>
              <a:t>A simple C program to Print Hello world</a:t>
            </a:r>
            <a:endParaRPr lang="en-US" sz="3600" dirty="0">
              <a:solidFill>
                <a:schemeClr val="accent1"/>
              </a:solidFill>
              <a:latin typeface="+mn-lt"/>
            </a:endParaRPr>
          </a:p>
        </p:txBody>
      </p:sp>
      <p:sp>
        <p:nvSpPr>
          <p:cNvPr id="3" name="Content Placeholder 2"/>
          <p:cNvSpPr>
            <a:spLocks noGrp="1"/>
          </p:cNvSpPr>
          <p:nvPr>
            <p:ph idx="1"/>
          </p:nvPr>
        </p:nvSpPr>
        <p:spPr>
          <a:xfrm>
            <a:off x="381000" y="1600200"/>
            <a:ext cx="8458200" cy="4191000"/>
          </a:xfrm>
        </p:spPr>
        <p:txBody>
          <a:bodyPr>
            <a:noAutofit/>
          </a:bodyPr>
          <a:lstStyle/>
          <a:p>
            <a:pPr>
              <a:buNone/>
            </a:pPr>
            <a:r>
              <a:rPr lang="en-US" sz="2000" dirty="0">
                <a:cs typeface="Aharoni" pitchFamily="2" charset="-79"/>
              </a:rPr>
              <a:t>#include&lt;</a:t>
            </a:r>
            <a:r>
              <a:rPr lang="en-US" sz="2000" dirty="0" err="1">
                <a:cs typeface="Aharoni" pitchFamily="2" charset="-79"/>
              </a:rPr>
              <a:t>stdio.h</a:t>
            </a:r>
            <a:r>
              <a:rPr lang="en-US" sz="2000" dirty="0">
                <a:cs typeface="Aharoni" pitchFamily="2" charset="-79"/>
              </a:rPr>
              <a:t>&gt;</a:t>
            </a:r>
          </a:p>
          <a:p>
            <a:pPr>
              <a:buNone/>
            </a:pPr>
            <a:r>
              <a:rPr lang="en-US" sz="2000" dirty="0">
                <a:cs typeface="Aharoni" pitchFamily="2" charset="-79"/>
              </a:rPr>
              <a:t>void main()</a:t>
            </a:r>
          </a:p>
          <a:p>
            <a:pPr>
              <a:buNone/>
            </a:pPr>
            <a:r>
              <a:rPr lang="en-US" sz="2000" dirty="0">
                <a:cs typeface="Aharoni" pitchFamily="2" charset="-79"/>
              </a:rPr>
              <a:t>{</a:t>
            </a:r>
          </a:p>
          <a:p>
            <a:pPr>
              <a:buNone/>
            </a:pPr>
            <a:r>
              <a:rPr lang="en-US" sz="2000" dirty="0">
                <a:cs typeface="Aharoni" pitchFamily="2" charset="-79"/>
              </a:rPr>
              <a:t>	</a:t>
            </a:r>
            <a:r>
              <a:rPr lang="en-US" sz="2000" dirty="0" err="1">
                <a:cs typeface="Aharoni" pitchFamily="2" charset="-79"/>
              </a:rPr>
              <a:t>printf</a:t>
            </a:r>
            <a:r>
              <a:rPr lang="en-US" sz="2000" dirty="0">
                <a:cs typeface="Aharoni" pitchFamily="2" charset="-79"/>
              </a:rPr>
              <a:t>("Hello, World! \n");</a:t>
            </a:r>
          </a:p>
          <a:p>
            <a:pPr>
              <a:buNone/>
            </a:pPr>
            <a:r>
              <a:rPr lang="en-US" sz="2000" dirty="0">
                <a:cs typeface="Aharoni" pitchFamily="2" charset="-79"/>
              </a:rPr>
              <a:t>}</a:t>
            </a:r>
          </a:p>
          <a:p>
            <a:pPr>
              <a:buNone/>
            </a:pPr>
            <a:endParaRPr lang="en-US" sz="2000" dirty="0">
              <a:cs typeface="Aharoni" pitchFamily="2" charset="-79"/>
            </a:endParaRPr>
          </a:p>
          <a:p>
            <a:pPr>
              <a:buNone/>
            </a:pPr>
            <a:r>
              <a:rPr lang="en-US" sz="2000" b="1" dirty="0">
                <a:cs typeface="Aharoni" pitchFamily="2" charset="-79"/>
              </a:rPr>
              <a:t>Output:</a:t>
            </a:r>
          </a:p>
          <a:p>
            <a:pPr>
              <a:buNone/>
            </a:pPr>
            <a:r>
              <a:rPr lang="en-US" sz="2000" dirty="0">
                <a:cs typeface="Aharoni" pitchFamily="2" charset="-79"/>
              </a:rPr>
              <a:t>Hello, World!</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 Tokens</a:t>
            </a:r>
          </a:p>
        </p:txBody>
      </p:sp>
      <p:sp>
        <p:nvSpPr>
          <p:cNvPr id="3" name="Content Placeholder 2"/>
          <p:cNvSpPr>
            <a:spLocks noGrp="1"/>
          </p:cNvSpPr>
          <p:nvPr>
            <p:ph idx="1"/>
          </p:nvPr>
        </p:nvSpPr>
        <p:spPr/>
        <p:txBody>
          <a:bodyPr>
            <a:noAutofit/>
          </a:bodyPr>
          <a:lstStyle/>
          <a:p>
            <a:pPr>
              <a:buNone/>
            </a:pPr>
            <a:r>
              <a:rPr lang="en-US" sz="2400" dirty="0"/>
              <a:t> • In a C program the </a:t>
            </a:r>
            <a:r>
              <a:rPr lang="en-US" sz="2400" dirty="0">
                <a:solidFill>
                  <a:schemeClr val="accent1"/>
                </a:solidFill>
              </a:rPr>
              <a:t>smallest individual units </a:t>
            </a:r>
            <a:r>
              <a:rPr lang="en-US" sz="2400" dirty="0"/>
              <a:t>known as C tokens.</a:t>
            </a:r>
          </a:p>
          <a:p>
            <a:pPr>
              <a:buNone/>
            </a:pPr>
            <a:r>
              <a:rPr lang="en-US" sz="2400" dirty="0"/>
              <a:t> • C has 6 types of tokens namely: </a:t>
            </a:r>
          </a:p>
          <a:p>
            <a:pPr>
              <a:buNone/>
            </a:pPr>
            <a:r>
              <a:rPr lang="en-US" sz="2400" dirty="0"/>
              <a:t>	1) Keywords </a:t>
            </a:r>
          </a:p>
          <a:p>
            <a:pPr>
              <a:buNone/>
            </a:pPr>
            <a:r>
              <a:rPr lang="en-US" sz="2400" dirty="0"/>
              <a:t>	2) Identifiers </a:t>
            </a:r>
          </a:p>
          <a:p>
            <a:pPr>
              <a:buNone/>
            </a:pPr>
            <a:r>
              <a:rPr lang="en-US" sz="2400" dirty="0"/>
              <a:t>	3)Constants </a:t>
            </a:r>
          </a:p>
          <a:p>
            <a:pPr>
              <a:buNone/>
            </a:pPr>
            <a:r>
              <a:rPr lang="en-US" sz="2400" dirty="0"/>
              <a:t>	4)String literals </a:t>
            </a:r>
          </a:p>
          <a:p>
            <a:pPr>
              <a:buNone/>
            </a:pPr>
            <a:r>
              <a:rPr lang="en-US" sz="2400" dirty="0"/>
              <a:t>	5)Operators.</a:t>
            </a:r>
          </a:p>
          <a:p>
            <a:pPr>
              <a:buNone/>
            </a:pPr>
            <a:r>
              <a:rPr lang="en-US" sz="2400" dirty="0"/>
              <a:t>	6) White spaces.</a:t>
            </a:r>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sz="3600" dirty="0">
                <a:solidFill>
                  <a:schemeClr val="accent1"/>
                </a:solidFill>
              </a:rPr>
              <a:t>C Tokens</a:t>
            </a:r>
          </a:p>
        </p:txBody>
      </p:sp>
      <p:sp>
        <p:nvSpPr>
          <p:cNvPr id="3" name="Content Placeholder 2"/>
          <p:cNvSpPr>
            <a:spLocks noGrp="1"/>
          </p:cNvSpPr>
          <p:nvPr>
            <p:ph idx="1"/>
          </p:nvPr>
        </p:nvSpPr>
        <p:spPr>
          <a:xfrm>
            <a:off x="457200" y="1066800"/>
            <a:ext cx="8229600" cy="5410200"/>
          </a:xfrm>
        </p:spPr>
        <p:txBody>
          <a:bodyPr>
            <a:noAutofit/>
          </a:bodyPr>
          <a:lstStyle/>
          <a:p>
            <a:r>
              <a:rPr lang="en-US" sz="2400" dirty="0"/>
              <a:t>Keywords</a:t>
            </a:r>
          </a:p>
          <a:p>
            <a:pPr lvl="1"/>
            <a:r>
              <a:rPr lang="en-US" sz="2400" dirty="0"/>
              <a:t>These are reserved words of the C language. </a:t>
            </a:r>
          </a:p>
          <a:p>
            <a:pPr lvl="1"/>
            <a:r>
              <a:rPr lang="en-US" sz="2400" dirty="0"/>
              <a:t>There are 32 keywords in C, all the keywords are in small case.</a:t>
            </a:r>
          </a:p>
          <a:p>
            <a:pPr>
              <a:buNone/>
            </a:pPr>
            <a:r>
              <a:rPr lang="en-US" sz="2400" dirty="0"/>
              <a:t>auto		double		</a:t>
            </a:r>
            <a:r>
              <a:rPr lang="en-US" sz="2400" dirty="0" err="1"/>
              <a:t>int</a:t>
            </a:r>
            <a:r>
              <a:rPr lang="en-US" sz="2400" dirty="0"/>
              <a:t> 		</a:t>
            </a:r>
            <a:r>
              <a:rPr lang="en-US" sz="2400" dirty="0" err="1"/>
              <a:t>struct</a:t>
            </a:r>
            <a:endParaRPr lang="en-US" sz="2400" dirty="0"/>
          </a:p>
          <a:p>
            <a:pPr>
              <a:buNone/>
            </a:pPr>
            <a:r>
              <a:rPr lang="en-US" sz="2400" dirty="0"/>
              <a:t>break		else 		long 		switch</a:t>
            </a:r>
          </a:p>
          <a:p>
            <a:pPr>
              <a:buNone/>
            </a:pPr>
            <a:r>
              <a:rPr lang="en-US" sz="2400" dirty="0"/>
              <a:t>case		</a:t>
            </a:r>
            <a:r>
              <a:rPr lang="en-US" sz="2400" dirty="0" err="1"/>
              <a:t>enum</a:t>
            </a:r>
            <a:r>
              <a:rPr lang="en-US" sz="2400" dirty="0"/>
              <a:t> 		register	</a:t>
            </a:r>
            <a:r>
              <a:rPr lang="en-US" sz="2400" dirty="0" err="1"/>
              <a:t>typedef</a:t>
            </a:r>
            <a:endParaRPr lang="en-US" sz="2400" dirty="0"/>
          </a:p>
          <a:p>
            <a:pPr>
              <a:buNone/>
            </a:pPr>
            <a:r>
              <a:rPr lang="en-US" sz="2400" dirty="0"/>
              <a:t>char		extern		return 		union</a:t>
            </a:r>
          </a:p>
          <a:p>
            <a:pPr>
              <a:buNone/>
            </a:pPr>
            <a:r>
              <a:rPr lang="en-US" sz="2400" dirty="0" err="1"/>
              <a:t>const</a:t>
            </a:r>
            <a:r>
              <a:rPr lang="en-US" sz="2400" dirty="0"/>
              <a:t> 		float 		short 		unsigned</a:t>
            </a:r>
          </a:p>
          <a:p>
            <a:pPr>
              <a:buNone/>
            </a:pPr>
            <a:r>
              <a:rPr lang="en-US" sz="2400" dirty="0"/>
              <a:t>continue	for 		signed		void</a:t>
            </a:r>
          </a:p>
          <a:p>
            <a:pPr>
              <a:buNone/>
            </a:pPr>
            <a:r>
              <a:rPr lang="en-US" sz="2400" dirty="0"/>
              <a:t>default		</a:t>
            </a:r>
            <a:r>
              <a:rPr lang="en-US" sz="2400" dirty="0" err="1"/>
              <a:t>goto</a:t>
            </a:r>
            <a:r>
              <a:rPr lang="en-US" sz="2400" dirty="0"/>
              <a:t> 		</a:t>
            </a:r>
            <a:r>
              <a:rPr lang="en-US" sz="2400" dirty="0" err="1"/>
              <a:t>sizeof</a:t>
            </a:r>
            <a:r>
              <a:rPr lang="en-US" sz="2400" dirty="0"/>
              <a:t> 		volatile</a:t>
            </a:r>
          </a:p>
          <a:p>
            <a:pPr>
              <a:buNone/>
            </a:pPr>
            <a:r>
              <a:rPr lang="en-US" sz="2400" dirty="0"/>
              <a:t>do			if 		static		 while</a:t>
            </a:r>
          </a:p>
          <a:p>
            <a:pPr marL="457200" lvl="1" indent="0">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20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20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20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r>
              <a:rPr lang="en-US" sz="2400" dirty="0"/>
              <a:t>Identifiers</a:t>
            </a:r>
          </a:p>
          <a:p>
            <a:pPr lvl="1"/>
            <a:r>
              <a:rPr lang="en-US" sz="2400" dirty="0"/>
              <a:t>An Identifier is a sequence of letters and digits, but must start with a letter. Identifiers are case sensitive. Identifiers specifies the names to the particular entity such as name of variables, functions etc.</a:t>
            </a:r>
          </a:p>
          <a:p>
            <a:pPr lvl="1"/>
            <a:r>
              <a:rPr lang="en-US" sz="2400" dirty="0"/>
              <a:t>Valid:  </a:t>
            </a:r>
            <a:r>
              <a:rPr lang="en-US" sz="2400" b="1" dirty="0"/>
              <a:t>Root, _</a:t>
            </a:r>
            <a:r>
              <a:rPr lang="en-US" sz="2400" b="1" dirty="0" err="1"/>
              <a:t>getchar</a:t>
            </a:r>
            <a:r>
              <a:rPr lang="en-US" sz="2400" b="1" dirty="0"/>
              <a:t>, __sin, x1, x2, x3, x_1, If</a:t>
            </a:r>
          </a:p>
          <a:p>
            <a:pPr lvl="1"/>
            <a:r>
              <a:rPr lang="en-US" sz="2400" dirty="0"/>
              <a:t>Invalid: </a:t>
            </a:r>
            <a:r>
              <a:rPr lang="en-US" sz="2400" b="1" dirty="0"/>
              <a:t>324, short, price$, My Name</a:t>
            </a:r>
          </a:p>
          <a:p>
            <a:r>
              <a:rPr lang="en-US" sz="2400" dirty="0"/>
              <a:t>Variable</a:t>
            </a:r>
          </a:p>
          <a:p>
            <a:pPr lvl="1"/>
            <a:r>
              <a:rPr lang="en-US" sz="2400" dirty="0"/>
              <a:t>Indicates the name of the data value.</a:t>
            </a:r>
          </a:p>
          <a:p>
            <a:r>
              <a:rPr lang="en-US" sz="2400" dirty="0"/>
              <a:t>Constants: It refers to </a:t>
            </a:r>
            <a:r>
              <a:rPr lang="en-US" sz="2400" b="1" dirty="0"/>
              <a:t>fixed values </a:t>
            </a:r>
            <a:r>
              <a:rPr lang="en-US" sz="2400" dirty="0"/>
              <a:t>that do not change during the execution of program.</a:t>
            </a:r>
          </a:p>
          <a:p>
            <a:pPr lvl="1"/>
            <a:r>
              <a:rPr lang="en-US" sz="2400" dirty="0"/>
              <a:t>Numeric constants: integer and real(float)</a:t>
            </a:r>
          </a:p>
          <a:p>
            <a:pPr lvl="1"/>
            <a:r>
              <a:rPr lang="en-US" sz="2400" dirty="0"/>
              <a:t>Character constants: single character and strings</a:t>
            </a:r>
          </a:p>
        </p:txBody>
      </p:sp>
    </p:spTree>
    <p:extLst>
      <p:ext uri="{BB962C8B-B14F-4D97-AF65-F5344CB8AC3E}">
        <p14:creationId xmlns:p14="http://schemas.microsoft.com/office/powerpoint/2010/main" val="427907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357850"/>
          </a:xfrm>
        </p:spPr>
        <p:txBody>
          <a:bodyPr>
            <a:noAutofit/>
          </a:bodyPr>
          <a:lstStyle/>
          <a:p>
            <a:r>
              <a:rPr lang="en-US" sz="2000" dirty="0"/>
              <a:t>This is the first step to solve a mathematical or computer problem.</a:t>
            </a:r>
            <a:endParaRPr lang="en-GB" sz="2000" dirty="0"/>
          </a:p>
          <a:p>
            <a:r>
              <a:rPr lang="en-US" sz="2000" dirty="0"/>
              <a:t>Breaking down the task.</a:t>
            </a:r>
          </a:p>
          <a:p>
            <a:r>
              <a:rPr lang="en-US" sz="2000" dirty="0"/>
              <a:t>“A sequence of activities to be processed for getting desired output from a given input.”</a:t>
            </a:r>
          </a:p>
          <a:p>
            <a:r>
              <a:rPr lang="en-US" sz="2000" dirty="0"/>
              <a:t>A computer program can be viewed as an elaborate algorithm.</a:t>
            </a:r>
          </a:p>
          <a:p>
            <a:pPr>
              <a:lnSpc>
                <a:spcPct val="150000"/>
              </a:lnSpc>
            </a:pPr>
            <a:r>
              <a:rPr lang="en-US" sz="2000" dirty="0"/>
              <a:t>While writing algorithms we will use following symbol for different operations:</a:t>
            </a:r>
          </a:p>
          <a:p>
            <a:pPr lvl="1">
              <a:lnSpc>
                <a:spcPct val="150000"/>
              </a:lnSpc>
              <a:buFont typeface="Wingdings" pitchFamily="2" charset="2"/>
              <a:buChar char="§"/>
            </a:pPr>
            <a:r>
              <a:rPr lang="en-US" sz="2000" dirty="0"/>
              <a:t>‘+’ for Addition</a:t>
            </a:r>
          </a:p>
          <a:p>
            <a:pPr lvl="1">
              <a:lnSpc>
                <a:spcPct val="150000"/>
              </a:lnSpc>
              <a:buFont typeface="Wingdings" pitchFamily="2" charset="2"/>
              <a:buChar char="§"/>
            </a:pPr>
            <a:r>
              <a:rPr lang="en-US" sz="2000" dirty="0"/>
              <a:t>‘-’ for Subtraction</a:t>
            </a:r>
          </a:p>
          <a:p>
            <a:pPr lvl="1">
              <a:lnSpc>
                <a:spcPct val="150000"/>
              </a:lnSpc>
              <a:buFont typeface="Wingdings" pitchFamily="2" charset="2"/>
              <a:buChar char="§"/>
            </a:pPr>
            <a:r>
              <a:rPr lang="en-US" sz="2000" dirty="0"/>
              <a:t>‘*’ for Multiplication</a:t>
            </a:r>
          </a:p>
          <a:p>
            <a:pPr lvl="1">
              <a:lnSpc>
                <a:spcPct val="150000"/>
              </a:lnSpc>
              <a:buFont typeface="Wingdings" pitchFamily="2" charset="2"/>
              <a:buChar char="§"/>
            </a:pPr>
            <a:r>
              <a:rPr lang="en-US" sz="2000" dirty="0"/>
              <a:t>‘/’ for Division and</a:t>
            </a:r>
          </a:p>
          <a:p>
            <a:pPr lvl="1">
              <a:lnSpc>
                <a:spcPct val="150000"/>
              </a:lnSpc>
              <a:buFont typeface="Wingdings" pitchFamily="2" charset="2"/>
              <a:buChar char="§"/>
            </a:pPr>
            <a:r>
              <a:rPr lang="en-GB" sz="2000" dirty="0"/>
              <a:t>‘←’ for assignment</a:t>
            </a:r>
            <a:endParaRPr lang="en-US" sz="2000" dirty="0"/>
          </a:p>
        </p:txBody>
      </p:sp>
      <p:sp>
        <p:nvSpPr>
          <p:cNvPr id="2" name="Title 1"/>
          <p:cNvSpPr>
            <a:spLocks noGrp="1"/>
          </p:cNvSpPr>
          <p:nvPr>
            <p:ph type="title"/>
          </p:nvPr>
        </p:nvSpPr>
        <p:spPr>
          <a:xfrm>
            <a:off x="457200" y="192403"/>
            <a:ext cx="8229600" cy="838200"/>
          </a:xfrm>
        </p:spPr>
        <p:txBody>
          <a:bodyPr/>
          <a:lstStyle/>
          <a:p>
            <a:r>
              <a:rPr lang="en-US" dirty="0">
                <a:solidFill>
                  <a:schemeClr val="accent1"/>
                </a:solidFill>
              </a:rPr>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Autofit/>
          </a:bodyPr>
          <a:lstStyle/>
          <a:p>
            <a:r>
              <a:rPr lang="en-US" sz="2400" dirty="0"/>
              <a:t>String Literals</a:t>
            </a:r>
          </a:p>
          <a:p>
            <a:pPr lvl="1"/>
            <a:r>
              <a:rPr lang="en-US" sz="2400" dirty="0"/>
              <a:t>A sequence of characters enclosed in double quotes as “…”. For example “13” is a string literal and not number 13. ‘a’ and “a” are different.</a:t>
            </a:r>
          </a:p>
          <a:p>
            <a:pPr lvl="1"/>
            <a:r>
              <a:rPr lang="en-US" sz="2400" dirty="0"/>
              <a:t> Ex: “</a:t>
            </a:r>
            <a:r>
              <a:rPr lang="en-US" sz="2400" dirty="0" err="1"/>
              <a:t>GfG</a:t>
            </a:r>
            <a:r>
              <a:rPr lang="en-US" sz="2400" dirty="0"/>
              <a:t>”, “hello world” etc., </a:t>
            </a:r>
          </a:p>
          <a:p>
            <a:r>
              <a:rPr lang="en-US" sz="2400" dirty="0"/>
              <a:t>Operators</a:t>
            </a:r>
          </a:p>
          <a:p>
            <a:pPr lvl="1"/>
            <a:r>
              <a:rPr lang="en-US" sz="2400" dirty="0"/>
              <a:t>Arithmetic operators like +, -, *, / ,% etc.</a:t>
            </a:r>
          </a:p>
          <a:p>
            <a:pPr lvl="1"/>
            <a:r>
              <a:rPr lang="en-US" sz="2400" dirty="0"/>
              <a:t>Logical operators like ||, &amp;&amp;, ! etc.</a:t>
            </a:r>
          </a:p>
          <a:p>
            <a:r>
              <a:rPr lang="en-US" sz="2400" dirty="0"/>
              <a:t>White Spaces</a:t>
            </a:r>
          </a:p>
          <a:p>
            <a:pPr lvl="1"/>
            <a:r>
              <a:rPr lang="en-US" sz="2400" dirty="0"/>
              <a:t>Spaces, new lines, tabs. These are used to separate the adjacent identifiers, keywords and constants.</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Data types</a:t>
            </a:r>
          </a:p>
        </p:txBody>
      </p:sp>
      <p:sp>
        <p:nvSpPr>
          <p:cNvPr id="3" name="Content Placeholder 2"/>
          <p:cNvSpPr>
            <a:spLocks noGrp="1"/>
          </p:cNvSpPr>
          <p:nvPr>
            <p:ph idx="1"/>
          </p:nvPr>
        </p:nvSpPr>
        <p:spPr/>
        <p:txBody>
          <a:bodyPr>
            <a:normAutofit/>
          </a:bodyPr>
          <a:lstStyle/>
          <a:p>
            <a:r>
              <a:rPr lang="en-US" sz="2400" dirty="0"/>
              <a:t>Data type determines the type of data a variable will hold.</a:t>
            </a:r>
          </a:p>
          <a:p>
            <a:r>
              <a:rPr lang="en-US" sz="2400" dirty="0"/>
              <a:t>C language has some predefined set of data types to handle various kinds of data that we can use in our program. </a:t>
            </a:r>
          </a:p>
          <a:p>
            <a:r>
              <a:rPr lang="en-US" sz="2400" b="1" dirty="0"/>
              <a:t>Primary data types</a:t>
            </a:r>
            <a:r>
              <a:rPr lang="en-US" sz="2400" dirty="0"/>
              <a:t>: </a:t>
            </a:r>
          </a:p>
          <a:p>
            <a:pPr lvl="1"/>
            <a:r>
              <a:rPr lang="en-US" sz="2400" b="1" dirty="0"/>
              <a:t>void</a:t>
            </a:r>
            <a:r>
              <a:rPr lang="en-US" sz="2400" dirty="0"/>
              <a:t>: Has no values and no operations.</a:t>
            </a:r>
          </a:p>
          <a:p>
            <a:pPr lvl="1"/>
            <a:r>
              <a:rPr lang="en-US" sz="2400" b="1" dirty="0"/>
              <a:t>character(char)</a:t>
            </a:r>
            <a:r>
              <a:rPr lang="en-US" sz="2400" dirty="0"/>
              <a:t>: Used to store character value.	</a:t>
            </a:r>
          </a:p>
          <a:p>
            <a:pPr lvl="1"/>
            <a:r>
              <a:rPr lang="en-US" sz="2400" b="1" dirty="0"/>
              <a:t>integer(</a:t>
            </a:r>
            <a:r>
              <a:rPr lang="en-US" sz="2400" b="1" dirty="0" err="1"/>
              <a:t>int</a:t>
            </a:r>
            <a:r>
              <a:rPr lang="en-US" sz="2400" b="1" dirty="0"/>
              <a:t>)</a:t>
            </a:r>
            <a:r>
              <a:rPr lang="en-US" sz="2400" dirty="0"/>
              <a:t>: Used to store whole numbers. </a:t>
            </a:r>
          </a:p>
          <a:p>
            <a:pPr lvl="1"/>
            <a:r>
              <a:rPr lang="en-US" sz="2400" b="1" dirty="0"/>
              <a:t>Floating point(float, double): </a:t>
            </a:r>
            <a:r>
              <a:rPr lang="en-US" sz="2400" dirty="0"/>
              <a:t>Used to store real numbers.</a:t>
            </a:r>
          </a:p>
          <a:p>
            <a:pPr lvl="1"/>
            <a:endParaRPr lang="en-US" sz="2400" dirty="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219200" y="1143000"/>
            <a:ext cx="6519862" cy="451088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sz="3600" dirty="0">
                <a:solidFill>
                  <a:schemeClr val="accent1"/>
                </a:solidFill>
              </a:rPr>
              <a:t>Data type</a:t>
            </a:r>
          </a:p>
        </p:txBody>
      </p:sp>
      <p:graphicFrame>
        <p:nvGraphicFramePr>
          <p:cNvPr id="4" name="Table 3"/>
          <p:cNvGraphicFramePr>
            <a:graphicFrameLocks noGrp="1"/>
          </p:cNvGraphicFramePr>
          <p:nvPr>
            <p:extLst>
              <p:ext uri="{D42A27DB-BD31-4B8C-83A1-F6EECF244321}">
                <p14:modId xmlns:p14="http://schemas.microsoft.com/office/powerpoint/2010/main" val="1153309903"/>
              </p:ext>
            </p:extLst>
          </p:nvPr>
        </p:nvGraphicFramePr>
        <p:xfrm>
          <a:off x="1066801" y="1143000"/>
          <a:ext cx="7010399" cy="4900215"/>
        </p:xfrm>
        <a:graphic>
          <a:graphicData uri="http://schemas.openxmlformats.org/drawingml/2006/table">
            <a:tbl>
              <a:tblPr/>
              <a:tblGrid>
                <a:gridCol w="1299732">
                  <a:extLst>
                    <a:ext uri="{9D8B030D-6E8A-4147-A177-3AD203B41FA5}">
                      <a16:colId xmlns:a16="http://schemas.microsoft.com/office/drawing/2014/main" val="20000"/>
                    </a:ext>
                  </a:extLst>
                </a:gridCol>
                <a:gridCol w="986267">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460837">
                <a:tc>
                  <a:txBody>
                    <a:bodyPr/>
                    <a:lstStyle/>
                    <a:p>
                      <a:pPr algn="ctr" fontAlgn="t"/>
                      <a:r>
                        <a:rPr lang="en-US" sz="1800" b="1" dirty="0"/>
                        <a:t>Type</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t>Storage size</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t>Value range</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t>Format </a:t>
                      </a:r>
                      <a:r>
                        <a:rPr lang="en-US" sz="1800" b="1" dirty="0" err="1"/>
                        <a:t>specifier</a:t>
                      </a:r>
                      <a:endParaRPr lang="en-US" sz="1800" b="1" dirty="0"/>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98759">
                <a:tc>
                  <a:txBody>
                    <a:bodyPr/>
                    <a:lstStyle/>
                    <a:p>
                      <a:pPr algn="ctr" fontAlgn="t"/>
                      <a:r>
                        <a:rPr lang="en-US" sz="1800" dirty="0"/>
                        <a:t>unsigned char</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a:t>1 byte</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0 to 255</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%c</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63241">
                <a:tc>
                  <a:txBody>
                    <a:bodyPr/>
                    <a:lstStyle/>
                    <a:p>
                      <a:pPr algn="ctr" fontAlgn="t"/>
                      <a:r>
                        <a:rPr lang="en-US" sz="1800"/>
                        <a:t>signed char</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1 byte</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a:t>-128 to 127</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%c</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63241">
                <a:tc>
                  <a:txBody>
                    <a:bodyPr/>
                    <a:lstStyle/>
                    <a:p>
                      <a:pPr algn="ctr" fontAlgn="t"/>
                      <a:r>
                        <a:rPr lang="en-US" sz="1800" dirty="0"/>
                        <a:t> short </a:t>
                      </a:r>
                      <a:r>
                        <a:rPr lang="en-US" sz="1800" dirty="0" err="1"/>
                        <a:t>int</a:t>
                      </a:r>
                      <a:endParaRPr lang="en-US" sz="1800" dirty="0"/>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a:t>2 bytes</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a:t>-32,768 to 32,767</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%d</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98662">
                <a:tc>
                  <a:txBody>
                    <a:bodyPr/>
                    <a:lstStyle/>
                    <a:p>
                      <a:pPr algn="ctr" fontAlgn="t"/>
                      <a:r>
                        <a:rPr lang="en-US" sz="1800" dirty="0"/>
                        <a:t>unsigned short </a:t>
                      </a:r>
                      <a:r>
                        <a:rPr lang="en-US" sz="1800" dirty="0" err="1"/>
                        <a:t>int</a:t>
                      </a:r>
                      <a:endParaRPr lang="en-US" sz="1800" dirty="0"/>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a:t>2 bytes</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a:t>0 to 65,535</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%u</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63241">
                <a:tc>
                  <a:txBody>
                    <a:bodyPr/>
                    <a:lstStyle/>
                    <a:p>
                      <a:pPr algn="ctr" fontAlgn="t"/>
                      <a:r>
                        <a:rPr lang="en-US" sz="1800" dirty="0"/>
                        <a:t>long </a:t>
                      </a:r>
                      <a:r>
                        <a:rPr lang="en-US" sz="1800" dirty="0" err="1"/>
                        <a:t>int</a:t>
                      </a:r>
                      <a:endParaRPr lang="en-US" sz="1800" dirty="0"/>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a:t>4 bytes</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a:t>-2,147,483,648 to 2,147,483,647</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a:t>
                      </a:r>
                      <a:r>
                        <a:rPr lang="en-US" sz="1800" dirty="0" err="1"/>
                        <a:t>ld</a:t>
                      </a:r>
                      <a:endParaRPr lang="en-US" sz="1800" dirty="0"/>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83167">
                <a:tc>
                  <a:txBody>
                    <a:bodyPr/>
                    <a:lstStyle/>
                    <a:p>
                      <a:pPr algn="ctr" fontAlgn="t"/>
                      <a:r>
                        <a:rPr lang="en-US" sz="1800" dirty="0"/>
                        <a:t>unsigned long </a:t>
                      </a:r>
                      <a:r>
                        <a:rPr lang="en-US" sz="1800" dirty="0" err="1"/>
                        <a:t>int</a:t>
                      </a:r>
                      <a:endParaRPr lang="en-US" sz="1800" dirty="0"/>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a:t>4 bytes</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0 to 4,294,967,295</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a:t>
                      </a:r>
                      <a:r>
                        <a:rPr lang="en-US" sz="1800" dirty="0" err="1"/>
                        <a:t>lu</a:t>
                      </a:r>
                      <a:endParaRPr lang="en-US" sz="1800" dirty="0"/>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83167">
                <a:tc>
                  <a:txBody>
                    <a:bodyPr/>
                    <a:lstStyle/>
                    <a:p>
                      <a:pPr algn="ctr" fontAlgn="t"/>
                      <a:r>
                        <a:rPr lang="en-US" sz="1800" baseline="0" dirty="0"/>
                        <a:t> f</a:t>
                      </a:r>
                      <a:r>
                        <a:rPr lang="en-US" sz="1800" dirty="0"/>
                        <a:t>loat</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4 bytes</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3.4*E-38 to 3.4*E+38</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%f</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83167">
                <a:tc>
                  <a:txBody>
                    <a:bodyPr/>
                    <a:lstStyle/>
                    <a:p>
                      <a:pPr algn="ctr" fontAlgn="t"/>
                      <a:r>
                        <a:rPr lang="en-US" sz="1800" baseline="0" dirty="0"/>
                        <a:t> d</a:t>
                      </a:r>
                      <a:r>
                        <a:rPr lang="en-US" sz="1800" dirty="0"/>
                        <a:t>ouble</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8 bytes</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1.7*E-308 to 1.7*E+308</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%lf</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83167">
                <a:tc>
                  <a:txBody>
                    <a:bodyPr/>
                    <a:lstStyle/>
                    <a:p>
                      <a:pPr algn="ctr" fontAlgn="t"/>
                      <a:r>
                        <a:rPr lang="en-US" sz="1800" dirty="0"/>
                        <a:t> long double</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10 bytes</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3.4*E-4932 to 1.1*E+4932</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800" dirty="0"/>
                        <a:t>%Lf</a:t>
                      </a:r>
                    </a:p>
                  </a:txBody>
                  <a:tcPr marL="52371" marR="52371" marT="52371" marB="523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a:bodyPr>
          <a:lstStyle/>
          <a:p>
            <a:r>
              <a:rPr lang="en-US" sz="2600" dirty="0"/>
              <a:t>Derived data types are  </a:t>
            </a:r>
          </a:p>
          <a:p>
            <a:pPr lvl="1">
              <a:buFont typeface="Wingdings" pitchFamily="2" charset="2"/>
              <a:buChar char="§"/>
            </a:pPr>
            <a:r>
              <a:rPr lang="en-US" sz="2600" b="1" dirty="0"/>
              <a:t>	</a:t>
            </a:r>
            <a:r>
              <a:rPr lang="en-US" sz="2600" dirty="0"/>
              <a:t>array</a:t>
            </a:r>
          </a:p>
          <a:p>
            <a:pPr lvl="1">
              <a:buFont typeface="Wingdings" pitchFamily="2" charset="2"/>
              <a:buChar char="§"/>
            </a:pPr>
            <a:r>
              <a:rPr lang="en-US" sz="2600" dirty="0"/>
              <a:t>	pointer</a:t>
            </a:r>
          </a:p>
          <a:p>
            <a:r>
              <a:rPr lang="en-US" sz="2600" dirty="0"/>
              <a:t>User Defined Data types</a:t>
            </a:r>
          </a:p>
          <a:p>
            <a:pPr lvl="1">
              <a:buFont typeface="Wingdings" pitchFamily="2" charset="2"/>
              <a:buChar char="§"/>
            </a:pPr>
            <a:r>
              <a:rPr lang="en-US" sz="2400" dirty="0"/>
              <a:t> structure</a:t>
            </a:r>
          </a:p>
          <a:p>
            <a:pPr lvl="1">
              <a:buFont typeface="Wingdings" pitchFamily="2" charset="2"/>
              <a:buChar char="§"/>
            </a:pPr>
            <a:r>
              <a:rPr lang="en-US" sz="2400" dirty="0"/>
              <a:t> union</a:t>
            </a:r>
          </a:p>
          <a:p>
            <a:pPr lvl="1">
              <a:buFont typeface="Wingdings" pitchFamily="2" charset="2"/>
              <a:buChar char="§"/>
            </a:pPr>
            <a:r>
              <a:rPr lang="en-US" sz="2400" dirty="0"/>
              <a:t> </a:t>
            </a:r>
            <a:r>
              <a:rPr lang="en-US" sz="2400" dirty="0" err="1"/>
              <a:t>enum</a:t>
            </a:r>
            <a:endParaRPr lang="en-US" sz="2400" dirty="0"/>
          </a:p>
          <a:p>
            <a:pPr lvl="1">
              <a:buFont typeface="Wingdings" pitchFamily="2" charset="2"/>
              <a:buChar char="§"/>
            </a:pPr>
            <a:r>
              <a:rPr lang="en-US" sz="2400" dirty="0"/>
              <a:t> </a:t>
            </a:r>
            <a:r>
              <a:rPr lang="en-US" sz="2400" dirty="0" err="1"/>
              <a:t>typedef</a:t>
            </a:r>
            <a:endParaRPr lang="en-US" sz="2400" dirty="0"/>
          </a:p>
          <a:p>
            <a:pPr lvl="1">
              <a:buFont typeface="Wingdings" pitchFamily="2" charset="2"/>
              <a:buChar char="§"/>
            </a:pPr>
            <a:endParaRPr lang="en-US" sz="2400" dirty="0"/>
          </a:p>
        </p:txBody>
      </p:sp>
      <p:sp>
        <p:nvSpPr>
          <p:cNvPr id="4" name="Title 1"/>
          <p:cNvSpPr>
            <a:spLocks noGrp="1"/>
          </p:cNvSpPr>
          <p:nvPr>
            <p:ph type="title"/>
          </p:nvPr>
        </p:nvSpPr>
        <p:spPr>
          <a:xfrm>
            <a:off x="457200" y="152400"/>
            <a:ext cx="8229600" cy="990600"/>
          </a:xfrm>
        </p:spPr>
        <p:txBody>
          <a:bodyPr>
            <a:normAutofit/>
          </a:bodyPr>
          <a:lstStyle/>
          <a:p>
            <a:r>
              <a:rPr lang="en-US" sz="3600" dirty="0">
                <a:solidFill>
                  <a:schemeClr val="accent1"/>
                </a:solidFill>
              </a:rPr>
              <a:t>Derived and User defined data 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4000" dirty="0">
                <a:solidFill>
                  <a:schemeClr val="accent1"/>
                </a:solidFill>
              </a:rPr>
              <a:t>Variables</a:t>
            </a:r>
          </a:p>
        </p:txBody>
      </p:sp>
      <p:sp>
        <p:nvSpPr>
          <p:cNvPr id="3" name="Content Placeholder 2"/>
          <p:cNvSpPr>
            <a:spLocks noGrp="1"/>
          </p:cNvSpPr>
          <p:nvPr>
            <p:ph idx="1"/>
          </p:nvPr>
        </p:nvSpPr>
        <p:spPr>
          <a:xfrm>
            <a:off x="457200" y="990600"/>
            <a:ext cx="8229600" cy="5715000"/>
          </a:xfrm>
        </p:spPr>
        <p:txBody>
          <a:bodyPr>
            <a:noAutofit/>
          </a:bodyPr>
          <a:lstStyle/>
          <a:p>
            <a:r>
              <a:rPr lang="en-US" sz="2200" dirty="0"/>
              <a:t>We can store data in a memory space and name it, so that it becomes easier to access memory space.</a:t>
            </a:r>
          </a:p>
          <a:p>
            <a:r>
              <a:rPr lang="en-US" sz="2200" dirty="0"/>
              <a:t>The naming of an address is known as </a:t>
            </a:r>
            <a:r>
              <a:rPr lang="en-US" sz="2200" b="1" dirty="0"/>
              <a:t>variable.</a:t>
            </a:r>
          </a:p>
          <a:p>
            <a:r>
              <a:rPr lang="en-US" sz="2200" dirty="0"/>
              <a:t>Unlike constant, variables are changeable, we can change value of a variable during execution of a program.	</a:t>
            </a:r>
          </a:p>
          <a:p>
            <a:pPr>
              <a:buNone/>
            </a:pPr>
            <a:r>
              <a:rPr lang="en-US" sz="2200" b="1" dirty="0"/>
              <a:t>Rules to name a variable:</a:t>
            </a:r>
          </a:p>
          <a:p>
            <a:r>
              <a:rPr lang="en-US" sz="2200" dirty="0"/>
              <a:t>The name of a variable can be composed of letters, digits, and the underscore character.</a:t>
            </a:r>
          </a:p>
          <a:p>
            <a:r>
              <a:rPr lang="en-US" sz="2200" dirty="0"/>
              <a:t>Variable name must not start with a digit.</a:t>
            </a:r>
          </a:p>
          <a:p>
            <a:r>
              <a:rPr lang="en-US" sz="2200" dirty="0"/>
              <a:t>Blank spaces are not allowed in variable name.</a:t>
            </a:r>
          </a:p>
          <a:p>
            <a:r>
              <a:rPr lang="en-US" sz="2200" dirty="0"/>
              <a:t>Keywords are not allowed as variable name.</a:t>
            </a:r>
          </a:p>
          <a:p>
            <a:r>
              <a:rPr lang="en-US" sz="2200" dirty="0"/>
              <a:t>C is case-sensitive, so it is suggested to keep the variable names in lower case.</a:t>
            </a:r>
          </a:p>
          <a:p>
            <a:r>
              <a:rPr lang="en-US" sz="2200" dirty="0"/>
              <a:t> Example : average, height, age, total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Autofit/>
          </a:bodyPr>
          <a:lstStyle/>
          <a:p>
            <a:r>
              <a:rPr lang="en-US" sz="2400" b="1" dirty="0"/>
              <a:t>Declaration</a:t>
            </a:r>
            <a:r>
              <a:rPr lang="en-US" sz="2400" dirty="0"/>
              <a:t> of variables must be done before they are used in the program. </a:t>
            </a:r>
          </a:p>
          <a:p>
            <a:r>
              <a:rPr lang="en-US" sz="2400" dirty="0"/>
              <a:t>Syntax of variable declaration:</a:t>
            </a:r>
          </a:p>
          <a:p>
            <a:pPr marL="0" indent="0" algn="ctr">
              <a:buNone/>
            </a:pPr>
            <a:r>
              <a:rPr lang="en-US" sz="2400" dirty="0">
                <a:solidFill>
                  <a:schemeClr val="accent1"/>
                </a:solidFill>
              </a:rPr>
              <a:t> </a:t>
            </a:r>
            <a:r>
              <a:rPr lang="en-US" sz="2400" dirty="0" err="1">
                <a:solidFill>
                  <a:schemeClr val="accent1"/>
                </a:solidFill>
              </a:rPr>
              <a:t>datatype</a:t>
            </a:r>
            <a:r>
              <a:rPr lang="en-US" sz="2400" dirty="0">
                <a:solidFill>
                  <a:schemeClr val="accent1"/>
                </a:solidFill>
              </a:rPr>
              <a:t> variable;</a:t>
            </a:r>
          </a:p>
          <a:p>
            <a:r>
              <a:rPr lang="en-US" sz="2400" dirty="0"/>
              <a:t>Single variable declaration:</a:t>
            </a:r>
          </a:p>
          <a:p>
            <a:pPr marL="0" indent="0" algn="ctr">
              <a:buNone/>
            </a:pPr>
            <a:r>
              <a:rPr lang="en-US" sz="2400" dirty="0">
                <a:solidFill>
                  <a:schemeClr val="accent1"/>
                </a:solidFill>
              </a:rPr>
              <a:t> </a:t>
            </a:r>
            <a:r>
              <a:rPr lang="en-US" sz="2400" dirty="0" err="1">
                <a:solidFill>
                  <a:schemeClr val="accent1"/>
                </a:solidFill>
              </a:rPr>
              <a:t>int</a:t>
            </a:r>
            <a:r>
              <a:rPr lang="en-US" sz="2400" dirty="0">
                <a:solidFill>
                  <a:schemeClr val="accent1"/>
                </a:solidFill>
              </a:rPr>
              <a:t> a;</a:t>
            </a:r>
          </a:p>
          <a:p>
            <a:r>
              <a:rPr lang="en-US" sz="2400" dirty="0"/>
              <a:t>multiple variables declaration of same data type</a:t>
            </a:r>
          </a:p>
          <a:p>
            <a:pPr marL="0" indent="0" algn="ctr">
              <a:buNone/>
            </a:pPr>
            <a:r>
              <a:rPr lang="en-US" sz="2400" dirty="0">
                <a:solidFill>
                  <a:schemeClr val="accent1"/>
                </a:solidFill>
              </a:rPr>
              <a:t>float b, c;</a:t>
            </a:r>
          </a:p>
          <a:p>
            <a:r>
              <a:rPr lang="en-US" sz="2400" b="1" dirty="0"/>
              <a:t>Initializing</a:t>
            </a:r>
            <a:r>
              <a:rPr lang="en-US" sz="2400" dirty="0"/>
              <a:t> a variable means to provide it with a value.</a:t>
            </a:r>
          </a:p>
          <a:p>
            <a:pPr algn="ctr">
              <a:buNone/>
            </a:pPr>
            <a:r>
              <a:rPr lang="en-US" sz="2400" dirty="0" err="1">
                <a:solidFill>
                  <a:schemeClr val="accent1"/>
                </a:solidFill>
              </a:rPr>
              <a:t>int</a:t>
            </a:r>
            <a:r>
              <a:rPr lang="en-US" sz="2400" dirty="0">
                <a:solidFill>
                  <a:schemeClr val="accent1"/>
                </a:solidFill>
              </a:rPr>
              <a:t> a;</a:t>
            </a:r>
          </a:p>
          <a:p>
            <a:pPr algn="ctr">
              <a:buNone/>
            </a:pPr>
            <a:r>
              <a:rPr lang="en-US" sz="2400" dirty="0">
                <a:solidFill>
                  <a:schemeClr val="accent1"/>
                </a:solidFill>
              </a:rPr>
              <a:t>a = 10;</a:t>
            </a:r>
          </a:p>
          <a:p>
            <a:pPr algn="ctr">
              <a:buNone/>
            </a:pPr>
            <a:r>
              <a:rPr lang="en-US" sz="2400" dirty="0"/>
              <a:t>Or </a:t>
            </a:r>
          </a:p>
          <a:p>
            <a:pPr algn="ctr">
              <a:buNone/>
            </a:pPr>
            <a:r>
              <a:rPr lang="en-US" sz="2400" dirty="0"/>
              <a:t> </a:t>
            </a:r>
            <a:r>
              <a:rPr lang="en-US" sz="2400" dirty="0" err="1">
                <a:solidFill>
                  <a:schemeClr val="accent1"/>
                </a:solidFill>
              </a:rPr>
              <a:t>int</a:t>
            </a:r>
            <a:r>
              <a:rPr lang="en-US" sz="2400" dirty="0">
                <a:solidFill>
                  <a:schemeClr val="accent1"/>
                </a:solidFill>
              </a:rPr>
              <a:t> a=10;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Constants</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400" dirty="0"/>
              <a:t>A constant is a value or variable that can't be changed in the program, for example: 10, 20, 'a', 3.4, "c programming" etc.</a:t>
            </a:r>
          </a:p>
          <a:p>
            <a:r>
              <a:rPr lang="en-US" sz="2400" dirty="0"/>
              <a:t>Two ways to define constant in C:</a:t>
            </a:r>
          </a:p>
          <a:p>
            <a:pPr lvl="1"/>
            <a:r>
              <a:rPr lang="en-US" sz="2400" dirty="0"/>
              <a:t>const keyword: The const keyword is used to define constant in C programming.</a:t>
            </a:r>
          </a:p>
          <a:p>
            <a:pPr lvl="2"/>
            <a:r>
              <a:rPr lang="en-IN" dirty="0"/>
              <a:t>Ex: </a:t>
            </a:r>
            <a:r>
              <a:rPr lang="en-US" b="1" dirty="0">
                <a:solidFill>
                  <a:schemeClr val="accent1"/>
                </a:solidFill>
              </a:rPr>
              <a:t>const</a:t>
            </a:r>
            <a:r>
              <a:rPr lang="en-US" dirty="0">
                <a:solidFill>
                  <a:schemeClr val="accent1"/>
                </a:solidFill>
              </a:rPr>
              <a:t> </a:t>
            </a:r>
            <a:r>
              <a:rPr lang="en-US" b="1" dirty="0">
                <a:solidFill>
                  <a:schemeClr val="accent1"/>
                </a:solidFill>
              </a:rPr>
              <a:t>float</a:t>
            </a:r>
            <a:r>
              <a:rPr lang="en-US" dirty="0">
                <a:solidFill>
                  <a:schemeClr val="accent1"/>
                </a:solidFill>
              </a:rPr>
              <a:t> PI=3.14; </a:t>
            </a:r>
          </a:p>
          <a:p>
            <a:pPr lvl="1"/>
            <a:r>
              <a:rPr lang="en-US" sz="2400" dirty="0"/>
              <a:t>#define preprocessor: The #define preprocessor is also used to define constant.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Example</a:t>
            </a:r>
            <a:endParaRPr lang="en-US" dirty="0">
              <a:solidFill>
                <a:srgbClr val="0070C0"/>
              </a:solidFill>
            </a:endParaRPr>
          </a:p>
        </p:txBody>
      </p:sp>
      <p:sp>
        <p:nvSpPr>
          <p:cNvPr id="3" name="Content Placeholder 2"/>
          <p:cNvSpPr>
            <a:spLocks noGrp="1"/>
          </p:cNvSpPr>
          <p:nvPr>
            <p:ph idx="1"/>
          </p:nvPr>
        </p:nvSpPr>
        <p:spPr/>
        <p:txBody>
          <a:bodyPr>
            <a:normAutofit/>
          </a:bodyPr>
          <a:lstStyle/>
          <a:p>
            <a:pPr>
              <a:buNone/>
            </a:pPr>
            <a:r>
              <a:rPr lang="en-US" sz="2400" dirty="0"/>
              <a:t>#include&lt;</a:t>
            </a:r>
            <a:r>
              <a:rPr lang="en-US" sz="2400" dirty="0" err="1"/>
              <a:t>stdio.h</a:t>
            </a:r>
            <a:r>
              <a:rPr lang="en-US" sz="2400" dirty="0"/>
              <a:t>&gt;    </a:t>
            </a:r>
          </a:p>
          <a:p>
            <a:pPr>
              <a:buNone/>
            </a:pPr>
            <a:r>
              <a:rPr lang="en-US" sz="2400" b="1" dirty="0" err="1"/>
              <a:t>int</a:t>
            </a:r>
            <a:r>
              <a:rPr lang="en-US" sz="2400" dirty="0"/>
              <a:t> main(){    </a:t>
            </a:r>
          </a:p>
          <a:p>
            <a:pPr>
              <a:buNone/>
            </a:pPr>
            <a:r>
              <a:rPr lang="en-US" sz="2400" b="1" dirty="0"/>
              <a:t>const</a:t>
            </a:r>
            <a:r>
              <a:rPr lang="en-US" sz="2400" dirty="0"/>
              <a:t> </a:t>
            </a:r>
            <a:r>
              <a:rPr lang="en-US" sz="2400" b="1" dirty="0"/>
              <a:t>float</a:t>
            </a:r>
            <a:r>
              <a:rPr lang="en-US" sz="2400" dirty="0"/>
              <a:t> PI=3.14;     </a:t>
            </a:r>
          </a:p>
          <a:p>
            <a:pPr>
              <a:buNone/>
            </a:pPr>
            <a:r>
              <a:rPr lang="en-US" sz="2400" dirty="0"/>
              <a:t>//PI=4.5;    //it will render compile time error</a:t>
            </a:r>
          </a:p>
          <a:p>
            <a:pPr>
              <a:buNone/>
            </a:pPr>
            <a:r>
              <a:rPr lang="en-US" sz="2400" dirty="0" err="1"/>
              <a:t>printf</a:t>
            </a:r>
            <a:r>
              <a:rPr lang="en-US" sz="2400" dirty="0"/>
              <a:t>("The value of PI is: %</a:t>
            </a:r>
            <a:r>
              <a:rPr lang="en-US" sz="2400" dirty="0" err="1"/>
              <a:t>f",PI</a:t>
            </a:r>
            <a:r>
              <a:rPr lang="en-US" sz="2400" dirty="0"/>
              <a:t>);    </a:t>
            </a:r>
          </a:p>
          <a:p>
            <a:pPr>
              <a:buNone/>
            </a:pPr>
            <a:r>
              <a:rPr lang="en-US" sz="2400" dirty="0"/>
              <a:t>    </a:t>
            </a:r>
            <a:r>
              <a:rPr lang="en-US" sz="2400" b="1" dirty="0"/>
              <a:t>return</a:t>
            </a:r>
            <a:r>
              <a:rPr lang="en-US" sz="2400" dirty="0"/>
              <a:t> 0;  </a:t>
            </a:r>
          </a:p>
          <a:p>
            <a:pPr>
              <a:buNone/>
            </a:pPr>
            <a:r>
              <a:rPr lang="en-US" sz="2400" dirty="0"/>
              <a:t>}   </a:t>
            </a:r>
          </a:p>
          <a:p>
            <a:pPr>
              <a:buNone/>
            </a:pPr>
            <a:r>
              <a:rPr lang="en-US" sz="2400" b="1" dirty="0"/>
              <a:t>Output:</a:t>
            </a:r>
          </a:p>
          <a:p>
            <a:pPr>
              <a:buNone/>
            </a:pPr>
            <a:r>
              <a:rPr lang="en-US" sz="2400" dirty="0"/>
              <a:t>The value of PI is: 3.14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a:solidFill>
                  <a:srgbClr val="0070C0"/>
                </a:solidFill>
              </a:rPr>
              <a:t>Input &amp; Output</a:t>
            </a:r>
            <a:endParaRPr lang="en-US" dirty="0">
              <a:solidFill>
                <a:srgbClr val="0070C0"/>
              </a:solidFill>
            </a:endParaRPr>
          </a:p>
        </p:txBody>
      </p:sp>
      <p:sp>
        <p:nvSpPr>
          <p:cNvPr id="3" name="Content Placeholder 2"/>
          <p:cNvSpPr>
            <a:spLocks noGrp="1"/>
          </p:cNvSpPr>
          <p:nvPr>
            <p:ph idx="1"/>
          </p:nvPr>
        </p:nvSpPr>
        <p:spPr>
          <a:xfrm>
            <a:off x="457200" y="1143000"/>
            <a:ext cx="8229600" cy="5334000"/>
          </a:xfrm>
        </p:spPr>
        <p:txBody>
          <a:bodyPr>
            <a:noAutofit/>
          </a:bodyPr>
          <a:lstStyle/>
          <a:p>
            <a:r>
              <a:rPr lang="en-US" sz="2200" dirty="0"/>
              <a:t>The </a:t>
            </a:r>
            <a:r>
              <a:rPr lang="en-US" sz="2200" dirty="0" err="1"/>
              <a:t>printf</a:t>
            </a:r>
            <a:r>
              <a:rPr lang="en-US" sz="2200" dirty="0"/>
              <a:t>() and </a:t>
            </a:r>
            <a:r>
              <a:rPr lang="en-US" sz="2200" dirty="0" err="1"/>
              <a:t>scanf</a:t>
            </a:r>
            <a:r>
              <a:rPr lang="en-US" sz="2200" dirty="0"/>
              <a:t>() functions are used for input and output in C language. </a:t>
            </a:r>
          </a:p>
          <a:p>
            <a:r>
              <a:rPr lang="en-US" sz="2200" dirty="0"/>
              <a:t>Both functions are inbuilt library functions, defined in </a:t>
            </a:r>
            <a:r>
              <a:rPr lang="en-US" sz="2200" dirty="0" err="1"/>
              <a:t>stdio.h</a:t>
            </a:r>
            <a:r>
              <a:rPr lang="en-US" sz="2200" dirty="0"/>
              <a:t> (header file).</a:t>
            </a:r>
          </a:p>
          <a:p>
            <a:r>
              <a:rPr lang="en-US" sz="2200" dirty="0"/>
              <a:t>The </a:t>
            </a:r>
            <a:r>
              <a:rPr lang="en-US" sz="2200" b="1" dirty="0" err="1"/>
              <a:t>printf</a:t>
            </a:r>
            <a:r>
              <a:rPr lang="en-US" sz="2200" b="1" dirty="0"/>
              <a:t>() function</a:t>
            </a:r>
            <a:r>
              <a:rPr lang="en-US" sz="2200" dirty="0"/>
              <a:t> is used for output. It prints the given statement to the console.</a:t>
            </a:r>
          </a:p>
          <a:p>
            <a:r>
              <a:rPr lang="en-US" sz="2200" dirty="0"/>
              <a:t>Syntax:</a:t>
            </a:r>
          </a:p>
          <a:p>
            <a:pPr algn="ctr">
              <a:buNone/>
            </a:pPr>
            <a:r>
              <a:rPr lang="en-US" sz="2200" dirty="0" err="1">
                <a:solidFill>
                  <a:schemeClr val="accent1"/>
                </a:solidFill>
              </a:rPr>
              <a:t>printf</a:t>
            </a:r>
            <a:r>
              <a:rPr lang="en-US" sz="2200" dirty="0">
                <a:solidFill>
                  <a:schemeClr val="accent1"/>
                </a:solidFill>
              </a:rPr>
              <a:t>("format </a:t>
            </a:r>
            <a:r>
              <a:rPr lang="en-US" sz="2200" dirty="0" err="1">
                <a:solidFill>
                  <a:schemeClr val="accent1"/>
                </a:solidFill>
              </a:rPr>
              <a:t>string",argument_list</a:t>
            </a:r>
            <a:r>
              <a:rPr lang="en-US" sz="2200" dirty="0">
                <a:solidFill>
                  <a:schemeClr val="accent1"/>
                </a:solidFill>
              </a:rPr>
              <a:t>);</a:t>
            </a:r>
            <a:r>
              <a:rPr lang="en-US" sz="2200" dirty="0"/>
              <a:t>  </a:t>
            </a:r>
          </a:p>
          <a:p>
            <a:r>
              <a:rPr lang="en-US" sz="2200" dirty="0"/>
              <a:t>The </a:t>
            </a:r>
            <a:r>
              <a:rPr lang="en-US" sz="2200" b="1" dirty="0"/>
              <a:t>format string</a:t>
            </a:r>
            <a:r>
              <a:rPr lang="en-US" sz="2200" dirty="0"/>
              <a:t> can be %d (integer), %c (character), %s (string), %f (float) etc.</a:t>
            </a:r>
          </a:p>
          <a:p>
            <a:r>
              <a:rPr lang="en-US" sz="2200" dirty="0"/>
              <a:t>The </a:t>
            </a:r>
            <a:r>
              <a:rPr lang="en-US" sz="2200" b="1" dirty="0" err="1"/>
              <a:t>scanf</a:t>
            </a:r>
            <a:r>
              <a:rPr lang="en-US" sz="2200" b="1" dirty="0"/>
              <a:t>() function</a:t>
            </a:r>
            <a:r>
              <a:rPr lang="en-US" sz="2200" dirty="0"/>
              <a:t> is used for input. It reads the input data from the console.</a:t>
            </a:r>
          </a:p>
          <a:p>
            <a:r>
              <a:rPr lang="en-IN" sz="2200" dirty="0"/>
              <a:t>Syntax:</a:t>
            </a:r>
          </a:p>
          <a:p>
            <a:pPr algn="ctr">
              <a:buNone/>
            </a:pPr>
            <a:r>
              <a:rPr lang="en-US" sz="2200" dirty="0" err="1">
                <a:solidFill>
                  <a:schemeClr val="accent1"/>
                </a:solidFill>
              </a:rPr>
              <a:t>scanf</a:t>
            </a:r>
            <a:r>
              <a:rPr lang="en-US" sz="2200" dirty="0">
                <a:solidFill>
                  <a:schemeClr val="accent1"/>
                </a:solidFill>
              </a:rPr>
              <a:t>("format </a:t>
            </a:r>
            <a:r>
              <a:rPr lang="en-US" sz="2200" dirty="0" err="1">
                <a:solidFill>
                  <a:schemeClr val="accent1"/>
                </a:solidFill>
              </a:rPr>
              <a:t>string",argument_list</a:t>
            </a:r>
            <a:r>
              <a:rPr lang="en-US" sz="2200" dirty="0">
                <a:solidFill>
                  <a:schemeClr val="accent1"/>
                </a:solidFill>
              </a:rPr>
              <a:t>); </a:t>
            </a:r>
            <a:r>
              <a:rPr lang="en-US" sz="22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Pseudo code</a:t>
            </a:r>
            <a:endParaRPr lang="en-US" dirty="0"/>
          </a:p>
        </p:txBody>
      </p:sp>
      <p:sp>
        <p:nvSpPr>
          <p:cNvPr id="3" name="Content Placeholder 2"/>
          <p:cNvSpPr>
            <a:spLocks noGrp="1"/>
          </p:cNvSpPr>
          <p:nvPr>
            <p:ph idx="1"/>
          </p:nvPr>
        </p:nvSpPr>
        <p:spPr/>
        <p:txBody>
          <a:bodyPr>
            <a:normAutofit/>
          </a:bodyPr>
          <a:lstStyle/>
          <a:p>
            <a:r>
              <a:rPr lang="en-US" sz="2500" dirty="0"/>
              <a:t>Pseudo code is an informal way of writing a program. </a:t>
            </a:r>
          </a:p>
          <a:p>
            <a:r>
              <a:rPr lang="en-US" sz="2500" dirty="0"/>
              <a:t>It is not exactly a computer program. </a:t>
            </a:r>
          </a:p>
          <a:p>
            <a:r>
              <a:rPr lang="en-US" sz="2500" dirty="0"/>
              <a:t>It represents the algorithm of the program in natural language and mathematical notations. </a:t>
            </a:r>
          </a:p>
          <a:p>
            <a:r>
              <a:rPr lang="en-US" sz="2500" dirty="0"/>
              <a:t>Usually, there is no particular code syntax to write </a:t>
            </a:r>
            <a:r>
              <a:rPr lang="en-US" sz="2500"/>
              <a:t>a pseudo code. </a:t>
            </a:r>
            <a:endParaRPr lang="en-US" sz="2500" dirty="0"/>
          </a:p>
          <a:p>
            <a:r>
              <a:rPr lang="en-US" sz="2500" dirty="0"/>
              <a:t>Therefore, there is no strict syntax as a usual programming language. </a:t>
            </a:r>
          </a:p>
          <a:p>
            <a:r>
              <a:rPr lang="en-US" sz="2500" dirty="0"/>
              <a:t>It uses simple English language.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685800"/>
          </a:xfrm>
        </p:spPr>
        <p:txBody>
          <a:bodyPr>
            <a:normAutofit/>
          </a:bodyPr>
          <a:lstStyle/>
          <a:p>
            <a:r>
              <a:rPr lang="en-US" sz="3200" dirty="0">
                <a:solidFill>
                  <a:srgbClr val="0070C0"/>
                </a:solidFill>
              </a:rPr>
              <a:t>Example</a:t>
            </a:r>
          </a:p>
        </p:txBody>
      </p:sp>
      <p:sp>
        <p:nvSpPr>
          <p:cNvPr id="3" name="Content Placeholder 2"/>
          <p:cNvSpPr>
            <a:spLocks noGrp="1"/>
          </p:cNvSpPr>
          <p:nvPr>
            <p:ph idx="1"/>
          </p:nvPr>
        </p:nvSpPr>
        <p:spPr>
          <a:xfrm>
            <a:off x="457200" y="685800"/>
            <a:ext cx="8077200" cy="5791200"/>
          </a:xfrm>
        </p:spPr>
        <p:txBody>
          <a:bodyPr>
            <a:noAutofit/>
          </a:bodyPr>
          <a:lstStyle/>
          <a:p>
            <a:r>
              <a:rPr lang="en-US" sz="2000" dirty="0">
                <a:solidFill>
                  <a:srgbClr val="00B0F0"/>
                </a:solidFill>
              </a:rPr>
              <a:t>C program to take input from user and print</a:t>
            </a:r>
          </a:p>
          <a:p>
            <a:pPr>
              <a:buNone/>
            </a:pPr>
            <a:r>
              <a:rPr lang="en-US" sz="2000" dirty="0"/>
              <a:t>	#include &lt;</a:t>
            </a:r>
            <a:r>
              <a:rPr lang="en-US" sz="2000" dirty="0" err="1"/>
              <a:t>stdio.h</a:t>
            </a:r>
            <a:r>
              <a:rPr lang="en-US" sz="2000" dirty="0"/>
              <a:t>&gt;  </a:t>
            </a:r>
            <a:r>
              <a:rPr lang="en-US" sz="2000" dirty="0">
                <a:solidFill>
                  <a:srgbClr val="FF0000"/>
                </a:solidFill>
              </a:rPr>
              <a:t>//preprocessor directive command</a:t>
            </a:r>
          </a:p>
          <a:p>
            <a:pPr>
              <a:buNone/>
            </a:pPr>
            <a:r>
              <a:rPr lang="en-US" sz="2000" dirty="0"/>
              <a:t>	</a:t>
            </a:r>
            <a:r>
              <a:rPr lang="en-US" sz="2000" dirty="0" err="1"/>
              <a:t>int</a:t>
            </a:r>
            <a:r>
              <a:rPr lang="en-US" sz="2000" dirty="0"/>
              <a:t> main() </a:t>
            </a:r>
          </a:p>
          <a:p>
            <a:pPr>
              <a:buNone/>
            </a:pPr>
            <a:r>
              <a:rPr lang="en-US" sz="2000" dirty="0"/>
              <a:t>	{ </a:t>
            </a:r>
          </a:p>
          <a:p>
            <a:pPr>
              <a:buNone/>
            </a:pPr>
            <a:r>
              <a:rPr lang="en-US" sz="2000" dirty="0"/>
              <a:t>		</a:t>
            </a:r>
            <a:r>
              <a:rPr lang="en-US" sz="2000" dirty="0" err="1"/>
              <a:t>int</a:t>
            </a:r>
            <a:r>
              <a:rPr lang="en-US" sz="2000" dirty="0"/>
              <a:t> number; </a:t>
            </a:r>
          </a:p>
          <a:p>
            <a:pPr>
              <a:buNone/>
            </a:pPr>
            <a:r>
              <a:rPr lang="en-US" sz="2000" dirty="0"/>
              <a:t>		</a:t>
            </a:r>
            <a:r>
              <a:rPr lang="en-US" sz="2000" dirty="0">
                <a:solidFill>
                  <a:srgbClr val="FF0000"/>
                </a:solidFill>
              </a:rPr>
              <a:t>// </a:t>
            </a:r>
            <a:r>
              <a:rPr lang="en-US" sz="2000" dirty="0" err="1">
                <a:solidFill>
                  <a:srgbClr val="FF0000"/>
                </a:solidFill>
              </a:rPr>
              <a:t>printf</a:t>
            </a:r>
            <a:r>
              <a:rPr lang="en-US" sz="2000" dirty="0">
                <a:solidFill>
                  <a:srgbClr val="FF0000"/>
                </a:solidFill>
              </a:rPr>
              <a:t>() </a:t>
            </a:r>
            <a:r>
              <a:rPr lang="en-US" sz="2000" dirty="0" err="1">
                <a:solidFill>
                  <a:srgbClr val="FF0000"/>
                </a:solidFill>
              </a:rPr>
              <a:t>dislpays</a:t>
            </a:r>
            <a:r>
              <a:rPr lang="en-US" sz="2000" dirty="0">
                <a:solidFill>
                  <a:srgbClr val="FF0000"/>
                </a:solidFill>
              </a:rPr>
              <a:t> the formatted output </a:t>
            </a:r>
          </a:p>
          <a:p>
            <a:pPr>
              <a:buNone/>
            </a:pPr>
            <a:r>
              <a:rPr lang="en-US" sz="2000" dirty="0"/>
              <a:t>		</a:t>
            </a:r>
            <a:r>
              <a:rPr lang="en-US" sz="2000" dirty="0" err="1"/>
              <a:t>printf</a:t>
            </a:r>
            <a:r>
              <a:rPr lang="en-US" sz="2000" dirty="0"/>
              <a:t>("Enter an integer: "); </a:t>
            </a:r>
          </a:p>
          <a:p>
            <a:pPr>
              <a:buNone/>
            </a:pPr>
            <a:r>
              <a:rPr lang="en-US" sz="2000" dirty="0"/>
              <a:t>		</a:t>
            </a:r>
            <a:r>
              <a:rPr lang="en-US" sz="2000" dirty="0">
                <a:solidFill>
                  <a:srgbClr val="FF0000"/>
                </a:solidFill>
              </a:rPr>
              <a:t>// </a:t>
            </a:r>
            <a:r>
              <a:rPr lang="en-US" sz="2000" dirty="0" err="1">
                <a:solidFill>
                  <a:srgbClr val="FF0000"/>
                </a:solidFill>
              </a:rPr>
              <a:t>scanf</a:t>
            </a:r>
            <a:r>
              <a:rPr lang="en-US" sz="2000" dirty="0">
                <a:solidFill>
                  <a:srgbClr val="FF0000"/>
                </a:solidFill>
              </a:rPr>
              <a:t>() reads the formatted input and stores them </a:t>
            </a:r>
            <a:r>
              <a:rPr lang="en-US" sz="2000" dirty="0"/>
              <a:t>	</a:t>
            </a:r>
          </a:p>
          <a:p>
            <a:pPr>
              <a:buNone/>
            </a:pPr>
            <a:r>
              <a:rPr lang="en-US" sz="2000" dirty="0"/>
              <a:t>		</a:t>
            </a:r>
            <a:r>
              <a:rPr lang="en-US" sz="2000" dirty="0" err="1"/>
              <a:t>scanf</a:t>
            </a:r>
            <a:r>
              <a:rPr lang="en-US" sz="2000" dirty="0"/>
              <a:t>("%d", &amp;number); </a:t>
            </a:r>
          </a:p>
          <a:p>
            <a:pPr>
              <a:buNone/>
            </a:pPr>
            <a:r>
              <a:rPr lang="en-US" sz="2000" dirty="0"/>
              <a:t>		</a:t>
            </a:r>
            <a:r>
              <a:rPr lang="en-US" sz="2000" dirty="0">
                <a:solidFill>
                  <a:srgbClr val="FF0000"/>
                </a:solidFill>
              </a:rPr>
              <a:t>// </a:t>
            </a:r>
            <a:r>
              <a:rPr lang="en-US" sz="2000" dirty="0" err="1">
                <a:solidFill>
                  <a:srgbClr val="FF0000"/>
                </a:solidFill>
              </a:rPr>
              <a:t>printf</a:t>
            </a:r>
            <a:r>
              <a:rPr lang="en-US" sz="2000" dirty="0">
                <a:solidFill>
                  <a:srgbClr val="FF0000"/>
                </a:solidFill>
              </a:rPr>
              <a:t>() displays the formatted output </a:t>
            </a:r>
          </a:p>
          <a:p>
            <a:pPr>
              <a:buNone/>
            </a:pPr>
            <a:r>
              <a:rPr lang="en-US" sz="2000" dirty="0"/>
              <a:t>		</a:t>
            </a:r>
            <a:r>
              <a:rPr lang="en-US" sz="2000" dirty="0" err="1"/>
              <a:t>printf</a:t>
            </a:r>
            <a:r>
              <a:rPr lang="en-US" sz="2000" dirty="0"/>
              <a:t>("You entered: %d", number);</a:t>
            </a:r>
          </a:p>
          <a:p>
            <a:pPr>
              <a:buNone/>
            </a:pPr>
            <a:r>
              <a:rPr lang="en-US" sz="2000" dirty="0"/>
              <a:t> 		return 0; </a:t>
            </a:r>
            <a:r>
              <a:rPr lang="en-US" sz="2000" dirty="0">
                <a:solidFill>
                  <a:srgbClr val="FF0000"/>
                </a:solidFill>
              </a:rPr>
              <a:t>// exit status</a:t>
            </a:r>
          </a:p>
          <a:p>
            <a:pPr>
              <a:buNone/>
            </a:pPr>
            <a:r>
              <a:rPr lang="en-US" sz="2000" dirty="0"/>
              <a:t>	}</a:t>
            </a:r>
          </a:p>
          <a:p>
            <a:r>
              <a:rPr lang="en-US" sz="2000" dirty="0">
                <a:solidFill>
                  <a:srgbClr val="00B0F0"/>
                </a:solidFill>
              </a:rPr>
              <a:t>Output:</a:t>
            </a:r>
          </a:p>
          <a:p>
            <a:pPr>
              <a:buNone/>
            </a:pPr>
            <a:r>
              <a:rPr lang="en-US" sz="2000" dirty="0"/>
              <a:t>		Enter a integer: 25 </a:t>
            </a:r>
          </a:p>
          <a:p>
            <a:pPr>
              <a:buNone/>
            </a:pPr>
            <a:r>
              <a:rPr lang="en-US" sz="2000" dirty="0"/>
              <a:t>		You entered: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r>
              <a:rPr lang="en-US" sz="2000" dirty="0">
                <a:solidFill>
                  <a:srgbClr val="00B0F0"/>
                </a:solidFill>
              </a:rPr>
              <a:t>C program to multiply two numbers</a:t>
            </a:r>
          </a:p>
          <a:p>
            <a:pPr>
              <a:buNone/>
            </a:pPr>
            <a:r>
              <a:rPr lang="en-US" sz="2000" dirty="0"/>
              <a:t>	#include &lt;</a:t>
            </a:r>
            <a:r>
              <a:rPr lang="en-US" sz="2000" dirty="0" err="1"/>
              <a:t>stdio.h</a:t>
            </a:r>
            <a:r>
              <a:rPr lang="en-US" sz="2000" dirty="0"/>
              <a:t>&gt;</a:t>
            </a:r>
          </a:p>
          <a:p>
            <a:pPr>
              <a:buNone/>
            </a:pPr>
            <a:r>
              <a:rPr lang="en-US" sz="2000" dirty="0"/>
              <a:t>	 </a:t>
            </a:r>
            <a:r>
              <a:rPr lang="en-US" sz="2000" dirty="0" err="1"/>
              <a:t>int</a:t>
            </a:r>
            <a:r>
              <a:rPr lang="en-US" sz="2000" dirty="0"/>
              <a:t> main() </a:t>
            </a:r>
          </a:p>
          <a:p>
            <a:pPr>
              <a:buNone/>
            </a:pPr>
            <a:r>
              <a:rPr lang="en-US" sz="2000" dirty="0"/>
              <a:t>	{ </a:t>
            </a:r>
          </a:p>
          <a:p>
            <a:pPr>
              <a:buNone/>
            </a:pPr>
            <a:r>
              <a:rPr lang="en-US" sz="2000" dirty="0"/>
              <a:t>		    double </a:t>
            </a:r>
            <a:r>
              <a:rPr lang="en-US" sz="2000" dirty="0" err="1"/>
              <a:t>firstNumber</a:t>
            </a:r>
            <a:r>
              <a:rPr lang="en-US" sz="2000" dirty="0"/>
              <a:t>, </a:t>
            </a:r>
            <a:r>
              <a:rPr lang="en-US" sz="2000" dirty="0" err="1"/>
              <a:t>secondNumber</a:t>
            </a:r>
            <a:r>
              <a:rPr lang="en-US" sz="2000" dirty="0"/>
              <a:t>, product; </a:t>
            </a:r>
          </a:p>
          <a:p>
            <a:pPr>
              <a:buNone/>
            </a:pPr>
            <a:r>
              <a:rPr lang="en-US" sz="2000" dirty="0"/>
              <a:t>		    </a:t>
            </a:r>
            <a:r>
              <a:rPr lang="en-US" sz="2000" dirty="0" err="1"/>
              <a:t>printf</a:t>
            </a:r>
            <a:r>
              <a:rPr lang="en-US" sz="2000" dirty="0"/>
              <a:t>("Enter two numbers: "); </a:t>
            </a:r>
          </a:p>
          <a:p>
            <a:pPr>
              <a:buNone/>
            </a:pPr>
            <a:r>
              <a:rPr lang="en-US" sz="2000" dirty="0"/>
              <a:t>		    </a:t>
            </a:r>
            <a:r>
              <a:rPr lang="en-US" sz="2000" dirty="0" err="1"/>
              <a:t>scanf</a:t>
            </a:r>
            <a:r>
              <a:rPr lang="en-US" sz="2000" dirty="0"/>
              <a:t>("%lf %lf", &amp;</a:t>
            </a:r>
            <a:r>
              <a:rPr lang="en-US" sz="2000" dirty="0" err="1"/>
              <a:t>firstNumber,&amp;secondNumber</a:t>
            </a:r>
            <a:r>
              <a:rPr lang="en-US" sz="2000" dirty="0"/>
              <a:t>); </a:t>
            </a:r>
          </a:p>
          <a:p>
            <a:pPr>
              <a:buNone/>
            </a:pPr>
            <a:r>
              <a:rPr lang="en-US" sz="2000" dirty="0"/>
              <a:t>		    product = </a:t>
            </a:r>
            <a:r>
              <a:rPr lang="en-US" sz="2000" dirty="0" err="1"/>
              <a:t>firstNumber</a:t>
            </a:r>
            <a:r>
              <a:rPr lang="en-US" sz="2000" dirty="0"/>
              <a:t> * </a:t>
            </a:r>
            <a:r>
              <a:rPr lang="en-US" sz="2000" dirty="0" err="1"/>
              <a:t>secondNumber</a:t>
            </a:r>
            <a:r>
              <a:rPr lang="en-US" sz="2000" dirty="0"/>
              <a:t>; </a:t>
            </a:r>
          </a:p>
          <a:p>
            <a:pPr>
              <a:buNone/>
            </a:pPr>
            <a:r>
              <a:rPr lang="en-US" sz="2000" dirty="0"/>
              <a:t>		    </a:t>
            </a:r>
            <a:r>
              <a:rPr lang="en-US" sz="2000" dirty="0" err="1"/>
              <a:t>printf</a:t>
            </a:r>
            <a:r>
              <a:rPr lang="en-US" sz="2000" dirty="0"/>
              <a:t>("Product = %.2lf", product);</a:t>
            </a:r>
          </a:p>
          <a:p>
            <a:pPr>
              <a:buNone/>
            </a:pPr>
            <a:r>
              <a:rPr lang="en-US" sz="2000" dirty="0"/>
              <a:t>		    return 0;</a:t>
            </a:r>
          </a:p>
          <a:p>
            <a:pPr>
              <a:buNone/>
            </a:pPr>
            <a:r>
              <a:rPr lang="en-US" sz="2000" dirty="0"/>
              <a:t>	 }</a:t>
            </a:r>
          </a:p>
          <a:p>
            <a:r>
              <a:rPr lang="en-US" sz="2000" dirty="0">
                <a:solidFill>
                  <a:srgbClr val="00B0F0"/>
                </a:solidFill>
              </a:rPr>
              <a:t>Output:</a:t>
            </a:r>
          </a:p>
          <a:p>
            <a:pPr>
              <a:buNone/>
            </a:pPr>
            <a:r>
              <a:rPr lang="en-US" sz="2000" dirty="0"/>
              <a:t>		Enter two numbers: 2.4  </a:t>
            </a:r>
          </a:p>
          <a:p>
            <a:pPr>
              <a:buNone/>
            </a:pPr>
            <a:r>
              <a:rPr lang="en-US" sz="2000" dirty="0"/>
              <a:t>		1.12 </a:t>
            </a:r>
          </a:p>
          <a:p>
            <a:pPr>
              <a:buNone/>
            </a:pPr>
            <a:r>
              <a:rPr lang="en-US" sz="2000" dirty="0"/>
              <a:t>		Product = 2.69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solidFill>
              </a:rPr>
              <a:t>What is an Error?</a:t>
            </a:r>
          </a:p>
        </p:txBody>
      </p:sp>
      <p:sp>
        <p:nvSpPr>
          <p:cNvPr id="3" name="Content Placeholder 2"/>
          <p:cNvSpPr>
            <a:spLocks noGrp="1"/>
          </p:cNvSpPr>
          <p:nvPr>
            <p:ph idx="1"/>
          </p:nvPr>
        </p:nvSpPr>
        <p:spPr/>
        <p:txBody>
          <a:bodyPr>
            <a:normAutofit/>
          </a:bodyPr>
          <a:lstStyle/>
          <a:p>
            <a:r>
              <a:rPr lang="en-US" sz="2600" dirty="0"/>
              <a:t>It is an unexpected output</a:t>
            </a:r>
          </a:p>
          <a:p>
            <a:r>
              <a:rPr lang="en-US" sz="2600" dirty="0"/>
              <a:t>Illegal operation which results in abnormal working of the program.</a:t>
            </a:r>
          </a:p>
          <a:p>
            <a:r>
              <a:rPr lang="en-US" sz="2600" dirty="0"/>
              <a:t>It is also known as bug.</a:t>
            </a:r>
          </a:p>
          <a:p>
            <a:r>
              <a:rPr lang="en-US" sz="2600" dirty="0"/>
              <a:t>For the successful execution of the programs, it is necessary to remove all types of errors.</a:t>
            </a:r>
          </a:p>
          <a:p>
            <a:r>
              <a:rPr lang="en-US" sz="2600" b="1" dirty="0"/>
              <a:t>Debugging:</a:t>
            </a:r>
          </a:p>
          <a:p>
            <a:pPr lvl="1">
              <a:buFont typeface="Wingdings" pitchFamily="2" charset="2"/>
              <a:buChar char="§"/>
            </a:pPr>
            <a:r>
              <a:rPr lang="en-US" sz="2600" dirty="0"/>
              <a:t>It is the process of finding and removing errors</a:t>
            </a:r>
          </a:p>
          <a:p>
            <a:pPr lvl="1">
              <a:buNone/>
            </a:pPr>
            <a:r>
              <a:rPr lang="en-US" sz="2600" dirty="0"/>
              <a:t>	from the program.</a:t>
            </a:r>
          </a:p>
          <a:p>
            <a:endParaRPr lang="en-US" sz="2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3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3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3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3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3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solidFill>
              </a:rPr>
              <a:t>Types of Error</a:t>
            </a:r>
          </a:p>
        </p:txBody>
      </p:sp>
      <p:sp>
        <p:nvSpPr>
          <p:cNvPr id="3" name="Content Placeholder 2"/>
          <p:cNvSpPr>
            <a:spLocks noGrp="1"/>
          </p:cNvSpPr>
          <p:nvPr>
            <p:ph idx="1"/>
          </p:nvPr>
        </p:nvSpPr>
        <p:spPr/>
        <p:txBody>
          <a:bodyPr/>
          <a:lstStyle/>
          <a:p>
            <a:r>
              <a:rPr lang="en-US" dirty="0"/>
              <a:t>Syntax errors</a:t>
            </a:r>
          </a:p>
          <a:p>
            <a:r>
              <a:rPr lang="en-US" dirty="0"/>
              <a:t>Runtime errors</a:t>
            </a:r>
          </a:p>
          <a:p>
            <a:r>
              <a:rPr lang="en-US"/>
              <a:t>Logical </a:t>
            </a:r>
            <a:r>
              <a:rPr lang="en-US" dirty="0"/>
              <a:t>errors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solidFill>
              </a:rPr>
              <a:t>Syntax errors</a:t>
            </a:r>
          </a:p>
        </p:txBody>
      </p:sp>
      <p:sp>
        <p:nvSpPr>
          <p:cNvPr id="3" name="Content Placeholder 2"/>
          <p:cNvSpPr>
            <a:spLocks noGrp="1"/>
          </p:cNvSpPr>
          <p:nvPr>
            <p:ph idx="1"/>
          </p:nvPr>
        </p:nvSpPr>
        <p:spPr/>
        <p:txBody>
          <a:bodyPr>
            <a:normAutofit fontScale="92500" lnSpcReduction="10000"/>
          </a:bodyPr>
          <a:lstStyle/>
          <a:p>
            <a:r>
              <a:rPr lang="en-US" dirty="0"/>
              <a:t>Reason:</a:t>
            </a:r>
          </a:p>
          <a:p>
            <a:pPr lvl="1">
              <a:buFont typeface="Wingdings" pitchFamily="2" charset="2"/>
              <a:buChar char="§"/>
            </a:pPr>
            <a:r>
              <a:rPr lang="en-US" dirty="0"/>
              <a:t>It occurs due to the violation of writing C syntax rules.</a:t>
            </a:r>
          </a:p>
          <a:p>
            <a:r>
              <a:rPr lang="en-US" dirty="0"/>
              <a:t>Detector:</a:t>
            </a:r>
          </a:p>
          <a:p>
            <a:pPr lvl="1">
              <a:buFont typeface="Wingdings" pitchFamily="2" charset="2"/>
              <a:buChar char="§"/>
            </a:pPr>
            <a:r>
              <a:rPr lang="en-US" dirty="0"/>
              <a:t>Compiler detects during compilation.</a:t>
            </a:r>
          </a:p>
          <a:p>
            <a:pPr lvl="1">
              <a:buFont typeface="Wingdings" pitchFamily="2" charset="2"/>
              <a:buChar char="§"/>
            </a:pPr>
            <a:r>
              <a:rPr lang="en-US" dirty="0"/>
              <a:t>Easy to locate and remove them</a:t>
            </a:r>
          </a:p>
          <a:p>
            <a:pPr lvl="1">
              <a:buFont typeface="Wingdings" pitchFamily="2" charset="2"/>
              <a:buChar char="§"/>
            </a:pPr>
            <a:r>
              <a:rPr lang="en-US" dirty="0"/>
              <a:t>Compiler can easily specifies the location and type of error.</a:t>
            </a:r>
          </a:p>
          <a:p>
            <a:r>
              <a:rPr lang="en-US" dirty="0"/>
              <a:t>Outcome:</a:t>
            </a:r>
          </a:p>
          <a:p>
            <a:pPr lvl="1">
              <a:buFont typeface="Wingdings" pitchFamily="2" charset="2"/>
              <a:buChar char="§"/>
            </a:pPr>
            <a:r>
              <a:rPr lang="en-US" dirty="0"/>
              <a:t>The program having syntax error cannot be compiled/translated.</a:t>
            </a:r>
          </a:p>
          <a:p>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solidFill>
              </a:rPr>
              <a:t>When do syntax errors occurs?</a:t>
            </a:r>
          </a:p>
        </p:txBody>
      </p:sp>
      <p:sp>
        <p:nvSpPr>
          <p:cNvPr id="3" name="Content Placeholder 2"/>
          <p:cNvSpPr>
            <a:spLocks noGrp="1"/>
          </p:cNvSpPr>
          <p:nvPr>
            <p:ph idx="1"/>
          </p:nvPr>
        </p:nvSpPr>
        <p:spPr/>
        <p:txBody>
          <a:bodyPr/>
          <a:lstStyle/>
          <a:p>
            <a:r>
              <a:rPr lang="en-US" dirty="0"/>
              <a:t>Missing statement terminator(;).</a:t>
            </a:r>
          </a:p>
          <a:p>
            <a:r>
              <a:rPr lang="en-US" dirty="0"/>
              <a:t>Missing parenthesis({,}).</a:t>
            </a:r>
          </a:p>
          <a:p>
            <a:r>
              <a:rPr lang="en-US" dirty="0"/>
              <a:t>Misspelled Keyword.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solidFill>
              </a:rPr>
              <a:t>Example</a:t>
            </a:r>
          </a:p>
        </p:txBody>
      </p:sp>
      <p:sp>
        <p:nvSpPr>
          <p:cNvPr id="3" name="Content Placeholder 2"/>
          <p:cNvSpPr>
            <a:spLocks noGrp="1"/>
          </p:cNvSpPr>
          <p:nvPr>
            <p:ph idx="1"/>
          </p:nvPr>
        </p:nvSpPr>
        <p:spPr>
          <a:xfrm>
            <a:off x="457200" y="1524000"/>
            <a:ext cx="8229600" cy="5050536"/>
          </a:xfrm>
        </p:spPr>
        <p:txBody>
          <a:bodyPr numCol="1">
            <a:normAutofit/>
          </a:bodyPr>
          <a:lstStyle/>
          <a:p>
            <a:pPr fontAlgn="base">
              <a:buNone/>
            </a:pPr>
            <a:r>
              <a:rPr lang="en-US" sz="2400" dirty="0"/>
              <a:t>// C program to illustrate syntax error </a:t>
            </a:r>
          </a:p>
          <a:p>
            <a:pPr fontAlgn="base">
              <a:buFont typeface="Arial" pitchFamily="34" charset="0"/>
              <a:buChar char="•"/>
            </a:pPr>
            <a:r>
              <a:rPr lang="en-US" sz="2400" dirty="0"/>
              <a:t>#include&lt;</a:t>
            </a:r>
            <a:r>
              <a:rPr lang="en-US" sz="2400" dirty="0" err="1"/>
              <a:t>stdio.h</a:t>
            </a:r>
            <a:r>
              <a:rPr lang="en-US" sz="2400" dirty="0"/>
              <a:t>&gt; </a:t>
            </a:r>
          </a:p>
          <a:p>
            <a:pPr fontAlgn="base">
              <a:buNone/>
            </a:pPr>
            <a:r>
              <a:rPr lang="en-US" sz="2400" dirty="0"/>
              <a:t>void main() </a:t>
            </a:r>
          </a:p>
          <a:p>
            <a:pPr fontAlgn="base">
              <a:buNone/>
            </a:pPr>
            <a:r>
              <a:rPr lang="en-US" sz="2400" dirty="0"/>
              <a:t>{ </a:t>
            </a:r>
          </a:p>
          <a:p>
            <a:pPr fontAlgn="base">
              <a:buNone/>
            </a:pPr>
            <a:r>
              <a:rPr lang="en-US" sz="2400" dirty="0"/>
              <a:t>    </a:t>
            </a:r>
            <a:r>
              <a:rPr lang="en-US" sz="2400" dirty="0" err="1"/>
              <a:t>int</a:t>
            </a:r>
            <a:r>
              <a:rPr lang="en-US" sz="2400" dirty="0"/>
              <a:t> x = 10; </a:t>
            </a:r>
          </a:p>
          <a:p>
            <a:pPr fontAlgn="base">
              <a:buNone/>
            </a:pPr>
            <a:r>
              <a:rPr lang="en-US" sz="2400" dirty="0"/>
              <a:t>    </a:t>
            </a:r>
            <a:r>
              <a:rPr lang="en-US" sz="2400" dirty="0" err="1"/>
              <a:t>int</a:t>
            </a:r>
            <a:r>
              <a:rPr lang="en-US" sz="2400" dirty="0"/>
              <a:t> y = 15;  </a:t>
            </a:r>
          </a:p>
          <a:p>
            <a:pPr fontAlgn="base">
              <a:buNone/>
            </a:pPr>
            <a:r>
              <a:rPr lang="en-US" sz="2400" dirty="0"/>
              <a:t>   </a:t>
            </a:r>
            <a:r>
              <a:rPr lang="en-US" sz="2400" dirty="0" err="1"/>
              <a:t>printf</a:t>
            </a:r>
            <a:r>
              <a:rPr lang="en-US" sz="2400" dirty="0"/>
              <a:t>("%d", (x, y)) // semicolon missed </a:t>
            </a:r>
          </a:p>
          <a:p>
            <a:pPr fontAlgn="base">
              <a:buNone/>
            </a:pPr>
            <a:r>
              <a:rPr lang="en-US" sz="2400" dirty="0"/>
              <a:t>} </a:t>
            </a:r>
          </a:p>
          <a:p>
            <a:pPr fontAlgn="base">
              <a:buFont typeface="Arial" pitchFamily="34" charset="0"/>
              <a:buChar char="•"/>
            </a:pPr>
            <a:r>
              <a:rPr lang="en-US" sz="2400" dirty="0"/>
              <a:t>Output:</a:t>
            </a:r>
          </a:p>
          <a:p>
            <a:pPr>
              <a:buNone/>
            </a:pPr>
            <a:r>
              <a:rPr lang="en-US" sz="2400" dirty="0"/>
              <a:t>error: expected ';' before '}' token</a:t>
            </a:r>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solidFill>
              </a:rPr>
              <a:t>Runtime Error</a:t>
            </a:r>
          </a:p>
        </p:txBody>
      </p:sp>
      <p:sp>
        <p:nvSpPr>
          <p:cNvPr id="3" name="Content Placeholder 2"/>
          <p:cNvSpPr>
            <a:spLocks noGrp="1"/>
          </p:cNvSpPr>
          <p:nvPr>
            <p:ph idx="1"/>
          </p:nvPr>
        </p:nvSpPr>
        <p:spPr/>
        <p:txBody>
          <a:bodyPr>
            <a:normAutofit lnSpcReduction="10000"/>
          </a:bodyPr>
          <a:lstStyle/>
          <a:p>
            <a:r>
              <a:rPr lang="en-US" dirty="0"/>
              <a:t>Reason:</a:t>
            </a:r>
          </a:p>
          <a:p>
            <a:pPr lvl="1">
              <a:buFont typeface="Wingdings" pitchFamily="2" charset="2"/>
              <a:buChar char="§"/>
            </a:pPr>
            <a:r>
              <a:rPr lang="en-US" dirty="0"/>
              <a:t>Occurs due to performing an illegal operation.</a:t>
            </a:r>
          </a:p>
          <a:p>
            <a:r>
              <a:rPr lang="en-US" dirty="0"/>
              <a:t>Detector:</a:t>
            </a:r>
          </a:p>
          <a:p>
            <a:pPr lvl="1">
              <a:buFont typeface="Wingdings" pitchFamily="2" charset="2"/>
              <a:buChar char="§"/>
            </a:pPr>
            <a:r>
              <a:rPr lang="en-IN" dirty="0"/>
              <a:t>Computer detects errors at the time of running the program</a:t>
            </a:r>
            <a:r>
              <a:rPr lang="en-US" dirty="0"/>
              <a:t>.</a:t>
            </a:r>
          </a:p>
          <a:p>
            <a:r>
              <a:rPr lang="en-IN" dirty="0"/>
              <a:t>Outcome:</a:t>
            </a:r>
          </a:p>
          <a:p>
            <a:pPr lvl="1">
              <a:buFont typeface="Wingdings" pitchFamily="2" charset="2"/>
              <a:buChar char="§"/>
            </a:pPr>
            <a:r>
              <a:rPr lang="en-IN" dirty="0"/>
              <a:t>Running program is stopped or crashed and a diagnostic message is displayed on screen causing that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Why runtime error occurs?</a:t>
            </a:r>
            <a:endParaRPr lang="en-US" dirty="0">
              <a:solidFill>
                <a:schemeClr val="accent1"/>
              </a:solidFill>
            </a:endParaRPr>
          </a:p>
        </p:txBody>
      </p:sp>
      <p:sp>
        <p:nvSpPr>
          <p:cNvPr id="3" name="Content Placeholder 2"/>
          <p:cNvSpPr>
            <a:spLocks noGrp="1"/>
          </p:cNvSpPr>
          <p:nvPr>
            <p:ph idx="1"/>
          </p:nvPr>
        </p:nvSpPr>
        <p:spPr/>
        <p:txBody>
          <a:bodyPr/>
          <a:lstStyle/>
          <a:p>
            <a:r>
              <a:rPr lang="en-IN" dirty="0"/>
              <a:t>Number when divided by zero</a:t>
            </a:r>
          </a:p>
          <a:p>
            <a:r>
              <a:rPr lang="en-IN" dirty="0"/>
              <a:t>Accessing memory that is not available</a:t>
            </a:r>
          </a:p>
          <a:p>
            <a:endParaRPr lang="en-IN" dirty="0"/>
          </a:p>
          <a:p>
            <a:pPr>
              <a:buFont typeface="Wingdings" pitchFamily="2" charset="2"/>
              <a:buChar char="Ø"/>
            </a:pPr>
            <a:r>
              <a:rPr lang="en-US" dirty="0"/>
              <a:t>These types of error are hard to find as the compiler doesn’t point to the line at which the error occurs.</a:t>
            </a:r>
            <a:endParaRPr lang="en-IN"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ctr"/>
            <a:r>
              <a:rPr lang="en-IN" dirty="0">
                <a:solidFill>
                  <a:schemeClr val="accent1"/>
                </a:solidFill>
              </a:rPr>
              <a:t>Example</a:t>
            </a:r>
            <a:endParaRPr lang="en-US" dirty="0">
              <a:solidFill>
                <a:schemeClr val="accent1"/>
              </a:solidFill>
            </a:endParaRPr>
          </a:p>
        </p:txBody>
      </p:sp>
      <p:sp>
        <p:nvSpPr>
          <p:cNvPr id="3" name="Content Placeholder 2"/>
          <p:cNvSpPr>
            <a:spLocks noGrp="1"/>
          </p:cNvSpPr>
          <p:nvPr>
            <p:ph idx="1"/>
          </p:nvPr>
        </p:nvSpPr>
        <p:spPr>
          <a:xfrm>
            <a:off x="457200" y="1143000"/>
            <a:ext cx="8229600" cy="5562600"/>
          </a:xfrm>
        </p:spPr>
        <p:txBody>
          <a:bodyPr>
            <a:noAutofit/>
          </a:bodyPr>
          <a:lstStyle/>
          <a:p>
            <a:pPr fontAlgn="base"/>
            <a:r>
              <a:rPr lang="en-US" sz="2200" dirty="0"/>
              <a:t>// C program to illustrate  run-time error </a:t>
            </a:r>
          </a:p>
          <a:p>
            <a:pPr fontAlgn="base">
              <a:buNone/>
            </a:pPr>
            <a:r>
              <a:rPr lang="en-US" sz="2200" dirty="0"/>
              <a:t>#include&lt;</a:t>
            </a:r>
            <a:r>
              <a:rPr lang="en-US" sz="2200" dirty="0" err="1"/>
              <a:t>stdio.h</a:t>
            </a:r>
            <a:r>
              <a:rPr lang="en-US" sz="2200" dirty="0"/>
              <a:t>&gt; </a:t>
            </a:r>
          </a:p>
          <a:p>
            <a:pPr fontAlgn="base">
              <a:buNone/>
            </a:pPr>
            <a:r>
              <a:rPr lang="en-US" sz="2200" dirty="0"/>
              <a:t>void main() </a:t>
            </a:r>
          </a:p>
          <a:p>
            <a:pPr fontAlgn="base">
              <a:buNone/>
            </a:pPr>
            <a:r>
              <a:rPr lang="en-US" sz="2200" dirty="0"/>
              <a:t>{ </a:t>
            </a:r>
          </a:p>
          <a:p>
            <a:pPr fontAlgn="base">
              <a:buNone/>
            </a:pPr>
            <a:r>
              <a:rPr lang="en-US" sz="2200" dirty="0"/>
              <a:t>    </a:t>
            </a:r>
            <a:r>
              <a:rPr lang="en-US" sz="2200" dirty="0" err="1"/>
              <a:t>int</a:t>
            </a:r>
            <a:r>
              <a:rPr lang="en-US" sz="2200" dirty="0"/>
              <a:t> n = 9, div = 0;  </a:t>
            </a:r>
          </a:p>
          <a:p>
            <a:pPr fontAlgn="base">
              <a:buNone/>
            </a:pPr>
            <a:r>
              <a:rPr lang="en-US" sz="2200" dirty="0"/>
              <a:t>    // wrong logic number is divided by 0, </a:t>
            </a:r>
          </a:p>
          <a:p>
            <a:pPr fontAlgn="base">
              <a:buNone/>
            </a:pPr>
            <a:r>
              <a:rPr lang="en-US" sz="2200" dirty="0"/>
              <a:t>    // so this program abnormally terminates </a:t>
            </a:r>
          </a:p>
          <a:p>
            <a:pPr fontAlgn="base">
              <a:buNone/>
            </a:pPr>
            <a:r>
              <a:rPr lang="en-US" sz="2200" dirty="0"/>
              <a:t>    div = n/0; </a:t>
            </a:r>
          </a:p>
          <a:p>
            <a:pPr fontAlgn="base">
              <a:buNone/>
            </a:pPr>
            <a:r>
              <a:rPr lang="en-US" sz="2200" dirty="0"/>
              <a:t>    </a:t>
            </a:r>
            <a:r>
              <a:rPr lang="en-US" sz="2200" dirty="0" err="1"/>
              <a:t>printf</a:t>
            </a:r>
            <a:r>
              <a:rPr lang="en-US" sz="2200" dirty="0"/>
              <a:t>("</a:t>
            </a:r>
            <a:r>
              <a:rPr lang="en-US" sz="2200" dirty="0" err="1"/>
              <a:t>resut</a:t>
            </a:r>
            <a:r>
              <a:rPr lang="en-US" sz="2200" dirty="0"/>
              <a:t> = %d", div); </a:t>
            </a:r>
          </a:p>
          <a:p>
            <a:pPr fontAlgn="base">
              <a:buNone/>
            </a:pPr>
            <a:r>
              <a:rPr lang="en-US" sz="2200" dirty="0"/>
              <a:t>} </a:t>
            </a:r>
          </a:p>
          <a:p>
            <a:pPr fontAlgn="base"/>
            <a:r>
              <a:rPr lang="en-US" sz="2200" dirty="0"/>
              <a:t>Output:</a:t>
            </a:r>
          </a:p>
          <a:p>
            <a:pPr>
              <a:buNone/>
            </a:pPr>
            <a:r>
              <a:rPr lang="en-US" sz="2200" dirty="0"/>
              <a:t>	warning: division by zero [-</a:t>
            </a:r>
            <a:r>
              <a:rPr lang="en-US" sz="2200" dirty="0" err="1"/>
              <a:t>Wdiv</a:t>
            </a:r>
            <a:r>
              <a:rPr lang="en-US" sz="2200" dirty="0"/>
              <a:t>-by-zero] div = n/0;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20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20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20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20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20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dirty="0">
                <a:solidFill>
                  <a:schemeClr val="accent1"/>
                </a:solidFill>
              </a:rPr>
              <a:t>Flow chart</a:t>
            </a:r>
            <a:endParaRPr lang="en-US" dirty="0">
              <a:solidFill>
                <a:schemeClr val="accent1"/>
              </a:solidFill>
            </a:endParaRPr>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a:t>A Flow chart is a Graphical representation of an Algorithm.</a:t>
            </a:r>
            <a:endParaRPr lang="en-IN" sz="2400" dirty="0"/>
          </a:p>
          <a:p>
            <a:r>
              <a:rPr lang="en-US" sz="2400" dirty="0"/>
              <a:t>Flowcharts are drawn using certain special purpose symbols such as Rectangles, Diamonds, Ovals and small circles. </a:t>
            </a:r>
          </a:p>
          <a:p>
            <a:r>
              <a:rPr lang="en-US" sz="2400" dirty="0"/>
              <a:t>These symbols are connected by arrows called flow lines.</a:t>
            </a:r>
          </a:p>
          <a:p>
            <a:r>
              <a:rPr lang="en-US" sz="2400" dirty="0"/>
              <a:t>Flow chart simply a diagrammatic /pictorial representation of way to solve the given problem.</a:t>
            </a:r>
          </a:p>
          <a:p>
            <a:r>
              <a:rPr lang="en-US" sz="2400" dirty="0"/>
              <a:t>Flowcharts can be used to describe all sorts of processes: business, educational, personal and of course algorithms. </a:t>
            </a:r>
          </a:p>
          <a:p>
            <a:r>
              <a:rPr lang="en-US" sz="2400" dirty="0"/>
              <a:t>So, flowcharts are often used as a program planning tool to visually organize step-by-step process of a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9"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solidFill>
              </a:rPr>
              <a:t>Logical error</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10000"/>
          </a:bodyPr>
          <a:lstStyle/>
          <a:p>
            <a:r>
              <a:rPr lang="en-IN" dirty="0"/>
              <a:t>Reason:</a:t>
            </a:r>
          </a:p>
          <a:p>
            <a:pPr lvl="1">
              <a:buFont typeface="Wingdings" pitchFamily="2" charset="2"/>
              <a:buChar char="§"/>
            </a:pPr>
            <a:r>
              <a:rPr lang="en-IN" dirty="0"/>
              <a:t>Occurs due to following a faulty algorithm.</a:t>
            </a:r>
          </a:p>
          <a:p>
            <a:pPr lvl="1">
              <a:buFont typeface="Wingdings" pitchFamily="2" charset="2"/>
              <a:buChar char="§"/>
            </a:pPr>
            <a:r>
              <a:rPr lang="en-US" dirty="0"/>
              <a:t>provide incorrect output but appears to be error free </a:t>
            </a:r>
            <a:endParaRPr lang="en-IN" dirty="0"/>
          </a:p>
          <a:p>
            <a:r>
              <a:rPr lang="en-IN" dirty="0"/>
              <a:t>Detector:</a:t>
            </a:r>
          </a:p>
          <a:p>
            <a:pPr lvl="1">
              <a:buFont typeface="Wingdings" pitchFamily="2" charset="2"/>
              <a:buChar char="§"/>
            </a:pPr>
            <a:r>
              <a:rPr lang="en-IN" dirty="0"/>
              <a:t>Programmer find their errors by checking the whole program statement by statement.</a:t>
            </a:r>
          </a:p>
          <a:p>
            <a:pPr lvl="1">
              <a:buFont typeface="Wingdings" pitchFamily="2" charset="2"/>
              <a:buChar char="§"/>
            </a:pPr>
            <a:r>
              <a:rPr lang="en-IN" dirty="0"/>
              <a:t>Comparatively difficult to detect this error</a:t>
            </a:r>
          </a:p>
          <a:p>
            <a:r>
              <a:rPr lang="en-IN" dirty="0"/>
              <a:t>Outcome:</a:t>
            </a:r>
          </a:p>
          <a:p>
            <a:pPr lvl="1">
              <a:buFont typeface="Wingdings" pitchFamily="2" charset="2"/>
              <a:buChar char="§"/>
            </a:pPr>
            <a:r>
              <a:rPr lang="en-IN" dirty="0"/>
              <a:t>Running program does not stop or crash but the wrong output is generated.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1143000"/>
          </a:xfrm>
        </p:spPr>
        <p:txBody>
          <a:bodyPr/>
          <a:lstStyle/>
          <a:p>
            <a:pPr algn="ctr"/>
            <a:r>
              <a:rPr lang="en-IN" dirty="0">
                <a:solidFill>
                  <a:schemeClr val="accent1"/>
                </a:solidFill>
              </a:rPr>
              <a:t>Example</a:t>
            </a:r>
            <a:endParaRPr lang="en-US" dirty="0">
              <a:solidFill>
                <a:schemeClr val="accent1"/>
              </a:solidFill>
            </a:endParaRPr>
          </a:p>
        </p:txBody>
      </p:sp>
      <p:sp>
        <p:nvSpPr>
          <p:cNvPr id="3" name="Content Placeholder 2"/>
          <p:cNvSpPr>
            <a:spLocks noGrp="1"/>
          </p:cNvSpPr>
          <p:nvPr>
            <p:ph idx="1"/>
          </p:nvPr>
        </p:nvSpPr>
        <p:spPr>
          <a:xfrm>
            <a:off x="457200" y="1174845"/>
            <a:ext cx="8229600" cy="5378355"/>
          </a:xfrm>
        </p:spPr>
        <p:txBody>
          <a:bodyPr>
            <a:noAutofit/>
          </a:bodyPr>
          <a:lstStyle/>
          <a:p>
            <a:r>
              <a:rPr lang="en-US" sz="2400" dirty="0"/>
              <a:t>Program to find modulus</a:t>
            </a:r>
          </a:p>
          <a:p>
            <a:pPr marL="0" indent="0">
              <a:buNone/>
            </a:pPr>
            <a:r>
              <a:rPr lang="en-US" sz="2400" dirty="0"/>
              <a:t>#include&lt;</a:t>
            </a:r>
            <a:r>
              <a:rPr lang="en-US" sz="2400" dirty="0" err="1"/>
              <a:t>stdio.h</a:t>
            </a:r>
            <a:r>
              <a:rPr lang="en-US" sz="2400" dirty="0"/>
              <a:t>&gt; </a:t>
            </a:r>
          </a:p>
          <a:p>
            <a:pPr>
              <a:buNone/>
            </a:pPr>
            <a:r>
              <a:rPr lang="en-US" sz="2400" dirty="0" err="1"/>
              <a:t>int</a:t>
            </a:r>
            <a:r>
              <a:rPr lang="en-US" sz="2400" dirty="0"/>
              <a:t> main()</a:t>
            </a:r>
          </a:p>
          <a:p>
            <a:pPr>
              <a:buNone/>
            </a:pPr>
            <a:r>
              <a:rPr lang="en-US" sz="2400" dirty="0"/>
              <a:t> { </a:t>
            </a:r>
          </a:p>
          <a:p>
            <a:pPr>
              <a:buNone/>
            </a:pPr>
            <a:r>
              <a:rPr lang="en-US" sz="2400" dirty="0"/>
              <a:t>	</a:t>
            </a:r>
            <a:r>
              <a:rPr lang="en-US" sz="2400" dirty="0" err="1"/>
              <a:t>int</a:t>
            </a:r>
            <a:r>
              <a:rPr lang="en-US" sz="2400" dirty="0"/>
              <a:t> a=10,b=2; </a:t>
            </a:r>
          </a:p>
          <a:p>
            <a:pPr>
              <a:buNone/>
            </a:pPr>
            <a:r>
              <a:rPr lang="en-US" sz="2400" dirty="0"/>
              <a:t>	</a:t>
            </a:r>
            <a:r>
              <a:rPr lang="en-US" sz="2400" dirty="0" err="1"/>
              <a:t>int</a:t>
            </a:r>
            <a:r>
              <a:rPr lang="en-US" sz="2400" dirty="0"/>
              <a:t> mod; </a:t>
            </a:r>
          </a:p>
          <a:p>
            <a:pPr>
              <a:buNone/>
            </a:pPr>
            <a:r>
              <a:rPr lang="en-US" sz="2400" dirty="0"/>
              <a:t>	mod = a/b; // Logical Error. Correct statement “</a:t>
            </a:r>
            <a:r>
              <a:rPr lang="en-US" sz="2400" dirty="0">
                <a:solidFill>
                  <a:schemeClr val="accent1"/>
                </a:solidFill>
              </a:rPr>
              <a:t>mod=</a:t>
            </a:r>
            <a:r>
              <a:rPr lang="en-US" sz="2400" dirty="0" err="1">
                <a:solidFill>
                  <a:schemeClr val="accent1"/>
                </a:solidFill>
              </a:rPr>
              <a:t>a%b</a:t>
            </a:r>
            <a:r>
              <a:rPr lang="en-US" sz="2400" dirty="0">
                <a:solidFill>
                  <a:schemeClr val="accent1"/>
                </a:solidFill>
              </a:rPr>
              <a:t>;</a:t>
            </a:r>
            <a:r>
              <a:rPr lang="en-US" sz="2400" dirty="0"/>
              <a:t>”</a:t>
            </a:r>
          </a:p>
          <a:p>
            <a:pPr>
              <a:buNone/>
            </a:pPr>
            <a:r>
              <a:rPr lang="en-US" sz="2400" dirty="0"/>
              <a:t>	return 0; </a:t>
            </a:r>
          </a:p>
          <a:p>
            <a:pPr>
              <a:buNone/>
            </a:pPr>
            <a:r>
              <a:rPr lang="en-US" sz="2400" dirty="0"/>
              <a:t>}</a:t>
            </a:r>
          </a:p>
          <a:p>
            <a:pPr>
              <a:buFont typeface="Arial" pitchFamily="34" charset="0"/>
              <a:buChar char="•"/>
            </a:pPr>
            <a:r>
              <a:rPr lang="en-US" sz="2400" dirty="0"/>
              <a:t>Output:</a:t>
            </a:r>
          </a:p>
          <a:p>
            <a:pPr>
              <a:buNone/>
            </a:pPr>
            <a:r>
              <a:rPr lang="en-US" sz="2400" dirty="0"/>
              <a:t>output which you were expecting will not be shown.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446664"/>
            <a:ext cx="7620000" cy="4679501"/>
          </a:xfrm>
        </p:spPr>
        <p:txBody>
          <a:bodyPr>
            <a:normAutofit/>
          </a:bodyPr>
          <a:lstStyle/>
          <a:p>
            <a:pPr>
              <a:lnSpc>
                <a:spcPct val="100000"/>
              </a:lnSpc>
            </a:pPr>
            <a:r>
              <a:rPr lang="en-US" sz="2200" dirty="0"/>
              <a:t>An operator is a symbol used to perform operations in a program.</a:t>
            </a:r>
          </a:p>
          <a:p>
            <a:pPr>
              <a:lnSpc>
                <a:spcPct val="100000"/>
              </a:lnSpc>
            </a:pPr>
            <a:r>
              <a:rPr lang="en-US" sz="2200" dirty="0"/>
              <a:t>Set of operators that are classified as follows...</a:t>
            </a:r>
          </a:p>
          <a:p>
            <a:pPr lvl="1">
              <a:lnSpc>
                <a:spcPct val="100000"/>
              </a:lnSpc>
              <a:buFont typeface="Wingdings" panose="05000000000000000000" pitchFamily="2" charset="2"/>
              <a:buChar char="Ø"/>
            </a:pPr>
            <a:r>
              <a:rPr lang="en-US" sz="2200" dirty="0"/>
              <a:t>Arithmetic Operators</a:t>
            </a:r>
          </a:p>
          <a:p>
            <a:pPr lvl="1">
              <a:lnSpc>
                <a:spcPct val="100000"/>
              </a:lnSpc>
              <a:buFont typeface="Wingdings" panose="05000000000000000000" pitchFamily="2" charset="2"/>
              <a:buChar char="Ø"/>
            </a:pPr>
            <a:r>
              <a:rPr lang="en-US" sz="2200" dirty="0"/>
              <a:t>Relational Operators</a:t>
            </a:r>
          </a:p>
          <a:p>
            <a:pPr lvl="1">
              <a:lnSpc>
                <a:spcPct val="100000"/>
              </a:lnSpc>
              <a:buFont typeface="Wingdings" panose="05000000000000000000" pitchFamily="2" charset="2"/>
              <a:buChar char="Ø"/>
            </a:pPr>
            <a:r>
              <a:rPr lang="en-US" sz="2200" dirty="0"/>
              <a:t>Logical Operators</a:t>
            </a:r>
          </a:p>
          <a:p>
            <a:pPr lvl="1">
              <a:lnSpc>
                <a:spcPct val="100000"/>
              </a:lnSpc>
              <a:buFont typeface="Wingdings" panose="05000000000000000000" pitchFamily="2" charset="2"/>
              <a:buChar char="Ø"/>
            </a:pPr>
            <a:r>
              <a:rPr lang="en-US" sz="2200" dirty="0"/>
              <a:t>Increment &amp; Decrement Operators</a:t>
            </a:r>
          </a:p>
          <a:p>
            <a:pPr lvl="1">
              <a:lnSpc>
                <a:spcPct val="100000"/>
              </a:lnSpc>
              <a:buFont typeface="Wingdings" panose="05000000000000000000" pitchFamily="2" charset="2"/>
              <a:buChar char="Ø"/>
            </a:pPr>
            <a:r>
              <a:rPr lang="en-US" sz="2200" dirty="0"/>
              <a:t>Assignment Operators</a:t>
            </a:r>
          </a:p>
          <a:p>
            <a:pPr lvl="1">
              <a:lnSpc>
                <a:spcPct val="100000"/>
              </a:lnSpc>
              <a:buFont typeface="Wingdings" panose="05000000000000000000" pitchFamily="2" charset="2"/>
              <a:buChar char="Ø"/>
            </a:pPr>
            <a:r>
              <a:rPr lang="en-US" sz="2200" dirty="0"/>
              <a:t>Bitwise Operators</a:t>
            </a:r>
          </a:p>
          <a:p>
            <a:pPr lvl="1">
              <a:lnSpc>
                <a:spcPct val="100000"/>
              </a:lnSpc>
              <a:buFont typeface="Wingdings" panose="05000000000000000000" pitchFamily="2" charset="2"/>
              <a:buChar char="Ø"/>
            </a:pPr>
            <a:r>
              <a:rPr lang="en-US" sz="2200" dirty="0"/>
              <a:t>Conditional Operator</a:t>
            </a:r>
          </a:p>
          <a:p>
            <a:pPr lvl="1">
              <a:lnSpc>
                <a:spcPct val="100000"/>
              </a:lnSpc>
              <a:buFont typeface="Wingdings" panose="05000000000000000000" pitchFamily="2" charset="2"/>
              <a:buChar char="Ø"/>
            </a:pPr>
            <a:r>
              <a:rPr lang="en-US" sz="2200" dirty="0"/>
              <a:t>Special Operators</a:t>
            </a:r>
          </a:p>
        </p:txBody>
      </p:sp>
      <p:sp>
        <p:nvSpPr>
          <p:cNvPr id="2" name="TextBox 1"/>
          <p:cNvSpPr txBox="1"/>
          <p:nvPr/>
        </p:nvSpPr>
        <p:spPr>
          <a:xfrm>
            <a:off x="2693727" y="327548"/>
            <a:ext cx="3461332" cy="769441"/>
          </a:xfrm>
          <a:prstGeom prst="rect">
            <a:avLst/>
          </a:prstGeom>
          <a:noFill/>
        </p:spPr>
        <p:txBody>
          <a:bodyPr wrap="none" rtlCol="0">
            <a:spAutoFit/>
          </a:bodyPr>
          <a:lstStyle/>
          <a:p>
            <a:r>
              <a:rPr lang="en-US" sz="4400" dirty="0">
                <a:solidFill>
                  <a:schemeClr val="accent1"/>
                </a:solidFill>
              </a:rPr>
              <a:t>Operators in C</a:t>
            </a:r>
            <a:endParaRPr lang="en-IN" sz="4400" dirty="0">
              <a:solidFill>
                <a:schemeClr val="accent1"/>
              </a:solidFill>
            </a:endParaRPr>
          </a:p>
        </p:txBody>
      </p:sp>
    </p:spTree>
    <p:extLst>
      <p:ext uri="{BB962C8B-B14F-4D97-AF65-F5344CB8AC3E}">
        <p14:creationId xmlns:p14="http://schemas.microsoft.com/office/powerpoint/2010/main" val="294381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6172200" cy="819912"/>
          </a:xfrm>
        </p:spPr>
        <p:txBody>
          <a:bodyPr>
            <a:normAutofit/>
          </a:bodyPr>
          <a:lstStyle/>
          <a:p>
            <a:r>
              <a:rPr lang="en-US" dirty="0">
                <a:solidFill>
                  <a:schemeClr val="accent1"/>
                </a:solidFill>
              </a:rPr>
              <a:t>Arithmetic Operators</a:t>
            </a:r>
          </a:p>
        </p:txBody>
      </p:sp>
      <p:sp>
        <p:nvSpPr>
          <p:cNvPr id="3" name="Content Placeholder 2"/>
          <p:cNvSpPr>
            <a:spLocks noGrp="1"/>
          </p:cNvSpPr>
          <p:nvPr>
            <p:ph idx="1"/>
          </p:nvPr>
        </p:nvSpPr>
        <p:spPr>
          <a:xfrm>
            <a:off x="762000" y="1524000"/>
            <a:ext cx="7772400" cy="4876800"/>
          </a:xfrm>
        </p:spPr>
        <p:txBody>
          <a:bodyPr>
            <a:normAutofit lnSpcReduction="10000"/>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buNone/>
            </a:pPr>
            <a:endParaRPr lang="en-US" sz="2000" dirty="0"/>
          </a:p>
          <a:p>
            <a:r>
              <a:rPr lang="en-US" sz="2000" dirty="0"/>
              <a:t>The addition operator can be used with numerical data types and character data type.</a:t>
            </a:r>
          </a:p>
          <a:p>
            <a:pPr algn="ctr">
              <a:buNone/>
            </a:pPr>
            <a:r>
              <a:rPr lang="en-US" sz="2000" dirty="0"/>
              <a:t>‘c’ + ‘r’ = ‘</a:t>
            </a:r>
            <a:r>
              <a:rPr lang="en-US" sz="2000" dirty="0" err="1"/>
              <a:t>cr</a:t>
            </a:r>
            <a:r>
              <a:rPr lang="en-US" sz="2000" dirty="0"/>
              <a:t>’</a:t>
            </a:r>
          </a:p>
          <a:p>
            <a:r>
              <a:rPr lang="en-US" sz="2000" dirty="0"/>
              <a:t>The remainder of division operator is used with integer data type only.</a:t>
            </a:r>
          </a:p>
        </p:txBody>
      </p:sp>
      <p:pic>
        <p:nvPicPr>
          <p:cNvPr id="1027" name="Picture 3" descr="D:\KMIT\my material\operators.JPG"/>
          <p:cNvPicPr>
            <a:picLocks noChangeAspect="1" noChangeArrowheads="1"/>
          </p:cNvPicPr>
          <p:nvPr/>
        </p:nvPicPr>
        <p:blipFill>
          <a:blip r:embed="rId2" cstate="print"/>
          <a:srcRect/>
          <a:stretch>
            <a:fillRect/>
          </a:stretch>
        </p:blipFill>
        <p:spPr bwMode="auto">
          <a:xfrm>
            <a:off x="2438400" y="1524000"/>
            <a:ext cx="3962400" cy="2832816"/>
          </a:xfrm>
          <a:prstGeom prst="rect">
            <a:avLst/>
          </a:prstGeom>
          <a:noFill/>
        </p:spPr>
      </p:pic>
    </p:spTree>
    <p:extLst>
      <p:ext uri="{BB962C8B-B14F-4D97-AF65-F5344CB8AC3E}">
        <p14:creationId xmlns:p14="http://schemas.microsoft.com/office/powerpoint/2010/main" val="88824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913" y="762000"/>
            <a:ext cx="7054187" cy="5715000"/>
          </a:xfrm>
        </p:spPr>
        <p:txBody>
          <a:bodyPr>
            <a:normAutofit/>
          </a:bodyPr>
          <a:lstStyle/>
          <a:p>
            <a:pPr marL="0" indent="0">
              <a:buNone/>
            </a:pPr>
            <a:r>
              <a:rPr lang="en-US" dirty="0">
                <a:solidFill>
                  <a:schemeClr val="accent1"/>
                </a:solidFill>
                <a:sym typeface="Symbol" pitchFamily="18" charset="2"/>
              </a:rPr>
              <a:t>Priority of operators:</a:t>
            </a:r>
            <a:endParaRPr lang="en-US" sz="2100" dirty="0">
              <a:solidFill>
                <a:schemeClr val="accent1"/>
              </a:solidFill>
              <a:sym typeface="Symbol" pitchFamily="18" charset="2"/>
            </a:endParaRPr>
          </a:p>
          <a:p>
            <a:endParaRPr lang="en-US" sz="2100" dirty="0">
              <a:sym typeface="Symbol" pitchFamily="18" charset="2"/>
            </a:endParaRPr>
          </a:p>
          <a:p>
            <a:pPr lvl="1">
              <a:buFont typeface="Monotype Sorts" pitchFamily="2" charset="2"/>
              <a:buNone/>
            </a:pPr>
            <a:r>
              <a:rPr lang="en-US" sz="2100" b="1" dirty="0">
                <a:sym typeface="Symbol" pitchFamily="18" charset="2"/>
              </a:rPr>
              <a:t>	</a:t>
            </a:r>
          </a:p>
          <a:p>
            <a:pPr lvl="1">
              <a:buFont typeface="Monotype Sorts" pitchFamily="2" charset="2"/>
              <a:buNone/>
            </a:pPr>
            <a:endParaRPr lang="en-US" sz="2100" b="1" dirty="0">
              <a:sym typeface="Symbol" pitchFamily="18" charset="2"/>
            </a:endParaRPr>
          </a:p>
          <a:p>
            <a:pPr lvl="1">
              <a:buFont typeface="Monotype Sorts" pitchFamily="2" charset="2"/>
              <a:buNone/>
            </a:pPr>
            <a:endParaRPr lang="en-US" sz="2100" b="1" dirty="0">
              <a:sym typeface="Symbol" pitchFamily="18" charset="2"/>
            </a:endParaRPr>
          </a:p>
          <a:p>
            <a:pPr lvl="1">
              <a:buFont typeface="Monotype Sorts" pitchFamily="2" charset="2"/>
              <a:buNone/>
            </a:pPr>
            <a:endParaRPr lang="en-US" sz="2100" b="1" dirty="0">
              <a:sym typeface="Symbol" pitchFamily="18" charset="2"/>
            </a:endParaRPr>
          </a:p>
          <a:p>
            <a:pPr lvl="1">
              <a:buFont typeface="Monotype Sorts" pitchFamily="2" charset="2"/>
              <a:buNone/>
            </a:pPr>
            <a:endParaRPr lang="en-US" sz="2100" b="1" dirty="0">
              <a:sym typeface="Symbol" pitchFamily="18" charset="2"/>
            </a:endParaRPr>
          </a:p>
          <a:p>
            <a:pPr lvl="1">
              <a:buFont typeface="Monotype Sorts" pitchFamily="2" charset="2"/>
              <a:buNone/>
            </a:pPr>
            <a:r>
              <a:rPr lang="en-US" sz="2100" b="1" dirty="0">
                <a:sym typeface="Symbol" pitchFamily="18" charset="2"/>
              </a:rPr>
              <a:t>Ex:-</a:t>
            </a:r>
          </a:p>
          <a:p>
            <a:pPr lvl="1">
              <a:buFont typeface="Monotype Sorts" pitchFamily="2" charset="2"/>
              <a:buNone/>
            </a:pPr>
            <a:r>
              <a:rPr lang="en-US" sz="2100" b="1" dirty="0">
                <a:sym typeface="Symbol" pitchFamily="18" charset="2"/>
              </a:rPr>
              <a:t>3 – </a:t>
            </a:r>
            <a:r>
              <a:rPr lang="en-US" sz="2100" b="1" dirty="0">
                <a:solidFill>
                  <a:srgbClr val="FF0000"/>
                </a:solidFill>
                <a:sym typeface="Symbol" pitchFamily="18" charset="2"/>
              </a:rPr>
              <a:t>5 * 7</a:t>
            </a:r>
            <a:r>
              <a:rPr lang="en-US" sz="2100" b="1" dirty="0">
                <a:sym typeface="Symbol" pitchFamily="18" charset="2"/>
              </a:rPr>
              <a:t> / 8 + 6 / 2</a:t>
            </a:r>
          </a:p>
          <a:p>
            <a:pPr lvl="1">
              <a:buFont typeface="Monotype Sorts" pitchFamily="2" charset="2"/>
              <a:buNone/>
            </a:pPr>
            <a:r>
              <a:rPr lang="en-US" sz="2100" b="1" dirty="0">
                <a:sym typeface="Symbol" pitchFamily="18" charset="2"/>
              </a:rPr>
              <a:t>3 – </a:t>
            </a:r>
            <a:r>
              <a:rPr lang="en-US" sz="2100" b="1" dirty="0">
                <a:solidFill>
                  <a:srgbClr val="FF0000"/>
                </a:solidFill>
                <a:sym typeface="Symbol" pitchFamily="18" charset="2"/>
              </a:rPr>
              <a:t>35 / 8</a:t>
            </a:r>
            <a:r>
              <a:rPr lang="en-US" sz="2100" b="1" dirty="0">
                <a:sym typeface="Symbol" pitchFamily="18" charset="2"/>
              </a:rPr>
              <a:t> + 6 / 2</a:t>
            </a:r>
          </a:p>
          <a:p>
            <a:pPr lvl="1">
              <a:buFont typeface="Monotype Sorts" pitchFamily="2" charset="2"/>
              <a:buNone/>
            </a:pPr>
            <a:r>
              <a:rPr lang="en-US" sz="2100" b="1" dirty="0">
                <a:sym typeface="Symbol" pitchFamily="18" charset="2"/>
              </a:rPr>
              <a:t>3 – 4 + </a:t>
            </a:r>
            <a:r>
              <a:rPr lang="en-US" sz="2100" b="1" dirty="0">
                <a:solidFill>
                  <a:srgbClr val="FF0000"/>
                </a:solidFill>
                <a:sym typeface="Symbol" pitchFamily="18" charset="2"/>
              </a:rPr>
              <a:t>6 / 2</a:t>
            </a:r>
          </a:p>
          <a:p>
            <a:pPr lvl="1">
              <a:buFont typeface="Monotype Sorts" pitchFamily="2" charset="2"/>
              <a:buNone/>
            </a:pPr>
            <a:r>
              <a:rPr lang="en-US" sz="2100" b="1" dirty="0">
                <a:solidFill>
                  <a:srgbClr val="FF0000"/>
                </a:solidFill>
                <a:sym typeface="Symbol" pitchFamily="18" charset="2"/>
              </a:rPr>
              <a:t>3 – 4</a:t>
            </a:r>
            <a:r>
              <a:rPr lang="en-US" sz="2100" b="1" dirty="0">
                <a:sym typeface="Symbol" pitchFamily="18" charset="2"/>
              </a:rPr>
              <a:t> + 3</a:t>
            </a:r>
          </a:p>
          <a:p>
            <a:pPr lvl="1">
              <a:buFont typeface="Monotype Sorts" pitchFamily="2" charset="2"/>
              <a:buNone/>
            </a:pPr>
            <a:r>
              <a:rPr lang="en-US" sz="2100" b="1" dirty="0">
                <a:solidFill>
                  <a:srgbClr val="FF0000"/>
                </a:solidFill>
                <a:sym typeface="Symbol" pitchFamily="18" charset="2"/>
              </a:rPr>
              <a:t>-1 + 3</a:t>
            </a:r>
          </a:p>
          <a:p>
            <a:pPr lvl="1">
              <a:buFont typeface="Monotype Sorts" pitchFamily="2" charset="2"/>
              <a:buNone/>
            </a:pPr>
            <a:r>
              <a:rPr lang="en-US" sz="2100" b="1" dirty="0">
                <a:sym typeface="Symbol" pitchFamily="18" charset="2"/>
              </a:rPr>
              <a:t>2</a:t>
            </a:r>
          </a:p>
        </p:txBody>
      </p:sp>
      <p:pic>
        <p:nvPicPr>
          <p:cNvPr id="1027" name="Picture 3"/>
          <p:cNvPicPr>
            <a:picLocks noChangeAspect="1" noChangeArrowheads="1"/>
          </p:cNvPicPr>
          <p:nvPr/>
        </p:nvPicPr>
        <p:blipFill>
          <a:blip r:embed="rId2" cstate="print"/>
          <a:srcRect/>
          <a:stretch>
            <a:fillRect/>
          </a:stretch>
        </p:blipFill>
        <p:spPr bwMode="auto">
          <a:xfrm>
            <a:off x="1461164" y="1480783"/>
            <a:ext cx="5146787" cy="1685498"/>
          </a:xfrm>
          <a:prstGeom prst="rect">
            <a:avLst/>
          </a:prstGeom>
          <a:noFill/>
          <a:ln w="9525">
            <a:noFill/>
            <a:miter lim="800000"/>
            <a:headEnd/>
            <a:tailEnd/>
          </a:ln>
          <a:effectLst/>
        </p:spPr>
      </p:pic>
    </p:spTree>
    <p:extLst>
      <p:ext uri="{BB962C8B-B14F-4D97-AF65-F5344CB8AC3E}">
        <p14:creationId xmlns:p14="http://schemas.microsoft.com/office/powerpoint/2010/main" val="36576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500" fill="hold"/>
                                        <p:tgtEl>
                                          <p:spTgt spid="1027"/>
                                        </p:tgtEl>
                                        <p:attrNameLst>
                                          <p:attrName>ppt_x</p:attrName>
                                        </p:attrNameLst>
                                      </p:cBhvr>
                                      <p:tavLst>
                                        <p:tav tm="0">
                                          <p:val>
                                            <p:strVal val="#ppt_x"/>
                                          </p:val>
                                        </p:tav>
                                        <p:tav tm="100000">
                                          <p:val>
                                            <p:strVal val="#ppt_x"/>
                                          </p:val>
                                        </p:tav>
                                      </p:tavLst>
                                    </p:anim>
                                    <p:anim calcmode="lin" valueType="num">
                                      <p:cBhvr additive="base">
                                        <p:cTn id="1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04088"/>
            <a:ext cx="7029450" cy="819912"/>
          </a:xfrm>
        </p:spPr>
        <p:txBody>
          <a:bodyPr>
            <a:normAutofit/>
          </a:bodyPr>
          <a:lstStyle/>
          <a:p>
            <a:r>
              <a:rPr lang="en-US" sz="3200" dirty="0">
                <a:solidFill>
                  <a:schemeClr val="accent1"/>
                </a:solidFill>
              </a:rPr>
              <a:t>Convert arithmetic statements to C</a:t>
            </a:r>
          </a:p>
        </p:txBody>
      </p:sp>
      <p:sp>
        <p:nvSpPr>
          <p:cNvPr id="3" name="Content Placeholder 2"/>
          <p:cNvSpPr>
            <a:spLocks noGrp="1"/>
          </p:cNvSpPr>
          <p:nvPr>
            <p:ph idx="1"/>
          </p:nvPr>
        </p:nvSpPr>
        <p:spPr/>
        <p:txBody>
          <a:bodyPr>
            <a:normAutofit/>
          </a:bodyPr>
          <a:lstStyle/>
          <a:p>
            <a:r>
              <a:rPr lang="en-US" sz="2500" dirty="0"/>
              <a:t>A x B – C x D</a:t>
            </a:r>
          </a:p>
          <a:p>
            <a:pPr lvl="1">
              <a:buFont typeface="Wingdings" pitchFamily="2" charset="2"/>
              <a:buChar char="§"/>
            </a:pPr>
            <a:r>
              <a:rPr lang="en-US" sz="2500" dirty="0"/>
              <a:t>A * B – C * D</a:t>
            </a:r>
          </a:p>
          <a:p>
            <a:r>
              <a:rPr lang="en-US" sz="2500" dirty="0"/>
              <a:t>(M+N)(P-Q)</a:t>
            </a:r>
          </a:p>
          <a:p>
            <a:pPr lvl="1">
              <a:buFont typeface="Wingdings" pitchFamily="2" charset="2"/>
              <a:buChar char="§"/>
            </a:pPr>
            <a:r>
              <a:rPr lang="en-US" sz="2500" dirty="0"/>
              <a:t>(M+N)*(P-Q)</a:t>
            </a:r>
          </a:p>
          <a:p>
            <a:r>
              <a:rPr lang="en-US" sz="2500" dirty="0"/>
              <a:t>3x2 + 5x + 2</a:t>
            </a:r>
          </a:p>
          <a:p>
            <a:pPr lvl="1">
              <a:buFont typeface="Wingdings" pitchFamily="2" charset="2"/>
              <a:buChar char="§"/>
            </a:pPr>
            <a:r>
              <a:rPr lang="en-US" sz="2500" dirty="0"/>
              <a:t>3*x*x* + 5*x + 2</a:t>
            </a:r>
          </a:p>
          <a:p>
            <a:r>
              <a:rPr lang="en-US" sz="2500" u="sng" dirty="0"/>
              <a:t>A+B+C</a:t>
            </a:r>
          </a:p>
          <a:p>
            <a:pPr>
              <a:buNone/>
            </a:pPr>
            <a:r>
              <a:rPr lang="en-US" sz="2500" dirty="0"/>
              <a:t>	  E+D</a:t>
            </a:r>
          </a:p>
          <a:p>
            <a:pPr lvl="1">
              <a:buFont typeface="Wingdings" pitchFamily="2" charset="2"/>
              <a:buChar char="§"/>
            </a:pPr>
            <a:r>
              <a:rPr lang="en-US" sz="2500" dirty="0"/>
              <a:t>(A+B+C) / (D+E)</a:t>
            </a:r>
          </a:p>
        </p:txBody>
      </p:sp>
    </p:spTree>
    <p:extLst>
      <p:ext uri="{BB962C8B-B14F-4D97-AF65-F5344CB8AC3E}">
        <p14:creationId xmlns:p14="http://schemas.microsoft.com/office/powerpoint/2010/main" val="256038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lide(fromBottom)">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lide(fromBottom)">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lide(fromBottom)">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lide(fromBottom)">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slide(fromBottom)">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slide(fromBottom)">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slide(fromBottom)">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slide(fromBottom)">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slide(fromBottom)">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6172200" cy="667512"/>
          </a:xfrm>
        </p:spPr>
        <p:txBody>
          <a:bodyPr>
            <a:normAutofit fontScale="90000"/>
          </a:bodyPr>
          <a:lstStyle/>
          <a:p>
            <a:r>
              <a:rPr lang="en-US" dirty="0">
                <a:solidFill>
                  <a:schemeClr val="accent1"/>
                </a:solidFill>
              </a:rPr>
              <a:t>Assignment Operators</a:t>
            </a:r>
          </a:p>
        </p:txBody>
      </p:sp>
      <p:sp>
        <p:nvSpPr>
          <p:cNvPr id="3" name="Content Placeholder 2"/>
          <p:cNvSpPr>
            <a:spLocks noGrp="1"/>
          </p:cNvSpPr>
          <p:nvPr>
            <p:ph idx="1"/>
          </p:nvPr>
        </p:nvSpPr>
        <p:spPr>
          <a:xfrm>
            <a:off x="533400" y="1219200"/>
            <a:ext cx="8305800" cy="5486400"/>
          </a:xfrm>
        </p:spPr>
        <p:txBody>
          <a:bodyPr>
            <a:normAutofit/>
          </a:bodyPr>
          <a:lstStyle/>
          <a:p>
            <a:r>
              <a:rPr lang="en-US" sz="2000" dirty="0"/>
              <a:t>Assign right hand side value (</a:t>
            </a:r>
            <a:r>
              <a:rPr lang="en-US" sz="2000" dirty="0" err="1"/>
              <a:t>Rvalue</a:t>
            </a:r>
            <a:r>
              <a:rPr lang="en-US" sz="2000" dirty="0"/>
              <a:t>) to the left hand side variable (</a:t>
            </a:r>
            <a:r>
              <a:rPr lang="en-US" sz="2000" dirty="0" err="1"/>
              <a:t>Lvalue</a:t>
            </a:r>
            <a:r>
              <a:rPr lang="en-US" sz="2000" dirty="0"/>
              <a:t>).</a:t>
            </a:r>
          </a:p>
          <a:p>
            <a:r>
              <a:rPr lang="en-US" sz="2000" dirty="0"/>
              <a:t>The assignment operator is used in different variants along with arithmetic operators.</a:t>
            </a:r>
          </a:p>
        </p:txBody>
      </p:sp>
      <p:pic>
        <p:nvPicPr>
          <p:cNvPr id="5122" name="Picture 2"/>
          <p:cNvPicPr>
            <a:picLocks noChangeAspect="1" noChangeArrowheads="1"/>
          </p:cNvPicPr>
          <p:nvPr/>
        </p:nvPicPr>
        <p:blipFill>
          <a:blip r:embed="rId2" cstate="print"/>
          <a:srcRect/>
          <a:stretch>
            <a:fillRect/>
          </a:stretch>
        </p:blipFill>
        <p:spPr bwMode="auto">
          <a:xfrm>
            <a:off x="920259" y="2489580"/>
            <a:ext cx="7431319" cy="3911221"/>
          </a:xfrm>
          <a:prstGeom prst="rect">
            <a:avLst/>
          </a:prstGeom>
          <a:noFill/>
          <a:ln w="9525">
            <a:noFill/>
            <a:miter lim="800000"/>
            <a:headEnd/>
            <a:tailEnd/>
          </a:ln>
          <a:effectLst/>
        </p:spPr>
      </p:pic>
    </p:spTree>
    <p:extLst>
      <p:ext uri="{BB962C8B-B14F-4D97-AF65-F5344CB8AC3E}">
        <p14:creationId xmlns:p14="http://schemas.microsoft.com/office/powerpoint/2010/main" val="14436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anim calcmode="lin" valueType="num">
                                      <p:cBhvr additive="base">
                                        <p:cTn id="19" dur="500" fill="hold"/>
                                        <p:tgtEl>
                                          <p:spTgt spid="5122"/>
                                        </p:tgtEl>
                                        <p:attrNameLst>
                                          <p:attrName>ppt_x</p:attrName>
                                        </p:attrNameLst>
                                      </p:cBhvr>
                                      <p:tavLst>
                                        <p:tav tm="0">
                                          <p:val>
                                            <p:strVal val="#ppt_x"/>
                                          </p:val>
                                        </p:tav>
                                        <p:tav tm="100000">
                                          <p:val>
                                            <p:strVal val="#ppt_x"/>
                                          </p:val>
                                        </p:tav>
                                      </p:tavLst>
                                    </p:anim>
                                    <p:anim calcmode="lin" valueType="num">
                                      <p:cBhvr additive="base">
                                        <p:cTn id="20"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305800" cy="5262563"/>
          </a:xfrm>
        </p:spPr>
        <p:txBody>
          <a:bodyPr>
            <a:normAutofit/>
          </a:bodyPr>
          <a:lstStyle/>
          <a:p>
            <a:pPr>
              <a:buNone/>
            </a:pPr>
            <a:r>
              <a:rPr lang="en-US" sz="2400" u="sng" dirty="0">
                <a:solidFill>
                  <a:schemeClr val="accent1"/>
                </a:solidFill>
              </a:rPr>
              <a:t>simple assignment operators</a:t>
            </a:r>
            <a:r>
              <a:rPr lang="en-US" sz="2400" dirty="0">
                <a:solidFill>
                  <a:schemeClr val="accent1"/>
                </a:solidFill>
              </a:rPr>
              <a:t>    </a:t>
            </a:r>
            <a:r>
              <a:rPr lang="en-US" sz="2400" u="sng" dirty="0">
                <a:solidFill>
                  <a:schemeClr val="accent1"/>
                </a:solidFill>
              </a:rPr>
              <a:t>short hand assignment operators</a:t>
            </a:r>
            <a:endParaRPr lang="en-US" sz="2400" dirty="0">
              <a:solidFill>
                <a:schemeClr val="accent1"/>
              </a:solidFill>
            </a:endParaRPr>
          </a:p>
          <a:p>
            <a:pPr>
              <a:buNone/>
            </a:pPr>
            <a:r>
              <a:rPr lang="en-US" sz="2400" dirty="0"/>
              <a:t>	</a:t>
            </a:r>
            <a:r>
              <a:rPr lang="pt-BR" sz="2400" dirty="0"/>
              <a:t>a=a+1						a+=1</a:t>
            </a:r>
            <a:endParaRPr lang="en-US" sz="2400" dirty="0"/>
          </a:p>
          <a:p>
            <a:pPr>
              <a:buNone/>
            </a:pPr>
            <a:r>
              <a:rPr lang="pt-BR" sz="2400" dirty="0"/>
              <a:t>	a=a-1						a-=1</a:t>
            </a:r>
            <a:endParaRPr lang="en-US" sz="2400" dirty="0"/>
          </a:p>
          <a:p>
            <a:pPr>
              <a:buNone/>
            </a:pPr>
            <a:r>
              <a:rPr lang="pt-BR" sz="2400" dirty="0"/>
              <a:t>	a=a%b						a%=b</a:t>
            </a:r>
          </a:p>
          <a:p>
            <a:pPr>
              <a:buNone/>
            </a:pPr>
            <a:r>
              <a:rPr lang="pt-BR" sz="2400" dirty="0"/>
              <a:t>	a=a*b						a*=b</a:t>
            </a:r>
          </a:p>
          <a:p>
            <a:pPr>
              <a:buNone/>
            </a:pPr>
            <a:r>
              <a:rPr lang="pt-BR" sz="2400" dirty="0"/>
              <a:t>	a=a/b						a/=b</a:t>
            </a:r>
            <a:endParaRPr lang="en-US" sz="2400" dirty="0"/>
          </a:p>
          <a:p>
            <a:endParaRPr lang="en-US" sz="2400" dirty="0"/>
          </a:p>
        </p:txBody>
      </p:sp>
    </p:spTree>
    <p:extLst>
      <p:ext uri="{BB962C8B-B14F-4D97-AF65-F5344CB8AC3E}">
        <p14:creationId xmlns:p14="http://schemas.microsoft.com/office/powerpoint/2010/main" val="361366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457200"/>
            <a:ext cx="6172200" cy="667512"/>
          </a:xfrm>
        </p:spPr>
        <p:txBody>
          <a:bodyPr>
            <a:normAutofit/>
          </a:bodyPr>
          <a:lstStyle/>
          <a:p>
            <a:r>
              <a:rPr lang="en-US" sz="3200" dirty="0">
                <a:solidFill>
                  <a:schemeClr val="accent1"/>
                </a:solidFill>
              </a:rPr>
              <a:t>Increment &amp; Decrement Operators</a:t>
            </a:r>
          </a:p>
        </p:txBody>
      </p:sp>
      <p:sp>
        <p:nvSpPr>
          <p:cNvPr id="3" name="Content Placeholder 2"/>
          <p:cNvSpPr>
            <a:spLocks noGrp="1"/>
          </p:cNvSpPr>
          <p:nvPr>
            <p:ph idx="1"/>
          </p:nvPr>
        </p:nvSpPr>
        <p:spPr>
          <a:xfrm>
            <a:off x="609600" y="1371600"/>
            <a:ext cx="7924800" cy="4953000"/>
          </a:xfrm>
        </p:spPr>
        <p:txBody>
          <a:bodyPr>
            <a:noAutofit/>
          </a:bodyPr>
          <a:lstStyle/>
          <a:p>
            <a:r>
              <a:rPr lang="en-US" sz="2200" dirty="0"/>
              <a:t>The increment and decrement operators are called as unary operators.</a:t>
            </a:r>
          </a:p>
          <a:p>
            <a:endParaRPr lang="en-US" sz="2200" dirty="0"/>
          </a:p>
          <a:p>
            <a:endParaRPr lang="en-US" sz="2200" dirty="0"/>
          </a:p>
          <a:p>
            <a:endParaRPr lang="en-US" sz="2200" dirty="0"/>
          </a:p>
          <a:p>
            <a:endParaRPr lang="en-US" sz="2200" dirty="0"/>
          </a:p>
          <a:p>
            <a:endParaRPr lang="en-US" sz="2200" dirty="0"/>
          </a:p>
          <a:p>
            <a:endParaRPr lang="en-US" sz="2200" dirty="0"/>
          </a:p>
          <a:p>
            <a:r>
              <a:rPr lang="en-US" sz="2200" dirty="0"/>
              <a:t>(++a): pre-increment</a:t>
            </a:r>
          </a:p>
          <a:p>
            <a:r>
              <a:rPr lang="en-US" sz="2200" dirty="0"/>
              <a:t>(--a): pre-decrement</a:t>
            </a:r>
          </a:p>
          <a:p>
            <a:r>
              <a:rPr lang="en-US" sz="2200" dirty="0"/>
              <a:t>(a--): post-decrement</a:t>
            </a:r>
          </a:p>
          <a:p>
            <a:r>
              <a:rPr lang="en-US" sz="2200" dirty="0"/>
              <a:t>(a++): post-increment</a:t>
            </a:r>
          </a:p>
        </p:txBody>
      </p:sp>
      <p:pic>
        <p:nvPicPr>
          <p:cNvPr id="4098" name="Picture 2"/>
          <p:cNvPicPr>
            <a:picLocks noChangeAspect="1" noChangeArrowheads="1"/>
          </p:cNvPicPr>
          <p:nvPr/>
        </p:nvPicPr>
        <p:blipFill>
          <a:blip r:embed="rId2" cstate="print"/>
          <a:srcRect b="18362"/>
          <a:stretch>
            <a:fillRect/>
          </a:stretch>
        </p:blipFill>
        <p:spPr bwMode="auto">
          <a:xfrm>
            <a:off x="1752600" y="2286000"/>
            <a:ext cx="5679727" cy="1909762"/>
          </a:xfrm>
          <a:prstGeom prst="rect">
            <a:avLst/>
          </a:prstGeom>
          <a:noFill/>
          <a:ln w="9525">
            <a:noFill/>
            <a:miter lim="800000"/>
            <a:headEnd/>
            <a:tailEnd/>
          </a:ln>
          <a:effectLst/>
        </p:spPr>
      </p:pic>
    </p:spTree>
    <p:extLst>
      <p:ext uri="{BB962C8B-B14F-4D97-AF65-F5344CB8AC3E}">
        <p14:creationId xmlns:p14="http://schemas.microsoft.com/office/powerpoint/2010/main" val="349460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6934200" cy="896112"/>
          </a:xfrm>
        </p:spPr>
        <p:txBody>
          <a:bodyPr>
            <a:normAutofit fontScale="90000"/>
          </a:bodyPr>
          <a:lstStyle/>
          <a:p>
            <a:r>
              <a:rPr lang="en-US" sz="4000" dirty="0">
                <a:solidFill>
                  <a:schemeClr val="accent1"/>
                </a:solidFill>
              </a:rPr>
              <a:t>Pre-Increment and Pre-Decrement</a:t>
            </a:r>
          </a:p>
        </p:txBody>
      </p:sp>
      <p:sp>
        <p:nvSpPr>
          <p:cNvPr id="3" name="Content Placeholder 2"/>
          <p:cNvSpPr>
            <a:spLocks noGrp="1"/>
          </p:cNvSpPr>
          <p:nvPr>
            <p:ph idx="1"/>
          </p:nvPr>
        </p:nvSpPr>
        <p:spPr/>
        <p:txBody>
          <a:bodyPr>
            <a:normAutofit/>
          </a:bodyPr>
          <a:lstStyle/>
          <a:p>
            <a:pPr>
              <a:buNone/>
            </a:pPr>
            <a:r>
              <a:rPr lang="en-IN" sz="2000" b="1" dirty="0"/>
              <a:t>Example:</a:t>
            </a:r>
            <a:endParaRPr lang="en-US" sz="2000" b="1" dirty="0"/>
          </a:p>
          <a:p>
            <a:pPr>
              <a:buNone/>
            </a:pPr>
            <a:r>
              <a:rPr lang="en-US" sz="2000" dirty="0"/>
              <a:t>#include &lt;</a:t>
            </a:r>
            <a:r>
              <a:rPr lang="en-US" sz="2000" dirty="0" err="1"/>
              <a:t>stdio.h</a:t>
            </a:r>
            <a:r>
              <a:rPr lang="en-US" sz="2000" dirty="0"/>
              <a:t>&gt;</a:t>
            </a:r>
          </a:p>
          <a:p>
            <a:pPr>
              <a:buNone/>
            </a:pPr>
            <a:r>
              <a:rPr lang="en-US" sz="2000" dirty="0"/>
              <a:t>void main()</a:t>
            </a:r>
          </a:p>
          <a:p>
            <a:pPr>
              <a:buNone/>
            </a:pPr>
            <a:r>
              <a:rPr lang="en-US" sz="2000" dirty="0"/>
              <a:t>{</a:t>
            </a:r>
          </a:p>
          <a:p>
            <a:pPr>
              <a:buNone/>
            </a:pPr>
            <a:r>
              <a:rPr lang="en-US" sz="2000" dirty="0"/>
              <a:t>	</a:t>
            </a:r>
            <a:r>
              <a:rPr lang="en-US" sz="2000" dirty="0" err="1"/>
              <a:t>int</a:t>
            </a:r>
            <a:r>
              <a:rPr lang="en-US" sz="2000" dirty="0"/>
              <a:t> </a:t>
            </a:r>
            <a:r>
              <a:rPr lang="en-US" sz="2000" dirty="0" err="1"/>
              <a:t>i</a:t>
            </a:r>
            <a:r>
              <a:rPr lang="en-US" sz="2000" dirty="0"/>
              <a:t> = 5,j=5;</a:t>
            </a:r>
          </a:p>
          <a:p>
            <a:pPr>
              <a:buNone/>
            </a:pPr>
            <a:r>
              <a:rPr lang="en-US" sz="2000" dirty="0"/>
              <a:t>	</a:t>
            </a:r>
            <a:r>
              <a:rPr lang="en-US" sz="2000" dirty="0" err="1"/>
              <a:t>printf</a:t>
            </a:r>
            <a:r>
              <a:rPr lang="en-US" sz="2000" dirty="0"/>
              <a:t>(“++</a:t>
            </a:r>
            <a:r>
              <a:rPr lang="en-US" sz="2000" dirty="0" err="1"/>
              <a:t>i</a:t>
            </a:r>
            <a:r>
              <a:rPr lang="en-US" sz="2000" dirty="0"/>
              <a:t> = %d, --j = %d",++</a:t>
            </a:r>
            <a:r>
              <a:rPr lang="en-US" sz="2000" dirty="0" err="1"/>
              <a:t>i</a:t>
            </a:r>
            <a:r>
              <a:rPr lang="en-US" sz="2000" dirty="0"/>
              <a:t>,--j);</a:t>
            </a:r>
          </a:p>
          <a:p>
            <a:pPr>
              <a:buNone/>
            </a:pPr>
            <a:r>
              <a:rPr lang="en-US" sz="2000" dirty="0"/>
              <a:t>}</a:t>
            </a:r>
          </a:p>
          <a:p>
            <a:pPr>
              <a:buNone/>
            </a:pPr>
            <a:r>
              <a:rPr lang="en-US" sz="2000" b="1" dirty="0"/>
              <a:t>Output:</a:t>
            </a:r>
          </a:p>
          <a:p>
            <a:pPr>
              <a:buNone/>
            </a:pPr>
            <a:r>
              <a:rPr lang="en-US" sz="2000" dirty="0"/>
              <a:t>++</a:t>
            </a:r>
            <a:r>
              <a:rPr lang="en-US" sz="2000" dirty="0" err="1"/>
              <a:t>i</a:t>
            </a:r>
            <a:r>
              <a:rPr lang="en-US" sz="2000" dirty="0"/>
              <a:t> = 6, --j = 4</a:t>
            </a:r>
          </a:p>
          <a:p>
            <a:endParaRPr lang="en-US" sz="2000" dirty="0"/>
          </a:p>
          <a:p>
            <a:endParaRPr lang="en-US" sz="2000" dirty="0"/>
          </a:p>
        </p:txBody>
      </p:sp>
    </p:spTree>
    <p:extLst>
      <p:ext uri="{BB962C8B-B14F-4D97-AF65-F5344CB8AC3E}">
        <p14:creationId xmlns:p14="http://schemas.microsoft.com/office/powerpoint/2010/main" val="17131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Autofit/>
          </a:bodyPr>
          <a:lstStyle/>
          <a:p>
            <a:r>
              <a:rPr lang="en-US" sz="2600" dirty="0">
                <a:solidFill>
                  <a:schemeClr val="accent1"/>
                </a:solidFill>
              </a:rPr>
              <a:t>The following are the most common symbols used in drawing flowcharts:</a:t>
            </a:r>
          </a:p>
        </p:txBody>
      </p:sp>
      <p:pic>
        <p:nvPicPr>
          <p:cNvPr id="1026" name="Picture 2" descr="Image result for flowchart symbol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1150" y="1219200"/>
            <a:ext cx="5981700" cy="54082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7315200" cy="1143000"/>
          </a:xfrm>
        </p:spPr>
        <p:txBody>
          <a:bodyPr>
            <a:normAutofit fontScale="90000"/>
          </a:bodyPr>
          <a:lstStyle/>
          <a:p>
            <a:r>
              <a:rPr lang="en-US" sz="4000" dirty="0">
                <a:solidFill>
                  <a:schemeClr val="accent1"/>
                </a:solidFill>
              </a:rPr>
              <a:t>Post-Increment or Post-Decrement</a:t>
            </a:r>
          </a:p>
        </p:txBody>
      </p:sp>
      <p:sp>
        <p:nvSpPr>
          <p:cNvPr id="3" name="Content Placeholder 2"/>
          <p:cNvSpPr>
            <a:spLocks noGrp="1"/>
          </p:cNvSpPr>
          <p:nvPr>
            <p:ph idx="1"/>
          </p:nvPr>
        </p:nvSpPr>
        <p:spPr>
          <a:xfrm>
            <a:off x="609600" y="1524001"/>
            <a:ext cx="7696200" cy="4648202"/>
          </a:xfrm>
        </p:spPr>
        <p:txBody>
          <a:bodyPr>
            <a:normAutofit/>
          </a:bodyPr>
          <a:lstStyle/>
          <a:p>
            <a:pPr>
              <a:buNone/>
            </a:pPr>
            <a:r>
              <a:rPr lang="en-IN" sz="2000" b="1" dirty="0"/>
              <a:t>Example:</a:t>
            </a:r>
            <a:endParaRPr lang="en-US" sz="2000" b="1" dirty="0"/>
          </a:p>
          <a:p>
            <a:pPr>
              <a:buNone/>
            </a:pPr>
            <a:r>
              <a:rPr lang="en-US" sz="2000" dirty="0"/>
              <a:t>#include &lt;</a:t>
            </a:r>
            <a:r>
              <a:rPr lang="en-US" sz="2000" dirty="0" err="1"/>
              <a:t>stdio.h</a:t>
            </a:r>
            <a:r>
              <a:rPr lang="en-US" sz="2000" dirty="0"/>
              <a:t>&gt; </a:t>
            </a:r>
          </a:p>
          <a:p>
            <a:pPr>
              <a:buNone/>
            </a:pPr>
            <a:r>
              <a:rPr lang="en-US" sz="2000" dirty="0"/>
              <a:t>void main()</a:t>
            </a:r>
          </a:p>
          <a:p>
            <a:pPr>
              <a:buNone/>
            </a:pPr>
            <a:r>
              <a:rPr lang="en-US" sz="2000" dirty="0"/>
              <a:t>{ </a:t>
            </a:r>
          </a:p>
          <a:p>
            <a:pPr>
              <a:buNone/>
            </a:pPr>
            <a:r>
              <a:rPr lang="en-US" sz="2000" dirty="0"/>
              <a:t>	</a:t>
            </a:r>
            <a:r>
              <a:rPr lang="en-US" sz="2000" dirty="0" err="1"/>
              <a:t>int</a:t>
            </a:r>
            <a:r>
              <a:rPr lang="en-US" sz="2000" dirty="0"/>
              <a:t> </a:t>
            </a:r>
            <a:r>
              <a:rPr lang="en-US" sz="2000" dirty="0" err="1"/>
              <a:t>i</a:t>
            </a:r>
            <a:r>
              <a:rPr lang="en-US" sz="2000" dirty="0"/>
              <a:t> = 5,j=5;</a:t>
            </a:r>
          </a:p>
          <a:p>
            <a:pPr>
              <a:buNone/>
            </a:pPr>
            <a:r>
              <a:rPr lang="en-US" sz="2000" dirty="0"/>
              <a:t>	</a:t>
            </a:r>
            <a:r>
              <a:rPr lang="en-US" sz="2000" dirty="0" err="1"/>
              <a:t>printf</a:t>
            </a:r>
            <a:r>
              <a:rPr lang="en-US" sz="2000" dirty="0"/>
              <a:t>("</a:t>
            </a:r>
            <a:r>
              <a:rPr lang="en-US" sz="2000" dirty="0" err="1"/>
              <a:t>i</a:t>
            </a:r>
            <a:r>
              <a:rPr lang="en-US" sz="2000" dirty="0"/>
              <a:t>++ = %d, j-- = %d\n",</a:t>
            </a:r>
            <a:r>
              <a:rPr lang="en-US" sz="2000" dirty="0" err="1"/>
              <a:t>i</a:t>
            </a:r>
            <a:r>
              <a:rPr lang="en-US" sz="2000" dirty="0"/>
              <a:t>++,j--);</a:t>
            </a:r>
          </a:p>
          <a:p>
            <a:pPr>
              <a:buNone/>
            </a:pPr>
            <a:r>
              <a:rPr lang="en-US" sz="2000" dirty="0"/>
              <a:t>	</a:t>
            </a:r>
            <a:r>
              <a:rPr lang="en-US" sz="2000" dirty="0" err="1"/>
              <a:t>printf</a:t>
            </a:r>
            <a:r>
              <a:rPr lang="en-US" sz="2000" dirty="0"/>
              <a:t>(“</a:t>
            </a:r>
            <a:r>
              <a:rPr lang="en-US" sz="2000" dirty="0" err="1"/>
              <a:t>i</a:t>
            </a:r>
            <a:r>
              <a:rPr lang="en-US" sz="2000" dirty="0"/>
              <a:t> = %d, j = %d\n” ,</a:t>
            </a:r>
            <a:r>
              <a:rPr lang="en-US" sz="2000" dirty="0" err="1"/>
              <a:t>i,j</a:t>
            </a:r>
            <a:r>
              <a:rPr lang="en-US" sz="2000" dirty="0"/>
              <a:t>);</a:t>
            </a:r>
          </a:p>
          <a:p>
            <a:pPr>
              <a:buNone/>
            </a:pPr>
            <a:r>
              <a:rPr lang="en-US" sz="2000" dirty="0"/>
              <a:t>}</a:t>
            </a:r>
          </a:p>
          <a:p>
            <a:pPr>
              <a:buNone/>
            </a:pPr>
            <a:r>
              <a:rPr lang="en-US" sz="2000" b="1" dirty="0"/>
              <a:t>Output:</a:t>
            </a:r>
          </a:p>
          <a:p>
            <a:pPr>
              <a:buNone/>
            </a:pPr>
            <a:r>
              <a:rPr lang="en-US" sz="2000" dirty="0" err="1"/>
              <a:t>i</a:t>
            </a:r>
            <a:r>
              <a:rPr lang="en-US" sz="2000" dirty="0"/>
              <a:t>++ = 5, j-- = 5</a:t>
            </a:r>
          </a:p>
          <a:p>
            <a:pPr>
              <a:buNone/>
            </a:pPr>
            <a:r>
              <a:rPr lang="en-US" sz="2000" dirty="0" err="1"/>
              <a:t>i</a:t>
            </a:r>
            <a:r>
              <a:rPr lang="en-US" sz="2000" dirty="0"/>
              <a:t> = 6, j = 4</a:t>
            </a:r>
          </a:p>
          <a:p>
            <a:pPr>
              <a:buNone/>
            </a:pPr>
            <a:endParaRPr lang="en-US" sz="2000" dirty="0"/>
          </a:p>
          <a:p>
            <a:endParaRPr lang="en-US" sz="2000" dirty="0"/>
          </a:p>
        </p:txBody>
      </p:sp>
    </p:spTree>
    <p:extLst>
      <p:ext uri="{BB962C8B-B14F-4D97-AF65-F5344CB8AC3E}">
        <p14:creationId xmlns:p14="http://schemas.microsoft.com/office/powerpoint/2010/main" val="1833078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81000"/>
            <a:ext cx="6172200" cy="896112"/>
          </a:xfrm>
        </p:spPr>
        <p:txBody>
          <a:bodyPr>
            <a:normAutofit/>
          </a:bodyPr>
          <a:lstStyle/>
          <a:p>
            <a:r>
              <a:rPr lang="en-US" dirty="0">
                <a:solidFill>
                  <a:schemeClr val="accent1"/>
                </a:solidFill>
              </a:rPr>
              <a:t>Relational Operators</a:t>
            </a:r>
          </a:p>
        </p:txBody>
      </p:sp>
      <p:sp>
        <p:nvSpPr>
          <p:cNvPr id="3" name="Content Placeholder 2"/>
          <p:cNvSpPr>
            <a:spLocks noGrp="1"/>
          </p:cNvSpPr>
          <p:nvPr>
            <p:ph idx="1"/>
          </p:nvPr>
        </p:nvSpPr>
        <p:spPr>
          <a:xfrm>
            <a:off x="533400" y="1600200"/>
            <a:ext cx="8153400" cy="4724400"/>
          </a:xfrm>
        </p:spPr>
        <p:txBody>
          <a:bodyPr>
            <a:normAutofit/>
          </a:bodyPr>
          <a:lstStyle/>
          <a:p>
            <a:r>
              <a:rPr lang="en-US" sz="2000" dirty="0"/>
              <a:t>They are used to compare or check the relationship between two values. </a:t>
            </a:r>
          </a:p>
          <a:p>
            <a:r>
              <a:rPr lang="en-US" sz="2000" dirty="0"/>
              <a:t>Every relational operator has two results TRUE or FALSE. </a:t>
            </a:r>
          </a:p>
          <a:p>
            <a:r>
              <a:rPr lang="en-US" sz="2000" dirty="0"/>
              <a:t>Relational operators are used to define conditions and take decisions in a program.</a:t>
            </a:r>
          </a:p>
        </p:txBody>
      </p:sp>
      <p:pic>
        <p:nvPicPr>
          <p:cNvPr id="2050" name="Picture 2"/>
          <p:cNvPicPr>
            <a:picLocks noChangeAspect="1" noChangeArrowheads="1"/>
          </p:cNvPicPr>
          <p:nvPr/>
        </p:nvPicPr>
        <p:blipFill>
          <a:blip r:embed="rId2" cstate="print"/>
          <a:srcRect/>
          <a:stretch>
            <a:fillRect/>
          </a:stretch>
        </p:blipFill>
        <p:spPr bwMode="auto">
          <a:xfrm>
            <a:off x="838200" y="3200400"/>
            <a:ext cx="7502978" cy="3048000"/>
          </a:xfrm>
          <a:prstGeom prst="rect">
            <a:avLst/>
          </a:prstGeom>
          <a:noFill/>
          <a:ln w="9525">
            <a:noFill/>
            <a:miter lim="800000"/>
            <a:headEnd/>
            <a:tailEnd/>
          </a:ln>
          <a:effectLst/>
        </p:spPr>
      </p:pic>
    </p:spTree>
    <p:extLst>
      <p:ext uri="{BB962C8B-B14F-4D97-AF65-F5344CB8AC3E}">
        <p14:creationId xmlns:p14="http://schemas.microsoft.com/office/powerpoint/2010/main" val="139233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additive="base">
                                        <p:cTn id="25" dur="500" fill="hold"/>
                                        <p:tgtEl>
                                          <p:spTgt spid="2050"/>
                                        </p:tgtEl>
                                        <p:attrNameLst>
                                          <p:attrName>ppt_x</p:attrName>
                                        </p:attrNameLst>
                                      </p:cBhvr>
                                      <p:tavLst>
                                        <p:tav tm="0">
                                          <p:val>
                                            <p:strVal val="#ppt_x"/>
                                          </p:val>
                                        </p:tav>
                                        <p:tav tm="100000">
                                          <p:val>
                                            <p:strVal val="#ppt_x"/>
                                          </p:val>
                                        </p:tav>
                                      </p:tavLst>
                                    </p:anim>
                                    <p:anim calcmode="lin" valueType="num">
                                      <p:cBhvr additive="base">
                                        <p:cTn id="2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04800"/>
            <a:ext cx="6172200" cy="896112"/>
          </a:xfrm>
        </p:spPr>
        <p:txBody>
          <a:bodyPr>
            <a:normAutofit/>
          </a:bodyPr>
          <a:lstStyle/>
          <a:p>
            <a:r>
              <a:rPr lang="en-US" dirty="0">
                <a:solidFill>
                  <a:schemeClr val="accent1"/>
                </a:solidFill>
              </a:rPr>
              <a:t>Logical Operators</a:t>
            </a:r>
          </a:p>
        </p:txBody>
      </p:sp>
      <p:sp>
        <p:nvSpPr>
          <p:cNvPr id="3" name="Content Placeholder 2"/>
          <p:cNvSpPr>
            <a:spLocks noGrp="1"/>
          </p:cNvSpPr>
          <p:nvPr>
            <p:ph idx="1"/>
          </p:nvPr>
        </p:nvSpPr>
        <p:spPr/>
        <p:txBody>
          <a:bodyPr>
            <a:normAutofit/>
          </a:bodyPr>
          <a:lstStyle/>
          <a:p>
            <a:r>
              <a:rPr lang="en-US" sz="2000" dirty="0"/>
              <a:t>The logical operators are used to combine multiple conditions into one condition.</a:t>
            </a:r>
          </a:p>
        </p:txBody>
      </p:sp>
      <p:pic>
        <p:nvPicPr>
          <p:cNvPr id="3074" name="Picture 2"/>
          <p:cNvPicPr>
            <a:picLocks noChangeAspect="1" noChangeArrowheads="1"/>
          </p:cNvPicPr>
          <p:nvPr/>
        </p:nvPicPr>
        <p:blipFill>
          <a:blip r:embed="rId2" cstate="print"/>
          <a:srcRect/>
          <a:stretch>
            <a:fillRect/>
          </a:stretch>
        </p:blipFill>
        <p:spPr bwMode="auto">
          <a:xfrm>
            <a:off x="1219200" y="2819400"/>
            <a:ext cx="6641305" cy="2286000"/>
          </a:xfrm>
          <a:prstGeom prst="rect">
            <a:avLst/>
          </a:prstGeom>
          <a:noFill/>
          <a:ln w="9525">
            <a:noFill/>
            <a:miter lim="800000"/>
            <a:headEnd/>
            <a:tailEnd/>
          </a:ln>
          <a:effectLst/>
        </p:spPr>
      </p:pic>
    </p:spTree>
    <p:extLst>
      <p:ext uri="{BB962C8B-B14F-4D97-AF65-F5344CB8AC3E}">
        <p14:creationId xmlns:p14="http://schemas.microsoft.com/office/powerpoint/2010/main" val="242538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05800" cy="5867400"/>
          </a:xfrm>
        </p:spPr>
        <p:txBody>
          <a:bodyPr>
            <a:noAutofit/>
          </a:bodyPr>
          <a:lstStyle/>
          <a:p>
            <a:pPr>
              <a:buNone/>
            </a:pPr>
            <a:r>
              <a:rPr lang="en-US" sz="2200" dirty="0"/>
              <a:t>	</a:t>
            </a:r>
            <a:r>
              <a:rPr lang="en-US" sz="2200" u="sng" dirty="0">
                <a:solidFill>
                  <a:schemeClr val="accent1"/>
                </a:solidFill>
              </a:rPr>
              <a:t>exp-1</a:t>
            </a:r>
            <a:r>
              <a:rPr lang="en-US" sz="2200" dirty="0">
                <a:solidFill>
                  <a:schemeClr val="accent1"/>
                </a:solidFill>
              </a:rPr>
              <a:t>	</a:t>
            </a:r>
            <a:r>
              <a:rPr lang="en-US" sz="2200" u="sng" dirty="0">
                <a:solidFill>
                  <a:schemeClr val="accent1"/>
                </a:solidFill>
              </a:rPr>
              <a:t>exp-2</a:t>
            </a:r>
            <a:r>
              <a:rPr lang="en-US" sz="2200" dirty="0">
                <a:solidFill>
                  <a:schemeClr val="accent1"/>
                </a:solidFill>
              </a:rPr>
              <a:t>	  </a:t>
            </a:r>
            <a:r>
              <a:rPr lang="en-US" sz="2200" u="sng" dirty="0">
                <a:solidFill>
                  <a:schemeClr val="accent1"/>
                </a:solidFill>
              </a:rPr>
              <a:t>exp-1 &amp;&amp; exp-2</a:t>
            </a:r>
            <a:r>
              <a:rPr lang="en-US" sz="2200" dirty="0">
                <a:solidFill>
                  <a:schemeClr val="accent1"/>
                </a:solidFill>
              </a:rPr>
              <a:t>   </a:t>
            </a:r>
            <a:r>
              <a:rPr lang="en-US" sz="2200" u="sng" dirty="0">
                <a:solidFill>
                  <a:schemeClr val="accent1"/>
                </a:solidFill>
              </a:rPr>
              <a:t>exp-1 || exp-2</a:t>
            </a:r>
            <a:endParaRPr lang="en-US" sz="2200" dirty="0">
              <a:solidFill>
                <a:schemeClr val="accent1"/>
              </a:solidFill>
            </a:endParaRPr>
          </a:p>
          <a:p>
            <a:pPr>
              <a:buNone/>
            </a:pPr>
            <a:r>
              <a:rPr lang="en-US" sz="2200" dirty="0"/>
              <a:t>	</a:t>
            </a:r>
            <a:r>
              <a:rPr lang="pt-BR" sz="2200" dirty="0"/>
              <a:t>non-zero	non-zero	1		1</a:t>
            </a:r>
            <a:endParaRPr lang="en-US" sz="2200" dirty="0"/>
          </a:p>
          <a:p>
            <a:pPr>
              <a:buNone/>
            </a:pPr>
            <a:r>
              <a:rPr lang="pt-BR" sz="2200" dirty="0"/>
              <a:t>	non-zero	0		0		1</a:t>
            </a:r>
            <a:endParaRPr lang="en-US" sz="2200" dirty="0"/>
          </a:p>
          <a:p>
            <a:pPr>
              <a:buNone/>
            </a:pPr>
            <a:r>
              <a:rPr lang="pt-BR" sz="2200" dirty="0"/>
              <a:t>	0		non-zero	0		1</a:t>
            </a:r>
            <a:endParaRPr lang="en-US" sz="2200" dirty="0"/>
          </a:p>
          <a:p>
            <a:pPr>
              <a:buNone/>
            </a:pPr>
            <a:r>
              <a:rPr lang="pt-BR" sz="2200" dirty="0"/>
              <a:t>	0		0		0		0</a:t>
            </a:r>
            <a:endParaRPr lang="en-US" sz="2200" dirty="0"/>
          </a:p>
          <a:p>
            <a:pPr>
              <a:buNone/>
            </a:pPr>
            <a:r>
              <a:rPr lang="pt-BR" sz="2200" dirty="0"/>
              <a:t>	</a:t>
            </a:r>
            <a:r>
              <a:rPr lang="pt-BR" sz="2200" u="sng" dirty="0">
                <a:solidFill>
                  <a:schemeClr val="accent1"/>
                </a:solidFill>
              </a:rPr>
              <a:t>exp-1</a:t>
            </a:r>
            <a:r>
              <a:rPr lang="pt-BR" sz="2200" dirty="0">
                <a:solidFill>
                  <a:schemeClr val="accent1"/>
                </a:solidFill>
              </a:rPr>
              <a:t>	</a:t>
            </a:r>
            <a:r>
              <a:rPr lang="pt-BR" sz="2200" u="sng" dirty="0">
                <a:solidFill>
                  <a:schemeClr val="accent1"/>
                </a:solidFill>
              </a:rPr>
              <a:t>!exp-1</a:t>
            </a:r>
            <a:endParaRPr lang="en-US" sz="2200" dirty="0">
              <a:solidFill>
                <a:schemeClr val="accent1"/>
              </a:solidFill>
            </a:endParaRPr>
          </a:p>
          <a:p>
            <a:pPr>
              <a:buNone/>
            </a:pPr>
            <a:r>
              <a:rPr lang="pt-BR" sz="2200" dirty="0"/>
              <a:t>	non-zero	zero</a:t>
            </a:r>
            <a:endParaRPr lang="en-US" sz="2200" dirty="0"/>
          </a:p>
          <a:p>
            <a:pPr>
              <a:buNone/>
            </a:pPr>
            <a:r>
              <a:rPr lang="pt-BR" sz="2200" dirty="0"/>
              <a:t>	</a:t>
            </a:r>
            <a:r>
              <a:rPr lang="en-US" sz="2200" dirty="0"/>
              <a:t>zero		non-zero</a:t>
            </a:r>
          </a:p>
          <a:p>
            <a:endParaRPr lang="en-US" sz="2200" dirty="0"/>
          </a:p>
          <a:p>
            <a:r>
              <a:rPr lang="en-US" sz="2200" dirty="0"/>
              <a:t>Logical operator examples:</a:t>
            </a:r>
          </a:p>
          <a:p>
            <a:pPr lvl="1"/>
            <a:r>
              <a:rPr lang="en-US" sz="2200" dirty="0"/>
              <a:t>if ( marks &gt;= 40 &amp;&amp; attendance &gt;= 75 )</a:t>
            </a:r>
          </a:p>
          <a:p>
            <a:pPr lvl="2">
              <a:buNone/>
            </a:pPr>
            <a:r>
              <a:rPr lang="en-US" sz="2200" dirty="0"/>
              <a:t>		grade = ‘P’;</a:t>
            </a:r>
          </a:p>
          <a:p>
            <a:pPr lvl="1"/>
            <a:r>
              <a:rPr lang="en-US" sz="2200" dirty="0"/>
              <a:t>if ( marks &lt; 40 || attendance &lt; 75 ) </a:t>
            </a:r>
          </a:p>
          <a:p>
            <a:pPr lvl="1">
              <a:buNone/>
            </a:pPr>
            <a:r>
              <a:rPr lang="en-US" sz="2200" dirty="0"/>
              <a:t>			grade = ‘N’;</a:t>
            </a:r>
          </a:p>
        </p:txBody>
      </p:sp>
    </p:spTree>
    <p:extLst>
      <p:ext uri="{BB962C8B-B14F-4D97-AF65-F5344CB8AC3E}">
        <p14:creationId xmlns:p14="http://schemas.microsoft.com/office/powerpoint/2010/main" val="51020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533400"/>
            <a:ext cx="6172200" cy="743712"/>
          </a:xfrm>
        </p:spPr>
        <p:txBody>
          <a:bodyPr>
            <a:normAutofit fontScale="90000"/>
          </a:bodyPr>
          <a:lstStyle/>
          <a:p>
            <a:r>
              <a:rPr lang="en-US" dirty="0">
                <a:solidFill>
                  <a:schemeClr val="accent1"/>
                </a:solidFill>
              </a:rPr>
              <a:t>Conditional operator</a:t>
            </a:r>
          </a:p>
        </p:txBody>
      </p:sp>
      <p:sp>
        <p:nvSpPr>
          <p:cNvPr id="3" name="Content Placeholder 2"/>
          <p:cNvSpPr>
            <a:spLocks noGrp="1"/>
          </p:cNvSpPr>
          <p:nvPr>
            <p:ph idx="1"/>
          </p:nvPr>
        </p:nvSpPr>
        <p:spPr>
          <a:xfrm>
            <a:off x="457200" y="1524000"/>
            <a:ext cx="8153400" cy="4800600"/>
          </a:xfrm>
        </p:spPr>
        <p:txBody>
          <a:bodyPr>
            <a:normAutofit/>
          </a:bodyPr>
          <a:lstStyle/>
          <a:p>
            <a:r>
              <a:rPr lang="en-US" sz="2200" dirty="0"/>
              <a:t>It is also called as </a:t>
            </a:r>
            <a:r>
              <a:rPr lang="en-US" sz="2200" b="1" dirty="0"/>
              <a:t>ternary operator</a:t>
            </a:r>
            <a:r>
              <a:rPr lang="en-US" sz="2200" dirty="0"/>
              <a:t> .</a:t>
            </a:r>
          </a:p>
          <a:p>
            <a:r>
              <a:rPr lang="en-US" sz="2200" dirty="0"/>
              <a:t>This operator is used for decision making. </a:t>
            </a:r>
          </a:p>
          <a:p>
            <a:r>
              <a:rPr lang="en-US" sz="2200" dirty="0"/>
              <a:t>In this operator, </a:t>
            </a:r>
          </a:p>
          <a:p>
            <a:pPr lvl="1"/>
            <a:r>
              <a:rPr lang="en-US" sz="2200" dirty="0"/>
              <a:t>first we verify a condition</a:t>
            </a:r>
          </a:p>
          <a:p>
            <a:pPr lvl="1"/>
            <a:r>
              <a:rPr lang="en-US" sz="2200" dirty="0"/>
              <a:t>If the condition is TRUE the first option is performed,</a:t>
            </a:r>
          </a:p>
          <a:p>
            <a:pPr lvl="1"/>
            <a:r>
              <a:rPr lang="en-US" sz="2200" dirty="0"/>
              <a:t>if the condition is FALSE the second option is performed. </a:t>
            </a:r>
          </a:p>
          <a:p>
            <a:r>
              <a:rPr lang="en-US" sz="2200" b="1" dirty="0"/>
              <a:t>Syntax </a:t>
            </a:r>
          </a:p>
          <a:p>
            <a:pPr algn="ctr">
              <a:buNone/>
            </a:pPr>
            <a:r>
              <a:rPr lang="en-US" sz="2200" b="1" dirty="0"/>
              <a:t>Condition ? TRUE Part : FALSE Part ;</a:t>
            </a:r>
          </a:p>
          <a:p>
            <a:r>
              <a:rPr lang="en-US" sz="2200" b="1" dirty="0"/>
              <a:t>Example</a:t>
            </a:r>
          </a:p>
          <a:p>
            <a:pPr algn="ctr">
              <a:buNone/>
            </a:pPr>
            <a:r>
              <a:rPr lang="en-US" sz="2200" b="1" dirty="0"/>
              <a:t>A = (10&lt;15) ? 100 : 200 ; </a:t>
            </a:r>
          </a:p>
          <a:p>
            <a:pPr algn="ctr">
              <a:buNone/>
            </a:pPr>
            <a:r>
              <a:rPr lang="en-US" sz="2200" b="1" dirty="0"/>
              <a:t>⇒ A value is 100</a:t>
            </a:r>
          </a:p>
          <a:p>
            <a:endParaRPr lang="en-US" sz="2200" dirty="0"/>
          </a:p>
        </p:txBody>
      </p:sp>
    </p:spTree>
    <p:extLst>
      <p:ext uri="{BB962C8B-B14F-4D97-AF65-F5344CB8AC3E}">
        <p14:creationId xmlns:p14="http://schemas.microsoft.com/office/powerpoint/2010/main" val="330857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accent1"/>
                </a:solidFill>
              </a:rPr>
              <a:t>Program to find largest of 2 different numbers using ternary operator</a:t>
            </a:r>
          </a:p>
        </p:txBody>
      </p:sp>
      <p:sp>
        <p:nvSpPr>
          <p:cNvPr id="3" name="Content Placeholder 2"/>
          <p:cNvSpPr>
            <a:spLocks noGrp="1"/>
          </p:cNvSpPr>
          <p:nvPr>
            <p:ph idx="1"/>
          </p:nvPr>
        </p:nvSpPr>
        <p:spPr/>
        <p:txBody>
          <a:bodyPr>
            <a:normAutofit/>
          </a:bodyPr>
          <a:lstStyle/>
          <a:p>
            <a:pPr>
              <a:buNone/>
            </a:pPr>
            <a:r>
              <a:rPr lang="en-US" sz="2200" dirty="0"/>
              <a:t>#include&lt;</a:t>
            </a:r>
            <a:r>
              <a:rPr lang="en-US" sz="2200" dirty="0" err="1"/>
              <a:t>stdio.h</a:t>
            </a:r>
            <a:r>
              <a:rPr lang="en-US" sz="2200" dirty="0"/>
              <a:t>&gt;</a:t>
            </a:r>
          </a:p>
          <a:p>
            <a:pPr>
              <a:buNone/>
            </a:pPr>
            <a:r>
              <a:rPr lang="en-US" sz="2200" dirty="0"/>
              <a:t>main()</a:t>
            </a:r>
          </a:p>
          <a:p>
            <a:pPr>
              <a:buNone/>
            </a:pPr>
            <a:r>
              <a:rPr lang="en-US" sz="2200" dirty="0"/>
              <a:t>{</a:t>
            </a:r>
          </a:p>
          <a:p>
            <a:pPr>
              <a:buNone/>
            </a:pPr>
            <a:r>
              <a:rPr lang="en-US" sz="2200" dirty="0"/>
              <a:t>	</a:t>
            </a:r>
            <a:r>
              <a:rPr lang="en-US" sz="2200" dirty="0" err="1"/>
              <a:t>int</a:t>
            </a:r>
            <a:r>
              <a:rPr lang="en-US" sz="2200" dirty="0"/>
              <a:t> </a:t>
            </a:r>
            <a:r>
              <a:rPr lang="en-US" sz="2200" dirty="0" err="1"/>
              <a:t>i,j,large</a:t>
            </a:r>
            <a:r>
              <a:rPr lang="en-US" sz="2200" dirty="0"/>
              <a:t>;</a:t>
            </a:r>
          </a:p>
          <a:p>
            <a:pPr>
              <a:buNone/>
            </a:pPr>
            <a:r>
              <a:rPr lang="en-US" sz="2200" dirty="0"/>
              <a:t>	</a:t>
            </a:r>
            <a:r>
              <a:rPr lang="en-US" sz="2200" dirty="0" err="1"/>
              <a:t>printf</a:t>
            </a:r>
            <a:r>
              <a:rPr lang="en-US" sz="2200" dirty="0"/>
              <a:t>("Enter two numbers ");</a:t>
            </a:r>
          </a:p>
          <a:p>
            <a:pPr>
              <a:buNone/>
            </a:pPr>
            <a:r>
              <a:rPr lang="en-US" sz="2200" dirty="0"/>
              <a:t>	</a:t>
            </a:r>
            <a:r>
              <a:rPr lang="en-US" sz="2200" dirty="0" err="1"/>
              <a:t>scanf</a:t>
            </a:r>
            <a:r>
              <a:rPr lang="en-US" sz="2200" dirty="0"/>
              <a:t>("%d %</a:t>
            </a:r>
            <a:r>
              <a:rPr lang="en-US" sz="2200" dirty="0" err="1"/>
              <a:t>d",&amp;i,&amp;j</a:t>
            </a:r>
            <a:r>
              <a:rPr lang="en-US" sz="2200" dirty="0"/>
              <a:t>);</a:t>
            </a:r>
          </a:p>
          <a:p>
            <a:pPr>
              <a:buNone/>
            </a:pPr>
            <a:r>
              <a:rPr lang="en-US" sz="2200" dirty="0"/>
              <a:t>	large=(</a:t>
            </a:r>
            <a:r>
              <a:rPr lang="en-US" sz="2200" dirty="0" err="1"/>
              <a:t>i</a:t>
            </a:r>
            <a:r>
              <a:rPr lang="en-US" sz="2200" dirty="0"/>
              <a:t>&gt;j)?i:j;</a:t>
            </a:r>
          </a:p>
          <a:p>
            <a:pPr>
              <a:buNone/>
            </a:pPr>
            <a:r>
              <a:rPr lang="en-US" sz="2200" dirty="0"/>
              <a:t>	</a:t>
            </a:r>
            <a:r>
              <a:rPr lang="en-US" sz="2200" dirty="0" err="1"/>
              <a:t>printf</a:t>
            </a:r>
            <a:r>
              <a:rPr lang="en-US" sz="2200" dirty="0"/>
              <a:t>("Largest = %</a:t>
            </a:r>
            <a:r>
              <a:rPr lang="en-US" sz="2200" dirty="0" err="1"/>
              <a:t>d",large</a:t>
            </a:r>
            <a:r>
              <a:rPr lang="en-US" sz="2200" dirty="0"/>
              <a:t>);</a:t>
            </a:r>
          </a:p>
          <a:p>
            <a:pPr>
              <a:buNone/>
            </a:pPr>
            <a:r>
              <a:rPr lang="en-US" sz="2200" dirty="0"/>
              <a:t>}</a:t>
            </a:r>
          </a:p>
        </p:txBody>
      </p:sp>
      <p:pic>
        <p:nvPicPr>
          <p:cNvPr id="6147" name="Picture 3"/>
          <p:cNvPicPr>
            <a:picLocks noChangeAspect="1" noChangeArrowheads="1"/>
          </p:cNvPicPr>
          <p:nvPr/>
        </p:nvPicPr>
        <p:blipFill>
          <a:blip r:embed="rId2" cstate="print"/>
          <a:srcRect l="1375" b="6833"/>
          <a:stretch>
            <a:fillRect/>
          </a:stretch>
        </p:blipFill>
        <p:spPr bwMode="auto">
          <a:xfrm>
            <a:off x="4572000" y="3200400"/>
            <a:ext cx="3962400" cy="1051989"/>
          </a:xfrm>
          <a:prstGeom prst="rect">
            <a:avLst/>
          </a:prstGeom>
          <a:noFill/>
          <a:ln w="9525">
            <a:noFill/>
            <a:miter lim="800000"/>
            <a:headEnd/>
            <a:tailEnd/>
          </a:ln>
        </p:spPr>
      </p:pic>
    </p:spTree>
    <p:extLst>
      <p:ext uri="{BB962C8B-B14F-4D97-AF65-F5344CB8AC3E}">
        <p14:creationId xmlns:p14="http://schemas.microsoft.com/office/powerpoint/2010/main" val="8924517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04800"/>
            <a:ext cx="6172200" cy="667512"/>
          </a:xfrm>
        </p:spPr>
        <p:txBody>
          <a:bodyPr>
            <a:normAutofit fontScale="90000"/>
          </a:bodyPr>
          <a:lstStyle/>
          <a:p>
            <a:r>
              <a:rPr lang="en-US" dirty="0">
                <a:solidFill>
                  <a:schemeClr val="accent1"/>
                </a:solidFill>
              </a:rPr>
              <a:t>Bitwise Operators</a:t>
            </a:r>
          </a:p>
        </p:txBody>
      </p:sp>
      <p:sp>
        <p:nvSpPr>
          <p:cNvPr id="3" name="Content Placeholder 2"/>
          <p:cNvSpPr>
            <a:spLocks noGrp="1"/>
          </p:cNvSpPr>
          <p:nvPr>
            <p:ph idx="1"/>
          </p:nvPr>
        </p:nvSpPr>
        <p:spPr>
          <a:xfrm>
            <a:off x="609600" y="1143000"/>
            <a:ext cx="8077200" cy="5181600"/>
          </a:xfrm>
        </p:spPr>
        <p:txBody>
          <a:bodyPr>
            <a:normAutofit/>
          </a:bodyPr>
          <a:lstStyle/>
          <a:p>
            <a:r>
              <a:rPr lang="en-US" sz="2000" dirty="0"/>
              <a:t>Perform bit level operations.</a:t>
            </a:r>
          </a:p>
          <a:p>
            <a:r>
              <a:rPr lang="en-US" sz="2000" dirty="0"/>
              <a:t>The operations are performed based on the binary values.</a:t>
            </a:r>
          </a:p>
          <a:p>
            <a:r>
              <a:rPr lang="en-US" sz="2000" dirty="0"/>
              <a:t>For example: A = 25 (11001) and B = 20 (10100)</a:t>
            </a:r>
          </a:p>
          <a:p>
            <a:endParaRPr lang="en-US" sz="2000" dirty="0"/>
          </a:p>
        </p:txBody>
      </p:sp>
      <p:pic>
        <p:nvPicPr>
          <p:cNvPr id="6146" name="Picture 2"/>
          <p:cNvPicPr>
            <a:picLocks noChangeAspect="1" noChangeArrowheads="1"/>
          </p:cNvPicPr>
          <p:nvPr/>
        </p:nvPicPr>
        <p:blipFill>
          <a:blip r:embed="rId2" cstate="print"/>
          <a:srcRect/>
          <a:stretch>
            <a:fillRect/>
          </a:stretch>
        </p:blipFill>
        <p:spPr bwMode="auto">
          <a:xfrm>
            <a:off x="990600" y="2590800"/>
            <a:ext cx="7010400" cy="3659137"/>
          </a:xfrm>
          <a:prstGeom prst="rect">
            <a:avLst/>
          </a:prstGeom>
          <a:noFill/>
          <a:ln w="9525">
            <a:noFill/>
            <a:miter lim="800000"/>
            <a:headEnd/>
            <a:tailEnd/>
          </a:ln>
          <a:effectLst/>
        </p:spPr>
      </p:pic>
    </p:spTree>
    <p:extLst>
      <p:ext uri="{BB962C8B-B14F-4D97-AF65-F5344CB8AC3E}">
        <p14:creationId xmlns:p14="http://schemas.microsoft.com/office/powerpoint/2010/main" val="255473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6"/>
                                        </p:tgtEl>
                                        <p:attrNameLst>
                                          <p:attrName>style.visibility</p:attrName>
                                        </p:attrNameLst>
                                      </p:cBhvr>
                                      <p:to>
                                        <p:strVal val="visible"/>
                                      </p:to>
                                    </p:set>
                                    <p:anim calcmode="lin" valueType="num">
                                      <p:cBhvr additive="base">
                                        <p:cTn id="25" dur="500" fill="hold"/>
                                        <p:tgtEl>
                                          <p:spTgt spid="6146"/>
                                        </p:tgtEl>
                                        <p:attrNameLst>
                                          <p:attrName>ppt_x</p:attrName>
                                        </p:attrNameLst>
                                      </p:cBhvr>
                                      <p:tavLst>
                                        <p:tav tm="0">
                                          <p:val>
                                            <p:strVal val="#ppt_x"/>
                                          </p:val>
                                        </p:tav>
                                        <p:tav tm="100000">
                                          <p:val>
                                            <p:strVal val="#ppt_x"/>
                                          </p:val>
                                        </p:tav>
                                      </p:tavLst>
                                    </p:anim>
                                    <p:anim calcmode="lin" valueType="num">
                                      <p:cBhvr additive="base">
                                        <p:cTn id="26"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704088"/>
            <a:ext cx="6172200" cy="896112"/>
          </a:xfrm>
        </p:spPr>
        <p:txBody>
          <a:bodyPr/>
          <a:lstStyle/>
          <a:p>
            <a:r>
              <a:rPr lang="en-US" dirty="0">
                <a:solidFill>
                  <a:schemeClr val="accent1"/>
                </a:solidFill>
              </a:rPr>
              <a:t>Special operators</a:t>
            </a:r>
          </a:p>
        </p:txBody>
      </p:sp>
      <p:sp>
        <p:nvSpPr>
          <p:cNvPr id="3" name="Content Placeholder 2"/>
          <p:cNvSpPr>
            <a:spLocks noGrp="1"/>
          </p:cNvSpPr>
          <p:nvPr>
            <p:ph idx="1"/>
          </p:nvPr>
        </p:nvSpPr>
        <p:spPr/>
        <p:txBody>
          <a:bodyPr>
            <a:normAutofit/>
          </a:bodyPr>
          <a:lstStyle/>
          <a:p>
            <a:pPr marL="0" indent="0">
              <a:buNone/>
            </a:pPr>
            <a:r>
              <a:rPr lang="en-US" sz="2200" b="1" dirty="0">
                <a:solidFill>
                  <a:schemeClr val="accent1"/>
                </a:solidFill>
              </a:rPr>
              <a:t> </a:t>
            </a:r>
            <a:r>
              <a:rPr lang="en-US" sz="2200" b="1" dirty="0" err="1">
                <a:solidFill>
                  <a:schemeClr val="accent1"/>
                </a:solidFill>
              </a:rPr>
              <a:t>sizeof</a:t>
            </a:r>
            <a:r>
              <a:rPr lang="en-US" sz="2200" b="1" dirty="0">
                <a:solidFill>
                  <a:schemeClr val="accent1"/>
                </a:solidFill>
              </a:rPr>
              <a:t> operator</a:t>
            </a:r>
          </a:p>
          <a:p>
            <a:r>
              <a:rPr lang="en-US" sz="2200" dirty="0"/>
              <a:t>This operator is used to find the size of the memory (in bytes) allocated for a variable. This operator is used with the following syntax...</a:t>
            </a:r>
          </a:p>
          <a:p>
            <a:r>
              <a:rPr lang="en-US" sz="2200" b="1" dirty="0"/>
              <a:t>Syntax </a:t>
            </a:r>
          </a:p>
          <a:p>
            <a:pPr algn="ctr">
              <a:buNone/>
            </a:pPr>
            <a:r>
              <a:rPr lang="en-US" sz="2200" b="1" dirty="0" err="1">
                <a:solidFill>
                  <a:schemeClr val="accent5"/>
                </a:solidFill>
              </a:rPr>
              <a:t>sizeof</a:t>
            </a:r>
            <a:r>
              <a:rPr lang="en-US" sz="2200" b="1" dirty="0">
                <a:solidFill>
                  <a:schemeClr val="accent5"/>
                </a:solidFill>
              </a:rPr>
              <a:t>(</a:t>
            </a:r>
            <a:r>
              <a:rPr lang="en-US" sz="2200" b="1" dirty="0" err="1">
                <a:solidFill>
                  <a:schemeClr val="accent5"/>
                </a:solidFill>
              </a:rPr>
              <a:t>variableName</a:t>
            </a:r>
            <a:r>
              <a:rPr lang="en-US" sz="2200" b="1" dirty="0">
                <a:solidFill>
                  <a:schemeClr val="accent5"/>
                </a:solidFill>
              </a:rPr>
              <a:t>);</a:t>
            </a:r>
          </a:p>
          <a:p>
            <a:r>
              <a:rPr lang="en-US" sz="2200" b="1" dirty="0"/>
              <a:t>Example</a:t>
            </a:r>
          </a:p>
          <a:p>
            <a:pPr lvl="2">
              <a:buNone/>
            </a:pPr>
            <a:r>
              <a:rPr lang="en-US" sz="2200" dirty="0" err="1"/>
              <a:t>int</a:t>
            </a:r>
            <a:r>
              <a:rPr lang="en-US" sz="2200" dirty="0"/>
              <a:t> A;</a:t>
            </a:r>
          </a:p>
          <a:p>
            <a:pPr lvl="2">
              <a:buNone/>
            </a:pPr>
            <a:r>
              <a:rPr lang="en-US" sz="2200" dirty="0"/>
              <a:t>X=</a:t>
            </a:r>
            <a:r>
              <a:rPr lang="en-US" sz="2200" dirty="0" err="1"/>
              <a:t>sizeof</a:t>
            </a:r>
            <a:r>
              <a:rPr lang="en-US" sz="2200" dirty="0"/>
              <a:t>(A); </a:t>
            </a:r>
          </a:p>
          <a:p>
            <a:pPr lvl="2">
              <a:buNone/>
            </a:pPr>
            <a:r>
              <a:rPr lang="en-US" sz="2200" dirty="0"/>
              <a:t>result is 2 if A is an integer</a:t>
            </a:r>
          </a:p>
          <a:p>
            <a:endParaRPr lang="en-US" sz="2200" dirty="0"/>
          </a:p>
        </p:txBody>
      </p:sp>
    </p:spTree>
    <p:extLst>
      <p:ext uri="{BB962C8B-B14F-4D97-AF65-F5344CB8AC3E}">
        <p14:creationId xmlns:p14="http://schemas.microsoft.com/office/powerpoint/2010/main" val="160963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153400" cy="5211765"/>
          </a:xfrm>
        </p:spPr>
        <p:txBody>
          <a:bodyPr>
            <a:normAutofit/>
          </a:bodyPr>
          <a:lstStyle/>
          <a:p>
            <a:pPr marL="0" indent="0">
              <a:buNone/>
            </a:pPr>
            <a:r>
              <a:rPr lang="en-US" sz="2200" b="1" dirty="0">
                <a:solidFill>
                  <a:schemeClr val="accent1"/>
                </a:solidFill>
              </a:rPr>
              <a:t>Comma operator (,)</a:t>
            </a:r>
          </a:p>
          <a:p>
            <a:r>
              <a:rPr lang="en-US" sz="2200" dirty="0"/>
              <a:t>This operator is used to separate variables while they are declaring, separate the expressions in function calls etc.</a:t>
            </a:r>
          </a:p>
          <a:p>
            <a:pPr algn="ctr">
              <a:buNone/>
            </a:pPr>
            <a:r>
              <a:rPr lang="en-US" sz="2200" dirty="0"/>
              <a:t>float a=2.5,b;</a:t>
            </a:r>
            <a:endParaRPr lang="en-US" sz="2200" b="1" dirty="0"/>
          </a:p>
          <a:p>
            <a:pPr marL="0" indent="0">
              <a:buNone/>
            </a:pPr>
            <a:r>
              <a:rPr lang="en-US" sz="2200" b="1" dirty="0">
                <a:solidFill>
                  <a:schemeClr val="accent1"/>
                </a:solidFill>
              </a:rPr>
              <a:t>Pointer operator (*)</a:t>
            </a:r>
          </a:p>
          <a:p>
            <a:r>
              <a:rPr lang="en-US" sz="2200" dirty="0"/>
              <a:t>This operator is used to define pointer variables in c programming language.</a:t>
            </a:r>
          </a:p>
          <a:p>
            <a:pPr algn="ctr">
              <a:buNone/>
            </a:pPr>
            <a:r>
              <a:rPr lang="en-US" sz="2200" dirty="0" err="1"/>
              <a:t>int</a:t>
            </a:r>
            <a:r>
              <a:rPr lang="en-US" sz="2200" dirty="0"/>
              <a:t> *p;</a:t>
            </a:r>
          </a:p>
          <a:p>
            <a:pPr marL="0" indent="0">
              <a:buNone/>
            </a:pPr>
            <a:r>
              <a:rPr lang="en-US" sz="2200" b="1" dirty="0">
                <a:solidFill>
                  <a:schemeClr val="accent1"/>
                </a:solidFill>
              </a:rPr>
              <a:t>Dot operator (.)</a:t>
            </a:r>
          </a:p>
          <a:p>
            <a:r>
              <a:rPr lang="en-US" sz="2200" dirty="0"/>
              <a:t>This operator is used to access members of structure or union.</a:t>
            </a:r>
          </a:p>
          <a:p>
            <a:pPr algn="ctr">
              <a:buNone/>
            </a:pPr>
            <a:r>
              <a:rPr lang="en-US" sz="2200" dirty="0"/>
              <a:t> </a:t>
            </a:r>
            <a:r>
              <a:rPr lang="en-US" sz="2200" dirty="0" err="1"/>
              <a:t>printf</a:t>
            </a:r>
            <a:r>
              <a:rPr lang="en-US" sz="2200" dirty="0"/>
              <a:t>(“%d”, emp.num);</a:t>
            </a:r>
          </a:p>
        </p:txBody>
      </p:sp>
    </p:spTree>
    <p:extLst>
      <p:ext uri="{BB962C8B-B14F-4D97-AF65-F5344CB8AC3E}">
        <p14:creationId xmlns:p14="http://schemas.microsoft.com/office/powerpoint/2010/main" val="161777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415654"/>
            <a:ext cx="6858000" cy="1094309"/>
          </a:xfrm>
        </p:spPr>
        <p:txBody>
          <a:bodyPr/>
          <a:lstStyle/>
          <a:p>
            <a:r>
              <a:rPr lang="en-IN" dirty="0">
                <a:solidFill>
                  <a:schemeClr val="accent1"/>
                </a:solidFill>
              </a:rPr>
              <a:t>Expressions in C</a:t>
            </a:r>
            <a:endParaRPr lang="en-US" dirty="0">
              <a:solidFill>
                <a:schemeClr val="accent1"/>
              </a:solidFill>
            </a:endParaRPr>
          </a:p>
        </p:txBody>
      </p:sp>
    </p:spTree>
    <p:extLst>
      <p:ext uri="{BB962C8B-B14F-4D97-AF65-F5344CB8AC3E}">
        <p14:creationId xmlns:p14="http://schemas.microsoft.com/office/powerpoint/2010/main" val="105424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428736"/>
            <a:ext cx="8115328" cy="4697427"/>
          </a:xfrm>
        </p:spPr>
        <p:txBody>
          <a:bodyPr>
            <a:normAutofit/>
          </a:bodyPr>
          <a:lstStyle/>
          <a:p>
            <a:pPr>
              <a:lnSpc>
                <a:spcPct val="150000"/>
              </a:lnSpc>
              <a:buNone/>
            </a:pPr>
            <a:r>
              <a:rPr lang="en-US" sz="2200" dirty="0"/>
              <a:t>Step 1: Start</a:t>
            </a:r>
          </a:p>
          <a:p>
            <a:pPr>
              <a:lnSpc>
                <a:spcPct val="150000"/>
              </a:lnSpc>
              <a:buNone/>
            </a:pPr>
            <a:r>
              <a:rPr lang="en-US" sz="2200" dirty="0"/>
              <a:t>Step 2: Read values num1 and num2.</a:t>
            </a:r>
          </a:p>
          <a:p>
            <a:pPr>
              <a:lnSpc>
                <a:spcPct val="150000"/>
              </a:lnSpc>
              <a:buNone/>
            </a:pPr>
            <a:r>
              <a:rPr lang="en-US" sz="2200" dirty="0"/>
              <a:t>Step 3: Add num1 and num2 and assign the result to sum. </a:t>
            </a:r>
          </a:p>
          <a:p>
            <a:pPr>
              <a:lnSpc>
                <a:spcPct val="150000"/>
              </a:lnSpc>
              <a:buNone/>
            </a:pPr>
            <a:r>
              <a:rPr lang="en-US" sz="2200" dirty="0"/>
              <a:t>			sum←num1+num2</a:t>
            </a:r>
          </a:p>
          <a:p>
            <a:pPr>
              <a:lnSpc>
                <a:spcPct val="150000"/>
              </a:lnSpc>
              <a:buNone/>
            </a:pPr>
            <a:r>
              <a:rPr lang="en-US" sz="2200" dirty="0"/>
              <a:t>Step 4: Write/ Display sum</a:t>
            </a:r>
          </a:p>
          <a:p>
            <a:pPr>
              <a:lnSpc>
                <a:spcPct val="150000"/>
              </a:lnSpc>
              <a:buNone/>
            </a:pPr>
            <a:r>
              <a:rPr lang="en-US" sz="2200" dirty="0"/>
              <a:t>Step 5: Stop.</a:t>
            </a:r>
          </a:p>
        </p:txBody>
      </p:sp>
      <p:sp>
        <p:nvSpPr>
          <p:cNvPr id="2" name="Title 1"/>
          <p:cNvSpPr>
            <a:spLocks noGrp="1"/>
          </p:cNvSpPr>
          <p:nvPr>
            <p:ph type="title"/>
          </p:nvPr>
        </p:nvSpPr>
        <p:spPr/>
        <p:txBody>
          <a:bodyPr>
            <a:normAutofit/>
          </a:bodyPr>
          <a:lstStyle/>
          <a:p>
            <a:r>
              <a:rPr lang="en-US" sz="2600" dirty="0">
                <a:solidFill>
                  <a:schemeClr val="accent1"/>
                </a:solidFill>
              </a:rPr>
              <a:t>Example1: Algorithm to add two numbers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upRigh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upRigh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upRigh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upRigh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strips(upRight)">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strips(upRight)">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What is an expression?</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sz="2400" dirty="0"/>
              <a:t>An expression is a collection of operators and operands that represents a specific value</a:t>
            </a:r>
            <a:r>
              <a:rPr lang="en-US" sz="2400" b="1" dirty="0"/>
              <a:t>.</a:t>
            </a:r>
          </a:p>
          <a:p>
            <a:r>
              <a:rPr lang="en-US" sz="2400" b="1" dirty="0"/>
              <a:t>operator</a:t>
            </a:r>
            <a:r>
              <a:rPr lang="en-US" sz="2400" dirty="0"/>
              <a:t> is a symbol which performs tasks like arithmetic operations, logical operations and conditional operations etc.,</a:t>
            </a:r>
          </a:p>
          <a:p>
            <a:r>
              <a:rPr lang="en-US" sz="2400" b="1" dirty="0"/>
              <a:t>Operands</a:t>
            </a:r>
            <a:r>
              <a:rPr lang="en-US" sz="2400" dirty="0"/>
              <a:t> are the values on which the operators perform the task. </a:t>
            </a:r>
          </a:p>
          <a:p>
            <a:r>
              <a:rPr lang="en-US" sz="2400" dirty="0"/>
              <a:t>Here operand can be a direct value or variable or address of memory location.</a:t>
            </a:r>
          </a:p>
        </p:txBody>
      </p:sp>
    </p:spTree>
    <p:extLst>
      <p:ext uri="{BB962C8B-B14F-4D97-AF65-F5344CB8AC3E}">
        <p14:creationId xmlns:p14="http://schemas.microsoft.com/office/powerpoint/2010/main" val="145215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7765"/>
          </a:xfrm>
        </p:spPr>
        <p:txBody>
          <a:bodyPr>
            <a:normAutofit fontScale="90000"/>
          </a:bodyPr>
          <a:lstStyle/>
          <a:p>
            <a:r>
              <a:rPr lang="en-US" dirty="0">
                <a:solidFill>
                  <a:schemeClr val="accent1"/>
                </a:solidFill>
              </a:rPr>
              <a:t>The precedence and </a:t>
            </a:r>
            <a:r>
              <a:rPr lang="en-US" dirty="0" err="1">
                <a:solidFill>
                  <a:schemeClr val="accent1"/>
                </a:solidFill>
              </a:rPr>
              <a:t>associativity</a:t>
            </a:r>
            <a:r>
              <a:rPr lang="en-US" dirty="0">
                <a:solidFill>
                  <a:schemeClr val="accent1"/>
                </a:solidFill>
              </a:rPr>
              <a:t> of operators</a:t>
            </a:r>
          </a:p>
        </p:txBody>
      </p:sp>
      <p:pic>
        <p:nvPicPr>
          <p:cNvPr id="4" name="Content Placeholder 3"/>
          <p:cNvPicPr>
            <a:picLocks noGrp="1"/>
          </p:cNvPicPr>
          <p:nvPr>
            <p:ph idx="1"/>
          </p:nvPr>
        </p:nvPicPr>
        <p:blipFill rotWithShape="1">
          <a:blip r:embed="rId2" cstate="print"/>
          <a:srcRect l="3915" r="1246" b="1862"/>
          <a:stretch/>
        </p:blipFill>
        <p:spPr bwMode="auto">
          <a:xfrm>
            <a:off x="1924334" y="1446663"/>
            <a:ext cx="5455693" cy="5036024"/>
          </a:xfrm>
          <a:prstGeom prst="rect">
            <a:avLst/>
          </a:prstGeom>
          <a:noFill/>
          <a:ln w="9525">
            <a:noFill/>
            <a:miter lim="800000"/>
            <a:headEnd/>
            <a:tailEnd/>
          </a:ln>
        </p:spPr>
      </p:pic>
    </p:spTree>
    <p:extLst>
      <p:ext uri="{BB962C8B-B14F-4D97-AF65-F5344CB8AC3E}">
        <p14:creationId xmlns:p14="http://schemas.microsoft.com/office/powerpoint/2010/main" val="168773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Expression evaluation</a:t>
            </a:r>
            <a:endParaRPr lang="en-US" dirty="0">
              <a:solidFill>
                <a:schemeClr val="accent1"/>
              </a:solidFill>
            </a:endParaRPr>
          </a:p>
        </p:txBody>
      </p:sp>
      <p:sp>
        <p:nvSpPr>
          <p:cNvPr id="3" name="Content Placeholder 2"/>
          <p:cNvSpPr>
            <a:spLocks noGrp="1"/>
          </p:cNvSpPr>
          <p:nvPr>
            <p:ph idx="1"/>
          </p:nvPr>
        </p:nvSpPr>
        <p:spPr/>
        <p:txBody>
          <a:bodyPr>
            <a:normAutofit/>
          </a:bodyPr>
          <a:lstStyle/>
          <a:p>
            <a:pPr>
              <a:lnSpc>
                <a:spcPct val="150000"/>
              </a:lnSpc>
            </a:pPr>
            <a:r>
              <a:rPr lang="en-US" sz="2400" dirty="0"/>
              <a:t>In C programming language, expression is evaluated based on the operator precedence and associativity. </a:t>
            </a:r>
          </a:p>
          <a:p>
            <a:pPr>
              <a:lnSpc>
                <a:spcPct val="150000"/>
              </a:lnSpc>
            </a:pPr>
            <a:r>
              <a:rPr lang="en-US" sz="2400" dirty="0">
                <a:solidFill>
                  <a:schemeClr val="accent1"/>
                </a:solidFill>
              </a:rPr>
              <a:t>Expression Types in C</a:t>
            </a:r>
            <a:endParaRPr lang="en-US" sz="2400" dirty="0"/>
          </a:p>
          <a:p>
            <a:pPr lvl="1"/>
            <a:r>
              <a:rPr lang="fr-FR" b="1" dirty="0" err="1"/>
              <a:t>Infix</a:t>
            </a:r>
            <a:r>
              <a:rPr lang="fr-FR" b="1" dirty="0"/>
              <a:t> Expression</a:t>
            </a:r>
          </a:p>
          <a:p>
            <a:pPr lvl="1"/>
            <a:r>
              <a:rPr lang="fr-FR" b="1" dirty="0" err="1"/>
              <a:t>Postfix</a:t>
            </a:r>
            <a:r>
              <a:rPr lang="fr-FR" b="1" dirty="0"/>
              <a:t> Expression</a:t>
            </a:r>
          </a:p>
          <a:p>
            <a:pPr lvl="1"/>
            <a:r>
              <a:rPr lang="fr-FR" b="1" dirty="0" err="1"/>
              <a:t>Prefix</a:t>
            </a:r>
            <a:r>
              <a:rPr lang="fr-FR" b="1" dirty="0"/>
              <a:t> Expression</a:t>
            </a:r>
          </a:p>
          <a:p>
            <a:pPr>
              <a:lnSpc>
                <a:spcPct val="150000"/>
              </a:lnSpc>
            </a:pPr>
            <a:endParaRPr lang="en-US" sz="2400" dirty="0"/>
          </a:p>
        </p:txBody>
      </p:sp>
    </p:spTree>
    <p:extLst>
      <p:ext uri="{BB962C8B-B14F-4D97-AF65-F5344CB8AC3E}">
        <p14:creationId xmlns:p14="http://schemas.microsoft.com/office/powerpoint/2010/main" val="97038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Infix Expression</a:t>
            </a:r>
          </a:p>
        </p:txBody>
      </p:sp>
      <p:sp>
        <p:nvSpPr>
          <p:cNvPr id="3" name="Content Placeholder 2"/>
          <p:cNvSpPr>
            <a:spLocks noGrp="1"/>
          </p:cNvSpPr>
          <p:nvPr>
            <p:ph idx="1"/>
          </p:nvPr>
        </p:nvSpPr>
        <p:spPr/>
        <p:txBody>
          <a:bodyPr>
            <a:normAutofit lnSpcReduction="10000"/>
          </a:bodyPr>
          <a:lstStyle/>
          <a:p>
            <a:r>
              <a:rPr lang="en-US" sz="2400" dirty="0"/>
              <a:t>The expression in which operator is used between operands is called as infix expression.</a:t>
            </a:r>
          </a:p>
          <a:p>
            <a:r>
              <a:rPr lang="en-US" sz="2400" dirty="0"/>
              <a:t>Structure of infix expression:</a:t>
            </a:r>
          </a:p>
          <a:p>
            <a:pPr algn="ctr">
              <a:buNone/>
            </a:pPr>
            <a:endParaRPr lang="en-US" sz="2400" dirty="0"/>
          </a:p>
          <a:p>
            <a:pPr marL="0" indent="0">
              <a:buNone/>
            </a:pPr>
            <a:r>
              <a:rPr lang="en-US" dirty="0"/>
              <a:t>Example: </a:t>
            </a:r>
          </a:p>
          <a:p>
            <a:pPr marL="0" indent="0">
              <a:buNone/>
            </a:pPr>
            <a:r>
              <a:rPr lang="en-US" dirty="0">
                <a:solidFill>
                  <a:schemeClr val="accent1"/>
                </a:solidFill>
              </a:rPr>
              <a:t>10 + 4 * 3 / 2</a:t>
            </a:r>
          </a:p>
          <a:p>
            <a:pPr>
              <a:buNone/>
            </a:pPr>
            <a:r>
              <a:rPr lang="en-US" dirty="0"/>
              <a:t>4 * 3 =&gt; 12</a:t>
            </a:r>
          </a:p>
          <a:p>
            <a:pPr>
              <a:buNone/>
            </a:pPr>
            <a:r>
              <a:rPr lang="en-US" dirty="0"/>
              <a:t>12 / 2 =&gt; 6</a:t>
            </a:r>
          </a:p>
          <a:p>
            <a:pPr>
              <a:buNone/>
            </a:pPr>
            <a:r>
              <a:rPr lang="en-US" dirty="0"/>
              <a:t>10 + 6 =&gt; 16</a:t>
            </a:r>
          </a:p>
          <a:p>
            <a:endParaRPr lang="en-US" sz="2400" dirty="0"/>
          </a:p>
        </p:txBody>
      </p:sp>
      <p:pic>
        <p:nvPicPr>
          <p:cNvPr id="1026" name="Picture 2" descr="http://btechsmartclass.com/CP/images/infix-expression.png"/>
          <p:cNvPicPr>
            <a:picLocks noChangeAspect="1" noChangeArrowheads="1"/>
          </p:cNvPicPr>
          <p:nvPr/>
        </p:nvPicPr>
        <p:blipFill>
          <a:blip r:embed="rId2" cstate="print"/>
          <a:srcRect/>
          <a:stretch>
            <a:fillRect/>
          </a:stretch>
        </p:blipFill>
        <p:spPr bwMode="auto">
          <a:xfrm>
            <a:off x="3899389" y="2743200"/>
            <a:ext cx="4143375" cy="1962150"/>
          </a:xfrm>
          <a:prstGeom prst="rect">
            <a:avLst/>
          </a:prstGeom>
          <a:noFill/>
        </p:spPr>
      </p:pic>
    </p:spTree>
    <p:extLst>
      <p:ext uri="{BB962C8B-B14F-4D97-AF65-F5344CB8AC3E}">
        <p14:creationId xmlns:p14="http://schemas.microsoft.com/office/powerpoint/2010/main" val="338836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6"/>
                                        </p:tgtEl>
                                        <p:attrNameLst>
                                          <p:attrName>style.visibility</p:attrName>
                                        </p:attrNameLst>
                                      </p:cBhvr>
                                      <p:to>
                                        <p:strVal val="visible"/>
                                      </p:to>
                                    </p:set>
                                    <p:anim calcmode="lin" valueType="num">
                                      <p:cBhvr additive="base">
                                        <p:cTn id="49" dur="500" fill="hold"/>
                                        <p:tgtEl>
                                          <p:spTgt spid="1026"/>
                                        </p:tgtEl>
                                        <p:attrNameLst>
                                          <p:attrName>ppt_x</p:attrName>
                                        </p:attrNameLst>
                                      </p:cBhvr>
                                      <p:tavLst>
                                        <p:tav tm="0">
                                          <p:val>
                                            <p:strVal val="#ppt_x"/>
                                          </p:val>
                                        </p:tav>
                                        <p:tav tm="100000">
                                          <p:val>
                                            <p:strVal val="#ppt_x"/>
                                          </p:val>
                                        </p:tav>
                                      </p:tavLst>
                                    </p:anim>
                                    <p:anim calcmode="lin" valueType="num">
                                      <p:cBhvr additive="base">
                                        <p:cTn id="5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Postfix Expression</a:t>
            </a:r>
          </a:p>
        </p:txBody>
      </p:sp>
      <p:sp>
        <p:nvSpPr>
          <p:cNvPr id="3" name="Content Placeholder 2"/>
          <p:cNvSpPr>
            <a:spLocks noGrp="1"/>
          </p:cNvSpPr>
          <p:nvPr>
            <p:ph idx="1"/>
          </p:nvPr>
        </p:nvSpPr>
        <p:spPr/>
        <p:txBody>
          <a:bodyPr>
            <a:normAutofit/>
          </a:bodyPr>
          <a:lstStyle/>
          <a:p>
            <a:r>
              <a:rPr lang="en-US" sz="2600" dirty="0"/>
              <a:t>The expression in which operator is used after operands is called as postfix expression.</a:t>
            </a:r>
          </a:p>
          <a:p>
            <a:r>
              <a:rPr lang="en-US" sz="2600" dirty="0"/>
              <a:t>Structure of postfix expression:</a:t>
            </a:r>
          </a:p>
          <a:p>
            <a:endParaRPr lang="en-US" sz="2600" dirty="0"/>
          </a:p>
          <a:p>
            <a:endParaRPr lang="en-US" sz="2600" dirty="0"/>
          </a:p>
          <a:p>
            <a:r>
              <a:rPr lang="en-US" sz="2600" dirty="0"/>
              <a:t>Example: </a:t>
            </a:r>
          </a:p>
          <a:p>
            <a:pPr marL="0" indent="0">
              <a:buNone/>
            </a:pPr>
            <a:r>
              <a:rPr lang="en-US" sz="2600" dirty="0">
                <a:solidFill>
                  <a:schemeClr val="accent1"/>
                </a:solidFill>
              </a:rPr>
              <a:t>4 5*8+</a:t>
            </a:r>
          </a:p>
          <a:p>
            <a:pPr marL="0" indent="0">
              <a:buNone/>
            </a:pPr>
            <a:r>
              <a:rPr lang="en-IN" sz="2600" dirty="0"/>
              <a:t>4*5 =&gt;20</a:t>
            </a:r>
          </a:p>
          <a:p>
            <a:pPr marL="0" indent="0">
              <a:buNone/>
            </a:pPr>
            <a:r>
              <a:rPr lang="en-IN" sz="2600" dirty="0"/>
              <a:t>20+8 =&gt;28</a:t>
            </a:r>
            <a:endParaRPr lang="en-US" sz="2600" dirty="0"/>
          </a:p>
        </p:txBody>
      </p:sp>
      <p:pic>
        <p:nvPicPr>
          <p:cNvPr id="17410" name="Picture 2" descr="http://btechsmartclass.com/CP/images/postfix-expression.png"/>
          <p:cNvPicPr>
            <a:picLocks noChangeAspect="1" noChangeArrowheads="1"/>
          </p:cNvPicPr>
          <p:nvPr/>
        </p:nvPicPr>
        <p:blipFill>
          <a:blip r:embed="rId2" cstate="print"/>
          <a:srcRect/>
          <a:stretch>
            <a:fillRect/>
          </a:stretch>
        </p:blipFill>
        <p:spPr bwMode="auto">
          <a:xfrm>
            <a:off x="4267200" y="2895600"/>
            <a:ext cx="4143375" cy="1962150"/>
          </a:xfrm>
          <a:prstGeom prst="rect">
            <a:avLst/>
          </a:prstGeom>
          <a:noFill/>
        </p:spPr>
      </p:pic>
    </p:spTree>
    <p:extLst>
      <p:ext uri="{BB962C8B-B14F-4D97-AF65-F5344CB8AC3E}">
        <p14:creationId xmlns:p14="http://schemas.microsoft.com/office/powerpoint/2010/main" val="409425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410"/>
                                        </p:tgtEl>
                                        <p:attrNameLst>
                                          <p:attrName>style.visibility</p:attrName>
                                        </p:attrNameLst>
                                      </p:cBhvr>
                                      <p:to>
                                        <p:strVal val="visible"/>
                                      </p:to>
                                    </p:set>
                                    <p:anim calcmode="lin" valueType="num">
                                      <p:cBhvr additive="base">
                                        <p:cTn id="43" dur="500" fill="hold"/>
                                        <p:tgtEl>
                                          <p:spTgt spid="17410"/>
                                        </p:tgtEl>
                                        <p:attrNameLst>
                                          <p:attrName>ppt_x</p:attrName>
                                        </p:attrNameLst>
                                      </p:cBhvr>
                                      <p:tavLst>
                                        <p:tav tm="0">
                                          <p:val>
                                            <p:strVal val="#ppt_x"/>
                                          </p:val>
                                        </p:tav>
                                        <p:tav tm="100000">
                                          <p:val>
                                            <p:strVal val="#ppt_x"/>
                                          </p:val>
                                        </p:tav>
                                      </p:tavLst>
                                    </p:anim>
                                    <p:anim calcmode="lin" valueType="num">
                                      <p:cBhvr additive="base">
                                        <p:cTn id="44"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Prefix Expression</a:t>
            </a:r>
          </a:p>
        </p:txBody>
      </p:sp>
      <p:sp>
        <p:nvSpPr>
          <p:cNvPr id="3" name="Content Placeholder 2"/>
          <p:cNvSpPr>
            <a:spLocks noGrp="1"/>
          </p:cNvSpPr>
          <p:nvPr>
            <p:ph idx="1"/>
          </p:nvPr>
        </p:nvSpPr>
        <p:spPr/>
        <p:txBody>
          <a:bodyPr>
            <a:normAutofit fontScale="92500" lnSpcReduction="10000"/>
          </a:bodyPr>
          <a:lstStyle/>
          <a:p>
            <a:r>
              <a:rPr lang="en-US" dirty="0"/>
              <a:t>The expression in which operator is used before operands is called as prefix expression.</a:t>
            </a:r>
          </a:p>
          <a:p>
            <a:r>
              <a:rPr lang="en-US" dirty="0"/>
              <a:t>The structure of prefix notation:</a:t>
            </a:r>
          </a:p>
          <a:p>
            <a:endParaRPr lang="en-US" dirty="0"/>
          </a:p>
          <a:p>
            <a:r>
              <a:rPr lang="en-US" dirty="0"/>
              <a:t>Example: </a:t>
            </a:r>
          </a:p>
          <a:p>
            <a:pPr marL="0" indent="0">
              <a:buNone/>
            </a:pPr>
            <a:r>
              <a:rPr lang="en-US" dirty="0">
                <a:solidFill>
                  <a:schemeClr val="accent1"/>
                </a:solidFill>
              </a:rPr>
              <a:t>+ * 2 3/ 10 2</a:t>
            </a:r>
          </a:p>
          <a:p>
            <a:pPr>
              <a:buNone/>
            </a:pPr>
            <a:r>
              <a:rPr lang="en-IN" dirty="0"/>
              <a:t>2*3 =&gt; 6</a:t>
            </a:r>
          </a:p>
          <a:p>
            <a:pPr>
              <a:buNone/>
            </a:pPr>
            <a:r>
              <a:rPr lang="en-IN" dirty="0"/>
              <a:t>10/2 =&gt;5</a:t>
            </a:r>
          </a:p>
          <a:p>
            <a:pPr>
              <a:buNone/>
            </a:pPr>
            <a:r>
              <a:rPr lang="en-IN" dirty="0"/>
              <a:t>6+5 =&gt;11</a:t>
            </a:r>
          </a:p>
        </p:txBody>
      </p:sp>
      <p:pic>
        <p:nvPicPr>
          <p:cNvPr id="18434" name="Picture 2" descr="http://btechsmartclass.com/CP/images/prefix-expression.png"/>
          <p:cNvPicPr>
            <a:picLocks noChangeAspect="1" noChangeArrowheads="1"/>
          </p:cNvPicPr>
          <p:nvPr/>
        </p:nvPicPr>
        <p:blipFill>
          <a:blip r:embed="rId2" cstate="print"/>
          <a:srcRect/>
          <a:stretch>
            <a:fillRect/>
          </a:stretch>
        </p:blipFill>
        <p:spPr bwMode="auto">
          <a:xfrm>
            <a:off x="4114800" y="2971800"/>
            <a:ext cx="4143375" cy="1962150"/>
          </a:xfrm>
          <a:prstGeom prst="rect">
            <a:avLst/>
          </a:prstGeom>
          <a:noFill/>
        </p:spPr>
      </p:pic>
    </p:spTree>
    <p:extLst>
      <p:ext uri="{BB962C8B-B14F-4D97-AF65-F5344CB8AC3E}">
        <p14:creationId xmlns:p14="http://schemas.microsoft.com/office/powerpoint/2010/main" val="220213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8434"/>
                                        </p:tgtEl>
                                        <p:attrNameLst>
                                          <p:attrName>style.visibility</p:attrName>
                                        </p:attrNameLst>
                                      </p:cBhvr>
                                      <p:to>
                                        <p:strVal val="visible"/>
                                      </p:to>
                                    </p:set>
                                    <p:anim calcmode="lin" valueType="num">
                                      <p:cBhvr additive="base">
                                        <p:cTn id="49" dur="500" fill="hold"/>
                                        <p:tgtEl>
                                          <p:spTgt spid="18434"/>
                                        </p:tgtEl>
                                        <p:attrNameLst>
                                          <p:attrName>ppt_x</p:attrName>
                                        </p:attrNameLst>
                                      </p:cBhvr>
                                      <p:tavLst>
                                        <p:tav tm="0">
                                          <p:val>
                                            <p:strVal val="#ppt_x"/>
                                          </p:val>
                                        </p:tav>
                                        <p:tav tm="100000">
                                          <p:val>
                                            <p:strVal val="#ppt_x"/>
                                          </p:val>
                                        </p:tav>
                                      </p:tavLst>
                                    </p:anim>
                                    <p:anim calcmode="lin" valueType="num">
                                      <p:cBhvr additive="base">
                                        <p:cTn id="50"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solidFill>
              </a:rPr>
              <a:t>Type conversion</a:t>
            </a:r>
            <a:endParaRPr lang="en-IN" dirty="0">
              <a:solidFill>
                <a:schemeClr val="accent1"/>
              </a:solidFill>
            </a:endParaRPr>
          </a:p>
        </p:txBody>
      </p:sp>
      <p:sp>
        <p:nvSpPr>
          <p:cNvPr id="3" name="Content Placeholder 2"/>
          <p:cNvSpPr>
            <a:spLocks noGrp="1"/>
          </p:cNvSpPr>
          <p:nvPr>
            <p:ph sz="quarter" idx="1"/>
          </p:nvPr>
        </p:nvSpPr>
        <p:spPr/>
        <p:txBody>
          <a:bodyPr/>
          <a:lstStyle/>
          <a:p>
            <a:r>
              <a:rPr lang="en-IN" dirty="0">
                <a:solidFill>
                  <a:schemeClr val="accent1"/>
                </a:solidFill>
              </a:rPr>
              <a:t>Type Conversion:</a:t>
            </a:r>
            <a:r>
              <a:rPr lang="en-IN" dirty="0"/>
              <a:t> Conversion from one data type to another.</a:t>
            </a:r>
          </a:p>
          <a:p>
            <a:pPr>
              <a:buNone/>
            </a:pPr>
            <a:endParaRPr lang="en-IN" dirty="0"/>
          </a:p>
          <a:p>
            <a:r>
              <a:rPr lang="en-IN" dirty="0"/>
              <a:t>Two ways of type conversion are:</a:t>
            </a:r>
          </a:p>
          <a:p>
            <a:pPr lvl="1">
              <a:buFont typeface="Wingdings" pitchFamily="2" charset="2"/>
              <a:buChar char="Ø"/>
            </a:pPr>
            <a:r>
              <a:rPr lang="en-IN" dirty="0"/>
              <a:t>Implicit Type Conversion </a:t>
            </a:r>
          </a:p>
          <a:p>
            <a:pPr lvl="1">
              <a:buFont typeface="Wingdings" pitchFamily="2" charset="2"/>
              <a:buChar char="Ø"/>
            </a:pPr>
            <a:r>
              <a:rPr lang="en-IN" dirty="0"/>
              <a:t>Explicit Type Conversion</a:t>
            </a:r>
            <a:endParaRPr lang="en-US" dirty="0"/>
          </a:p>
          <a:p>
            <a:endParaRPr lang="en-IN" dirty="0"/>
          </a:p>
        </p:txBody>
      </p:sp>
    </p:spTree>
    <p:extLst>
      <p:ext uri="{BB962C8B-B14F-4D97-AF65-F5344CB8AC3E}">
        <p14:creationId xmlns:p14="http://schemas.microsoft.com/office/powerpoint/2010/main" val="43759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70C0"/>
                </a:solidFill>
              </a:rPr>
              <a:t>Implicit Type conversion</a:t>
            </a:r>
            <a:endParaRPr lang="en-IN" dirty="0">
              <a:solidFill>
                <a:srgbClr val="0070C0"/>
              </a:solidFill>
            </a:endParaRPr>
          </a:p>
        </p:txBody>
      </p:sp>
      <p:sp>
        <p:nvSpPr>
          <p:cNvPr id="3" name="Content Placeholder 2"/>
          <p:cNvSpPr>
            <a:spLocks noGrp="1"/>
          </p:cNvSpPr>
          <p:nvPr>
            <p:ph sz="quarter" idx="1"/>
          </p:nvPr>
        </p:nvSpPr>
        <p:spPr/>
        <p:txBody>
          <a:bodyPr>
            <a:normAutofit/>
          </a:bodyPr>
          <a:lstStyle/>
          <a:p>
            <a:r>
              <a:rPr lang="en-IN" sz="2600" dirty="0"/>
              <a:t>Also known as ‘automatic type conversion’.</a:t>
            </a:r>
          </a:p>
          <a:p>
            <a:r>
              <a:rPr lang="en-IN" sz="2600" dirty="0"/>
              <a:t>Done by the compiler on its own, without any external trigger from the user.</a:t>
            </a:r>
          </a:p>
          <a:p>
            <a:r>
              <a:rPr lang="en-IN" sz="2600" dirty="0"/>
              <a:t>All the variables are upgraded to the data type of the variable with largest data type. This is also known as type promotion.</a:t>
            </a:r>
          </a:p>
          <a:p>
            <a:r>
              <a:rPr lang="en-IN" sz="2600" dirty="0" err="1"/>
              <a:t>bool</a:t>
            </a:r>
            <a:r>
              <a:rPr lang="en-IN" sz="2600" dirty="0"/>
              <a:t> -&gt; char-&gt; short </a:t>
            </a:r>
            <a:r>
              <a:rPr lang="en-IN" sz="2600" dirty="0" err="1"/>
              <a:t>int</a:t>
            </a:r>
            <a:r>
              <a:rPr lang="en-IN" sz="2600" dirty="0"/>
              <a:t>-&gt; </a:t>
            </a:r>
            <a:r>
              <a:rPr lang="en-IN" sz="2600" dirty="0" err="1"/>
              <a:t>int</a:t>
            </a:r>
            <a:r>
              <a:rPr lang="en-IN" sz="2600" dirty="0"/>
              <a:t> -&gt; unsigned </a:t>
            </a:r>
            <a:r>
              <a:rPr lang="en-IN" sz="2600" dirty="0" err="1"/>
              <a:t>int</a:t>
            </a:r>
            <a:r>
              <a:rPr lang="en-IN" sz="2600" dirty="0"/>
              <a:t>-&gt; long-&gt; unsigned long-&gt; float -&gt; double-&gt; long double</a:t>
            </a:r>
          </a:p>
          <a:p>
            <a:endParaRPr lang="en-IN" sz="2600" dirty="0"/>
          </a:p>
        </p:txBody>
      </p:sp>
    </p:spTree>
    <p:extLst>
      <p:ext uri="{BB962C8B-B14F-4D97-AF65-F5344CB8AC3E}">
        <p14:creationId xmlns:p14="http://schemas.microsoft.com/office/powerpoint/2010/main" val="51674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Example program</a:t>
            </a:r>
          </a:p>
        </p:txBody>
      </p:sp>
      <p:sp>
        <p:nvSpPr>
          <p:cNvPr id="3" name="Content Placeholder 2"/>
          <p:cNvSpPr>
            <a:spLocks noGrp="1"/>
          </p:cNvSpPr>
          <p:nvPr>
            <p:ph idx="1"/>
          </p:nvPr>
        </p:nvSpPr>
        <p:spPr/>
        <p:txBody>
          <a:bodyPr>
            <a:normAutofit fontScale="77500" lnSpcReduction="20000"/>
          </a:bodyPr>
          <a:lstStyle/>
          <a:p>
            <a:pPr>
              <a:buNone/>
            </a:pPr>
            <a:r>
              <a:rPr lang="en-US" dirty="0"/>
              <a:t>#include&lt;</a:t>
            </a:r>
            <a:r>
              <a:rPr lang="en-US" dirty="0" err="1"/>
              <a:t>stdio.h</a:t>
            </a:r>
            <a:r>
              <a:rPr lang="en-US" dirty="0"/>
              <a:t>&gt;</a:t>
            </a:r>
          </a:p>
          <a:p>
            <a:pPr>
              <a:buNone/>
            </a:pPr>
            <a:r>
              <a:rPr lang="en-US" dirty="0"/>
              <a:t>void main()</a:t>
            </a:r>
          </a:p>
          <a:p>
            <a:pPr>
              <a:buNone/>
            </a:pPr>
            <a:r>
              <a:rPr lang="en-US" dirty="0"/>
              <a:t>{</a:t>
            </a:r>
          </a:p>
          <a:p>
            <a:pPr>
              <a:buNone/>
            </a:pPr>
            <a:r>
              <a:rPr lang="en-US" dirty="0"/>
              <a:t>	char c='a';</a:t>
            </a:r>
          </a:p>
          <a:p>
            <a:pPr>
              <a:buNone/>
            </a:pPr>
            <a:r>
              <a:rPr lang="en-US" dirty="0"/>
              <a:t>	</a:t>
            </a:r>
            <a:r>
              <a:rPr lang="en-US" dirty="0" err="1"/>
              <a:t>int</a:t>
            </a:r>
            <a:r>
              <a:rPr lang="en-US" dirty="0"/>
              <a:t> x=5;</a:t>
            </a:r>
          </a:p>
          <a:p>
            <a:pPr>
              <a:buNone/>
            </a:pPr>
            <a:r>
              <a:rPr lang="en-US" dirty="0"/>
              <a:t>	x = </a:t>
            </a:r>
            <a:r>
              <a:rPr lang="en-US" dirty="0" err="1"/>
              <a:t>x+c</a:t>
            </a:r>
            <a:r>
              <a:rPr lang="en-US" dirty="0"/>
              <a:t>; </a:t>
            </a:r>
            <a:r>
              <a:rPr lang="en-US" dirty="0">
                <a:solidFill>
                  <a:srgbClr val="0070C0"/>
                </a:solidFill>
              </a:rPr>
              <a:t>//char is converted to </a:t>
            </a:r>
            <a:r>
              <a:rPr lang="en-US" dirty="0" err="1">
                <a:solidFill>
                  <a:srgbClr val="0070C0"/>
                </a:solidFill>
              </a:rPr>
              <a:t>int</a:t>
            </a:r>
            <a:endParaRPr lang="en-US" dirty="0">
              <a:solidFill>
                <a:srgbClr val="0070C0"/>
              </a:solidFill>
            </a:endParaRPr>
          </a:p>
          <a:p>
            <a:pPr>
              <a:buNone/>
            </a:pPr>
            <a:r>
              <a:rPr lang="en-US" dirty="0"/>
              <a:t>	float y=6.45;</a:t>
            </a:r>
          </a:p>
          <a:p>
            <a:pPr>
              <a:buNone/>
            </a:pPr>
            <a:r>
              <a:rPr lang="en-US" dirty="0"/>
              <a:t>	y = </a:t>
            </a:r>
            <a:r>
              <a:rPr lang="en-US" dirty="0" err="1"/>
              <a:t>y+x</a:t>
            </a:r>
            <a:r>
              <a:rPr lang="en-US" dirty="0"/>
              <a:t>; </a:t>
            </a:r>
            <a:r>
              <a:rPr lang="en-US" dirty="0">
                <a:solidFill>
                  <a:srgbClr val="0070C0"/>
                </a:solidFill>
              </a:rPr>
              <a:t>//</a:t>
            </a:r>
            <a:r>
              <a:rPr lang="en-US" dirty="0" err="1">
                <a:solidFill>
                  <a:srgbClr val="0070C0"/>
                </a:solidFill>
              </a:rPr>
              <a:t>int</a:t>
            </a:r>
            <a:r>
              <a:rPr lang="en-US" dirty="0">
                <a:solidFill>
                  <a:srgbClr val="0070C0"/>
                </a:solidFill>
              </a:rPr>
              <a:t> is converted to float</a:t>
            </a:r>
          </a:p>
          <a:p>
            <a:pPr>
              <a:buNone/>
            </a:pPr>
            <a:r>
              <a:rPr lang="en-US" dirty="0"/>
              <a:t>	</a:t>
            </a:r>
            <a:r>
              <a:rPr lang="en-US" dirty="0" err="1"/>
              <a:t>printf</a:t>
            </a:r>
            <a:r>
              <a:rPr lang="en-US" dirty="0"/>
              <a:t>("x=%d\</a:t>
            </a:r>
            <a:r>
              <a:rPr lang="en-US" dirty="0" err="1"/>
              <a:t>n",x</a:t>
            </a:r>
            <a:r>
              <a:rPr lang="en-US" dirty="0"/>
              <a:t>);</a:t>
            </a:r>
          </a:p>
          <a:p>
            <a:pPr>
              <a:buNone/>
            </a:pPr>
            <a:r>
              <a:rPr lang="en-US" dirty="0"/>
              <a:t>	</a:t>
            </a:r>
            <a:r>
              <a:rPr lang="en-US" dirty="0" err="1"/>
              <a:t>printf</a:t>
            </a:r>
            <a:r>
              <a:rPr lang="en-US" dirty="0"/>
              <a:t>("y=%.2f\</a:t>
            </a:r>
            <a:r>
              <a:rPr lang="en-US" dirty="0" err="1"/>
              <a:t>n",y</a:t>
            </a:r>
            <a:r>
              <a:rPr lang="en-US" dirty="0"/>
              <a:t>);</a:t>
            </a:r>
          </a:p>
          <a:p>
            <a:pPr>
              <a:buNone/>
            </a:pPr>
            <a:r>
              <a:rPr lang="en-US" dirty="0"/>
              <a:t>}</a:t>
            </a:r>
          </a:p>
        </p:txBody>
      </p:sp>
      <p:pic>
        <p:nvPicPr>
          <p:cNvPr id="5122" name="Picture 2"/>
          <p:cNvPicPr>
            <a:picLocks noChangeAspect="1" noChangeArrowheads="1"/>
          </p:cNvPicPr>
          <p:nvPr/>
        </p:nvPicPr>
        <p:blipFill>
          <a:blip r:embed="rId2" cstate="print"/>
          <a:srcRect/>
          <a:stretch>
            <a:fillRect/>
          </a:stretch>
        </p:blipFill>
        <p:spPr bwMode="auto">
          <a:xfrm>
            <a:off x="5791200" y="2667000"/>
            <a:ext cx="2122790" cy="129584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accent1"/>
                </a:solidFill>
              </a:rPr>
              <a:t>Explicit Type Conversion</a:t>
            </a:r>
          </a:p>
        </p:txBody>
      </p:sp>
      <p:sp>
        <p:nvSpPr>
          <p:cNvPr id="3" name="Content Placeholder 2"/>
          <p:cNvSpPr>
            <a:spLocks noGrp="1"/>
          </p:cNvSpPr>
          <p:nvPr>
            <p:ph sz="quarter" idx="1"/>
          </p:nvPr>
        </p:nvSpPr>
        <p:spPr/>
        <p:txBody>
          <a:bodyPr>
            <a:normAutofit/>
          </a:bodyPr>
          <a:lstStyle/>
          <a:p>
            <a:r>
              <a:rPr lang="en-IN" sz="2800" dirty="0"/>
              <a:t>This process is also called type casting and is user defined. </a:t>
            </a:r>
          </a:p>
          <a:p>
            <a:r>
              <a:rPr lang="en-IN" sz="2800" dirty="0"/>
              <a:t>Here the user can type cast the result to make it of a particular data type.</a:t>
            </a:r>
          </a:p>
          <a:p>
            <a:pPr fontAlgn="base"/>
            <a:r>
              <a:rPr lang="en-IN" sz="2800" dirty="0"/>
              <a:t>The syntax in C:</a:t>
            </a:r>
          </a:p>
          <a:p>
            <a:pPr>
              <a:buNone/>
            </a:pPr>
            <a:r>
              <a:rPr lang="en-IN" sz="2800" dirty="0"/>
              <a:t>				(type) expression</a:t>
            </a:r>
          </a:p>
          <a:p>
            <a:r>
              <a:rPr lang="en-IN" sz="2800" dirty="0"/>
              <a:t>Type indicated the data type to which the final result is converted.</a:t>
            </a:r>
          </a:p>
        </p:txBody>
      </p:sp>
    </p:spTree>
    <p:extLst>
      <p:ext uri="{BB962C8B-B14F-4D97-AF65-F5344CB8AC3E}">
        <p14:creationId xmlns:p14="http://schemas.microsoft.com/office/powerpoint/2010/main" val="157736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1"/>
                </a:solidFill>
              </a:rPr>
              <a:t>Example1: Pseudo code to add two numbers</a:t>
            </a:r>
            <a:endParaRPr lang="en-US" sz="3200" dirty="0"/>
          </a:p>
        </p:txBody>
      </p:sp>
      <p:sp>
        <p:nvSpPr>
          <p:cNvPr id="3" name="Content Placeholder 2"/>
          <p:cNvSpPr>
            <a:spLocks noGrp="1"/>
          </p:cNvSpPr>
          <p:nvPr>
            <p:ph idx="1"/>
          </p:nvPr>
        </p:nvSpPr>
        <p:spPr/>
        <p:txBody>
          <a:bodyPr/>
          <a:lstStyle/>
          <a:p>
            <a:pPr fontAlgn="base">
              <a:buNone/>
            </a:pPr>
            <a:r>
              <a:rPr lang="pt-BR" sz="2800" dirty="0"/>
              <a:t>Begin</a:t>
            </a:r>
          </a:p>
          <a:p>
            <a:pPr fontAlgn="base">
              <a:buNone/>
            </a:pPr>
            <a:r>
              <a:rPr lang="pt-BR" sz="2800" dirty="0"/>
              <a:t>            Read: num1, num2;</a:t>
            </a:r>
          </a:p>
          <a:p>
            <a:pPr fontAlgn="base">
              <a:buNone/>
            </a:pPr>
            <a:r>
              <a:rPr lang="pt-BR" sz="2800" dirty="0"/>
              <a:t>            Set sum = num1+num2;</a:t>
            </a:r>
          </a:p>
          <a:p>
            <a:pPr fontAlgn="base">
              <a:buNone/>
            </a:pPr>
            <a:r>
              <a:rPr lang="pt-BR" sz="2800" dirty="0"/>
              <a:t>            Print sum;</a:t>
            </a:r>
          </a:p>
          <a:p>
            <a:pPr fontAlgn="base">
              <a:buNone/>
            </a:pPr>
            <a:r>
              <a:rPr lang="pt-BR" sz="2800" dirty="0"/>
              <a:t>End</a:t>
            </a:r>
          </a:p>
          <a:p>
            <a:pPr>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Example program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#include&lt;</a:t>
            </a:r>
            <a:r>
              <a:rPr lang="en-US" dirty="0" err="1"/>
              <a:t>stdio.h</a:t>
            </a:r>
            <a:r>
              <a:rPr lang="en-US" dirty="0"/>
              <a:t>&gt;</a:t>
            </a:r>
          </a:p>
          <a:p>
            <a:pPr>
              <a:buNone/>
            </a:pPr>
            <a:r>
              <a:rPr lang="en-US" dirty="0"/>
              <a:t>void main()</a:t>
            </a:r>
          </a:p>
          <a:p>
            <a:pPr>
              <a:buNone/>
            </a:pPr>
            <a:r>
              <a:rPr lang="en-US" dirty="0"/>
              <a:t>{</a:t>
            </a:r>
          </a:p>
          <a:p>
            <a:pPr>
              <a:buNone/>
            </a:pPr>
            <a:r>
              <a:rPr lang="en-US" dirty="0"/>
              <a:t>	</a:t>
            </a:r>
            <a:r>
              <a:rPr lang="en-US" dirty="0" err="1"/>
              <a:t>int</a:t>
            </a:r>
            <a:r>
              <a:rPr lang="en-US" dirty="0"/>
              <a:t> a=8;	</a:t>
            </a:r>
          </a:p>
          <a:p>
            <a:pPr>
              <a:buNone/>
            </a:pPr>
            <a:r>
              <a:rPr lang="en-US" dirty="0"/>
              <a:t>	float b=a/3;</a:t>
            </a:r>
          </a:p>
          <a:p>
            <a:pPr>
              <a:buNone/>
            </a:pPr>
            <a:r>
              <a:rPr lang="en-US" dirty="0"/>
              <a:t>	</a:t>
            </a:r>
            <a:r>
              <a:rPr lang="en-US" dirty="0" err="1"/>
              <a:t>printf</a:t>
            </a:r>
            <a:r>
              <a:rPr lang="en-US" dirty="0"/>
              <a:t>("8/3 = %f\</a:t>
            </a:r>
            <a:r>
              <a:rPr lang="en-US" dirty="0" err="1"/>
              <a:t>n",b</a:t>
            </a:r>
            <a:r>
              <a:rPr lang="en-US" dirty="0"/>
              <a:t>);</a:t>
            </a:r>
          </a:p>
          <a:p>
            <a:pPr>
              <a:buNone/>
            </a:pPr>
            <a:r>
              <a:rPr lang="en-US" dirty="0"/>
              <a:t>	</a:t>
            </a:r>
          </a:p>
          <a:p>
            <a:pPr>
              <a:buNone/>
            </a:pPr>
            <a:r>
              <a:rPr lang="en-US" dirty="0"/>
              <a:t>	b=(float)a/3;</a:t>
            </a:r>
          </a:p>
          <a:p>
            <a:pPr>
              <a:buNone/>
            </a:pPr>
            <a:r>
              <a:rPr lang="en-US" dirty="0"/>
              <a:t>	</a:t>
            </a:r>
            <a:r>
              <a:rPr lang="en-US" dirty="0" err="1"/>
              <a:t>printf</a:t>
            </a:r>
            <a:r>
              <a:rPr lang="en-US" dirty="0"/>
              <a:t>("8/3 = %.2f",b);</a:t>
            </a:r>
          </a:p>
          <a:p>
            <a:pPr>
              <a:buNone/>
            </a:pPr>
            <a:r>
              <a:rPr lang="en-US" dirty="0"/>
              <a:t>}</a:t>
            </a:r>
          </a:p>
        </p:txBody>
      </p:sp>
      <p:pic>
        <p:nvPicPr>
          <p:cNvPr id="4098" name="Picture 2"/>
          <p:cNvPicPr>
            <a:picLocks noChangeAspect="1" noChangeArrowheads="1"/>
          </p:cNvPicPr>
          <p:nvPr/>
        </p:nvPicPr>
        <p:blipFill>
          <a:blip r:embed="rId2" cstate="print"/>
          <a:srcRect l="1932"/>
          <a:stretch>
            <a:fillRect/>
          </a:stretch>
        </p:blipFill>
        <p:spPr bwMode="auto">
          <a:xfrm>
            <a:off x="4724400" y="3352800"/>
            <a:ext cx="2661338" cy="1127027"/>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IN" dirty="0">
                <a:solidFill>
                  <a:srgbClr val="0070C0"/>
                </a:solidFill>
              </a:rPr>
              <a:t>Control Statements</a:t>
            </a:r>
            <a:endParaRPr lang="en-US" dirty="0">
              <a:solidFill>
                <a:srgbClr val="0070C0"/>
              </a:solidFill>
            </a:endParaRPr>
          </a:p>
        </p:txBody>
      </p:sp>
      <p:pic>
        <p:nvPicPr>
          <p:cNvPr id="1026" name="Picture 2" descr="Programming in C - Control Statements - EXAMRADAR">
            <a:extLst>
              <a:ext uri="{FF2B5EF4-FFF2-40B4-BE49-F238E27FC236}">
                <a16:creationId xmlns:a16="http://schemas.microsoft.com/office/drawing/2014/main" id="{6FE8852E-97F3-4BE5-C6B9-C3F5E2775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68448"/>
            <a:ext cx="6934200" cy="531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532731"/>
      </p:ext>
    </p:extLst>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dirty="0"/>
              <a:t>C</a:t>
            </a:r>
            <a:r>
              <a:rPr lang="en-IN" dirty="0" err="1"/>
              <a:t>onditional</a:t>
            </a:r>
            <a:r>
              <a:rPr lang="en-IN" dirty="0"/>
              <a:t> Statements</a:t>
            </a:r>
            <a:endParaRPr lang="en-US" dirty="0"/>
          </a:p>
        </p:txBody>
      </p:sp>
      <p:sp>
        <p:nvSpPr>
          <p:cNvPr id="3" name="Content Placeholder 2"/>
          <p:cNvSpPr>
            <a:spLocks noGrp="1"/>
          </p:cNvSpPr>
          <p:nvPr>
            <p:ph idx="1"/>
          </p:nvPr>
        </p:nvSpPr>
        <p:spPr>
          <a:xfrm>
            <a:off x="457200" y="990600"/>
            <a:ext cx="8229600" cy="5334000"/>
          </a:xfrm>
        </p:spPr>
        <p:txBody>
          <a:bodyPr>
            <a:noAutofit/>
          </a:bodyPr>
          <a:lstStyle/>
          <a:p>
            <a:r>
              <a:rPr lang="en-IN" sz="2200" dirty="0"/>
              <a:t>In c program, statements are executed sequentially, when no options or repetitions are necessary.</a:t>
            </a:r>
          </a:p>
          <a:p>
            <a:r>
              <a:rPr lang="en-IN" sz="2200" dirty="0"/>
              <a:t>But the order of execution changes based on </a:t>
            </a:r>
          </a:p>
          <a:p>
            <a:pPr lvl="1"/>
            <a:r>
              <a:rPr lang="en-IN" sz="2200" dirty="0"/>
              <a:t>certain conditions</a:t>
            </a:r>
          </a:p>
          <a:p>
            <a:pPr lvl="1"/>
            <a:r>
              <a:rPr lang="en-IN" sz="2200" dirty="0"/>
              <a:t>repeats group of statements until certain condition is met</a:t>
            </a:r>
          </a:p>
          <a:p>
            <a:r>
              <a:rPr lang="en-IN" sz="2200" dirty="0"/>
              <a:t>This involves decision making to check  whether a conditions has occurred or not.</a:t>
            </a:r>
          </a:p>
          <a:p>
            <a:r>
              <a:rPr lang="en-IN" sz="2200" dirty="0"/>
              <a:t>Then direct the computer to execute some statements accordingly.</a:t>
            </a:r>
          </a:p>
          <a:p>
            <a:r>
              <a:rPr lang="en-IN" sz="2200" dirty="0"/>
              <a:t>Such decision making statements in C:</a:t>
            </a:r>
            <a:endParaRPr lang="en-US" sz="2200" dirty="0"/>
          </a:p>
          <a:p>
            <a:pPr lvl="1"/>
            <a:r>
              <a:rPr lang="en-US" sz="2200" b="1" dirty="0"/>
              <a:t>if</a:t>
            </a:r>
            <a:r>
              <a:rPr lang="en-US" sz="2200" dirty="0"/>
              <a:t> statement</a:t>
            </a:r>
          </a:p>
          <a:p>
            <a:pPr lvl="1"/>
            <a:r>
              <a:rPr lang="en-US" sz="2200" b="1" dirty="0"/>
              <a:t>switch</a:t>
            </a:r>
            <a:r>
              <a:rPr lang="en-US" sz="2200" dirty="0"/>
              <a:t> statement</a:t>
            </a:r>
          </a:p>
          <a:p>
            <a:pPr lvl="1"/>
            <a:r>
              <a:rPr lang="en-IN" sz="2200" dirty="0"/>
              <a:t>Conditional operator statement</a:t>
            </a:r>
          </a:p>
          <a:p>
            <a:pPr marL="0" indent="0">
              <a:buNone/>
            </a:pPr>
            <a:endParaRPr lang="en-US" sz="2200" dirty="0"/>
          </a:p>
        </p:txBody>
      </p:sp>
    </p:spTree>
    <p:extLst>
      <p:ext uri="{BB962C8B-B14F-4D97-AF65-F5344CB8AC3E}">
        <p14:creationId xmlns:p14="http://schemas.microsoft.com/office/powerpoint/2010/main" val="47216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statement in c</a:t>
            </a:r>
          </a:p>
        </p:txBody>
      </p:sp>
      <p:sp>
        <p:nvSpPr>
          <p:cNvPr id="3" name="Content Placeholder 2"/>
          <p:cNvSpPr>
            <a:spLocks noGrp="1"/>
          </p:cNvSpPr>
          <p:nvPr>
            <p:ph idx="1"/>
          </p:nvPr>
        </p:nvSpPr>
        <p:spPr/>
        <p:txBody>
          <a:bodyPr>
            <a:normAutofit/>
          </a:bodyPr>
          <a:lstStyle/>
          <a:p>
            <a:r>
              <a:rPr lang="en-US" sz="2200" dirty="0"/>
              <a:t>In c, if statement is used to make decisions based on a condition.</a:t>
            </a:r>
          </a:p>
          <a:p>
            <a:r>
              <a:rPr lang="en-US" sz="2200" dirty="0"/>
              <a:t>The if statement verifies the given condition and decides whether a block of statements are executed or not based on the condition result.</a:t>
            </a:r>
          </a:p>
          <a:p>
            <a:r>
              <a:rPr lang="en-US" sz="2200" dirty="0"/>
              <a:t>The if statement may be implemented in different forms depending on the complexity of conditions to be tested. The different forms are:</a:t>
            </a:r>
          </a:p>
          <a:p>
            <a:pPr lvl="1"/>
            <a:r>
              <a:rPr lang="en-US" sz="2200" dirty="0"/>
              <a:t>Simple </a:t>
            </a:r>
            <a:r>
              <a:rPr lang="en-US" sz="2200" b="1" dirty="0"/>
              <a:t>if</a:t>
            </a:r>
            <a:r>
              <a:rPr lang="en-US" sz="2200" dirty="0"/>
              <a:t> statement</a:t>
            </a:r>
          </a:p>
          <a:p>
            <a:pPr lvl="1"/>
            <a:r>
              <a:rPr lang="en-US" sz="2200" b="1" dirty="0"/>
              <a:t>if - else </a:t>
            </a:r>
            <a:r>
              <a:rPr lang="en-US" sz="2200" dirty="0"/>
              <a:t>statement</a:t>
            </a:r>
          </a:p>
          <a:p>
            <a:pPr lvl="1"/>
            <a:r>
              <a:rPr lang="en-US" sz="2200" dirty="0"/>
              <a:t>Nested </a:t>
            </a:r>
            <a:r>
              <a:rPr lang="en-US" sz="2200" b="1" dirty="0"/>
              <a:t>if - else </a:t>
            </a:r>
            <a:r>
              <a:rPr lang="en-US" sz="2200" dirty="0"/>
              <a:t>statement</a:t>
            </a:r>
          </a:p>
          <a:p>
            <a:pPr lvl="1"/>
            <a:r>
              <a:rPr lang="en-US" sz="2200" b="1" dirty="0"/>
              <a:t>else if </a:t>
            </a:r>
            <a:r>
              <a:rPr lang="en-US" sz="2200" dirty="0"/>
              <a:t>ladder(if-else-if statement )</a:t>
            </a:r>
          </a:p>
        </p:txBody>
      </p:sp>
    </p:spTree>
    <p:extLst>
      <p:ext uri="{BB962C8B-B14F-4D97-AF65-F5344CB8AC3E}">
        <p14:creationId xmlns:p14="http://schemas.microsoft.com/office/powerpoint/2010/main" val="399238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IN" dirty="0"/>
              <a:t>Simple if statement</a:t>
            </a:r>
            <a:endParaRPr lang="en-US" dirty="0"/>
          </a:p>
        </p:txBody>
      </p:sp>
      <p:sp>
        <p:nvSpPr>
          <p:cNvPr id="3" name="Content Placeholder 2"/>
          <p:cNvSpPr>
            <a:spLocks noGrp="1"/>
          </p:cNvSpPr>
          <p:nvPr>
            <p:ph idx="1"/>
          </p:nvPr>
        </p:nvSpPr>
        <p:spPr>
          <a:xfrm>
            <a:off x="457200" y="990600"/>
            <a:ext cx="8229600" cy="5562600"/>
          </a:xfrm>
        </p:spPr>
        <p:txBody>
          <a:bodyPr>
            <a:noAutofit/>
          </a:bodyPr>
          <a:lstStyle/>
          <a:p>
            <a:pPr>
              <a:buNone/>
            </a:pPr>
            <a:r>
              <a:rPr lang="en-IN" sz="2100" dirty="0"/>
              <a:t> Syntax:	</a:t>
            </a:r>
          </a:p>
          <a:p>
            <a:pPr>
              <a:buNone/>
            </a:pPr>
            <a:r>
              <a:rPr lang="en-IN" sz="2100" dirty="0">
                <a:solidFill>
                  <a:srgbClr val="00B0F0"/>
                </a:solidFill>
              </a:rPr>
              <a:t>	if (condition)</a:t>
            </a:r>
          </a:p>
          <a:p>
            <a:pPr>
              <a:buNone/>
            </a:pPr>
            <a:r>
              <a:rPr lang="en-IN" sz="2100" dirty="0">
                <a:solidFill>
                  <a:srgbClr val="00B0F0"/>
                </a:solidFill>
              </a:rPr>
              <a:t>	{</a:t>
            </a:r>
          </a:p>
          <a:p>
            <a:pPr>
              <a:buNone/>
            </a:pPr>
            <a:r>
              <a:rPr lang="en-IN" sz="2100" dirty="0">
                <a:solidFill>
                  <a:srgbClr val="00B0F0"/>
                </a:solidFill>
              </a:rPr>
              <a:t>		block of statement;</a:t>
            </a:r>
          </a:p>
          <a:p>
            <a:pPr>
              <a:buNone/>
            </a:pPr>
            <a:r>
              <a:rPr lang="en-IN" sz="2100" dirty="0">
                <a:solidFill>
                  <a:srgbClr val="00B0F0"/>
                </a:solidFill>
              </a:rPr>
              <a:t>	}</a:t>
            </a:r>
          </a:p>
          <a:p>
            <a:pPr>
              <a:buNone/>
            </a:pPr>
            <a:r>
              <a:rPr lang="en-IN" sz="2100" dirty="0">
                <a:solidFill>
                  <a:srgbClr val="00B0F0"/>
                </a:solidFill>
              </a:rPr>
              <a:t>	statement-x;</a:t>
            </a:r>
            <a:endParaRPr lang="en-US" sz="2100" dirty="0">
              <a:solidFill>
                <a:srgbClr val="00B0F0"/>
              </a:solidFill>
            </a:endParaRPr>
          </a:p>
          <a:p>
            <a:pPr>
              <a:buNone/>
            </a:pPr>
            <a:endParaRPr lang="en-IN" sz="2100" dirty="0"/>
          </a:p>
          <a:p>
            <a:pPr>
              <a:buNone/>
            </a:pPr>
            <a:endParaRPr lang="en-US" sz="2100" dirty="0"/>
          </a:p>
          <a:p>
            <a:r>
              <a:rPr lang="en-US" sz="2100" dirty="0"/>
              <a:t>The simple if statement evaluates specified condition. </a:t>
            </a:r>
          </a:p>
          <a:p>
            <a:r>
              <a:rPr lang="en-US" sz="2100" dirty="0"/>
              <a:t>If condition is TRUE (non-zero), the </a:t>
            </a:r>
            <a:r>
              <a:rPr lang="en-US" sz="2100" dirty="0">
                <a:solidFill>
                  <a:srgbClr val="00B0F0"/>
                </a:solidFill>
              </a:rPr>
              <a:t>block of statements </a:t>
            </a:r>
            <a:r>
              <a:rPr lang="en-US" sz="2100" dirty="0"/>
              <a:t>are executed and then </a:t>
            </a:r>
            <a:r>
              <a:rPr lang="en-US" sz="2100" dirty="0">
                <a:solidFill>
                  <a:srgbClr val="00B0F0"/>
                </a:solidFill>
              </a:rPr>
              <a:t>statement-x</a:t>
            </a:r>
            <a:r>
              <a:rPr lang="en-US" sz="2100" dirty="0"/>
              <a:t> is executed</a:t>
            </a:r>
          </a:p>
          <a:p>
            <a:r>
              <a:rPr lang="en-US" sz="2100" dirty="0"/>
              <a:t>otherwise the </a:t>
            </a:r>
            <a:r>
              <a:rPr lang="en-US" sz="2100" dirty="0">
                <a:solidFill>
                  <a:srgbClr val="00B0F0"/>
                </a:solidFill>
              </a:rPr>
              <a:t>block of statements </a:t>
            </a:r>
            <a:r>
              <a:rPr lang="en-US" sz="2100" dirty="0"/>
              <a:t>are skipped and the execution will jump to </a:t>
            </a:r>
            <a:r>
              <a:rPr lang="en-US" sz="2100" dirty="0">
                <a:solidFill>
                  <a:srgbClr val="00B0F0"/>
                </a:solidFill>
              </a:rPr>
              <a:t>statement-x</a:t>
            </a:r>
            <a:r>
              <a:rPr lang="en-US" sz="2100" dirty="0"/>
              <a:t>.</a:t>
            </a:r>
          </a:p>
          <a:p>
            <a:r>
              <a:rPr lang="en-US" sz="2100" dirty="0"/>
              <a:t>Simple if statement is used when we have only one option that is executed or skipped based on a condition.</a:t>
            </a:r>
          </a:p>
        </p:txBody>
      </p:sp>
      <p:pic>
        <p:nvPicPr>
          <p:cNvPr id="4" name="Picture 2" descr="http://btechsmartclass.com/CP/images/if-statement-syntax.png"/>
          <p:cNvPicPr>
            <a:picLocks noChangeAspect="1" noChangeArrowheads="1"/>
          </p:cNvPicPr>
          <p:nvPr/>
        </p:nvPicPr>
        <p:blipFill>
          <a:blip r:embed="rId2" cstate="print"/>
          <a:srcRect l="53329" t="7492" r="10229"/>
          <a:stretch>
            <a:fillRect/>
          </a:stretch>
        </p:blipFill>
        <p:spPr bwMode="auto">
          <a:xfrm>
            <a:off x="5181599" y="990601"/>
            <a:ext cx="2590801" cy="2908190"/>
          </a:xfrm>
          <a:prstGeom prst="rect">
            <a:avLst/>
          </a:prstGeom>
          <a:noFill/>
        </p:spPr>
      </p:pic>
      <p:sp>
        <p:nvSpPr>
          <p:cNvPr id="5" name="Rectangle 4"/>
          <p:cNvSpPr/>
          <p:nvPr/>
        </p:nvSpPr>
        <p:spPr>
          <a:xfrm>
            <a:off x="5638800" y="2743200"/>
            <a:ext cx="152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98550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dirty="0"/>
              <a:t>Example: </a:t>
            </a:r>
            <a:r>
              <a:rPr lang="en-US" sz="3400" dirty="0"/>
              <a:t>C program to find whether given number is divisible by 5</a:t>
            </a:r>
          </a:p>
        </p:txBody>
      </p:sp>
      <p:sp>
        <p:nvSpPr>
          <p:cNvPr id="3" name="Content Placeholder 2"/>
          <p:cNvSpPr>
            <a:spLocks noGrp="1"/>
          </p:cNvSpPr>
          <p:nvPr>
            <p:ph idx="1"/>
          </p:nvPr>
        </p:nvSpPr>
        <p:spPr>
          <a:xfrm>
            <a:off x="457200" y="1600200"/>
            <a:ext cx="5105400" cy="4525963"/>
          </a:xfrm>
        </p:spPr>
        <p:txBody>
          <a:bodyPr>
            <a:normAutofit/>
          </a:bodyPr>
          <a:lstStyle/>
          <a:p>
            <a:pPr>
              <a:buNone/>
            </a:pPr>
            <a:r>
              <a:rPr lang="en-US" sz="2000" dirty="0"/>
              <a:t>#include &lt;</a:t>
            </a:r>
            <a:r>
              <a:rPr lang="en-US" sz="2000" dirty="0" err="1"/>
              <a:t>stdio.h</a:t>
            </a:r>
            <a:r>
              <a:rPr lang="en-US" sz="2000" dirty="0"/>
              <a:t>&gt; </a:t>
            </a:r>
          </a:p>
          <a:p>
            <a:pPr>
              <a:buNone/>
            </a:pPr>
            <a:r>
              <a:rPr lang="en-US" sz="2000" dirty="0"/>
              <a:t>void main()</a:t>
            </a:r>
          </a:p>
          <a:p>
            <a:pPr>
              <a:buNone/>
            </a:pPr>
            <a:r>
              <a:rPr lang="en-US" sz="2000" dirty="0"/>
              <a:t>{</a:t>
            </a:r>
          </a:p>
          <a:p>
            <a:pPr>
              <a:buNone/>
            </a:pPr>
            <a:r>
              <a:rPr lang="en-US" sz="2000" dirty="0"/>
              <a:t>	</a:t>
            </a:r>
            <a:r>
              <a:rPr lang="en-US" sz="2000" dirty="0" err="1"/>
              <a:t>int</a:t>
            </a:r>
            <a:r>
              <a:rPr lang="en-US" sz="2000" dirty="0"/>
              <a:t> n ;</a:t>
            </a:r>
          </a:p>
          <a:p>
            <a:pPr>
              <a:buNone/>
            </a:pPr>
            <a:r>
              <a:rPr lang="en-US" sz="2000" dirty="0"/>
              <a:t>	</a:t>
            </a:r>
            <a:r>
              <a:rPr lang="en-US" sz="2000" dirty="0" err="1"/>
              <a:t>printf</a:t>
            </a:r>
            <a:r>
              <a:rPr lang="en-US" sz="2000" dirty="0"/>
              <a:t>("Enter any integer: ") ;</a:t>
            </a:r>
          </a:p>
          <a:p>
            <a:pPr>
              <a:buNone/>
            </a:pPr>
            <a:r>
              <a:rPr lang="en-US" sz="2000" dirty="0"/>
              <a:t>	</a:t>
            </a:r>
            <a:r>
              <a:rPr lang="en-US" sz="2000" dirty="0" err="1"/>
              <a:t>scanf</a:t>
            </a:r>
            <a:r>
              <a:rPr lang="en-US" sz="2000" dirty="0"/>
              <a:t>("%d", &amp;n) ;</a:t>
            </a:r>
          </a:p>
          <a:p>
            <a:pPr>
              <a:buNone/>
            </a:pPr>
            <a:r>
              <a:rPr lang="en-US" sz="2000" dirty="0"/>
              <a:t>	if ( n%5 == 0 )</a:t>
            </a:r>
          </a:p>
          <a:p>
            <a:pPr>
              <a:buNone/>
            </a:pPr>
            <a:r>
              <a:rPr lang="en-US" sz="2000" dirty="0"/>
              <a:t>		</a:t>
            </a:r>
            <a:r>
              <a:rPr lang="en-US" sz="2000" dirty="0" err="1">
                <a:solidFill>
                  <a:srgbClr val="00B0F0"/>
                </a:solidFill>
              </a:rPr>
              <a:t>printf</a:t>
            </a:r>
            <a:r>
              <a:rPr lang="en-US" sz="2000" dirty="0">
                <a:solidFill>
                  <a:srgbClr val="00B0F0"/>
                </a:solidFill>
              </a:rPr>
              <a:t>("%d is divisible by 5\n“, n) ;</a:t>
            </a:r>
          </a:p>
          <a:p>
            <a:pPr>
              <a:buNone/>
            </a:pPr>
            <a:r>
              <a:rPr lang="en-US" sz="2000" dirty="0"/>
              <a:t>	</a:t>
            </a:r>
            <a:r>
              <a:rPr lang="en-US" sz="2000" dirty="0" err="1"/>
              <a:t>printf</a:t>
            </a:r>
            <a:r>
              <a:rPr lang="en-US" sz="2000" dirty="0"/>
              <a:t>("statement does not belong to if!!!") ;</a:t>
            </a:r>
          </a:p>
          <a:p>
            <a:pPr>
              <a:buNone/>
            </a:pPr>
            <a:r>
              <a:rPr lang="en-US" sz="2000" dirty="0"/>
              <a:t>}</a:t>
            </a:r>
          </a:p>
        </p:txBody>
      </p:sp>
      <p:sp>
        <p:nvSpPr>
          <p:cNvPr id="4" name="TextBox 3"/>
          <p:cNvSpPr txBox="1"/>
          <p:nvPr/>
        </p:nvSpPr>
        <p:spPr>
          <a:xfrm>
            <a:off x="5029200" y="1752600"/>
            <a:ext cx="3886200" cy="2246769"/>
          </a:xfrm>
          <a:prstGeom prst="rect">
            <a:avLst/>
          </a:prstGeom>
          <a:noFill/>
        </p:spPr>
        <p:txBody>
          <a:bodyPr wrap="square" rtlCol="0">
            <a:spAutoFit/>
          </a:bodyPr>
          <a:lstStyle/>
          <a:p>
            <a:r>
              <a:rPr lang="en-US" sz="2000" b="1" dirty="0"/>
              <a:t>Case 1:</a:t>
            </a:r>
          </a:p>
          <a:p>
            <a:r>
              <a:rPr lang="en-US" sz="2000" dirty="0"/>
              <a:t>Enter any integer: 100</a:t>
            </a:r>
            <a:br>
              <a:rPr lang="en-US" sz="2000" dirty="0"/>
            </a:br>
            <a:r>
              <a:rPr lang="en-US" sz="2000" dirty="0">
                <a:solidFill>
                  <a:srgbClr val="00B0F0"/>
                </a:solidFill>
              </a:rPr>
              <a:t>100 is divisible by 5</a:t>
            </a:r>
            <a:br>
              <a:rPr lang="en-US" sz="2000" dirty="0"/>
            </a:br>
            <a:r>
              <a:rPr lang="en-US" sz="2000" dirty="0"/>
              <a:t>statement does not belong to if!!!</a:t>
            </a:r>
          </a:p>
          <a:p>
            <a:r>
              <a:rPr lang="en-US" sz="2000" b="1" dirty="0"/>
              <a:t>Case 2:</a:t>
            </a:r>
          </a:p>
          <a:p>
            <a:r>
              <a:rPr lang="en-US" sz="2000" dirty="0"/>
              <a:t>Enter any integer: 99</a:t>
            </a:r>
            <a:br>
              <a:rPr lang="en-US" sz="2000" dirty="0"/>
            </a:br>
            <a:r>
              <a:rPr lang="en-US" sz="2000" dirty="0"/>
              <a:t>statement does not belong to if!!!</a:t>
            </a:r>
          </a:p>
        </p:txBody>
      </p:sp>
    </p:spTree>
    <p:extLst>
      <p:ext uri="{BB962C8B-B14F-4D97-AF65-F5344CB8AC3E}">
        <p14:creationId xmlns:p14="http://schemas.microsoft.com/office/powerpoint/2010/main" val="101771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dirty="0"/>
              <a:t>if - else statement</a:t>
            </a:r>
          </a:p>
        </p:txBody>
      </p:sp>
      <p:sp>
        <p:nvSpPr>
          <p:cNvPr id="3" name="Content Placeholder 2"/>
          <p:cNvSpPr>
            <a:spLocks noGrp="1"/>
          </p:cNvSpPr>
          <p:nvPr>
            <p:ph idx="1"/>
          </p:nvPr>
        </p:nvSpPr>
        <p:spPr>
          <a:xfrm>
            <a:off x="457200" y="1066800"/>
            <a:ext cx="8229600" cy="5059363"/>
          </a:xfrm>
        </p:spPr>
        <p:txBody>
          <a:bodyPr>
            <a:noAutofit/>
          </a:bodyPr>
          <a:lstStyle/>
          <a:p>
            <a:r>
              <a:rPr lang="en-IN" sz="2000" dirty="0"/>
              <a:t>The </a:t>
            </a:r>
            <a:r>
              <a:rPr lang="en-IN" sz="2000" dirty="0">
                <a:solidFill>
                  <a:srgbClr val="00B050"/>
                </a:solidFill>
              </a:rPr>
              <a:t>if-else</a:t>
            </a:r>
            <a:r>
              <a:rPr lang="en-IN" sz="2000" dirty="0"/>
              <a:t> statement is an extension of the simple </a:t>
            </a:r>
            <a:r>
              <a:rPr lang="en-IN" sz="2000" dirty="0">
                <a:solidFill>
                  <a:srgbClr val="00B0F0"/>
                </a:solidFill>
              </a:rPr>
              <a:t>if</a:t>
            </a:r>
            <a:r>
              <a:rPr lang="en-IN" sz="2000" dirty="0"/>
              <a:t> statement.</a:t>
            </a:r>
          </a:p>
          <a:p>
            <a:r>
              <a:rPr lang="en-IN" sz="2000" dirty="0"/>
              <a:t>Syntax:</a:t>
            </a:r>
          </a:p>
          <a:p>
            <a:pPr>
              <a:buNone/>
            </a:pPr>
            <a:r>
              <a:rPr lang="en-IN" sz="2000" dirty="0"/>
              <a:t>	if(condition)</a:t>
            </a:r>
          </a:p>
          <a:p>
            <a:pPr>
              <a:buNone/>
            </a:pPr>
            <a:r>
              <a:rPr lang="en-IN" sz="2000" dirty="0"/>
              <a:t>	{</a:t>
            </a:r>
          </a:p>
          <a:p>
            <a:pPr>
              <a:buNone/>
            </a:pPr>
            <a:r>
              <a:rPr lang="en-IN" sz="2000" dirty="0"/>
              <a:t>		</a:t>
            </a:r>
            <a:r>
              <a:rPr lang="en-IN" sz="2000" dirty="0">
                <a:solidFill>
                  <a:srgbClr val="00B050"/>
                </a:solidFill>
              </a:rPr>
              <a:t>true block statements;</a:t>
            </a:r>
          </a:p>
          <a:p>
            <a:pPr>
              <a:buNone/>
            </a:pPr>
            <a:r>
              <a:rPr lang="en-IN" sz="2000" dirty="0"/>
              <a:t>	}</a:t>
            </a:r>
          </a:p>
          <a:p>
            <a:pPr>
              <a:buNone/>
            </a:pPr>
            <a:r>
              <a:rPr lang="en-IN" sz="2000" dirty="0"/>
              <a:t>	else</a:t>
            </a:r>
          </a:p>
          <a:p>
            <a:pPr>
              <a:buNone/>
            </a:pPr>
            <a:r>
              <a:rPr lang="en-IN" sz="2000" dirty="0"/>
              <a:t>	{</a:t>
            </a:r>
          </a:p>
          <a:p>
            <a:pPr>
              <a:buNone/>
            </a:pPr>
            <a:r>
              <a:rPr lang="en-IN" sz="2000" dirty="0"/>
              <a:t>		</a:t>
            </a:r>
            <a:r>
              <a:rPr lang="en-IN" sz="2000" dirty="0">
                <a:solidFill>
                  <a:srgbClr val="FF0000"/>
                </a:solidFill>
              </a:rPr>
              <a:t>false block statements;</a:t>
            </a:r>
          </a:p>
          <a:p>
            <a:pPr>
              <a:buNone/>
            </a:pPr>
            <a:r>
              <a:rPr lang="en-IN" sz="2000" dirty="0"/>
              <a:t>	}</a:t>
            </a:r>
          </a:p>
          <a:p>
            <a:endParaRPr lang="en-IN" sz="2000" dirty="0"/>
          </a:p>
          <a:p>
            <a:endParaRPr lang="en-IN" sz="2000" dirty="0"/>
          </a:p>
          <a:p>
            <a:r>
              <a:rPr lang="en-IN" sz="2000" dirty="0"/>
              <a:t>In either case, either true block or false block will be executed, not both.</a:t>
            </a:r>
            <a:endParaRPr lang="en-US" sz="2000" dirty="0"/>
          </a:p>
        </p:txBody>
      </p:sp>
      <p:pic>
        <p:nvPicPr>
          <p:cNvPr id="4" name="Picture 4" descr="http://btechsmartclass.com/CP/images/if-else-statement-syntax.png"/>
          <p:cNvPicPr>
            <a:picLocks noChangeAspect="1" noChangeArrowheads="1"/>
          </p:cNvPicPr>
          <p:nvPr/>
        </p:nvPicPr>
        <p:blipFill>
          <a:blip r:embed="rId2" cstate="print"/>
          <a:srcRect l="45669" t="8349" r="1414"/>
          <a:stretch>
            <a:fillRect/>
          </a:stretch>
        </p:blipFill>
        <p:spPr bwMode="auto">
          <a:xfrm>
            <a:off x="4343400" y="1524000"/>
            <a:ext cx="4337598" cy="3733800"/>
          </a:xfrm>
          <a:prstGeom prst="rect">
            <a:avLst/>
          </a:prstGeom>
          <a:noFill/>
        </p:spPr>
      </p:pic>
    </p:spTree>
    <p:extLst>
      <p:ext uri="{BB962C8B-B14F-4D97-AF65-F5344CB8AC3E}">
        <p14:creationId xmlns:p14="http://schemas.microsoft.com/office/powerpoint/2010/main" val="84214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dirty="0"/>
              <a:t>Example: c program to check </a:t>
            </a:r>
            <a:r>
              <a:rPr lang="en-US" sz="3400" dirty="0"/>
              <a:t>whether given number is even or odd</a:t>
            </a:r>
          </a:p>
        </p:txBody>
      </p:sp>
      <p:sp>
        <p:nvSpPr>
          <p:cNvPr id="3" name="Content Placeholder 2"/>
          <p:cNvSpPr>
            <a:spLocks noGrp="1"/>
          </p:cNvSpPr>
          <p:nvPr>
            <p:ph idx="1"/>
          </p:nvPr>
        </p:nvSpPr>
        <p:spPr>
          <a:xfrm>
            <a:off x="457200" y="1600200"/>
            <a:ext cx="4724400" cy="4800600"/>
          </a:xfrm>
        </p:spPr>
        <p:txBody>
          <a:bodyPr>
            <a:normAutofit/>
          </a:bodyPr>
          <a:lstStyle/>
          <a:p>
            <a:pPr>
              <a:buNone/>
            </a:pPr>
            <a:r>
              <a:rPr lang="en-US" sz="2000" dirty="0"/>
              <a:t>#include &lt;</a:t>
            </a:r>
            <a:r>
              <a:rPr lang="en-US" sz="2000" dirty="0" err="1"/>
              <a:t>stdio.h</a:t>
            </a:r>
            <a:r>
              <a:rPr lang="en-US" sz="2000" dirty="0"/>
              <a:t>&gt; </a:t>
            </a:r>
          </a:p>
          <a:p>
            <a:pPr>
              <a:buNone/>
            </a:pPr>
            <a:r>
              <a:rPr lang="en-US" sz="2000" dirty="0"/>
              <a:t>#include&lt;</a:t>
            </a:r>
            <a:r>
              <a:rPr lang="en-US" sz="2000" dirty="0" err="1"/>
              <a:t>conio.h</a:t>
            </a:r>
            <a:r>
              <a:rPr lang="en-US" sz="2000" dirty="0"/>
              <a:t>&gt; </a:t>
            </a:r>
          </a:p>
          <a:p>
            <a:pPr>
              <a:buNone/>
            </a:pPr>
            <a:r>
              <a:rPr lang="en-US" sz="2000" dirty="0"/>
              <a:t>void main()</a:t>
            </a:r>
          </a:p>
          <a:p>
            <a:pPr>
              <a:buNone/>
            </a:pPr>
            <a:r>
              <a:rPr lang="en-US" sz="2000" dirty="0"/>
              <a:t>{ </a:t>
            </a:r>
          </a:p>
          <a:p>
            <a:pPr>
              <a:buNone/>
            </a:pPr>
            <a:r>
              <a:rPr lang="en-US" sz="2000" dirty="0"/>
              <a:t>	</a:t>
            </a:r>
            <a:r>
              <a:rPr lang="en-US" sz="2000" dirty="0" err="1"/>
              <a:t>int</a:t>
            </a:r>
            <a:r>
              <a:rPr lang="en-US" sz="2000" dirty="0"/>
              <a:t> n ;</a:t>
            </a:r>
          </a:p>
          <a:p>
            <a:pPr>
              <a:buNone/>
            </a:pPr>
            <a:r>
              <a:rPr lang="en-US" sz="2000" dirty="0"/>
              <a:t>	</a:t>
            </a:r>
            <a:r>
              <a:rPr lang="en-US" sz="2000" dirty="0" err="1"/>
              <a:t>printf</a:t>
            </a:r>
            <a:r>
              <a:rPr lang="en-US" sz="2000" dirty="0"/>
              <a:t>("Enter any integer: ") ; </a:t>
            </a:r>
          </a:p>
          <a:p>
            <a:pPr>
              <a:buNone/>
            </a:pPr>
            <a:r>
              <a:rPr lang="en-US" sz="2000" dirty="0"/>
              <a:t>	</a:t>
            </a:r>
            <a:r>
              <a:rPr lang="en-US" sz="2000" dirty="0" err="1"/>
              <a:t>scanf</a:t>
            </a:r>
            <a:r>
              <a:rPr lang="en-US" sz="2000" dirty="0"/>
              <a:t>("%d", &amp;n) ; </a:t>
            </a:r>
          </a:p>
          <a:p>
            <a:pPr>
              <a:buNone/>
            </a:pPr>
            <a:r>
              <a:rPr lang="en-US" sz="2000" dirty="0"/>
              <a:t>	if ( n%2 == 0 ) </a:t>
            </a:r>
          </a:p>
          <a:p>
            <a:pPr>
              <a:buNone/>
            </a:pPr>
            <a:r>
              <a:rPr lang="en-US" sz="2000" dirty="0"/>
              <a:t>		</a:t>
            </a:r>
            <a:r>
              <a:rPr lang="en-US" sz="2000" dirty="0" err="1">
                <a:solidFill>
                  <a:srgbClr val="00B050"/>
                </a:solidFill>
              </a:rPr>
              <a:t>printf</a:t>
            </a:r>
            <a:r>
              <a:rPr lang="en-US" sz="2000" dirty="0">
                <a:solidFill>
                  <a:srgbClr val="00B050"/>
                </a:solidFill>
              </a:rPr>
              <a:t>("%d is EVEN\n", n) ; </a:t>
            </a:r>
          </a:p>
          <a:p>
            <a:pPr>
              <a:buNone/>
            </a:pPr>
            <a:r>
              <a:rPr lang="en-US" sz="2000" dirty="0"/>
              <a:t>	else </a:t>
            </a:r>
          </a:p>
          <a:p>
            <a:pPr>
              <a:buNone/>
            </a:pPr>
            <a:r>
              <a:rPr lang="en-US" sz="2000" dirty="0"/>
              <a:t>		</a:t>
            </a:r>
            <a:r>
              <a:rPr lang="en-US" sz="2000" dirty="0" err="1">
                <a:solidFill>
                  <a:srgbClr val="FF0000"/>
                </a:solidFill>
              </a:rPr>
              <a:t>printf</a:t>
            </a:r>
            <a:r>
              <a:rPr lang="en-US" sz="2000" dirty="0">
                <a:solidFill>
                  <a:srgbClr val="FF0000"/>
                </a:solidFill>
              </a:rPr>
              <a:t>("%d is ODD\n", n) ; </a:t>
            </a:r>
          </a:p>
          <a:p>
            <a:pPr>
              <a:buNone/>
            </a:pPr>
            <a:r>
              <a:rPr lang="en-US" sz="2000" dirty="0"/>
              <a:t>}</a:t>
            </a:r>
          </a:p>
        </p:txBody>
      </p:sp>
      <p:sp>
        <p:nvSpPr>
          <p:cNvPr id="5" name="TextBox 4"/>
          <p:cNvSpPr txBox="1"/>
          <p:nvPr/>
        </p:nvSpPr>
        <p:spPr>
          <a:xfrm>
            <a:off x="6172200" y="2667000"/>
            <a:ext cx="2483885" cy="1938992"/>
          </a:xfrm>
          <a:prstGeom prst="rect">
            <a:avLst/>
          </a:prstGeom>
          <a:noFill/>
        </p:spPr>
        <p:txBody>
          <a:bodyPr wrap="none" rtlCol="0">
            <a:spAutoFit/>
          </a:bodyPr>
          <a:lstStyle/>
          <a:p>
            <a:r>
              <a:rPr lang="en-US" sz="2000" b="1" dirty="0"/>
              <a:t>Case 1:</a:t>
            </a:r>
          </a:p>
          <a:p>
            <a:r>
              <a:rPr lang="en-US" sz="2000" dirty="0"/>
              <a:t>Enter any integer: 100</a:t>
            </a:r>
            <a:br>
              <a:rPr lang="en-US" sz="2000" dirty="0"/>
            </a:br>
            <a:r>
              <a:rPr lang="en-US" sz="2000" dirty="0">
                <a:solidFill>
                  <a:srgbClr val="00B050"/>
                </a:solidFill>
              </a:rPr>
              <a:t>100 is EVEN</a:t>
            </a:r>
          </a:p>
          <a:p>
            <a:r>
              <a:rPr lang="en-US" sz="2000" b="1" dirty="0"/>
              <a:t>Case 2:</a:t>
            </a:r>
          </a:p>
          <a:p>
            <a:r>
              <a:rPr lang="en-US" sz="2000" dirty="0"/>
              <a:t>Enter any integer: 99</a:t>
            </a:r>
            <a:br>
              <a:rPr lang="en-US" sz="2000" dirty="0"/>
            </a:br>
            <a:r>
              <a:rPr lang="en-US" sz="2000" dirty="0">
                <a:solidFill>
                  <a:srgbClr val="FF0000"/>
                </a:solidFill>
              </a:rPr>
              <a:t>99 is ODD</a:t>
            </a:r>
          </a:p>
        </p:txBody>
      </p:sp>
    </p:spTree>
    <p:extLst>
      <p:ext uri="{BB962C8B-B14F-4D97-AF65-F5344CB8AC3E}">
        <p14:creationId xmlns:p14="http://schemas.microsoft.com/office/powerpoint/2010/main" val="412811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lide(fromBottom)">
                                      <p:cBhvr>
                                        <p:cTn id="22" dur="500"/>
                                        <p:tgtEl>
                                          <p:spTgt spid="3">
                                            <p:txEl>
                                              <p:pRg st="5" end="5"/>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slide(fromBottom)">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slide(fromBottom)">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slide(fromBottom)">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slide(fromBottom)">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slide(fromBottom)">
                                      <p:cBhvr>
                                        <p:cTn id="45" dur="500"/>
                                        <p:tgtEl>
                                          <p:spTgt spid="3">
                                            <p:txEl>
                                              <p:pRg st="10" end="10"/>
                                            </p:txEl>
                                          </p:spTgt>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slide(fromBottom)">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slide(fromBottom)">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IN" dirty="0"/>
              <a:t>Nested if-else statement</a:t>
            </a:r>
            <a:endParaRPr lang="en-US" dirty="0"/>
          </a:p>
        </p:txBody>
      </p:sp>
      <p:sp>
        <p:nvSpPr>
          <p:cNvPr id="3" name="Content Placeholder 2"/>
          <p:cNvSpPr>
            <a:spLocks noGrp="1"/>
          </p:cNvSpPr>
          <p:nvPr>
            <p:ph idx="1"/>
          </p:nvPr>
        </p:nvSpPr>
        <p:spPr>
          <a:xfrm>
            <a:off x="457200" y="990600"/>
            <a:ext cx="8229600" cy="1447800"/>
          </a:xfrm>
        </p:spPr>
        <p:txBody>
          <a:bodyPr>
            <a:noAutofit/>
          </a:bodyPr>
          <a:lstStyle/>
          <a:p>
            <a:r>
              <a:rPr lang="en-IN" sz="2000" dirty="0"/>
              <a:t>When a series of decisions are involved, we use more than one if-else statement in nested form.</a:t>
            </a:r>
            <a:endParaRPr lang="en-US" sz="2000" dirty="0"/>
          </a:p>
          <a:p>
            <a:r>
              <a:rPr lang="en-US" sz="2000" dirty="0"/>
              <a:t>The nested if-else statement can be defined using any combination of simple if and if-else statements.</a:t>
            </a:r>
          </a:p>
        </p:txBody>
      </p:sp>
      <p:sp>
        <p:nvSpPr>
          <p:cNvPr id="6" name="TextBox 5"/>
          <p:cNvSpPr txBox="1"/>
          <p:nvPr/>
        </p:nvSpPr>
        <p:spPr>
          <a:xfrm>
            <a:off x="1143000" y="2667000"/>
            <a:ext cx="7315200" cy="3785652"/>
          </a:xfrm>
          <a:prstGeom prst="rect">
            <a:avLst/>
          </a:prstGeom>
          <a:noFill/>
        </p:spPr>
        <p:txBody>
          <a:bodyPr wrap="square" numCol="2" rtlCol="0">
            <a:spAutoFit/>
          </a:bodyPr>
          <a:lstStyle/>
          <a:p>
            <a:r>
              <a:rPr lang="en-IN" sz="2000" b="1" dirty="0"/>
              <a:t>Syntax:</a:t>
            </a:r>
          </a:p>
          <a:p>
            <a:pPr>
              <a:buNone/>
            </a:pPr>
            <a:r>
              <a:rPr lang="en-IN" sz="2000" dirty="0"/>
              <a:t>if (condition-1)</a:t>
            </a:r>
          </a:p>
          <a:p>
            <a:pPr>
              <a:buNone/>
            </a:pPr>
            <a:r>
              <a:rPr lang="en-IN" sz="2000" dirty="0"/>
              <a:t>{</a:t>
            </a:r>
          </a:p>
          <a:p>
            <a:pPr>
              <a:buNone/>
            </a:pPr>
            <a:r>
              <a:rPr lang="en-IN" sz="2000" dirty="0"/>
              <a:t>	if (condition-2)</a:t>
            </a:r>
          </a:p>
          <a:p>
            <a:pPr>
              <a:buNone/>
            </a:pPr>
            <a:r>
              <a:rPr lang="en-IN" sz="2000" dirty="0"/>
              <a:t>	{</a:t>
            </a:r>
          </a:p>
          <a:p>
            <a:pPr>
              <a:buNone/>
            </a:pPr>
            <a:r>
              <a:rPr lang="en-IN" sz="2000" dirty="0"/>
              <a:t>		statements 1;</a:t>
            </a:r>
          </a:p>
          <a:p>
            <a:pPr>
              <a:buNone/>
            </a:pPr>
            <a:r>
              <a:rPr lang="en-IN" sz="2000" dirty="0"/>
              <a:t>	}</a:t>
            </a:r>
          </a:p>
          <a:p>
            <a:pPr>
              <a:buNone/>
            </a:pPr>
            <a:r>
              <a:rPr lang="en-IN" sz="2000" dirty="0"/>
              <a:t>	else</a:t>
            </a:r>
          </a:p>
          <a:p>
            <a:pPr>
              <a:buNone/>
            </a:pPr>
            <a:r>
              <a:rPr lang="en-IN" sz="2000" dirty="0"/>
              <a:t>	{</a:t>
            </a:r>
          </a:p>
          <a:p>
            <a:pPr>
              <a:buNone/>
            </a:pPr>
            <a:r>
              <a:rPr lang="en-IN" sz="2000" dirty="0"/>
              <a:t>		statements 2;</a:t>
            </a:r>
          </a:p>
          <a:p>
            <a:pPr>
              <a:buNone/>
            </a:pPr>
            <a:r>
              <a:rPr lang="en-IN" sz="2000" dirty="0"/>
              <a:t>	}</a:t>
            </a:r>
          </a:p>
          <a:p>
            <a:pPr>
              <a:buNone/>
            </a:pPr>
            <a:r>
              <a:rPr lang="en-IN" sz="2000" dirty="0"/>
              <a:t>}</a:t>
            </a:r>
          </a:p>
          <a:p>
            <a:pPr>
              <a:buNone/>
            </a:pPr>
            <a:r>
              <a:rPr lang="en-IN" sz="2000" dirty="0"/>
              <a:t>else </a:t>
            </a:r>
          </a:p>
          <a:p>
            <a:pPr>
              <a:buNone/>
            </a:pPr>
            <a:r>
              <a:rPr lang="en-IN" sz="2000" dirty="0"/>
              <a:t>{</a:t>
            </a:r>
          </a:p>
          <a:p>
            <a:pPr>
              <a:buNone/>
            </a:pPr>
            <a:r>
              <a:rPr lang="en-IN" sz="2000" dirty="0"/>
              <a:t>	statements 3;</a:t>
            </a:r>
          </a:p>
          <a:p>
            <a:pPr>
              <a:buNone/>
            </a:pPr>
            <a:r>
              <a:rPr lang="en-IN" sz="2000" dirty="0"/>
              <a:t>}</a:t>
            </a:r>
          </a:p>
          <a:p>
            <a:pPr>
              <a:buNone/>
            </a:pPr>
            <a:r>
              <a:rPr lang="en-IN" sz="2000" dirty="0"/>
              <a:t>statement  x;</a:t>
            </a:r>
            <a:endParaRPr lang="en-US" sz="2000" dirty="0"/>
          </a:p>
        </p:txBody>
      </p:sp>
    </p:spTree>
    <p:extLst>
      <p:ext uri="{BB962C8B-B14F-4D97-AF65-F5344CB8AC3E}">
        <p14:creationId xmlns:p14="http://schemas.microsoft.com/office/powerpoint/2010/main" val="71512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000" dirty="0"/>
              <a:t>Example: c program to check </a:t>
            </a:r>
            <a:r>
              <a:rPr lang="en-US" sz="3000" dirty="0"/>
              <a:t>whether given number is even or odd if it is below 100.</a:t>
            </a:r>
          </a:p>
        </p:txBody>
      </p:sp>
      <p:sp>
        <p:nvSpPr>
          <p:cNvPr id="3" name="Content Placeholder 2"/>
          <p:cNvSpPr>
            <a:spLocks noGrp="1"/>
          </p:cNvSpPr>
          <p:nvPr>
            <p:ph idx="1"/>
          </p:nvPr>
        </p:nvSpPr>
        <p:spPr>
          <a:xfrm>
            <a:off x="457200" y="1143000"/>
            <a:ext cx="4495800" cy="5410200"/>
          </a:xfrm>
        </p:spPr>
        <p:txBody>
          <a:bodyPr>
            <a:noAutofit/>
          </a:bodyPr>
          <a:lstStyle/>
          <a:p>
            <a:pPr>
              <a:buNone/>
            </a:pPr>
            <a:r>
              <a:rPr lang="en-US" sz="1900" dirty="0"/>
              <a:t>#include &lt;</a:t>
            </a:r>
            <a:r>
              <a:rPr lang="en-US" sz="1900" dirty="0" err="1"/>
              <a:t>stdio.h</a:t>
            </a:r>
            <a:r>
              <a:rPr lang="en-US" sz="1900" dirty="0"/>
              <a:t>&gt;</a:t>
            </a:r>
          </a:p>
          <a:p>
            <a:pPr>
              <a:buNone/>
            </a:pPr>
            <a:r>
              <a:rPr lang="en-US" sz="1900" dirty="0"/>
              <a:t>void main(){ </a:t>
            </a:r>
          </a:p>
          <a:p>
            <a:pPr>
              <a:buNone/>
            </a:pPr>
            <a:r>
              <a:rPr lang="en-US" sz="1900" dirty="0"/>
              <a:t>	</a:t>
            </a:r>
            <a:r>
              <a:rPr lang="en-US" sz="1900" dirty="0" err="1"/>
              <a:t>int</a:t>
            </a:r>
            <a:r>
              <a:rPr lang="en-US" sz="1900" dirty="0"/>
              <a:t> n ;</a:t>
            </a:r>
          </a:p>
          <a:p>
            <a:pPr>
              <a:buNone/>
            </a:pPr>
            <a:r>
              <a:rPr lang="en-US" sz="1900" dirty="0"/>
              <a:t>	</a:t>
            </a:r>
            <a:r>
              <a:rPr lang="en-US" sz="1900" dirty="0" err="1"/>
              <a:t>printf</a:t>
            </a:r>
            <a:r>
              <a:rPr lang="en-US" sz="1900" dirty="0"/>
              <a:t>("Enter any integer: ") ;</a:t>
            </a:r>
          </a:p>
          <a:p>
            <a:pPr>
              <a:buNone/>
            </a:pPr>
            <a:r>
              <a:rPr lang="en-US" sz="1900" dirty="0"/>
              <a:t>	</a:t>
            </a:r>
            <a:r>
              <a:rPr lang="en-US" sz="1900" dirty="0" err="1"/>
              <a:t>scanf</a:t>
            </a:r>
            <a:r>
              <a:rPr lang="en-US" sz="1900" dirty="0"/>
              <a:t>("%d", &amp;n) ;</a:t>
            </a:r>
          </a:p>
          <a:p>
            <a:pPr>
              <a:buNone/>
            </a:pPr>
            <a:r>
              <a:rPr lang="en-US" sz="1900" dirty="0"/>
              <a:t>	if ( n &lt; 100 ) {</a:t>
            </a:r>
          </a:p>
          <a:p>
            <a:pPr>
              <a:buNone/>
            </a:pPr>
            <a:r>
              <a:rPr lang="en-US" sz="1900" dirty="0"/>
              <a:t>		</a:t>
            </a:r>
            <a:r>
              <a:rPr lang="en-US" sz="1900" dirty="0" err="1"/>
              <a:t>printf</a:t>
            </a:r>
            <a:r>
              <a:rPr lang="en-US" sz="1900" dirty="0"/>
              <a:t>(“%d is below 100\n", n) ;</a:t>
            </a:r>
          </a:p>
          <a:p>
            <a:pPr>
              <a:buNone/>
            </a:pPr>
            <a:r>
              <a:rPr lang="en-US" sz="1900" dirty="0"/>
              <a:t>		if( n%2 == 0)</a:t>
            </a:r>
          </a:p>
          <a:p>
            <a:pPr>
              <a:buNone/>
            </a:pPr>
            <a:r>
              <a:rPr lang="en-US" sz="1900" dirty="0"/>
              <a:t>			</a:t>
            </a:r>
            <a:r>
              <a:rPr lang="en-US" sz="1900" dirty="0" err="1"/>
              <a:t>printf</a:t>
            </a:r>
            <a:r>
              <a:rPr lang="en-US" sz="1900" dirty="0"/>
              <a:t>("And it is EVEN") ;</a:t>
            </a:r>
          </a:p>
          <a:p>
            <a:pPr>
              <a:buNone/>
            </a:pPr>
            <a:r>
              <a:rPr lang="en-US" sz="1900" dirty="0"/>
              <a:t>		else </a:t>
            </a:r>
          </a:p>
          <a:p>
            <a:pPr>
              <a:buNone/>
            </a:pPr>
            <a:r>
              <a:rPr lang="en-US" sz="1900" dirty="0"/>
              <a:t>			</a:t>
            </a:r>
            <a:r>
              <a:rPr lang="en-US" sz="1900" dirty="0" err="1"/>
              <a:t>printf</a:t>
            </a:r>
            <a:r>
              <a:rPr lang="en-US" sz="1900" dirty="0"/>
              <a:t>("And it is ODD") ; </a:t>
            </a:r>
          </a:p>
          <a:p>
            <a:pPr>
              <a:buNone/>
            </a:pPr>
            <a:r>
              <a:rPr lang="en-US" sz="1900" dirty="0"/>
              <a:t>	}</a:t>
            </a:r>
          </a:p>
          <a:p>
            <a:pPr>
              <a:buNone/>
            </a:pPr>
            <a:r>
              <a:rPr lang="en-US" sz="1900" dirty="0"/>
              <a:t>	else </a:t>
            </a:r>
          </a:p>
          <a:p>
            <a:pPr>
              <a:buNone/>
            </a:pPr>
            <a:r>
              <a:rPr lang="en-US" sz="1900" dirty="0"/>
              <a:t>		</a:t>
            </a:r>
            <a:r>
              <a:rPr lang="en-US" sz="1900" dirty="0" err="1"/>
              <a:t>printf</a:t>
            </a:r>
            <a:r>
              <a:rPr lang="en-US" sz="1900" dirty="0"/>
              <a:t>(“%d is not below 100" , n); </a:t>
            </a:r>
          </a:p>
          <a:p>
            <a:pPr>
              <a:buNone/>
            </a:pPr>
            <a:r>
              <a:rPr lang="en-US" sz="1900" dirty="0"/>
              <a:t>}</a:t>
            </a:r>
          </a:p>
        </p:txBody>
      </p:sp>
      <p:sp>
        <p:nvSpPr>
          <p:cNvPr id="4" name="TextBox 3"/>
          <p:cNvSpPr txBox="1"/>
          <p:nvPr/>
        </p:nvSpPr>
        <p:spPr>
          <a:xfrm>
            <a:off x="5410200" y="3276600"/>
            <a:ext cx="2590800" cy="2139047"/>
          </a:xfrm>
          <a:prstGeom prst="rect">
            <a:avLst/>
          </a:prstGeom>
          <a:noFill/>
        </p:spPr>
        <p:txBody>
          <a:bodyPr wrap="square" rtlCol="0">
            <a:spAutoFit/>
          </a:bodyPr>
          <a:lstStyle/>
          <a:p>
            <a:r>
              <a:rPr lang="en-US" sz="1900" b="1" dirty="0"/>
              <a:t>Case 1:</a:t>
            </a:r>
          </a:p>
          <a:p>
            <a:r>
              <a:rPr lang="en-US" sz="1900" dirty="0"/>
              <a:t>Enter any integer: 55</a:t>
            </a:r>
            <a:br>
              <a:rPr lang="en-US" sz="1900" dirty="0"/>
            </a:br>
            <a:r>
              <a:rPr lang="en-US" sz="1900" dirty="0"/>
              <a:t>55 is below 100</a:t>
            </a:r>
            <a:br>
              <a:rPr lang="en-US" sz="1900" dirty="0"/>
            </a:br>
            <a:r>
              <a:rPr lang="en-US" sz="1900" dirty="0"/>
              <a:t>And it is ODD</a:t>
            </a:r>
          </a:p>
          <a:p>
            <a:r>
              <a:rPr lang="en-US" sz="1900" b="1" dirty="0"/>
              <a:t>Case 2:</a:t>
            </a:r>
          </a:p>
          <a:p>
            <a:r>
              <a:rPr lang="en-US" sz="1900" dirty="0"/>
              <a:t>Enter any integer: 999</a:t>
            </a:r>
            <a:br>
              <a:rPr lang="en-US" sz="1900" dirty="0"/>
            </a:br>
            <a:r>
              <a:rPr lang="en-US" sz="1900" dirty="0"/>
              <a:t>999 is not below 100</a:t>
            </a:r>
          </a:p>
        </p:txBody>
      </p:sp>
    </p:spTree>
    <p:extLst>
      <p:ext uri="{BB962C8B-B14F-4D97-AF65-F5344CB8AC3E}">
        <p14:creationId xmlns:p14="http://schemas.microsoft.com/office/powerpoint/2010/main" val="5930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downLeft)">
                                      <p:cBhvr>
                                        <p:cTn id="13" dur="500"/>
                                        <p:tgtEl>
                                          <p:spTgt spid="3">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trips(downLeft)">
                                      <p:cBhvr>
                                        <p:cTn id="16" dur="500"/>
                                        <p:tgtEl>
                                          <p:spTgt spid="3">
                                            <p:txEl>
                                              <p:pRg st="3" end="3"/>
                                            </p:txEl>
                                          </p:spTgt>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trips(downLeft)">
                                      <p:cBhvr>
                                        <p:cTn id="19" dur="500"/>
                                        <p:tgtEl>
                                          <p:spTgt spid="3">
                                            <p:txEl>
                                              <p:pRg st="4" end="4"/>
                                            </p:txEl>
                                          </p:spTgt>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Left)">
                                      <p:cBhvr>
                                        <p:cTn id="22" dur="500"/>
                                        <p:tgtEl>
                                          <p:spTgt spid="3">
                                            <p:txEl>
                                              <p:pRg st="5" end="5"/>
                                            </p:txEl>
                                          </p:spTgt>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strips(downLeft)">
                                      <p:cBhvr>
                                        <p:cTn id="25" dur="500"/>
                                        <p:tgtEl>
                                          <p:spTgt spid="3">
                                            <p:txEl>
                                              <p:pRg st="6" end="6"/>
                                            </p:txEl>
                                          </p:spTgt>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strips(downLeft)">
                                      <p:cBhvr>
                                        <p:cTn id="28" dur="500"/>
                                        <p:tgtEl>
                                          <p:spTgt spid="3">
                                            <p:txEl>
                                              <p:pRg st="7" end="7"/>
                                            </p:txEl>
                                          </p:spTgt>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strips(downLeft)">
                                      <p:cBhvr>
                                        <p:cTn id="31" dur="500"/>
                                        <p:tgtEl>
                                          <p:spTgt spid="3">
                                            <p:txEl>
                                              <p:pRg st="8" end="8"/>
                                            </p:txEl>
                                          </p:spTgt>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strips(downLeft)">
                                      <p:cBhvr>
                                        <p:cTn id="34" dur="500"/>
                                        <p:tgtEl>
                                          <p:spTgt spid="3">
                                            <p:txEl>
                                              <p:pRg st="9" end="9"/>
                                            </p:txEl>
                                          </p:spTgt>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strips(downLeft)">
                                      <p:cBhvr>
                                        <p:cTn id="37" dur="500"/>
                                        <p:tgtEl>
                                          <p:spTgt spid="3">
                                            <p:txEl>
                                              <p:pRg st="10" end="10"/>
                                            </p:txEl>
                                          </p:spTgt>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strips(downLeft)">
                                      <p:cBhvr>
                                        <p:cTn id="40" dur="500"/>
                                        <p:tgtEl>
                                          <p:spTgt spid="3">
                                            <p:txEl>
                                              <p:pRg st="11" end="11"/>
                                            </p:txEl>
                                          </p:spTgt>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strips(downLeft)">
                                      <p:cBhvr>
                                        <p:cTn id="43" dur="500"/>
                                        <p:tgtEl>
                                          <p:spTgt spid="3">
                                            <p:txEl>
                                              <p:pRg st="12" end="12"/>
                                            </p:txEl>
                                          </p:spTgt>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strips(downLeft)">
                                      <p:cBhvr>
                                        <p:cTn id="46" dur="500"/>
                                        <p:tgtEl>
                                          <p:spTgt spid="3">
                                            <p:txEl>
                                              <p:pRg st="13" end="13"/>
                                            </p:txEl>
                                          </p:spTgt>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strips(downLeft)">
                                      <p:cBhvr>
                                        <p:cTn id="49" dur="500"/>
                                        <p:tgtEl>
                                          <p:spTgt spid="3">
                                            <p:txEl>
                                              <p:pRg st="14" end="1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strips(downLeft)">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a:solidFill>
                  <a:schemeClr val="accent1"/>
                </a:solidFill>
              </a:rPr>
              <a:t>Example1: Flowchart to add two numbers</a:t>
            </a:r>
          </a:p>
        </p:txBody>
      </p:sp>
      <p:pic>
        <p:nvPicPr>
          <p:cNvPr id="2050" name="Picture 2" descr="Image result for flowchart to add two numb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417638"/>
            <a:ext cx="3314700" cy="45738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400" b="1" dirty="0"/>
              <a:t>else if </a:t>
            </a:r>
            <a:r>
              <a:rPr lang="en-US" sz="3400" dirty="0"/>
              <a:t>ladder(if-else-if statement )</a:t>
            </a:r>
          </a:p>
        </p:txBody>
      </p:sp>
      <p:sp>
        <p:nvSpPr>
          <p:cNvPr id="3" name="Content Placeholder 2"/>
          <p:cNvSpPr>
            <a:spLocks noGrp="1"/>
          </p:cNvSpPr>
          <p:nvPr>
            <p:ph idx="1"/>
          </p:nvPr>
        </p:nvSpPr>
        <p:spPr>
          <a:xfrm>
            <a:off x="457200" y="914400"/>
            <a:ext cx="8229600" cy="5638800"/>
          </a:xfrm>
        </p:spPr>
        <p:txBody>
          <a:bodyPr>
            <a:normAutofit/>
          </a:bodyPr>
          <a:lstStyle/>
          <a:p>
            <a:r>
              <a:rPr lang="en-IN" sz="2200" dirty="0"/>
              <a:t>When multi path decisions are involved, we use a chain of </a:t>
            </a:r>
            <a:r>
              <a:rPr lang="en-IN" sz="2200" b="1" dirty="0"/>
              <a:t>if</a:t>
            </a:r>
            <a:r>
              <a:rPr lang="en-IN" sz="2200" dirty="0"/>
              <a:t>s in which the statement associated with each </a:t>
            </a:r>
            <a:r>
              <a:rPr lang="en-IN" sz="2200" b="1" dirty="0"/>
              <a:t>else</a:t>
            </a:r>
            <a:r>
              <a:rPr lang="en-IN" sz="2200" dirty="0"/>
              <a:t> is an </a:t>
            </a:r>
            <a:r>
              <a:rPr lang="en-IN" sz="2200" b="1" dirty="0"/>
              <a:t>if</a:t>
            </a:r>
            <a:r>
              <a:rPr lang="en-IN" sz="2200" dirty="0"/>
              <a:t>.</a:t>
            </a:r>
          </a:p>
          <a:p>
            <a:r>
              <a:rPr lang="en-IN" sz="2200" dirty="0"/>
              <a:t>Syntax:</a:t>
            </a:r>
          </a:p>
          <a:p>
            <a:pPr>
              <a:buNone/>
            </a:pPr>
            <a:r>
              <a:rPr lang="en-IN" sz="2200" dirty="0"/>
              <a:t>	</a:t>
            </a:r>
            <a:r>
              <a:rPr lang="en-IN" sz="2200" dirty="0">
                <a:solidFill>
                  <a:srgbClr val="00B0F0"/>
                </a:solidFill>
              </a:rPr>
              <a:t>if (condition 1)</a:t>
            </a:r>
          </a:p>
          <a:p>
            <a:pPr>
              <a:buNone/>
            </a:pPr>
            <a:r>
              <a:rPr lang="en-IN" sz="2200" dirty="0">
                <a:solidFill>
                  <a:srgbClr val="00B0F0"/>
                </a:solidFill>
              </a:rPr>
              <a:t>		</a:t>
            </a:r>
            <a:r>
              <a:rPr lang="en-IN" sz="2200" dirty="0">
                <a:solidFill>
                  <a:srgbClr val="00B050"/>
                </a:solidFill>
              </a:rPr>
              <a:t>statement 1;</a:t>
            </a:r>
          </a:p>
          <a:p>
            <a:pPr>
              <a:buNone/>
            </a:pPr>
            <a:r>
              <a:rPr lang="en-IN" sz="2200" dirty="0">
                <a:solidFill>
                  <a:srgbClr val="00B0F0"/>
                </a:solidFill>
              </a:rPr>
              <a:t>	else if(condition 2)</a:t>
            </a:r>
          </a:p>
          <a:p>
            <a:pPr>
              <a:buNone/>
            </a:pPr>
            <a:r>
              <a:rPr lang="en-IN" sz="2200" dirty="0">
                <a:solidFill>
                  <a:srgbClr val="00B0F0"/>
                </a:solidFill>
              </a:rPr>
              <a:t>		</a:t>
            </a:r>
            <a:r>
              <a:rPr lang="en-IN" sz="2200" dirty="0">
                <a:solidFill>
                  <a:srgbClr val="00B050"/>
                </a:solidFill>
              </a:rPr>
              <a:t>statement 2;</a:t>
            </a:r>
          </a:p>
          <a:p>
            <a:pPr>
              <a:buNone/>
            </a:pPr>
            <a:r>
              <a:rPr lang="en-IN" sz="2200" dirty="0">
                <a:solidFill>
                  <a:srgbClr val="00B0F0"/>
                </a:solidFill>
              </a:rPr>
              <a:t>	else if(condition 3)</a:t>
            </a:r>
          </a:p>
          <a:p>
            <a:pPr>
              <a:buNone/>
            </a:pPr>
            <a:r>
              <a:rPr lang="en-IN" sz="2200" dirty="0">
                <a:solidFill>
                  <a:srgbClr val="00B0F0"/>
                </a:solidFill>
              </a:rPr>
              <a:t>		</a:t>
            </a:r>
            <a:r>
              <a:rPr lang="en-IN" sz="2200" dirty="0">
                <a:solidFill>
                  <a:srgbClr val="00B050"/>
                </a:solidFill>
              </a:rPr>
              <a:t>statement 3;</a:t>
            </a:r>
          </a:p>
          <a:p>
            <a:pPr>
              <a:buNone/>
            </a:pPr>
            <a:r>
              <a:rPr lang="en-IN" sz="2200" dirty="0">
                <a:solidFill>
                  <a:srgbClr val="00B0F0"/>
                </a:solidFill>
              </a:rPr>
              <a:t>	else</a:t>
            </a:r>
          </a:p>
          <a:p>
            <a:pPr>
              <a:buNone/>
            </a:pPr>
            <a:r>
              <a:rPr lang="en-IN" sz="2200" dirty="0">
                <a:solidFill>
                  <a:srgbClr val="00B0F0"/>
                </a:solidFill>
              </a:rPr>
              <a:t>		</a:t>
            </a:r>
            <a:r>
              <a:rPr lang="en-IN" sz="2200" dirty="0">
                <a:solidFill>
                  <a:srgbClr val="FF0000"/>
                </a:solidFill>
              </a:rPr>
              <a:t>statement 4;</a:t>
            </a:r>
          </a:p>
          <a:p>
            <a:pPr>
              <a:buNone/>
            </a:pPr>
            <a:r>
              <a:rPr lang="en-IN" sz="2200" dirty="0">
                <a:solidFill>
                  <a:srgbClr val="00B0F0"/>
                </a:solidFill>
              </a:rPr>
              <a:t>	</a:t>
            </a:r>
            <a:r>
              <a:rPr lang="en-IN" sz="2200" dirty="0">
                <a:solidFill>
                  <a:srgbClr val="00B050"/>
                </a:solidFill>
              </a:rPr>
              <a:t>statement x;</a:t>
            </a:r>
          </a:p>
          <a:p>
            <a:endParaRPr lang="en-US" sz="2200" dirty="0"/>
          </a:p>
        </p:txBody>
      </p:sp>
    </p:spTree>
    <p:extLst>
      <p:ext uri="{BB962C8B-B14F-4D97-AF65-F5344CB8AC3E}">
        <p14:creationId xmlns:p14="http://schemas.microsoft.com/office/powerpoint/2010/main" val="251976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a:bodyPr>
          <a:lstStyle/>
          <a:p>
            <a:r>
              <a:rPr lang="en-IN" sz="3000" dirty="0"/>
              <a:t>Example: C program to</a:t>
            </a:r>
            <a:r>
              <a:rPr lang="en-US" sz="3000" dirty="0"/>
              <a:t> find the largest of three numbers.</a:t>
            </a:r>
          </a:p>
        </p:txBody>
      </p:sp>
      <p:sp>
        <p:nvSpPr>
          <p:cNvPr id="3" name="Content Placeholder 2"/>
          <p:cNvSpPr>
            <a:spLocks noGrp="1"/>
          </p:cNvSpPr>
          <p:nvPr>
            <p:ph idx="1"/>
          </p:nvPr>
        </p:nvSpPr>
        <p:spPr>
          <a:xfrm>
            <a:off x="457200" y="1143000"/>
            <a:ext cx="8229600" cy="4724400"/>
          </a:xfrm>
        </p:spPr>
        <p:txBody>
          <a:bodyPr>
            <a:normAutofit/>
          </a:bodyPr>
          <a:lstStyle/>
          <a:p>
            <a:pPr>
              <a:buNone/>
            </a:pPr>
            <a:r>
              <a:rPr lang="en-US" sz="2000" dirty="0"/>
              <a:t>#include &lt;</a:t>
            </a:r>
            <a:r>
              <a:rPr lang="en-US" sz="2000" dirty="0" err="1"/>
              <a:t>stdio.h</a:t>
            </a:r>
            <a:r>
              <a:rPr lang="en-US" sz="2000" dirty="0"/>
              <a:t>&gt;</a:t>
            </a:r>
          </a:p>
          <a:p>
            <a:pPr>
              <a:buNone/>
            </a:pPr>
            <a:r>
              <a:rPr lang="en-US" sz="2000" dirty="0"/>
              <a:t>void main(){</a:t>
            </a:r>
          </a:p>
          <a:p>
            <a:pPr>
              <a:buNone/>
            </a:pPr>
            <a:r>
              <a:rPr lang="en-US" sz="2000" dirty="0"/>
              <a:t>	</a:t>
            </a:r>
            <a:r>
              <a:rPr lang="en-US" sz="2000" dirty="0" err="1"/>
              <a:t>int</a:t>
            </a:r>
            <a:r>
              <a:rPr lang="en-US" sz="2000" dirty="0"/>
              <a:t> a, b, c ;</a:t>
            </a:r>
          </a:p>
          <a:p>
            <a:pPr>
              <a:buNone/>
            </a:pPr>
            <a:r>
              <a:rPr lang="en-US" sz="2000" dirty="0"/>
              <a:t>	</a:t>
            </a:r>
            <a:r>
              <a:rPr lang="en-US" sz="2000" dirty="0" err="1"/>
              <a:t>printf</a:t>
            </a:r>
            <a:r>
              <a:rPr lang="en-US" sz="2000" dirty="0"/>
              <a:t>("Enter any three integer numbers: ") ;</a:t>
            </a:r>
          </a:p>
          <a:p>
            <a:pPr>
              <a:buNone/>
            </a:pPr>
            <a:r>
              <a:rPr lang="en-US" sz="2000" dirty="0"/>
              <a:t>	</a:t>
            </a:r>
            <a:r>
              <a:rPr lang="en-US" sz="2000" dirty="0" err="1"/>
              <a:t>scanf</a:t>
            </a:r>
            <a:r>
              <a:rPr lang="en-US" sz="2000" dirty="0"/>
              <a:t>("%</a:t>
            </a:r>
            <a:r>
              <a:rPr lang="en-US" sz="2000" dirty="0" err="1"/>
              <a:t>d%d%d</a:t>
            </a:r>
            <a:r>
              <a:rPr lang="en-US" sz="2000" dirty="0"/>
              <a:t>", &amp;a, &amp;b, &amp;c) ;</a:t>
            </a:r>
          </a:p>
          <a:p>
            <a:pPr>
              <a:buNone/>
            </a:pPr>
            <a:r>
              <a:rPr lang="en-US" sz="2000" dirty="0"/>
              <a:t>	if( a&gt;=b &amp;&amp; a&gt;=c)</a:t>
            </a:r>
          </a:p>
          <a:p>
            <a:pPr>
              <a:buNone/>
            </a:pPr>
            <a:r>
              <a:rPr lang="en-US" sz="2000" dirty="0"/>
              <a:t>		</a:t>
            </a:r>
            <a:r>
              <a:rPr lang="en-US" sz="2000" dirty="0" err="1"/>
              <a:t>printf</a:t>
            </a:r>
            <a:r>
              <a:rPr lang="en-US" sz="2000" dirty="0"/>
              <a:t>("%d is the largest number", a) ;</a:t>
            </a:r>
          </a:p>
          <a:p>
            <a:pPr>
              <a:buNone/>
            </a:pPr>
            <a:r>
              <a:rPr lang="en-US" sz="2000" dirty="0"/>
              <a:t>	else if (b&gt;=a &amp;&amp; b&gt;=c)</a:t>
            </a:r>
          </a:p>
          <a:p>
            <a:pPr>
              <a:buNone/>
            </a:pPr>
            <a:r>
              <a:rPr lang="en-US" sz="2000" dirty="0"/>
              <a:t>		</a:t>
            </a:r>
            <a:r>
              <a:rPr lang="en-US" sz="2000" dirty="0" err="1"/>
              <a:t>printf</a:t>
            </a:r>
            <a:r>
              <a:rPr lang="en-US" sz="2000" dirty="0"/>
              <a:t>("%d is the largest number", b) ;</a:t>
            </a:r>
          </a:p>
          <a:p>
            <a:pPr>
              <a:buNone/>
            </a:pPr>
            <a:r>
              <a:rPr lang="en-US" sz="2000" dirty="0"/>
              <a:t>	else</a:t>
            </a:r>
          </a:p>
          <a:p>
            <a:pPr>
              <a:buNone/>
            </a:pPr>
            <a:r>
              <a:rPr lang="en-US" sz="2000" dirty="0"/>
              <a:t>		</a:t>
            </a:r>
            <a:r>
              <a:rPr lang="en-US" sz="2000" dirty="0" err="1"/>
              <a:t>printf</a:t>
            </a:r>
            <a:r>
              <a:rPr lang="en-US" sz="2000" dirty="0"/>
              <a:t>("%d is the largest number", c) ;</a:t>
            </a:r>
          </a:p>
          <a:p>
            <a:pPr>
              <a:buNone/>
            </a:pPr>
            <a:r>
              <a:rPr lang="en-US" sz="2000" dirty="0"/>
              <a:t>}</a:t>
            </a:r>
          </a:p>
        </p:txBody>
      </p:sp>
      <p:sp>
        <p:nvSpPr>
          <p:cNvPr id="4" name="TextBox 3"/>
          <p:cNvSpPr txBox="1"/>
          <p:nvPr/>
        </p:nvSpPr>
        <p:spPr>
          <a:xfrm>
            <a:off x="3429000" y="5410200"/>
            <a:ext cx="4592091" cy="1015663"/>
          </a:xfrm>
          <a:prstGeom prst="rect">
            <a:avLst/>
          </a:prstGeom>
          <a:noFill/>
        </p:spPr>
        <p:txBody>
          <a:bodyPr wrap="none" rtlCol="0">
            <a:spAutoFit/>
          </a:bodyPr>
          <a:lstStyle/>
          <a:p>
            <a:r>
              <a:rPr lang="en-US" sz="2000" b="1" dirty="0"/>
              <a:t>Output:</a:t>
            </a:r>
          </a:p>
          <a:p>
            <a:r>
              <a:rPr lang="en-US" sz="2000" dirty="0"/>
              <a:t>Enter any three integer numbers: 55 60 20</a:t>
            </a:r>
            <a:br>
              <a:rPr lang="en-US" sz="2000" dirty="0"/>
            </a:br>
            <a:r>
              <a:rPr lang="en-US" sz="2000" dirty="0"/>
              <a:t>60 is the largest number</a:t>
            </a:r>
          </a:p>
        </p:txBody>
      </p:sp>
    </p:spTree>
    <p:extLst>
      <p:ext uri="{BB962C8B-B14F-4D97-AF65-F5344CB8AC3E}">
        <p14:creationId xmlns:p14="http://schemas.microsoft.com/office/powerpoint/2010/main" val="271234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ppt_x"/>
                                          </p:val>
                                        </p:tav>
                                        <p:tav tm="100000">
                                          <p:val>
                                            <p:strVal val="#ppt_x"/>
                                          </p:val>
                                        </p:tav>
                                      </p:tavLst>
                                    </p:anim>
                                    <p:anim calcmode="lin" valueType="num">
                                      <p:cBhvr additive="base">
                                        <p:cTn id="8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Autofit/>
          </a:bodyPr>
          <a:lstStyle/>
          <a:p>
            <a:r>
              <a:rPr lang="en-US" sz="2100" dirty="0"/>
              <a:t>When we use conditional control statement like if statement, condition might be an expression evaluated to a numerical value, a variable or a direct numerical value.</a:t>
            </a:r>
          </a:p>
          <a:p>
            <a:r>
              <a:rPr lang="en-US" sz="2100" dirty="0"/>
              <a:t>If the expression value or direct value is zero the condition becomes FALSE otherwise becomes TRUE.</a:t>
            </a:r>
          </a:p>
          <a:p>
            <a:r>
              <a:rPr lang="en-IN" sz="2100" dirty="0"/>
              <a:t>Examples:</a:t>
            </a:r>
            <a:endParaRPr lang="en-US" sz="2100" dirty="0"/>
          </a:p>
          <a:p>
            <a:pPr lvl="1"/>
            <a:r>
              <a:rPr lang="en-US" sz="2100" b="1" dirty="0"/>
              <a:t>if(10)</a:t>
            </a:r>
            <a:r>
              <a:rPr lang="en-US" sz="2100" dirty="0"/>
              <a:t> - is TRUE</a:t>
            </a:r>
          </a:p>
          <a:p>
            <a:pPr lvl="1"/>
            <a:r>
              <a:rPr lang="en-US" sz="2100" b="1" dirty="0"/>
              <a:t>if(x)</a:t>
            </a:r>
            <a:r>
              <a:rPr lang="en-US" sz="2100" dirty="0"/>
              <a:t> - is FALSE if x value is zero otherwise TRUE</a:t>
            </a:r>
          </a:p>
          <a:p>
            <a:pPr lvl="1"/>
            <a:r>
              <a:rPr lang="en-US" sz="2100" b="1" dirty="0"/>
              <a:t>if(</a:t>
            </a:r>
            <a:r>
              <a:rPr lang="en-US" sz="2100" b="1" dirty="0" err="1"/>
              <a:t>a+b</a:t>
            </a:r>
            <a:r>
              <a:rPr lang="en-US" sz="2100" b="1" dirty="0"/>
              <a:t>)</a:t>
            </a:r>
            <a:r>
              <a:rPr lang="en-US" sz="2100" dirty="0"/>
              <a:t> - is FALSE if </a:t>
            </a:r>
            <a:r>
              <a:rPr lang="en-US" sz="2100" dirty="0" err="1"/>
              <a:t>a+b</a:t>
            </a:r>
            <a:r>
              <a:rPr lang="en-US" sz="2100" dirty="0"/>
              <a:t> value is zero otherwise TRUE</a:t>
            </a:r>
          </a:p>
          <a:p>
            <a:pPr lvl="1"/>
            <a:r>
              <a:rPr lang="en-US" sz="2100" b="1" dirty="0"/>
              <a:t>if(a = 99)</a:t>
            </a:r>
            <a:r>
              <a:rPr lang="en-US" sz="2100" dirty="0"/>
              <a:t> - is TRUE because a value is non-zero</a:t>
            </a:r>
          </a:p>
          <a:p>
            <a:pPr lvl="1"/>
            <a:r>
              <a:rPr lang="en-US" sz="2100" b="1" dirty="0"/>
              <a:t>if(10, 5, 0)</a:t>
            </a:r>
            <a:r>
              <a:rPr lang="en-US" sz="2100" dirty="0"/>
              <a:t> - is FALSE because it considers last value</a:t>
            </a:r>
          </a:p>
          <a:p>
            <a:pPr lvl="1"/>
            <a:r>
              <a:rPr lang="en-US" sz="2100" b="1" dirty="0"/>
              <a:t>if(0)</a:t>
            </a:r>
            <a:r>
              <a:rPr lang="en-US" sz="2100" dirty="0"/>
              <a:t> - is FALSE</a:t>
            </a:r>
          </a:p>
          <a:p>
            <a:pPr lvl="1"/>
            <a:r>
              <a:rPr lang="en-US" sz="2100" b="1" dirty="0"/>
              <a:t>if (a=0, x=10) </a:t>
            </a:r>
            <a:r>
              <a:rPr lang="en-US" sz="2100" dirty="0"/>
              <a:t>– is TRUE because it considers last value</a:t>
            </a:r>
          </a:p>
          <a:p>
            <a:pPr lvl="1"/>
            <a:r>
              <a:rPr lang="en-US" sz="2100" b="1" dirty="0"/>
              <a:t>if(a=10, b=15, c=0)</a:t>
            </a:r>
            <a:r>
              <a:rPr lang="en-US" sz="2100" dirty="0"/>
              <a:t> - is FALSE because last value is zero</a:t>
            </a:r>
          </a:p>
        </p:txBody>
      </p:sp>
    </p:spTree>
    <p:extLst>
      <p:ext uri="{BB962C8B-B14F-4D97-AF65-F5344CB8AC3E}">
        <p14:creationId xmlns:p14="http://schemas.microsoft.com/office/powerpoint/2010/main" val="19274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normAutofit/>
          </a:bodyPr>
          <a:lstStyle/>
          <a:p>
            <a:r>
              <a:rPr lang="en-US" dirty="0"/>
              <a:t>switch statement in C</a:t>
            </a:r>
          </a:p>
        </p:txBody>
      </p:sp>
      <p:sp>
        <p:nvSpPr>
          <p:cNvPr id="3" name="Content Placeholder 2"/>
          <p:cNvSpPr>
            <a:spLocks noGrp="1"/>
          </p:cNvSpPr>
          <p:nvPr>
            <p:ph idx="1"/>
          </p:nvPr>
        </p:nvSpPr>
        <p:spPr>
          <a:xfrm>
            <a:off x="457200" y="1124744"/>
            <a:ext cx="8229600" cy="5001419"/>
          </a:xfrm>
        </p:spPr>
        <p:txBody>
          <a:bodyPr>
            <a:normAutofit/>
          </a:bodyPr>
          <a:lstStyle/>
          <a:p>
            <a:r>
              <a:rPr lang="en-IN" sz="2400" dirty="0"/>
              <a:t>When one of the many options is to be selected, we can use </a:t>
            </a:r>
            <a:r>
              <a:rPr lang="en-IN" sz="2400" b="1" dirty="0"/>
              <a:t>if</a:t>
            </a:r>
            <a:r>
              <a:rPr lang="en-IN" sz="2400" dirty="0"/>
              <a:t> statement to control the selection.</a:t>
            </a:r>
          </a:p>
          <a:p>
            <a:r>
              <a:rPr lang="en-IN" sz="2400" dirty="0"/>
              <a:t>The complexity increase with increase in number of options.</a:t>
            </a:r>
          </a:p>
          <a:p>
            <a:r>
              <a:rPr lang="en-IN" sz="2400" dirty="0"/>
              <a:t>Program becomes difficult to read and flow.</a:t>
            </a:r>
          </a:p>
          <a:p>
            <a:r>
              <a:rPr lang="en-IN" sz="2400" dirty="0"/>
              <a:t>C has a built-in multi-way decision statement known as </a:t>
            </a:r>
            <a:r>
              <a:rPr lang="en-IN" sz="2400" b="1" dirty="0"/>
              <a:t>switch</a:t>
            </a:r>
            <a:r>
              <a:rPr lang="en-IN" sz="2400" dirty="0"/>
              <a:t>.</a:t>
            </a:r>
          </a:p>
          <a:p>
            <a:r>
              <a:rPr lang="en-IN" sz="2400" dirty="0"/>
              <a:t>The </a:t>
            </a:r>
            <a:r>
              <a:rPr lang="en-IN" sz="2400" b="1" dirty="0"/>
              <a:t>switch</a:t>
            </a:r>
            <a:r>
              <a:rPr lang="en-IN" sz="2400" dirty="0"/>
              <a:t> statement tests the value of a given (or expression) against a list of </a:t>
            </a:r>
            <a:r>
              <a:rPr lang="en-IN" sz="2400" b="1" dirty="0"/>
              <a:t>case</a:t>
            </a:r>
            <a:r>
              <a:rPr lang="en-IN" sz="2400" dirty="0"/>
              <a:t> values </a:t>
            </a:r>
          </a:p>
          <a:p>
            <a:r>
              <a:rPr lang="en-IN" sz="2400" dirty="0"/>
              <a:t>And when match is found, a block of statements associated with that </a:t>
            </a:r>
            <a:r>
              <a:rPr lang="en-IN" sz="2400" b="1" dirty="0"/>
              <a:t>case</a:t>
            </a:r>
            <a:r>
              <a:rPr lang="en-IN" sz="2400" dirty="0"/>
              <a:t> is executed.</a:t>
            </a:r>
          </a:p>
          <a:p>
            <a:r>
              <a:rPr lang="en-US" sz="2400" dirty="0"/>
              <a:t>The value of the 'expression' in a switch-case statement must be an integer, char, short</a:t>
            </a:r>
            <a:r>
              <a:rPr lang="en-US" sz="2400"/>
              <a:t>, long.</a:t>
            </a:r>
            <a:endParaRPr lang="en-US" sz="2400" dirty="0"/>
          </a:p>
          <a:p>
            <a:endParaRPr lang="en-US" sz="2400" dirty="0"/>
          </a:p>
        </p:txBody>
      </p:sp>
    </p:spTree>
    <p:extLst>
      <p:ext uri="{BB962C8B-B14F-4D97-AF65-F5344CB8AC3E}">
        <p14:creationId xmlns:p14="http://schemas.microsoft.com/office/powerpoint/2010/main" val="277751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0" y="304800"/>
            <a:ext cx="4876800" cy="6324600"/>
          </a:xfrm>
        </p:spPr>
        <p:txBody>
          <a:bodyPr>
            <a:noAutofit/>
          </a:bodyPr>
          <a:lstStyle/>
          <a:p>
            <a:r>
              <a:rPr lang="en-IN" sz="2000" dirty="0"/>
              <a:t>expression can integer or character.</a:t>
            </a:r>
          </a:p>
          <a:p>
            <a:r>
              <a:rPr lang="en-IN" sz="2000" dirty="0"/>
              <a:t>value1, value2 ... are constants (unique) or constant expressions and are known as case labels.</a:t>
            </a:r>
          </a:p>
          <a:p>
            <a:r>
              <a:rPr lang="en-IN" sz="2000" dirty="0"/>
              <a:t>block1, block2 ... are statement lists and may contain zero or more statements.</a:t>
            </a:r>
          </a:p>
          <a:p>
            <a:r>
              <a:rPr lang="en-IN" sz="2000" dirty="0"/>
              <a:t>No need of braces for blocks and case labels end with colon (:).</a:t>
            </a:r>
          </a:p>
          <a:p>
            <a:r>
              <a:rPr lang="en-IN" sz="2000" dirty="0"/>
              <a:t>If a </a:t>
            </a:r>
            <a:r>
              <a:rPr lang="en-IN" sz="2000" b="1" dirty="0"/>
              <a:t>case</a:t>
            </a:r>
            <a:r>
              <a:rPr lang="en-IN" sz="2000" dirty="0"/>
              <a:t> is found whose value matches with the value of the expression, then the block of statements that follows the </a:t>
            </a:r>
            <a:r>
              <a:rPr lang="en-IN" sz="2000" b="1" dirty="0"/>
              <a:t>case</a:t>
            </a:r>
            <a:r>
              <a:rPr lang="en-IN" sz="2000" dirty="0"/>
              <a:t> are executed.</a:t>
            </a:r>
          </a:p>
          <a:p>
            <a:r>
              <a:rPr lang="en-IN" sz="2000" dirty="0"/>
              <a:t>The </a:t>
            </a:r>
            <a:r>
              <a:rPr lang="en-IN" sz="2000" b="1" dirty="0"/>
              <a:t>break</a:t>
            </a:r>
            <a:r>
              <a:rPr lang="en-IN" sz="2000" dirty="0"/>
              <a:t> statement signals the end of a particular case and causes an exit from switch.</a:t>
            </a:r>
          </a:p>
          <a:p>
            <a:r>
              <a:rPr lang="en-IN" sz="2000" dirty="0"/>
              <a:t>The </a:t>
            </a:r>
            <a:r>
              <a:rPr lang="en-IN" sz="2000" b="1" dirty="0"/>
              <a:t>default</a:t>
            </a:r>
            <a:r>
              <a:rPr lang="en-IN" sz="2000" dirty="0"/>
              <a:t> is an optional case.</a:t>
            </a:r>
          </a:p>
        </p:txBody>
      </p:sp>
      <p:sp>
        <p:nvSpPr>
          <p:cNvPr id="5" name="TextBox 4"/>
          <p:cNvSpPr txBox="1"/>
          <p:nvPr/>
        </p:nvSpPr>
        <p:spPr>
          <a:xfrm>
            <a:off x="533400" y="609600"/>
            <a:ext cx="3381823" cy="5632311"/>
          </a:xfrm>
          <a:prstGeom prst="rect">
            <a:avLst/>
          </a:prstGeom>
          <a:noFill/>
        </p:spPr>
        <p:txBody>
          <a:bodyPr wrap="square" rtlCol="0">
            <a:spAutoFit/>
          </a:bodyPr>
          <a:lstStyle/>
          <a:p>
            <a:r>
              <a:rPr lang="en-IN" sz="2000" dirty="0"/>
              <a:t>Syntax:</a:t>
            </a:r>
          </a:p>
          <a:p>
            <a:endParaRPr lang="en-IN" sz="2000" dirty="0"/>
          </a:p>
          <a:p>
            <a:r>
              <a:rPr lang="en-IN" sz="2000" b="1" dirty="0"/>
              <a:t>switch</a:t>
            </a:r>
            <a:r>
              <a:rPr lang="en-IN" sz="2000" dirty="0"/>
              <a:t> (expression)</a:t>
            </a:r>
          </a:p>
          <a:p>
            <a:r>
              <a:rPr lang="en-IN" sz="2000" dirty="0"/>
              <a:t>{</a:t>
            </a:r>
          </a:p>
          <a:p>
            <a:r>
              <a:rPr lang="en-IN" sz="2000" dirty="0"/>
              <a:t>	</a:t>
            </a:r>
            <a:r>
              <a:rPr lang="en-IN" sz="2000" b="1" dirty="0"/>
              <a:t>case</a:t>
            </a:r>
            <a:r>
              <a:rPr lang="en-IN" sz="2000" dirty="0"/>
              <a:t> value1:</a:t>
            </a:r>
          </a:p>
          <a:p>
            <a:r>
              <a:rPr lang="en-IN" sz="2000" dirty="0"/>
              <a:t>		block1</a:t>
            </a:r>
          </a:p>
          <a:p>
            <a:r>
              <a:rPr lang="en-IN" sz="2000" dirty="0"/>
              <a:t>		</a:t>
            </a:r>
            <a:r>
              <a:rPr lang="en-IN" sz="2000" b="1" dirty="0"/>
              <a:t>break</a:t>
            </a:r>
            <a:r>
              <a:rPr lang="en-IN" sz="2000" dirty="0"/>
              <a:t>;</a:t>
            </a:r>
          </a:p>
          <a:p>
            <a:r>
              <a:rPr lang="en-IN" sz="2000" dirty="0"/>
              <a:t>	</a:t>
            </a:r>
            <a:r>
              <a:rPr lang="en-IN" sz="2000" b="1" dirty="0"/>
              <a:t>case</a:t>
            </a:r>
            <a:r>
              <a:rPr lang="en-IN" sz="2000" dirty="0"/>
              <a:t> value2:</a:t>
            </a:r>
          </a:p>
          <a:p>
            <a:r>
              <a:rPr lang="en-IN" sz="2000" dirty="0"/>
              <a:t>		block2</a:t>
            </a:r>
          </a:p>
          <a:p>
            <a:r>
              <a:rPr lang="en-IN" sz="2000" dirty="0"/>
              <a:t>		</a:t>
            </a:r>
            <a:r>
              <a:rPr lang="en-IN" sz="2000" b="1" dirty="0"/>
              <a:t>break</a:t>
            </a:r>
            <a:r>
              <a:rPr lang="en-IN" sz="2000" dirty="0"/>
              <a:t>;</a:t>
            </a:r>
          </a:p>
          <a:p>
            <a:r>
              <a:rPr lang="en-IN" sz="2000" dirty="0"/>
              <a:t>	.........</a:t>
            </a:r>
          </a:p>
          <a:p>
            <a:r>
              <a:rPr lang="en-IN" sz="2000" dirty="0"/>
              <a:t>	.........</a:t>
            </a:r>
            <a:endParaRPr lang="en-US" sz="2000" dirty="0"/>
          </a:p>
          <a:p>
            <a:r>
              <a:rPr lang="en-IN" sz="2000" dirty="0"/>
              <a:t>	</a:t>
            </a:r>
            <a:r>
              <a:rPr lang="en-IN" sz="2000" b="1" dirty="0"/>
              <a:t>default</a:t>
            </a:r>
            <a:r>
              <a:rPr lang="en-IN" sz="2000" dirty="0"/>
              <a:t>:</a:t>
            </a:r>
          </a:p>
          <a:p>
            <a:r>
              <a:rPr lang="en-IN" sz="2000" dirty="0"/>
              <a:t>		default block</a:t>
            </a:r>
          </a:p>
          <a:p>
            <a:r>
              <a:rPr lang="en-IN" sz="2000" dirty="0"/>
              <a:t>		</a:t>
            </a:r>
            <a:r>
              <a:rPr lang="en-IN" sz="2000" b="1" dirty="0"/>
              <a:t>break</a:t>
            </a:r>
            <a:r>
              <a:rPr lang="en-IN" sz="2000" dirty="0"/>
              <a:t>;</a:t>
            </a:r>
          </a:p>
          <a:p>
            <a:r>
              <a:rPr lang="en-IN" sz="2000" dirty="0"/>
              <a:t>}</a:t>
            </a:r>
          </a:p>
          <a:p>
            <a:r>
              <a:rPr lang="en-IN" sz="2000" dirty="0"/>
              <a:t>Statement-x;</a:t>
            </a:r>
            <a:endParaRPr lang="en-US" sz="2000" dirty="0"/>
          </a:p>
          <a:p>
            <a:endParaRPr lang="en-US" sz="2000" dirty="0"/>
          </a:p>
        </p:txBody>
      </p:sp>
    </p:spTree>
    <p:extLst>
      <p:ext uri="{BB962C8B-B14F-4D97-AF65-F5344CB8AC3E}">
        <p14:creationId xmlns:p14="http://schemas.microsoft.com/office/powerpoint/2010/main" val="9323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IN" sz="3000" dirty="0"/>
              <a:t>Flow of execution</a:t>
            </a:r>
            <a:endParaRPr lang="en-US" sz="3000" dirty="0"/>
          </a:p>
        </p:txBody>
      </p:sp>
      <p:pic>
        <p:nvPicPr>
          <p:cNvPr id="15362" name="Picture 2" descr="Flow Diagram of Switch-Case statement"/>
          <p:cNvPicPr>
            <a:picLocks noChangeAspect="1" noChangeArrowheads="1"/>
          </p:cNvPicPr>
          <p:nvPr/>
        </p:nvPicPr>
        <p:blipFill>
          <a:blip r:embed="rId2" cstate="print"/>
          <a:srcRect/>
          <a:stretch>
            <a:fillRect/>
          </a:stretch>
        </p:blipFill>
        <p:spPr bwMode="auto">
          <a:xfrm>
            <a:off x="1981200" y="685800"/>
            <a:ext cx="4724400" cy="6001998"/>
          </a:xfrm>
          <a:prstGeom prst="rect">
            <a:avLst/>
          </a:prstGeom>
          <a:noFill/>
        </p:spPr>
      </p:pic>
    </p:spTree>
    <p:extLst>
      <p:ext uri="{BB962C8B-B14F-4D97-AF65-F5344CB8AC3E}">
        <p14:creationId xmlns:p14="http://schemas.microsoft.com/office/powerpoint/2010/main" val="198417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slide(fromLeft)">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IN" sz="3000" dirty="0"/>
              <a:t>Example: c program to assign grades</a:t>
            </a:r>
            <a:r>
              <a:rPr lang="en-US" sz="3000" dirty="0"/>
              <a:t>.</a:t>
            </a:r>
          </a:p>
        </p:txBody>
      </p:sp>
      <p:sp>
        <p:nvSpPr>
          <p:cNvPr id="3" name="Content Placeholder 2"/>
          <p:cNvSpPr>
            <a:spLocks noGrp="1"/>
          </p:cNvSpPr>
          <p:nvPr>
            <p:ph idx="1"/>
          </p:nvPr>
        </p:nvSpPr>
        <p:spPr>
          <a:xfrm>
            <a:off x="228600" y="990600"/>
            <a:ext cx="8686800" cy="5562600"/>
          </a:xfrm>
        </p:spPr>
        <p:txBody>
          <a:bodyPr numCol="2">
            <a:noAutofit/>
          </a:bodyPr>
          <a:lstStyle/>
          <a:p>
            <a:pPr>
              <a:buNone/>
            </a:pPr>
            <a:r>
              <a:rPr lang="en-US" sz="1800" dirty="0"/>
              <a:t>#include &lt;</a:t>
            </a:r>
            <a:r>
              <a:rPr lang="en-US" sz="1800" dirty="0" err="1"/>
              <a:t>stdio.h</a:t>
            </a:r>
            <a:r>
              <a:rPr lang="en-US" sz="1800" dirty="0"/>
              <a:t>&gt;</a:t>
            </a:r>
          </a:p>
          <a:p>
            <a:pPr>
              <a:buNone/>
            </a:pPr>
            <a:r>
              <a:rPr lang="en-US" sz="1800" dirty="0"/>
              <a:t>void main(){</a:t>
            </a:r>
          </a:p>
          <a:p>
            <a:pPr>
              <a:buNone/>
            </a:pPr>
            <a:r>
              <a:rPr lang="en-US" sz="1800" dirty="0"/>
              <a:t>	</a:t>
            </a:r>
            <a:r>
              <a:rPr lang="en-US" sz="1800" dirty="0" err="1"/>
              <a:t>int</a:t>
            </a:r>
            <a:r>
              <a:rPr lang="en-US" sz="1800" dirty="0"/>
              <a:t> n ;</a:t>
            </a:r>
          </a:p>
          <a:p>
            <a:pPr>
              <a:buNone/>
            </a:pPr>
            <a:r>
              <a:rPr lang="en-US" sz="1800" dirty="0"/>
              <a:t>	</a:t>
            </a:r>
            <a:r>
              <a:rPr lang="en-US" sz="1800" dirty="0" err="1"/>
              <a:t>printf</a:t>
            </a:r>
            <a:r>
              <a:rPr lang="en-US" sz="1800" dirty="0"/>
              <a:t>("Enter CGPA: ") ;</a:t>
            </a:r>
          </a:p>
          <a:p>
            <a:pPr>
              <a:buNone/>
            </a:pPr>
            <a:r>
              <a:rPr lang="en-US" sz="1800" dirty="0"/>
              <a:t>	</a:t>
            </a:r>
            <a:r>
              <a:rPr lang="en-US" sz="1800" dirty="0" err="1"/>
              <a:t>scanf</a:t>
            </a:r>
            <a:r>
              <a:rPr lang="en-US" sz="1800" dirty="0"/>
              <a:t>("%d", &amp;n) ;</a:t>
            </a:r>
          </a:p>
          <a:p>
            <a:pPr>
              <a:buNone/>
            </a:pPr>
            <a:r>
              <a:rPr lang="en-IN" sz="1800" dirty="0"/>
              <a:t>	index = n/10</a:t>
            </a:r>
            <a:endParaRPr lang="en-US" sz="1800" dirty="0"/>
          </a:p>
          <a:p>
            <a:pPr>
              <a:buNone/>
            </a:pPr>
            <a:r>
              <a:rPr lang="en-US" sz="1800" dirty="0"/>
              <a:t>	switch( n ) {</a:t>
            </a:r>
          </a:p>
          <a:p>
            <a:pPr>
              <a:buNone/>
            </a:pPr>
            <a:r>
              <a:rPr lang="en-US" sz="1800" dirty="0"/>
              <a:t>		case 10:</a:t>
            </a:r>
          </a:p>
          <a:p>
            <a:pPr>
              <a:buNone/>
            </a:pPr>
            <a:r>
              <a:rPr lang="en-US" sz="1800" dirty="0"/>
              <a:t>		case 9:</a:t>
            </a:r>
          </a:p>
          <a:p>
            <a:pPr>
              <a:buNone/>
            </a:pPr>
            <a:r>
              <a:rPr lang="en-US" sz="1800" dirty="0"/>
              <a:t>		case 8:	</a:t>
            </a:r>
            <a:r>
              <a:rPr lang="en-US" sz="1800" dirty="0" err="1"/>
              <a:t>printf</a:t>
            </a:r>
            <a:r>
              <a:rPr lang="en-US" sz="1800" dirty="0"/>
              <a:t>("Distinction") ; </a:t>
            </a:r>
          </a:p>
          <a:p>
            <a:pPr>
              <a:buNone/>
            </a:pPr>
            <a:r>
              <a:rPr lang="en-US" sz="1800" dirty="0"/>
              <a:t>			break ;</a:t>
            </a:r>
          </a:p>
          <a:p>
            <a:pPr>
              <a:buNone/>
            </a:pPr>
            <a:r>
              <a:rPr lang="en-US" sz="1800" dirty="0"/>
              <a:t>		case 7:</a:t>
            </a:r>
          </a:p>
          <a:p>
            <a:pPr>
              <a:buNone/>
            </a:pPr>
            <a:r>
              <a:rPr lang="en-US" sz="1800" dirty="0"/>
              <a:t>		case 6:	</a:t>
            </a:r>
            <a:r>
              <a:rPr lang="en-US" sz="1800" dirty="0" err="1"/>
              <a:t>printf</a:t>
            </a:r>
            <a:r>
              <a:rPr lang="en-US" sz="1800" dirty="0"/>
              <a:t>("First division") ;</a:t>
            </a:r>
          </a:p>
          <a:p>
            <a:pPr>
              <a:buNone/>
            </a:pPr>
            <a:r>
              <a:rPr lang="en-US" sz="1800" dirty="0"/>
              <a:t>			break ;</a:t>
            </a:r>
          </a:p>
          <a:p>
            <a:pPr>
              <a:buNone/>
            </a:pPr>
            <a:r>
              <a:rPr lang="en-US" sz="1800" dirty="0"/>
              <a:t>		case 5:	</a:t>
            </a:r>
            <a:r>
              <a:rPr lang="en-US" sz="1800" dirty="0" err="1"/>
              <a:t>printf</a:t>
            </a:r>
            <a:r>
              <a:rPr lang="en-US" sz="1800" dirty="0"/>
              <a:t>("Second division") ;</a:t>
            </a:r>
          </a:p>
          <a:p>
            <a:pPr>
              <a:buNone/>
            </a:pPr>
            <a:r>
              <a:rPr lang="en-US" sz="1800" dirty="0"/>
              <a:t>			break ;</a:t>
            </a:r>
          </a:p>
          <a:p>
            <a:pPr>
              <a:buNone/>
            </a:pPr>
            <a:r>
              <a:rPr lang="en-US" sz="1800" dirty="0"/>
              <a:t>		case 4:	</a:t>
            </a:r>
            <a:r>
              <a:rPr lang="en-US" sz="1800" dirty="0" err="1"/>
              <a:t>printf</a:t>
            </a:r>
            <a:r>
              <a:rPr lang="en-US" sz="1800" dirty="0"/>
              <a:t>("Third division") ;</a:t>
            </a:r>
          </a:p>
          <a:p>
            <a:pPr>
              <a:buNone/>
            </a:pPr>
            <a:r>
              <a:rPr lang="en-US" sz="1800" dirty="0"/>
              <a:t>			break ; </a:t>
            </a:r>
          </a:p>
          <a:p>
            <a:pPr>
              <a:buNone/>
            </a:pPr>
            <a:r>
              <a:rPr lang="en-US" sz="1800" dirty="0"/>
              <a:t>		default:	</a:t>
            </a:r>
            <a:r>
              <a:rPr lang="en-US" sz="1800" dirty="0" err="1"/>
              <a:t>printf</a:t>
            </a:r>
            <a:r>
              <a:rPr lang="en-US" sz="1800" dirty="0"/>
              <a:t>("Fail") ;</a:t>
            </a:r>
          </a:p>
          <a:p>
            <a:pPr>
              <a:buNone/>
            </a:pPr>
            <a:r>
              <a:rPr lang="en-US" sz="1800" dirty="0"/>
              <a:t>	}</a:t>
            </a:r>
          </a:p>
          <a:p>
            <a:pPr>
              <a:buNone/>
            </a:pPr>
            <a:r>
              <a:rPr lang="en-US" sz="1800" dirty="0"/>
              <a:t>}</a:t>
            </a:r>
          </a:p>
          <a:p>
            <a:pPr>
              <a:buNone/>
            </a:pPr>
            <a:endParaRPr lang="en-US" sz="1800" dirty="0"/>
          </a:p>
          <a:p>
            <a:pPr>
              <a:buNone/>
            </a:pPr>
            <a:r>
              <a:rPr lang="en-US" sz="1800" b="1" dirty="0"/>
              <a:t>Case 1:</a:t>
            </a:r>
          </a:p>
          <a:p>
            <a:pPr>
              <a:buNone/>
            </a:pPr>
            <a:r>
              <a:rPr lang="en-US" sz="1800" dirty="0"/>
              <a:t>Enter marks: 85</a:t>
            </a:r>
            <a:br>
              <a:rPr lang="en-US" sz="1800" dirty="0"/>
            </a:br>
            <a:r>
              <a:rPr lang="en-US" sz="1800" dirty="0"/>
              <a:t>Distinction</a:t>
            </a:r>
          </a:p>
          <a:p>
            <a:pPr>
              <a:buNone/>
            </a:pPr>
            <a:r>
              <a:rPr lang="en-US" sz="1800" b="1" dirty="0"/>
              <a:t>Case 2:</a:t>
            </a:r>
          </a:p>
          <a:p>
            <a:pPr>
              <a:buNone/>
            </a:pPr>
            <a:r>
              <a:rPr lang="en-US" sz="1800" dirty="0"/>
              <a:t>Enter marks: 15</a:t>
            </a:r>
            <a:br>
              <a:rPr lang="en-US" sz="1800" dirty="0"/>
            </a:br>
            <a:r>
              <a:rPr lang="en-US" sz="1800" dirty="0"/>
              <a:t>Fail</a:t>
            </a:r>
          </a:p>
          <a:p>
            <a:pPr>
              <a:buNone/>
            </a:pPr>
            <a:endParaRPr lang="en-US" sz="1800" dirty="0"/>
          </a:p>
        </p:txBody>
      </p:sp>
    </p:spTree>
    <p:extLst>
      <p:ext uri="{BB962C8B-B14F-4D97-AF65-F5344CB8AC3E}">
        <p14:creationId xmlns:p14="http://schemas.microsoft.com/office/powerpoint/2010/main" val="160695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anim calcmode="lin" valueType="num">
                                      <p:cBhvr additive="base">
                                        <p:cTn id="7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anim calcmode="lin" valueType="num">
                                      <p:cBhvr additive="base">
                                        <p:cTn id="8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9" end="19"/>
                                            </p:txEl>
                                          </p:spTgt>
                                        </p:tgtEl>
                                        <p:attrNameLst>
                                          <p:attrName>style.visibility</p:attrName>
                                        </p:attrNameLst>
                                      </p:cBhvr>
                                      <p:to>
                                        <p:strVal val="visible"/>
                                      </p:to>
                                    </p:set>
                                    <p:anim calcmode="lin" valueType="num">
                                      <p:cBhvr additive="base">
                                        <p:cTn id="87"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20" end="20"/>
                                            </p:txEl>
                                          </p:spTgt>
                                        </p:tgtEl>
                                        <p:attrNameLst>
                                          <p:attrName>style.visibility</p:attrName>
                                        </p:attrNameLst>
                                      </p:cBhvr>
                                      <p:to>
                                        <p:strVal val="visible"/>
                                      </p:to>
                                    </p:set>
                                    <p:anim calcmode="lin" valueType="num">
                                      <p:cBhvr additive="base">
                                        <p:cTn id="91"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22" end="22"/>
                                            </p:txEl>
                                          </p:spTgt>
                                        </p:tgtEl>
                                        <p:attrNameLst>
                                          <p:attrName>style.visibility</p:attrName>
                                        </p:attrNameLst>
                                      </p:cBhvr>
                                      <p:to>
                                        <p:strVal val="visible"/>
                                      </p:to>
                                    </p:set>
                                    <p:anim calcmode="lin" valueType="num">
                                      <p:cBhvr additive="base">
                                        <p:cTn id="97"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
                                            <p:txEl>
                                              <p:pRg st="23" end="23"/>
                                            </p:txEl>
                                          </p:spTgt>
                                        </p:tgtEl>
                                        <p:attrNameLst>
                                          <p:attrName>style.visibility</p:attrName>
                                        </p:attrNameLst>
                                      </p:cBhvr>
                                      <p:to>
                                        <p:strVal val="visible"/>
                                      </p:to>
                                    </p:set>
                                    <p:anim calcmode="lin" valueType="num">
                                      <p:cBhvr additive="base">
                                        <p:cTn id="101"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23" end="23"/>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
                                            <p:txEl>
                                              <p:pRg st="24" end="24"/>
                                            </p:txEl>
                                          </p:spTgt>
                                        </p:tgtEl>
                                        <p:attrNameLst>
                                          <p:attrName>style.visibility</p:attrName>
                                        </p:attrNameLst>
                                      </p:cBhvr>
                                      <p:to>
                                        <p:strVal val="visible"/>
                                      </p:to>
                                    </p:set>
                                    <p:anim calcmode="lin" valueType="num">
                                      <p:cBhvr additive="base">
                                        <p:cTn id="107"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24" end="24"/>
                                            </p:txEl>
                                          </p:spTgt>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
                                            <p:txEl>
                                              <p:pRg st="25" end="25"/>
                                            </p:txEl>
                                          </p:spTgt>
                                        </p:tgtEl>
                                        <p:attrNameLst>
                                          <p:attrName>style.visibility</p:attrName>
                                        </p:attrNameLst>
                                      </p:cBhvr>
                                      <p:to>
                                        <p:strVal val="visible"/>
                                      </p:to>
                                    </p:set>
                                    <p:anim calcmode="lin" valueType="num">
                                      <p:cBhvr additive="base">
                                        <p:cTn id="111"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25" end="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IN" dirty="0"/>
              <a:t>The conditional operator</a:t>
            </a:r>
            <a:endParaRPr lang="en-US"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r>
              <a:rPr lang="en-IN" sz="2200" dirty="0"/>
              <a:t>Conditional operator is useful for making two-way decisions.</a:t>
            </a:r>
          </a:p>
          <a:p>
            <a:r>
              <a:rPr lang="en-IN" sz="2200" dirty="0"/>
              <a:t>This operator is a combination of </a:t>
            </a:r>
            <a:r>
              <a:rPr lang="en-IN" sz="2200" dirty="0">
                <a:solidFill>
                  <a:srgbClr val="00B050"/>
                </a:solidFill>
              </a:rPr>
              <a:t>?</a:t>
            </a:r>
            <a:r>
              <a:rPr lang="en-IN" sz="2200" dirty="0"/>
              <a:t> and </a:t>
            </a:r>
            <a:r>
              <a:rPr lang="en-IN" sz="2200" dirty="0">
                <a:solidFill>
                  <a:srgbClr val="00B050"/>
                </a:solidFill>
              </a:rPr>
              <a:t>:</a:t>
            </a:r>
            <a:r>
              <a:rPr lang="en-IN" sz="2200" dirty="0"/>
              <a:t>, and takes 3 operands.</a:t>
            </a:r>
          </a:p>
          <a:p>
            <a:r>
              <a:rPr lang="en-IN" sz="2200" dirty="0"/>
              <a:t>Syntax:</a:t>
            </a:r>
          </a:p>
          <a:p>
            <a:pPr algn="ctr">
              <a:buNone/>
            </a:pPr>
            <a:r>
              <a:rPr lang="en-IN" sz="2200" dirty="0"/>
              <a:t>conditional expression </a:t>
            </a:r>
            <a:r>
              <a:rPr lang="en-IN" sz="2200" dirty="0">
                <a:solidFill>
                  <a:srgbClr val="00B050"/>
                </a:solidFill>
              </a:rPr>
              <a:t>?</a:t>
            </a:r>
            <a:r>
              <a:rPr lang="en-IN" sz="2200" dirty="0"/>
              <a:t> expression1 </a:t>
            </a:r>
            <a:r>
              <a:rPr lang="en-IN" sz="2200" dirty="0">
                <a:solidFill>
                  <a:srgbClr val="00B050"/>
                </a:solidFill>
              </a:rPr>
              <a:t>:</a:t>
            </a:r>
            <a:r>
              <a:rPr lang="en-IN" sz="2200" dirty="0"/>
              <a:t> expression2</a:t>
            </a:r>
          </a:p>
          <a:p>
            <a:r>
              <a:rPr lang="en-IN" sz="2200" dirty="0"/>
              <a:t>The conditional expression is evaluated first.</a:t>
            </a:r>
          </a:p>
          <a:p>
            <a:r>
              <a:rPr lang="en-IN" sz="2200" dirty="0"/>
              <a:t>If the result is non-zero, expression 1 is evaluated and its value is returned.</a:t>
            </a:r>
          </a:p>
          <a:p>
            <a:r>
              <a:rPr lang="en-IN" sz="2200" dirty="0"/>
              <a:t>Otherwise expression 2 is evaluated and its value is returned.</a:t>
            </a:r>
          </a:p>
          <a:p>
            <a:r>
              <a:rPr lang="en-IN" sz="2200" dirty="0"/>
              <a:t>For example:</a:t>
            </a:r>
          </a:p>
          <a:p>
            <a:pPr>
              <a:buNone/>
            </a:pPr>
            <a:r>
              <a:rPr lang="en-IN" sz="2200" dirty="0"/>
              <a:t>	</a:t>
            </a:r>
            <a:r>
              <a:rPr lang="en-IN" sz="2200" dirty="0">
                <a:solidFill>
                  <a:schemeClr val="tx2"/>
                </a:solidFill>
              </a:rPr>
              <a:t>if (x%2==0)</a:t>
            </a:r>
          </a:p>
          <a:p>
            <a:pPr>
              <a:buNone/>
            </a:pPr>
            <a:r>
              <a:rPr lang="en-IN" sz="2200" dirty="0">
                <a:solidFill>
                  <a:schemeClr val="tx2"/>
                </a:solidFill>
              </a:rPr>
              <a:t>		</a:t>
            </a:r>
            <a:r>
              <a:rPr lang="en-IN" sz="2200" dirty="0">
                <a:solidFill>
                  <a:srgbClr val="00B050"/>
                </a:solidFill>
              </a:rPr>
              <a:t>flag=1</a:t>
            </a:r>
          </a:p>
          <a:p>
            <a:pPr>
              <a:buNone/>
            </a:pPr>
            <a:r>
              <a:rPr lang="en-IN" sz="2200" dirty="0">
                <a:solidFill>
                  <a:schemeClr val="tx2"/>
                </a:solidFill>
              </a:rPr>
              <a:t>	else</a:t>
            </a:r>
          </a:p>
          <a:p>
            <a:pPr>
              <a:buNone/>
            </a:pPr>
            <a:r>
              <a:rPr lang="en-IN" sz="2200" dirty="0">
                <a:solidFill>
                  <a:schemeClr val="tx2"/>
                </a:solidFill>
              </a:rPr>
              <a:t>		</a:t>
            </a:r>
            <a:r>
              <a:rPr lang="en-IN" sz="2200" dirty="0">
                <a:solidFill>
                  <a:srgbClr val="FF0000"/>
                </a:solidFill>
              </a:rPr>
              <a:t>flag=0</a:t>
            </a:r>
          </a:p>
          <a:p>
            <a:pPr>
              <a:buNone/>
            </a:pPr>
            <a:r>
              <a:rPr lang="en-IN" sz="2200" dirty="0"/>
              <a:t>Can be written as</a:t>
            </a:r>
          </a:p>
          <a:p>
            <a:pPr>
              <a:buNone/>
            </a:pPr>
            <a:r>
              <a:rPr lang="en-IN" sz="2200" dirty="0"/>
              <a:t>	</a:t>
            </a:r>
            <a:r>
              <a:rPr lang="en-IN" sz="2200" dirty="0">
                <a:solidFill>
                  <a:schemeClr val="tx2"/>
                </a:solidFill>
              </a:rPr>
              <a:t>flag = (x%2==0) ? </a:t>
            </a:r>
            <a:r>
              <a:rPr lang="en-IN" sz="2200" dirty="0">
                <a:solidFill>
                  <a:srgbClr val="00B050"/>
                </a:solidFill>
              </a:rPr>
              <a:t>1</a:t>
            </a:r>
            <a:r>
              <a:rPr lang="en-IN" sz="2200" dirty="0">
                <a:solidFill>
                  <a:schemeClr val="tx2"/>
                </a:solidFill>
              </a:rPr>
              <a:t> : </a:t>
            </a:r>
            <a:r>
              <a:rPr lang="en-IN" sz="2200" dirty="0">
                <a:solidFill>
                  <a:srgbClr val="FF0000"/>
                </a:solidFill>
              </a:rPr>
              <a:t>0</a:t>
            </a:r>
          </a:p>
          <a:p>
            <a:r>
              <a:rPr lang="en-IN" sz="2200" dirty="0"/>
              <a:t>Using conditional operator is concise and efficient</a:t>
            </a:r>
            <a:endParaRPr lang="en-US" sz="2200" dirty="0"/>
          </a:p>
        </p:txBody>
      </p:sp>
    </p:spTree>
    <p:extLst>
      <p:ext uri="{BB962C8B-B14F-4D97-AF65-F5344CB8AC3E}">
        <p14:creationId xmlns:p14="http://schemas.microsoft.com/office/powerpoint/2010/main" val="30942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Autofit/>
          </a:bodyPr>
          <a:lstStyle/>
          <a:p>
            <a:r>
              <a:rPr lang="en-IN" sz="2000" dirty="0"/>
              <a:t>The conditional operator can be nested for evaluating more complex assignment decisions.</a:t>
            </a:r>
          </a:p>
          <a:p>
            <a:r>
              <a:rPr lang="en-IN" sz="2000" dirty="0"/>
              <a:t>Example: consider  the weekly salary of a sales girl who is selling some domestic products. If x is the number of products sold in a week, her weekly salary is given as:</a:t>
            </a:r>
          </a:p>
          <a:p>
            <a:pPr algn="ctr">
              <a:buNone/>
            </a:pPr>
            <a:r>
              <a:rPr lang="en-IN" sz="2000" dirty="0"/>
              <a:t>		4x +100		for x &lt; 40</a:t>
            </a:r>
          </a:p>
          <a:p>
            <a:pPr algn="ctr">
              <a:buNone/>
            </a:pPr>
            <a:r>
              <a:rPr lang="en-IN" sz="2000" dirty="0"/>
              <a:t>salary=	300		for x=40</a:t>
            </a:r>
          </a:p>
          <a:p>
            <a:pPr algn="ctr">
              <a:buNone/>
            </a:pPr>
            <a:r>
              <a:rPr lang="en-IN" sz="2000" dirty="0"/>
              <a:t>		4.5x+150	for x&gt;40</a:t>
            </a:r>
          </a:p>
          <a:p>
            <a:r>
              <a:rPr lang="en-IN" sz="2000" dirty="0"/>
              <a:t>Using else-if ladder</a:t>
            </a:r>
          </a:p>
          <a:p>
            <a:pPr>
              <a:buNone/>
            </a:pPr>
            <a:r>
              <a:rPr lang="en-IN" sz="2000" dirty="0"/>
              <a:t>	</a:t>
            </a:r>
            <a:r>
              <a:rPr lang="en-IN" sz="2000" dirty="0">
                <a:solidFill>
                  <a:schemeClr val="accent1"/>
                </a:solidFill>
              </a:rPr>
              <a:t>if(x&lt;40)</a:t>
            </a:r>
          </a:p>
          <a:p>
            <a:pPr>
              <a:buNone/>
            </a:pPr>
            <a:r>
              <a:rPr lang="en-IN" sz="2000" dirty="0">
                <a:solidFill>
                  <a:schemeClr val="accent1"/>
                </a:solidFill>
              </a:rPr>
              <a:t>		salary = 4*x + 100</a:t>
            </a:r>
          </a:p>
          <a:p>
            <a:pPr>
              <a:buNone/>
            </a:pPr>
            <a:r>
              <a:rPr lang="en-IN" sz="2000" dirty="0">
                <a:solidFill>
                  <a:schemeClr val="accent1"/>
                </a:solidFill>
              </a:rPr>
              <a:t>	else if (x&gt;40)</a:t>
            </a:r>
          </a:p>
          <a:p>
            <a:pPr>
              <a:buNone/>
            </a:pPr>
            <a:r>
              <a:rPr lang="en-IN" sz="2000" dirty="0">
                <a:solidFill>
                  <a:schemeClr val="accent1"/>
                </a:solidFill>
              </a:rPr>
              <a:t>		salary = 4.5*x + 150</a:t>
            </a:r>
          </a:p>
          <a:p>
            <a:pPr>
              <a:buNone/>
            </a:pPr>
            <a:r>
              <a:rPr lang="en-IN" sz="2000" dirty="0">
                <a:solidFill>
                  <a:schemeClr val="accent1"/>
                </a:solidFill>
              </a:rPr>
              <a:t>	else</a:t>
            </a:r>
          </a:p>
          <a:p>
            <a:pPr>
              <a:buNone/>
            </a:pPr>
            <a:r>
              <a:rPr lang="en-IN" sz="2000" dirty="0">
                <a:solidFill>
                  <a:schemeClr val="accent1"/>
                </a:solidFill>
              </a:rPr>
              <a:t>		salary = 300</a:t>
            </a:r>
          </a:p>
          <a:p>
            <a:r>
              <a:rPr lang="en-IN" sz="2000" dirty="0"/>
              <a:t>This equation can be written as</a:t>
            </a:r>
          </a:p>
          <a:p>
            <a:pPr algn="ctr">
              <a:buNone/>
            </a:pPr>
            <a:r>
              <a:rPr lang="en-IN" sz="2000" dirty="0">
                <a:solidFill>
                  <a:schemeClr val="accent2">
                    <a:lumMod val="75000"/>
                  </a:schemeClr>
                </a:solidFill>
              </a:rPr>
              <a:t>salary = (x != 40) ? ((x&lt;40) ? (4*x + 100) : (4.5*x + 150)) : 300</a:t>
            </a:r>
          </a:p>
        </p:txBody>
      </p:sp>
      <p:sp>
        <p:nvSpPr>
          <p:cNvPr id="4" name="Left Brace 3"/>
          <p:cNvSpPr/>
          <p:nvPr/>
        </p:nvSpPr>
        <p:spPr>
          <a:xfrm>
            <a:off x="3505200" y="2057400"/>
            <a:ext cx="121919" cy="9906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68186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 calcmode="lin" valueType="num">
                                      <p:cBhvr additive="base">
                                        <p:cTn id="6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xEl>
                                              <p:pRg st="13" end="13"/>
                                            </p:txEl>
                                          </p:spTgt>
                                        </p:tgtEl>
                                        <p:attrNameLst>
                                          <p:attrName>style.visibility</p:attrName>
                                        </p:attrNameLst>
                                      </p:cBhvr>
                                      <p:to>
                                        <p:strVal val="visible"/>
                                      </p:to>
                                    </p:set>
                                    <p:anim calcmode="lin" valueType="num">
                                      <p:cBhvr additive="base">
                                        <p:cTn id="7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Loops</a:t>
            </a:r>
          </a:p>
        </p:txBody>
      </p:sp>
      <p:sp>
        <p:nvSpPr>
          <p:cNvPr id="3" name="Content Placeholder 2"/>
          <p:cNvSpPr>
            <a:spLocks noGrp="1"/>
          </p:cNvSpPr>
          <p:nvPr>
            <p:ph sz="quarter" idx="1"/>
          </p:nvPr>
        </p:nvSpPr>
        <p:spPr/>
        <p:txBody>
          <a:bodyPr>
            <a:normAutofit fontScale="92500" lnSpcReduction="10000"/>
          </a:bodyPr>
          <a:lstStyle/>
          <a:p>
            <a:r>
              <a:rPr lang="en-US" sz="2800" dirty="0"/>
              <a:t>Loops are used to repeat a set of statements.</a:t>
            </a:r>
          </a:p>
          <a:p>
            <a:r>
              <a:rPr lang="en-US" sz="2800" dirty="0"/>
              <a:t>In looping, a sequence of statements are repeatedly executed until some end condition is met.</a:t>
            </a:r>
          </a:p>
          <a:p>
            <a:r>
              <a:rPr lang="en-IN" sz="2800" dirty="0"/>
              <a:t>A program loop has </a:t>
            </a:r>
          </a:p>
          <a:p>
            <a:pPr lvl="1">
              <a:buFont typeface="Wingdings" pitchFamily="2" charset="2"/>
              <a:buChar char="§"/>
            </a:pPr>
            <a:r>
              <a:rPr lang="en-IN" sz="2800" dirty="0"/>
              <a:t>Body of the loop.</a:t>
            </a:r>
          </a:p>
          <a:p>
            <a:pPr lvl="1">
              <a:buFont typeface="Wingdings" pitchFamily="2" charset="2"/>
              <a:buChar char="§"/>
            </a:pPr>
            <a:r>
              <a:rPr lang="en-IN" sz="2800" dirty="0"/>
              <a:t>Control statement</a:t>
            </a:r>
            <a:r>
              <a:rPr lang="en-IN" dirty="0"/>
              <a:t>.</a:t>
            </a:r>
            <a:endParaRPr lang="en-US" sz="2800" dirty="0"/>
          </a:p>
          <a:p>
            <a:r>
              <a:rPr lang="en-IN" sz="2800" dirty="0"/>
              <a:t>Depending on the position of the control statement in the loop, control structure has</a:t>
            </a:r>
          </a:p>
          <a:p>
            <a:pPr lvl="1"/>
            <a:r>
              <a:rPr lang="en-IN" dirty="0"/>
              <a:t>Entry controlled loop.</a:t>
            </a:r>
          </a:p>
          <a:p>
            <a:pPr lvl="1"/>
            <a:r>
              <a:rPr lang="en-IN" dirty="0"/>
              <a:t>Exit controlled loop.</a:t>
            </a:r>
            <a:endParaRPr lang="en-US" dirty="0"/>
          </a:p>
        </p:txBody>
      </p:sp>
    </p:spTree>
    <p:extLst>
      <p:ext uri="{BB962C8B-B14F-4D97-AF65-F5344CB8AC3E}">
        <p14:creationId xmlns:p14="http://schemas.microsoft.com/office/powerpoint/2010/main" val="386244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0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20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20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8390</Words>
  <Application>Microsoft Office PowerPoint</Application>
  <PresentationFormat>On-screen Show (4:3)</PresentationFormat>
  <Paragraphs>1241</Paragraphs>
  <Slides>120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Arial</vt:lpstr>
      <vt:lpstr>Calibri</vt:lpstr>
      <vt:lpstr>Monotype Sorts</vt:lpstr>
      <vt:lpstr>Wingdings</vt:lpstr>
      <vt:lpstr>Wingdings 3</vt:lpstr>
      <vt:lpstr>Office Theme</vt:lpstr>
      <vt:lpstr>Unit 1 Introduction</vt:lpstr>
      <vt:lpstr>Introduction to algorithms</vt:lpstr>
      <vt:lpstr>Algorithm</vt:lpstr>
      <vt:lpstr>Pseudo code</vt:lpstr>
      <vt:lpstr>Flow chart</vt:lpstr>
      <vt:lpstr>The following are the most common symbols used in drawing flowcharts:</vt:lpstr>
      <vt:lpstr>Example1: Algorithm to add two numbers</vt:lpstr>
      <vt:lpstr>Example1: Pseudo code to add two numbers</vt:lpstr>
      <vt:lpstr>Example1: Flowchart to add two numbers</vt:lpstr>
      <vt:lpstr>Example2: Algorithm to find the sum of individual digits of a given positive integer.</vt:lpstr>
      <vt:lpstr>Example2: Pseudo code to find the sum of individual digits of a given positive integer</vt:lpstr>
      <vt:lpstr>Example 2: Flow chart to find the sum of individual digits of a given positive integer</vt:lpstr>
      <vt:lpstr>Example 3 : Algorithm to find the largest among two different numbers</vt:lpstr>
      <vt:lpstr>Example 3 : Pseudo Code to find the largest among two different numbers</vt:lpstr>
      <vt:lpstr>Example 3: Flow chart to find the largest among two different numbers</vt:lpstr>
      <vt:lpstr>Example 4: Algorithm to convert temperature Fahrenheit to Celsius</vt:lpstr>
      <vt:lpstr>Example 4: Pseudo code to convert temperature Fahrenheit to Celsius</vt:lpstr>
      <vt:lpstr>Example4: Flow chart to convert temperature Fahrenheit to Celsius</vt:lpstr>
      <vt:lpstr>Introduction to C Language</vt:lpstr>
      <vt:lpstr>History of C</vt:lpstr>
      <vt:lpstr>C Programming Language</vt:lpstr>
      <vt:lpstr>Features of C programming</vt:lpstr>
      <vt:lpstr>Program development steps (Creating, Compiling and running program)</vt:lpstr>
      <vt:lpstr>PowerPoint Presentation</vt:lpstr>
      <vt:lpstr>Structure Of A C-program</vt:lpstr>
      <vt:lpstr>A simple C program to Print Hello world</vt:lpstr>
      <vt:lpstr>C Tokens</vt:lpstr>
      <vt:lpstr>C Tokens</vt:lpstr>
      <vt:lpstr>PowerPoint Presentation</vt:lpstr>
      <vt:lpstr>PowerPoint Presentation</vt:lpstr>
      <vt:lpstr>Data types</vt:lpstr>
      <vt:lpstr>PowerPoint Presentation</vt:lpstr>
      <vt:lpstr>Data type</vt:lpstr>
      <vt:lpstr>Derived and User defined data types</vt:lpstr>
      <vt:lpstr>Variables</vt:lpstr>
      <vt:lpstr>PowerPoint Presentation</vt:lpstr>
      <vt:lpstr>Constants</vt:lpstr>
      <vt:lpstr>Example</vt:lpstr>
      <vt:lpstr>Input &amp; Output</vt:lpstr>
      <vt:lpstr>Example</vt:lpstr>
      <vt:lpstr>PowerPoint Presentation</vt:lpstr>
      <vt:lpstr>What is an Error?</vt:lpstr>
      <vt:lpstr>Types of Error</vt:lpstr>
      <vt:lpstr>Syntax errors</vt:lpstr>
      <vt:lpstr>When do syntax errors occurs?</vt:lpstr>
      <vt:lpstr>Example</vt:lpstr>
      <vt:lpstr>Runtime Error</vt:lpstr>
      <vt:lpstr>Why runtime error occurs?</vt:lpstr>
      <vt:lpstr>Example</vt:lpstr>
      <vt:lpstr>Logical error</vt:lpstr>
      <vt:lpstr>Example</vt:lpstr>
      <vt:lpstr>PowerPoint Presentation</vt:lpstr>
      <vt:lpstr>Arithmetic Operators</vt:lpstr>
      <vt:lpstr>PowerPoint Presentation</vt:lpstr>
      <vt:lpstr>Convert arithmetic statements to C</vt:lpstr>
      <vt:lpstr>Assignment Operators</vt:lpstr>
      <vt:lpstr>PowerPoint Presentation</vt:lpstr>
      <vt:lpstr>Increment &amp; Decrement Operators</vt:lpstr>
      <vt:lpstr>Pre-Increment and Pre-Decrement</vt:lpstr>
      <vt:lpstr>Post-Increment or Post-Decrement</vt:lpstr>
      <vt:lpstr>Relational Operators</vt:lpstr>
      <vt:lpstr>Logical Operators</vt:lpstr>
      <vt:lpstr>PowerPoint Presentation</vt:lpstr>
      <vt:lpstr>Conditional operator</vt:lpstr>
      <vt:lpstr>Program to find largest of 2 different numbers using ternary operator</vt:lpstr>
      <vt:lpstr>Bitwise Operators</vt:lpstr>
      <vt:lpstr>Special operators</vt:lpstr>
      <vt:lpstr>PowerPoint Presentation</vt:lpstr>
      <vt:lpstr>Expressions in C</vt:lpstr>
      <vt:lpstr>What is an expression?</vt:lpstr>
      <vt:lpstr>The precedence and associativity of operators</vt:lpstr>
      <vt:lpstr>Expression evaluation</vt:lpstr>
      <vt:lpstr>Infix Expression</vt:lpstr>
      <vt:lpstr>Postfix Expression</vt:lpstr>
      <vt:lpstr>Prefix Expression</vt:lpstr>
      <vt:lpstr>Type conversion</vt:lpstr>
      <vt:lpstr>Implicit Type conversion</vt:lpstr>
      <vt:lpstr>Example program</vt:lpstr>
      <vt:lpstr>Explicit Type Conversion</vt:lpstr>
      <vt:lpstr>Example program</vt:lpstr>
      <vt:lpstr>Control Statements</vt:lpstr>
      <vt:lpstr>Conditional Statements</vt:lpstr>
      <vt:lpstr>if statement in c</vt:lpstr>
      <vt:lpstr>Simple if statement</vt:lpstr>
      <vt:lpstr>Example: C program to find whether given number is divisible by 5</vt:lpstr>
      <vt:lpstr>if - else statement</vt:lpstr>
      <vt:lpstr>Example: c program to check whether given number is even or odd</vt:lpstr>
      <vt:lpstr>Nested if-else statement</vt:lpstr>
      <vt:lpstr>Example: c program to check whether given number is even or odd if it is below 100.</vt:lpstr>
      <vt:lpstr>else if ladder(if-else-if statement )</vt:lpstr>
      <vt:lpstr>Example: C program to find the largest of three numbers.</vt:lpstr>
      <vt:lpstr>PowerPoint Presentation</vt:lpstr>
      <vt:lpstr>switch statement in C</vt:lpstr>
      <vt:lpstr>PowerPoint Presentation</vt:lpstr>
      <vt:lpstr>Flow of execution</vt:lpstr>
      <vt:lpstr>Example: c program to assign grades.</vt:lpstr>
      <vt:lpstr>The conditional operator</vt:lpstr>
      <vt:lpstr>PowerPoint Presentation</vt:lpstr>
      <vt:lpstr>Loops</vt:lpstr>
      <vt:lpstr>PowerPoint Presentation</vt:lpstr>
      <vt:lpstr>while loop</vt:lpstr>
      <vt:lpstr> Example #1: while loop</vt:lpstr>
      <vt:lpstr>do….while loop</vt:lpstr>
      <vt:lpstr>             </vt:lpstr>
      <vt:lpstr>The for statement</vt:lpstr>
      <vt:lpstr>Flow chart</vt:lpstr>
      <vt:lpstr>Example</vt:lpstr>
      <vt:lpstr>Program to print Fibonacci series</vt:lpstr>
      <vt:lpstr>PowerPoint Presentation</vt:lpstr>
      <vt:lpstr>PowerPoint Presentation</vt:lpstr>
      <vt:lpstr>PowerPoint Presentation</vt:lpstr>
      <vt:lpstr>Nested for loop</vt:lpstr>
      <vt:lpstr>Program to find the prime numbers from 2 to 10</vt:lpstr>
      <vt:lpstr>Jump Statements</vt:lpstr>
      <vt:lpstr>Example that illustrates break</vt:lpstr>
      <vt:lpstr>PowerPoint Presentation</vt:lpstr>
      <vt:lpstr>Example program for continue</vt:lpstr>
      <vt:lpstr>The goto statement</vt:lpstr>
      <vt:lpstr>Example: forward jump</vt:lpstr>
      <vt:lpstr>Example: backward jump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dc:title>
  <dc:creator>Nikitha Moturi</dc:creator>
  <cp:lastModifiedBy>Nikitha Moturi</cp:lastModifiedBy>
  <cp:revision>22</cp:revision>
  <dcterms:created xsi:type="dcterms:W3CDTF">2006-08-16T00:00:00Z</dcterms:created>
  <dcterms:modified xsi:type="dcterms:W3CDTF">2022-11-30T14:37:38Z</dcterms:modified>
</cp:coreProperties>
</file>