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61" r:id="rId4"/>
    <p:sldId id="260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04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3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0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6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9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1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8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3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23376B-7B9B-4670-8DC8-924014BF815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3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1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23376B-7B9B-4670-8DC8-924014BF815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4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datasets/stackoverflow/stackoverflow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5006A1-52DF-7F45-7499-66E12E72F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algn="ctr">
              <a:spcBef>
                <a:spcPts val="1000"/>
              </a:spcBef>
              <a:spcAft>
                <a:spcPts val="0"/>
              </a:spcAf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Predicting Tags for Stack Overflow Questions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13E8635-FD19-A61F-719F-1BB8687D5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b="1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Professional Certification in Machine Learning and Artificial Intelligence</a:t>
            </a:r>
          </a:p>
          <a:p>
            <a:pPr algn="r"/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-Akshar Solanki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A3F2C8-1453-E3EB-A7C7-61592C94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13" y="373788"/>
            <a:ext cx="7284373" cy="12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2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8319-E810-1E7B-FB66-417DAD8A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Occurrence of ~10% tags (by frequency)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13776D-0C28-44CB-8D1B-8B72F435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01" y="1737360"/>
            <a:ext cx="6260998" cy="4621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95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8319-E810-1E7B-FB66-417DAD8A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Word Cloud to highlight prominent words in the Question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3E4C9-56A6-1017-5746-CF64FE46B3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" t="5356" r="1124" b="5356"/>
          <a:stretch/>
        </p:blipFill>
        <p:spPr bwMode="auto">
          <a:xfrm>
            <a:off x="2006081" y="1884783"/>
            <a:ext cx="8182947" cy="4011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49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2C7D88-137F-2E67-A269-F3B97021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5CC12C-0A6E-2103-53B5-AE65EA5E8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004355"/>
            <a:ext cx="5900680" cy="3267441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spcBef>
                <a:spcPts val="900"/>
              </a:spcBef>
              <a:spcAft>
                <a:spcPts val="900"/>
              </a:spcAft>
              <a:buNone/>
            </a:pPr>
            <a:endParaRPr lang="en-US" sz="18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The following functions were created in order to prep the data for the ML classifiers:</a:t>
            </a:r>
          </a:p>
          <a:p>
            <a:pPr marL="342900" marR="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1800" dirty="0" err="1">
                <a:effectLst/>
                <a:latin typeface="Consolas" panose="020B0609020204030204" pitchFamily="49" charset="0"/>
                <a:ea typeface="Gill Sans MT" panose="020B0502020104020203" pitchFamily="34" charset="0"/>
                <a:cs typeface="Times New Roman" panose="02020603050405020304" pitchFamily="18" charset="0"/>
              </a:rPr>
              <a:t>clean_text</a:t>
            </a:r>
            <a:r>
              <a:rPr lang="en-US" sz="1800" dirty="0">
                <a:effectLst/>
                <a:latin typeface="Consolas" panose="020B0609020204030204" pitchFamily="49" charset="0"/>
                <a:ea typeface="Gill Sans MT" panose="020B0502020104020203" pitchFamily="34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 : substitutes most common made errors while typing</a:t>
            </a:r>
          </a:p>
          <a:p>
            <a:pPr marL="342900" marR="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1800" dirty="0" err="1">
                <a:effectLst/>
                <a:latin typeface="Consolas" panose="020B0609020204030204" pitchFamily="49" charset="0"/>
                <a:ea typeface="Gill Sans MT" panose="020B0502020104020203" pitchFamily="34" charset="0"/>
                <a:cs typeface="Times New Roman" panose="02020603050405020304" pitchFamily="18" charset="0"/>
              </a:rPr>
              <a:t>remove_punctuation</a:t>
            </a:r>
            <a:r>
              <a:rPr lang="en-US" sz="1800" dirty="0">
                <a:effectLst/>
                <a:latin typeface="Consolas" panose="020B0609020204030204" pitchFamily="49" charset="0"/>
                <a:ea typeface="Gill Sans MT" panose="020B0502020104020203" pitchFamily="34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 : Removes punctuation marks </a:t>
            </a:r>
            <a:r>
              <a:rPr lang="en-US" sz="1800" dirty="0">
                <a:effectLst/>
                <a:highlight>
                  <a:srgbClr val="C0C0C0"/>
                </a:highlight>
                <a:latin typeface="Consolas" panose="020B0609020204030204" pitchFamily="49" charset="0"/>
                <a:ea typeface="Gill Sans MT" panose="020B0502020104020203" pitchFamily="34" charset="0"/>
                <a:cs typeface="Times New Roman" panose="02020603050405020304" pitchFamily="18" charset="0"/>
              </a:rPr>
              <a:t>'!"#$%&amp;\'()*+,./:;&lt;=&gt;?@[\\]^_{|}~'</a:t>
            </a:r>
            <a:endParaRPr lang="en-US" sz="1800" dirty="0">
              <a:effectLst/>
              <a:highlight>
                <a:srgbClr val="C0C0C0"/>
              </a:highlight>
              <a:latin typeface="Gill Sans MT" panose="020B0502020104020203" pitchFamily="34" charset="0"/>
              <a:ea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1800" dirty="0" err="1">
                <a:effectLst/>
                <a:latin typeface="Consolas" panose="020B0609020204030204" pitchFamily="49" charset="0"/>
                <a:ea typeface="Gill Sans MT" panose="020B0502020104020203" pitchFamily="34" charset="0"/>
                <a:cs typeface="Times New Roman" panose="02020603050405020304" pitchFamily="18" charset="0"/>
              </a:rPr>
              <a:t>lemmatize_words</a:t>
            </a:r>
            <a:r>
              <a:rPr lang="en-US" sz="1800" dirty="0">
                <a:effectLst/>
                <a:latin typeface="Consolas" panose="020B0609020204030204" pitchFamily="49" charset="0"/>
                <a:ea typeface="Gill Sans MT" panose="020B0502020104020203" pitchFamily="34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 : Lemmatizes the words using the </a:t>
            </a:r>
            <a:r>
              <a:rPr lang="en-US" sz="1800" dirty="0" err="1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TokTokTokenizer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 in the NLTK library</a:t>
            </a:r>
          </a:p>
          <a:p>
            <a:pPr marL="342900" marR="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1800" dirty="0" err="1">
                <a:effectLst/>
                <a:latin typeface="Consolas" panose="020B0609020204030204" pitchFamily="49" charset="0"/>
                <a:ea typeface="Gill Sans MT" panose="020B0502020104020203" pitchFamily="34" charset="0"/>
                <a:cs typeface="Times New Roman" panose="02020603050405020304" pitchFamily="18" charset="0"/>
              </a:rPr>
              <a:t>most_common_tags_and_keywords</a:t>
            </a:r>
            <a:r>
              <a:rPr lang="en-US" sz="1800" dirty="0">
                <a:effectLst/>
                <a:latin typeface="Consolas" panose="020B0609020204030204" pitchFamily="49" charset="0"/>
                <a:ea typeface="Gill Sans MT" panose="020B0502020104020203" pitchFamily="34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 : returns a Tuple of most common tags and keywords</a:t>
            </a:r>
          </a:p>
          <a:p>
            <a:pPr marL="342900" marR="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1800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TfIdfVectorizer</a:t>
            </a:r>
            <a:r>
              <a:rPr lang="en-US" sz="1800" dirty="0">
                <a:latin typeface="Gill Sans MT" panose="020B0502020104020203" pitchFamily="34" charset="0"/>
                <a:cs typeface="Times New Roman" panose="02020603050405020304" pitchFamily="18" charset="0"/>
              </a:rPr>
              <a:t>() : Converts the text into an array of words and their counts for the models to learn</a:t>
            </a:r>
            <a:endParaRPr lang="en-US" dirty="0"/>
          </a:p>
        </p:txBody>
      </p:sp>
      <p:pic>
        <p:nvPicPr>
          <p:cNvPr id="3076" name="Picture 4" descr="NATURAL LANGUAGE PROCESSING Vector Icons free download in SVG, PNG Format">
            <a:extLst>
              <a:ext uri="{FF2B5EF4-FFF2-40B4-BE49-F238E27FC236}">
                <a16:creationId xmlns:a16="http://schemas.microsoft.com/office/drawing/2014/main" id="{1B78730B-ACB9-96C1-D3AC-177CB002A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37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2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2C7D88-137F-2E67-A269-F3B97021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 Models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5CC12C-0A6E-2103-53B5-AE65EA5E8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004355"/>
            <a:ext cx="5210214" cy="4004559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spcBef>
                <a:spcPts val="900"/>
              </a:spcBef>
              <a:spcAft>
                <a:spcPts val="900"/>
              </a:spcAft>
              <a:buNone/>
            </a:pPr>
            <a:endParaRPr lang="en-US" sz="18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The following ML classifiers were tested in order to prep the data </a:t>
            </a:r>
            <a:r>
              <a:rPr lang="en-US" sz="1800" dirty="0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to classify a multiple tags given a question text:</a:t>
            </a:r>
          </a:p>
          <a:p>
            <a:pPr marL="342900" marR="0" indent="-342900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Dummy Classifier (Baseline Prediction)</a:t>
            </a:r>
          </a:p>
          <a:p>
            <a:pPr marL="342900" marR="0" indent="-342900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1800" dirty="0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Stochastic Gradient Classifier*</a:t>
            </a:r>
          </a:p>
          <a:p>
            <a:pPr marL="342900" marR="0" indent="-342900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1800" dirty="0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Logistic Regression Classifier*</a:t>
            </a:r>
          </a:p>
          <a:p>
            <a:pPr marL="342900" marR="0" indent="-342900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1800" dirty="0" err="1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MultiNomial</a:t>
            </a:r>
            <a:r>
              <a:rPr lang="en-US" sz="1800" dirty="0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 Naïve Bayes Classifier</a:t>
            </a:r>
          </a:p>
          <a:p>
            <a:pPr marL="342900" marR="0" indent="-342900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1800" dirty="0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Linear Support Vector Classifier*</a:t>
            </a:r>
          </a:p>
          <a:p>
            <a:pPr marL="342900" marR="0" indent="-342900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1800" dirty="0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Perceptron</a:t>
            </a:r>
          </a:p>
          <a:p>
            <a:pPr marL="342900" marR="0" indent="-342900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Passive Aggressive Classifier</a:t>
            </a:r>
          </a:p>
          <a:p>
            <a:pPr marL="0" marR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GridSearchCV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 was used for the best models in order to hyper tune the parameters for best training and test set prediction accuracy</a:t>
            </a:r>
          </a:p>
        </p:txBody>
      </p:sp>
      <p:pic>
        <p:nvPicPr>
          <p:cNvPr id="4098" name="Picture 2" descr="Machine learning in industry | ATRIA Innovation">
            <a:extLst>
              <a:ext uri="{FF2B5EF4-FFF2-40B4-BE49-F238E27FC236}">
                <a16:creationId xmlns:a16="http://schemas.microsoft.com/office/drawing/2014/main" id="{36B20AC1-847C-3D18-B42A-233B4549D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4407" r="5037" b="6309"/>
          <a:stretch/>
        </p:blipFill>
        <p:spPr bwMode="auto">
          <a:xfrm>
            <a:off x="6969966" y="2481943"/>
            <a:ext cx="4124753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95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2C7D88-137F-2E67-A269-F3B97021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Accuracy Metrics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5CC12C-0A6E-2103-53B5-AE65EA5E8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004355"/>
            <a:ext cx="5210214" cy="4004559"/>
          </a:xfrm>
        </p:spPr>
        <p:txBody>
          <a:bodyPr>
            <a:normAutofit lnSpcReduction="10000"/>
          </a:bodyPr>
          <a:lstStyle/>
          <a:p>
            <a:pPr marL="0" marR="0" indent="0">
              <a:spcBef>
                <a:spcPts val="900"/>
              </a:spcBef>
              <a:spcAft>
                <a:spcPts val="900"/>
              </a:spcAft>
              <a:buNone/>
            </a:pPr>
            <a:endParaRPr lang="en-US" sz="18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The following accuracy metrics were used: </a:t>
            </a:r>
            <a:endParaRPr lang="en-US" sz="1800" dirty="0">
              <a:latin typeface="Gill Sans MT" panose="020B0502020104020203" pitchFamily="34" charset="0"/>
              <a:ea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Average Jaccard Similarity Score: </a:t>
            </a:r>
          </a:p>
          <a:p>
            <a:pPr marL="0" marR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Range: 0% – 100% (best-case, all tags correctly predicted)</a:t>
            </a:r>
          </a:p>
          <a:p>
            <a:pPr marL="0" marR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The Jaccard Similarity Index is a measure of the similarity between two sets of data.</a:t>
            </a:r>
          </a:p>
          <a:p>
            <a:pPr marL="342900" marR="0" indent="-342900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Hamming Loss: The Hamming loss is the fraction of labels that are incorrectly predicted</a:t>
            </a:r>
          </a:p>
          <a:p>
            <a:pPr marL="0" marR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dirty="0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Range: 0 – 1 (worst-case, complete incorrect tags predicted)</a:t>
            </a:r>
            <a:endParaRPr lang="en-US" sz="18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Machine learning in industry | ATRIA Innovation">
            <a:extLst>
              <a:ext uri="{FF2B5EF4-FFF2-40B4-BE49-F238E27FC236}">
                <a16:creationId xmlns:a16="http://schemas.microsoft.com/office/drawing/2014/main" id="{36B20AC1-847C-3D18-B42A-233B4549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494" y="2334554"/>
            <a:ext cx="4854451" cy="33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0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2C7D88-137F-2E67-A269-F3B97021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Results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B457427-9493-67D9-E45F-99D331A908E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76551603"/>
              </p:ext>
            </p:extLst>
          </p:nvPr>
        </p:nvGraphicFramePr>
        <p:xfrm>
          <a:off x="1324947" y="2333110"/>
          <a:ext cx="8793365" cy="2600642"/>
        </p:xfrm>
        <a:graphic>
          <a:graphicData uri="http://schemas.openxmlformats.org/drawingml/2006/table">
            <a:tbl>
              <a:tblPr firstRow="1" firstCol="1" lastRow="1" lastCol="1">
                <a:tableStyleId>{793D81CF-94F2-401A-BA57-92F5A7B2D0C5}</a:tableStyleId>
              </a:tblPr>
              <a:tblGrid>
                <a:gridCol w="1033753">
                  <a:extLst>
                    <a:ext uri="{9D8B030D-6E8A-4147-A177-3AD203B41FA5}">
                      <a16:colId xmlns:a16="http://schemas.microsoft.com/office/drawing/2014/main" val="284180017"/>
                    </a:ext>
                  </a:extLst>
                </a:gridCol>
                <a:gridCol w="1108516">
                  <a:extLst>
                    <a:ext uri="{9D8B030D-6E8A-4147-A177-3AD203B41FA5}">
                      <a16:colId xmlns:a16="http://schemas.microsoft.com/office/drawing/2014/main" val="1878706877"/>
                    </a:ext>
                  </a:extLst>
                </a:gridCol>
                <a:gridCol w="1108516">
                  <a:extLst>
                    <a:ext uri="{9D8B030D-6E8A-4147-A177-3AD203B41FA5}">
                      <a16:colId xmlns:a16="http://schemas.microsoft.com/office/drawing/2014/main" val="1096734180"/>
                    </a:ext>
                  </a:extLst>
                </a:gridCol>
                <a:gridCol w="1108516">
                  <a:extLst>
                    <a:ext uri="{9D8B030D-6E8A-4147-A177-3AD203B41FA5}">
                      <a16:colId xmlns:a16="http://schemas.microsoft.com/office/drawing/2014/main" val="3059671621"/>
                    </a:ext>
                  </a:extLst>
                </a:gridCol>
                <a:gridCol w="1108516">
                  <a:extLst>
                    <a:ext uri="{9D8B030D-6E8A-4147-A177-3AD203B41FA5}">
                      <a16:colId xmlns:a16="http://schemas.microsoft.com/office/drawing/2014/main" val="1788167171"/>
                    </a:ext>
                  </a:extLst>
                </a:gridCol>
                <a:gridCol w="1108516">
                  <a:extLst>
                    <a:ext uri="{9D8B030D-6E8A-4147-A177-3AD203B41FA5}">
                      <a16:colId xmlns:a16="http://schemas.microsoft.com/office/drawing/2014/main" val="1017776166"/>
                    </a:ext>
                  </a:extLst>
                </a:gridCol>
                <a:gridCol w="1108516">
                  <a:extLst>
                    <a:ext uri="{9D8B030D-6E8A-4147-A177-3AD203B41FA5}">
                      <a16:colId xmlns:a16="http://schemas.microsoft.com/office/drawing/2014/main" val="772536185"/>
                    </a:ext>
                  </a:extLst>
                </a:gridCol>
                <a:gridCol w="1108516">
                  <a:extLst>
                    <a:ext uri="{9D8B030D-6E8A-4147-A177-3AD203B41FA5}">
                      <a16:colId xmlns:a16="http://schemas.microsoft.com/office/drawing/2014/main" val="3714961667"/>
                    </a:ext>
                  </a:extLst>
                </a:gridCol>
              </a:tblGrid>
              <a:tr h="1100555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Classifier</a:t>
                      </a:r>
                      <a:endParaRPr lang="en-US" sz="14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Dummy</a:t>
                      </a:r>
                      <a:endParaRPr lang="en-US" sz="14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Stochastic Gradient</a:t>
                      </a:r>
                      <a:endParaRPr lang="en-US" sz="14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Logistic Regression</a:t>
                      </a:r>
                      <a:endParaRPr lang="en-US" sz="14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MultiNomial</a:t>
                      </a:r>
                      <a:r>
                        <a:rPr lang="en-US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NaiveBayes</a:t>
                      </a:r>
                      <a:endParaRPr lang="en-US" sz="14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LinearSVC</a:t>
                      </a:r>
                      <a:endParaRPr lang="en-US" sz="14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Perceptron</a:t>
                      </a:r>
                      <a:endParaRPr lang="en-US" sz="14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Passive Aggressive</a:t>
                      </a:r>
                      <a:endParaRPr lang="en-US" sz="14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89259"/>
                  </a:ext>
                </a:extLst>
              </a:tr>
              <a:tr h="100006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Jaccard Similarity Score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44.749%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63.295%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65.945%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62.589%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65.556%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56.917%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58.173%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729075"/>
                  </a:ext>
                </a:extLst>
              </a:tr>
              <a:tr h="5000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Hamming Loss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0.2136659626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0.13003797740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0.12312183652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0.138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0.123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0.171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0.161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4" marR="355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542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82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2C7D88-137F-2E67-A269-F3B97021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8811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8319-E810-1E7B-FB66-417DAD8A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What 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53FB68-99C1-03FD-0557-A0EEB26CE57D}"/>
              </a:ext>
            </a:extLst>
          </p:cNvPr>
          <p:cNvSpPr txBox="1">
            <a:spLocks/>
          </p:cNvSpPr>
          <p:nvPr/>
        </p:nvSpPr>
        <p:spPr>
          <a:xfrm>
            <a:off x="1217353" y="2011989"/>
            <a:ext cx="401966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Stack Overflow is a community based Q&amp;A website and is the largest online community for programmers to learn, share their knowledge, and advance their careers.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It has been the single source of truth to answer programming questions for even the best of programmers.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Along with having an active community that eagerly helps in providing answers to new questions, the sheer volume of </a:t>
            </a:r>
            <a:r>
              <a:rPr lang="en-US" sz="1800" dirty="0" err="1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of</a:t>
            </a:r>
            <a:r>
              <a:rPr lang="en-US" sz="1800" dirty="0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 those questions asked is so large that it is impossible to prevent duplicate questions</a:t>
            </a:r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E5963926-A811-A2B3-7C69-D5CC1FC35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600" y="639621"/>
            <a:ext cx="4600514" cy="902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F97B0-FCC5-E44D-6FE3-D534E8EA9A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98" y="2269563"/>
            <a:ext cx="6232834" cy="3096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16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8319-E810-1E7B-FB66-417DAD8A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53FB68-99C1-03FD-0557-A0EEB26CE57D}"/>
              </a:ext>
            </a:extLst>
          </p:cNvPr>
          <p:cNvSpPr txBox="1">
            <a:spLocks/>
          </p:cNvSpPr>
          <p:nvPr/>
        </p:nvSpPr>
        <p:spPr>
          <a:xfrm>
            <a:off x="5937138" y="2178249"/>
            <a:ext cx="5026426" cy="38626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Stack Overflow has come up with multiple solutions to prevent question replication.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It automatically </a:t>
            </a:r>
            <a:r>
              <a:rPr lang="en-US" sz="1800" dirty="0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“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TAGS” the questions so that community members can search for the appropriate questions before having to ask the same question again.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It does this using multiple methods like Text Processing, Neural Networks and various Machine Learning algorithms.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This project is an humble effort to duplicate the "TAG" feature for Stack Overflow questions.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2,559 Problem Statement Stock Photos, Pictures &amp; Royalty ...">
            <a:extLst>
              <a:ext uri="{FF2B5EF4-FFF2-40B4-BE49-F238E27FC236}">
                <a16:creationId xmlns:a16="http://schemas.microsoft.com/office/drawing/2014/main" id="{E6F6F920-A151-6325-5525-F6D05CED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5" y="2021226"/>
            <a:ext cx="4019665" cy="401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56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8319-E810-1E7B-FB66-417DAD8A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53FB68-99C1-03FD-0557-A0EEB26CE57D}"/>
              </a:ext>
            </a:extLst>
          </p:cNvPr>
          <p:cNvSpPr txBox="1">
            <a:spLocks/>
          </p:cNvSpPr>
          <p:nvPr/>
        </p:nvSpPr>
        <p:spPr>
          <a:xfrm>
            <a:off x="1208106" y="2011989"/>
            <a:ext cx="459233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The data was sourced from Kaggle and is part of a larger Stack Overflow dataset that was extracted using Google's Big Query data warehousing tool. </a:t>
            </a:r>
          </a:p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The original dataset includes an archive of Stack Overflow content, including posts, votes, tags, and badges. </a:t>
            </a:r>
          </a:p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The dataset is updated to mirror the Stack Overflow content on the Internet Archive, and is also available through the Stack Exchange Data Explorer.</a:t>
            </a:r>
          </a:p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The dataset was sampled by Kaggle and only 10% of the original dataset was divided into multiple .csv files </a:t>
            </a:r>
          </a:p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Gill Sans MT" panose="020B0502020104020203" pitchFamily="34" charset="0"/>
                <a:cs typeface="Times New Roman" panose="02020603050405020304" pitchFamily="18" charset="0"/>
              </a:rPr>
              <a:t>The link for the dataset:</a:t>
            </a:r>
            <a:r>
              <a:rPr lang="en-US" sz="1800" dirty="0">
                <a:solidFill>
                  <a:srgbClr val="B71E42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71E42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  <a:hlinkClick r:id="rId2"/>
              </a:rPr>
              <a:t>https://www.kaggle.com/datasets/stackoverflow/stackoverflow</a:t>
            </a:r>
            <a:endParaRPr lang="en-US" sz="18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95408DC-F886-49A7-FFE5-EB53CAFC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151" y="2105025"/>
            <a:ext cx="34480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36- data source Vector Icons free download in SVG, PNG Format">
            <a:extLst>
              <a:ext uri="{FF2B5EF4-FFF2-40B4-BE49-F238E27FC236}">
                <a16:creationId xmlns:a16="http://schemas.microsoft.com/office/drawing/2014/main" id="{BF33B66D-7663-4E24-BD2E-38C13FFC1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614" y="364360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30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8319-E810-1E7B-FB66-417DAD8A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53FB68-99C1-03FD-0557-A0EEB26CE57D}"/>
              </a:ext>
            </a:extLst>
          </p:cNvPr>
          <p:cNvSpPr txBox="1">
            <a:spLocks/>
          </p:cNvSpPr>
          <p:nvPr/>
        </p:nvSpPr>
        <p:spPr>
          <a:xfrm>
            <a:off x="1208106" y="2011989"/>
            <a:ext cx="994757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The following methods for data cleaning were performed:</a:t>
            </a:r>
          </a:p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Data Merge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 based on “</a:t>
            </a:r>
            <a:r>
              <a:rPr lang="en-US" sz="1800" i="1" dirty="0" err="1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GroupId</a:t>
            </a:r>
            <a:r>
              <a:rPr lang="en-US" sz="1800" i="1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”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 in the data [only merged questions and tags data].</a:t>
            </a:r>
          </a:p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Handle Duplicates </a:t>
            </a:r>
          </a:p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 Deleted extra columns 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since they would not be used for analysis</a:t>
            </a:r>
          </a:p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 Cleaned the text data – Used a library called </a:t>
            </a:r>
            <a:r>
              <a:rPr lang="en-US" sz="1800" b="1" dirty="0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Beautiful Soup </a:t>
            </a:r>
            <a:r>
              <a:rPr lang="en-US" sz="1800" dirty="0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that extracts information from web pages (removes HTML tags)</a:t>
            </a:r>
          </a:p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 Other methods of data preparation were also performed which will be explained in the future parts of the presentation.</a:t>
            </a:r>
          </a:p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Gill Sans MT" panose="020B0502020104020203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 Performed Exploratory Data Analysis and results of the data are shown in the slides below.</a:t>
            </a:r>
          </a:p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5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8319-E810-1E7B-FB66-417DAD8A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pic>
        <p:nvPicPr>
          <p:cNvPr id="2050" name="Picture 2" descr="A Practical Introductory Guide to Exploratory Data Analysis | datos.gob.es">
            <a:extLst>
              <a:ext uri="{FF2B5EF4-FFF2-40B4-BE49-F238E27FC236}">
                <a16:creationId xmlns:a16="http://schemas.microsoft.com/office/drawing/2014/main" id="{221E324F-47C3-AA6A-F9A4-ABB203AA4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70" y="1930918"/>
            <a:ext cx="8941060" cy="40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84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8319-E810-1E7B-FB66-417DAD8A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Distribution of Answers per 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46924-3020-D609-3B5E-B133C82F0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18" y="1978012"/>
            <a:ext cx="5558323" cy="399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742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8319-E810-1E7B-FB66-417DAD8A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10 Most common tags in the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A5474-A517-3759-46BF-4C27C0606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75" y="1737360"/>
            <a:ext cx="5720450" cy="4606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087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8319-E810-1E7B-FB66-417DAD8A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Word Cloud to highlight the most frequent Tags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F6A15-E611-2F16-CC86-3863313C2E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 t="3720" r="563" b="3805"/>
          <a:stretch/>
        </p:blipFill>
        <p:spPr bwMode="auto">
          <a:xfrm>
            <a:off x="1585115" y="1737360"/>
            <a:ext cx="9021769" cy="4515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0720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</TotalTime>
  <Words>730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Gill Sans MT</vt:lpstr>
      <vt:lpstr>Retrospect</vt:lpstr>
      <vt:lpstr>Predicting Tags for Stack Overflow Questions</vt:lpstr>
      <vt:lpstr>               What is</vt:lpstr>
      <vt:lpstr>Problem Statement</vt:lpstr>
      <vt:lpstr>Data Source</vt:lpstr>
      <vt:lpstr>Data Cleaning</vt:lpstr>
      <vt:lpstr>Exploratory Data Analysis</vt:lpstr>
      <vt:lpstr>Distribution of Answers per question</vt:lpstr>
      <vt:lpstr>10 Most common tags in the questions</vt:lpstr>
      <vt:lpstr>Word Cloud to highlight the most frequent Tags</vt:lpstr>
      <vt:lpstr>Occurrence of ~10% tags (by frequency)</vt:lpstr>
      <vt:lpstr>Word Cloud to highlight prominent words in the Question Title</vt:lpstr>
      <vt:lpstr>Data Preparation</vt:lpstr>
      <vt:lpstr>Machine Learning Models </vt:lpstr>
      <vt:lpstr>Accuracy Metrics</vt:lpstr>
      <vt:lpstr>Final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Akshar Solanki</dc:creator>
  <cp:lastModifiedBy>Akshar Solanki</cp:lastModifiedBy>
  <cp:revision>5</cp:revision>
  <dcterms:created xsi:type="dcterms:W3CDTF">2022-09-12T07:17:04Z</dcterms:created>
  <dcterms:modified xsi:type="dcterms:W3CDTF">2022-09-14T06:41:27Z</dcterms:modified>
</cp:coreProperties>
</file>