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9" r:id="rId7"/>
    <p:sldId id="276" r:id="rId8"/>
    <p:sldId id="275" r:id="rId9"/>
    <p:sldId id="267" r:id="rId10"/>
    <p:sldId id="274" r:id="rId11"/>
    <p:sldId id="268" r:id="rId12"/>
    <p:sldId id="269" r:id="rId13"/>
    <p:sldId id="270" r:id="rId14"/>
    <p:sldId id="271" r:id="rId15"/>
    <p:sldId id="272" r:id="rId16"/>
    <p:sldId id="273" r:id="rId17"/>
    <p:sldId id="278" r:id="rId18"/>
    <p:sldId id="265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500DEDD-A6F6-4FE5-81D5-883B61BEE37C}">
          <p14:sldIdLst>
            <p14:sldId id="256"/>
            <p14:sldId id="257"/>
            <p14:sldId id="258"/>
            <p14:sldId id="259"/>
            <p14:sldId id="260"/>
            <p14:sldId id="279"/>
            <p14:sldId id="276"/>
            <p14:sldId id="275"/>
            <p14:sldId id="267"/>
            <p14:sldId id="274"/>
            <p14:sldId id="268"/>
            <p14:sldId id="269"/>
            <p14:sldId id="270"/>
            <p14:sldId id="271"/>
            <p14:sldId id="272"/>
            <p14:sldId id="273"/>
            <p14:sldId id="27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oDlmE+vHFY46O3e/5n5uDeZ96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63E034-61D7-4D6D-8E76-BD9FA49DEBDC}">
  <a:tblStyle styleId="{2E63E034-61D7-4D6D-8E76-BD9FA49DEBD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dirty="0"/>
              <a:t>PLANT DISEASE DETECTION</a:t>
            </a:r>
            <a:endParaRPr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548250" y="3695650"/>
            <a:ext cx="26814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 dirty="0">
                <a:solidFill>
                  <a:schemeClr val="dk2"/>
                </a:solidFill>
              </a:rPr>
              <a:t>Presented By: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 dirty="0">
                <a:solidFill>
                  <a:schemeClr val="dk2"/>
                </a:solidFill>
              </a:rPr>
              <a:t>Akshara T 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500" dirty="0">
                <a:solidFill>
                  <a:schemeClr val="dk2"/>
                </a:solidFill>
              </a:rPr>
              <a:t>TKM23MCA-2009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5736150" y="3695650"/>
            <a:ext cx="2681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>
                <a:solidFill>
                  <a:schemeClr val="dk2"/>
                </a:solidFill>
              </a:rPr>
              <a:t>Guided By: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>
                <a:solidFill>
                  <a:schemeClr val="dk2"/>
                </a:solidFill>
              </a:rPr>
              <a:t>Dr. Nadera Beevi 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3C93-2C2A-15ED-DC81-942B11A3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B36C2B-2839-E289-B967-A7ED378ED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73645"/>
              </p:ext>
            </p:extLst>
          </p:nvPr>
        </p:nvGraphicFramePr>
        <p:xfrm>
          <a:off x="914400" y="2368549"/>
          <a:ext cx="6836228" cy="1601106"/>
        </p:xfrm>
        <a:graphic>
          <a:graphicData uri="http://schemas.openxmlformats.org/drawingml/2006/table">
            <a:tbl>
              <a:tblPr firstRow="1" bandRow="1">
                <a:tableStyleId>{2E63E034-61D7-4D6D-8E76-BD9FA49DEBDC}</a:tableStyleId>
              </a:tblPr>
              <a:tblGrid>
                <a:gridCol w="1881260">
                  <a:extLst>
                    <a:ext uri="{9D8B030D-6E8A-4147-A177-3AD203B41FA5}">
                      <a16:colId xmlns:a16="http://schemas.microsoft.com/office/drawing/2014/main" val="542139893"/>
                    </a:ext>
                  </a:extLst>
                </a:gridCol>
                <a:gridCol w="1536854">
                  <a:extLst>
                    <a:ext uri="{9D8B030D-6E8A-4147-A177-3AD203B41FA5}">
                      <a16:colId xmlns:a16="http://schemas.microsoft.com/office/drawing/2014/main" val="3981618523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3741486019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1826894400"/>
                    </a:ext>
                  </a:extLst>
                </a:gridCol>
              </a:tblGrid>
              <a:tr h="533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err="1"/>
                        <a:t>AlexNet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ResNet50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77166"/>
                  </a:ext>
                </a:extLst>
              </a:tr>
              <a:tr h="533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90694"/>
                  </a:ext>
                </a:extLst>
              </a:tr>
              <a:tr h="5337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3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86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4736-8E14-DBC4-6CE6-4127B9F3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Curves - 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6DDCB-B010-41F8-F3A0-CE98AC12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50" y="2111830"/>
            <a:ext cx="3384782" cy="2655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9E9B0E-598A-0FA3-3670-5BE0348A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480" y="2111829"/>
            <a:ext cx="3291338" cy="26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7662-5947-C031-4646-23AA57C2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Curves - </a:t>
            </a:r>
            <a:r>
              <a:rPr lang="en-US" dirty="0" err="1"/>
              <a:t>AlexNet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281AF-046D-102D-B3CD-13CB4F872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48" y="2009420"/>
            <a:ext cx="3375957" cy="2678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3CDD9-09DF-26E1-6394-869F614E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19" y="2009420"/>
            <a:ext cx="3449758" cy="26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3594-9383-050F-D7CF-3C8B3FE1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Curves - ResNet50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42E96-32E3-F695-732A-89BBB88D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37" y="2013508"/>
            <a:ext cx="3432192" cy="2713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BEE65A-19C9-D37A-F345-634A1040F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720" y="2013508"/>
            <a:ext cx="3390130" cy="27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3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62EE-3782-937A-54E4-38B8EEB5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B3AB8-2A13-5B6A-4E85-61837ECBB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87" y="1853850"/>
            <a:ext cx="6538686" cy="31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2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17C81C-4B3D-A1E6-E884-ACEFC56F3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86" y="1481251"/>
            <a:ext cx="6756400" cy="319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0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AA7D9F-9FE2-9CC7-3D79-AB82B5A8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28" y="1491467"/>
            <a:ext cx="7053943" cy="333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5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831E-3E5A-1FE3-3E19-890F8ED7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FCA4E-EEBB-61B7-5E39-BD8855163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400" b="1" dirty="0">
                <a:solidFill>
                  <a:schemeClr val="dk2"/>
                </a:solidFill>
              </a:rPr>
              <a:t>Mobile and IoT integration</a:t>
            </a:r>
            <a:r>
              <a:rPr lang="en-US" sz="1400" dirty="0">
                <a:solidFill>
                  <a:schemeClr val="dk2"/>
                </a:solidFill>
              </a:rPr>
              <a:t>: Develop a mobile app or deploy the model on IoT devices (e.g., Raspberry Pi) for real-time, offline plant disease detection in the field.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-US"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400" b="1" dirty="0">
                <a:solidFill>
                  <a:schemeClr val="dk2"/>
                </a:solidFill>
              </a:rPr>
              <a:t>Multi-Disease and Early Detection</a:t>
            </a:r>
            <a:r>
              <a:rPr lang="en-US" sz="1400" dirty="0">
                <a:solidFill>
                  <a:schemeClr val="dk2"/>
                </a:solidFill>
              </a:rPr>
              <a:t>: Extend the model to detect multiple diseases in a single leaf image and identify early-stage symptoms for proactive intervention.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endParaRPr lang="en-US" sz="1400" dirty="0">
              <a:solidFill>
                <a:schemeClr val="dk2"/>
              </a:solidFill>
            </a:endParaRPr>
          </a:p>
          <a:p>
            <a:pPr indent="-317500">
              <a:buClr>
                <a:schemeClr val="dk2"/>
              </a:buClr>
              <a:buSzPts val="1400"/>
            </a:pPr>
            <a:r>
              <a:rPr lang="en-US" sz="1400" b="1" dirty="0">
                <a:solidFill>
                  <a:schemeClr val="dk2"/>
                </a:solidFill>
              </a:rPr>
              <a:t>Disease localization and Severity Estimation</a:t>
            </a:r>
            <a:r>
              <a:rPr lang="en-US" sz="1400" dirty="0">
                <a:solidFill>
                  <a:schemeClr val="dk2"/>
                </a:solidFill>
              </a:rPr>
              <a:t>: Implement image segmentation to highlight infected areas on leaves and predict the percentage of disease-affected regions, aiding in precise severity estimation and treatment recommendations.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-US"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-US"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-US" sz="1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90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body" idx="1"/>
          </p:nvPr>
        </p:nvSpPr>
        <p:spPr>
          <a:xfrm>
            <a:off x="729450" y="1554825"/>
            <a:ext cx="7688700" cy="2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3200" b="1" dirty="0">
                <a:solidFill>
                  <a:schemeClr val="dk2"/>
                </a:solidFill>
              </a:rPr>
              <a:t>Thank you!</a:t>
            </a:r>
            <a:endParaRPr sz="32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Plant diseases cause significant crop losses, and traditional identification methods are slow and require expert knowledge.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This project develops an automated plant disease detection system using deep learning models CNN, AlexNet, ResNet.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Models are trained on the diverse PlantVillage dataset to ensure accurate disease identification.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The goal is to provide farmers with a fast, reliable solution, improving crop management and food security.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Traditional plant disease identification methods are time-consuming, labor-intensive, and inaccessible to many farmers, especially in rural areas.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This project aims to develop an automated system using deep learning models: CNN, AlexNet, and ResNet.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The system will provide accurate and scalable detection of plant diseases.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The solution enables timely interventions, leading to improved crop management and productivity.</a:t>
            </a:r>
            <a:endParaRPr sz="1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727650" y="123156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LITERATURE REVIEW</a:t>
            </a:r>
            <a:endParaRPr dirty="0"/>
          </a:p>
        </p:txBody>
      </p:sp>
      <p:graphicFrame>
        <p:nvGraphicFramePr>
          <p:cNvPr id="106" name="Google Shape;106;p4"/>
          <p:cNvGraphicFramePr/>
          <p:nvPr>
            <p:extLst>
              <p:ext uri="{D42A27DB-BD31-4B8C-83A1-F6EECF244321}">
                <p14:modId xmlns:p14="http://schemas.microsoft.com/office/powerpoint/2010/main" val="735409806"/>
              </p:ext>
            </p:extLst>
          </p:nvPr>
        </p:nvGraphicFramePr>
        <p:xfrm>
          <a:off x="798286" y="1766764"/>
          <a:ext cx="7255918" cy="3322230"/>
        </p:xfrm>
        <a:graphic>
          <a:graphicData uri="http://schemas.openxmlformats.org/drawingml/2006/table">
            <a:tbl>
              <a:tblPr>
                <a:noFill/>
                <a:tableStyleId>{2E63E034-61D7-4D6D-8E76-BD9FA49DEBDC}</a:tableStyleId>
              </a:tblPr>
              <a:tblGrid>
                <a:gridCol w="2141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/>
                        <a:t>TITLE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/>
                        <a:t>AUTHORS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/>
                        <a:t>PUBLISHED YEAR</a:t>
                      </a:r>
                      <a:endParaRPr sz="1400" b="1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PUBLISHER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ALGORITHM USED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Towards Generalization of Deep Learning- based plant disease identification under controlled and Field conditions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Aanis Ahmed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Aly L Gamal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Dharmendra Saraswat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2023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IEEE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Inception V3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ResNet50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VGG16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DenseNet169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Xception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A comprehensive review on detection of plant disease using machine learning and deep learning approaches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C </a:t>
                      </a:r>
                      <a:r>
                        <a:rPr lang="en-US" sz="1400" u="none" strike="noStrike" cap="none" dirty="0" err="1"/>
                        <a:t>Jackulin</a:t>
                      </a:r>
                      <a:endParaRPr 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S. </a:t>
                      </a:r>
                      <a:r>
                        <a:rPr lang="en-US" sz="1400" u="none" strike="noStrike" cap="none" dirty="0" err="1"/>
                        <a:t>Murugavalli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2022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Elsevier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Naïve Bayes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Decision Tree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CNN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Inception – V4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Plan To Solve the Problem</a:t>
            </a:r>
            <a:endParaRPr dirty="0"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Develop an automated plant disease detection system using CNN, AlexNet, and ResNet. The goal is to compare model accuracies and identify the best-performing architecture.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400" dirty="0">
                <a:solidFill>
                  <a:schemeClr val="dk2"/>
                </a:solidFill>
              </a:rPr>
              <a:t>APPROACH: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Preprocess the PlantVillage dataset by cleaning and augmenting images.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Implement and train CNN, AlexNet, and ResNet models, then compare their performance.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 dirty="0">
                <a:solidFill>
                  <a:schemeClr val="dk2"/>
                </a:solidFill>
              </a:rPr>
              <a:t>Evaluate model accuracy and select the best-performing architecture.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DEA2-3332-B3E5-F120-D417B522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983B-96B5-CA30-8BA5-956F2E587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indent="-317500">
              <a:lnSpc>
                <a:spcPct val="135000"/>
              </a:lnSpc>
              <a:spcBef>
                <a:spcPts val="1200"/>
              </a:spcBef>
              <a:buClr>
                <a:schemeClr val="dk2"/>
              </a:buClr>
              <a:buSzPts val="1400"/>
            </a:pPr>
            <a:r>
              <a:rPr lang="en-US" sz="1400" dirty="0">
                <a:solidFill>
                  <a:schemeClr val="dk2"/>
                </a:solidFill>
              </a:rPr>
              <a:t>Accurate Detection: Uses CNN, </a:t>
            </a:r>
            <a:r>
              <a:rPr lang="en-US" sz="1400" dirty="0" err="1">
                <a:solidFill>
                  <a:schemeClr val="dk2"/>
                </a:solidFill>
              </a:rPr>
              <a:t>AlexNet</a:t>
            </a:r>
            <a:r>
              <a:rPr lang="en-US" sz="1400" dirty="0">
                <a:solidFill>
                  <a:schemeClr val="dk2"/>
                </a:solidFill>
              </a:rPr>
              <a:t>, and ResNet50 models for precise plant disease identification.</a:t>
            </a:r>
          </a:p>
          <a:p>
            <a:pPr indent="-317500">
              <a:lnSpc>
                <a:spcPct val="135000"/>
              </a:lnSpc>
              <a:spcBef>
                <a:spcPts val="1200"/>
              </a:spcBef>
              <a:buClr>
                <a:schemeClr val="dk2"/>
              </a:buClr>
              <a:buSzPts val="1400"/>
            </a:pPr>
            <a:r>
              <a:rPr lang="en-US" sz="1400" dirty="0">
                <a:solidFill>
                  <a:schemeClr val="dk2"/>
                </a:solidFill>
              </a:rPr>
              <a:t>Advanced Feature Extraction: Leverages transfer learning for improved feature extraction from plant leaf images.</a:t>
            </a:r>
          </a:p>
          <a:p>
            <a:pPr indent="-317500">
              <a:lnSpc>
                <a:spcPct val="135000"/>
              </a:lnSpc>
              <a:spcBef>
                <a:spcPts val="1200"/>
              </a:spcBef>
              <a:buClr>
                <a:schemeClr val="dk2"/>
              </a:buClr>
              <a:buSzPts val="1400"/>
            </a:pPr>
            <a:r>
              <a:rPr lang="en-US" sz="1400" dirty="0">
                <a:solidFill>
                  <a:schemeClr val="dk2"/>
                </a:solidFill>
              </a:rPr>
              <a:t>User-Friendly Interface: Built with Flask for easy uploading and real-time disease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89530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BDC5-701A-E06F-4E07-8FE9AEC2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 and 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8D08-7B18-1355-7FD1-1CC0172A0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4"/>
            <a:ext cx="7688700" cy="2580212"/>
          </a:xfrm>
        </p:spPr>
        <p:txBody>
          <a:bodyPr>
            <a:normAutofit lnSpcReduction="10000"/>
          </a:bodyPr>
          <a:lstStyle/>
          <a:p>
            <a:pPr marL="146050" indent="0">
              <a:buNone/>
            </a:pPr>
            <a:r>
              <a:rPr lang="en-US" sz="1400" b="1" dirty="0" err="1">
                <a:solidFill>
                  <a:schemeClr val="dk2"/>
                </a:solidFill>
              </a:rPr>
              <a:t>PlantVillage</a:t>
            </a:r>
            <a:r>
              <a:rPr lang="en-US" sz="1400" b="1" dirty="0">
                <a:solidFill>
                  <a:schemeClr val="dk2"/>
                </a:solidFill>
              </a:rPr>
              <a:t> Dataset:</a:t>
            </a:r>
          </a:p>
          <a:p>
            <a:pPr marL="146050" indent="0">
              <a:buNone/>
            </a:pPr>
            <a:r>
              <a:rPr lang="en" sz="1400" dirty="0">
                <a:solidFill>
                  <a:schemeClr val="dk2"/>
                </a:solidFill>
              </a:rPr>
              <a:t>The Plant Village dataset is a collection of plant images used for disease detection. It includes pictures of healthy and diseased leaves across various plant species, helping train models to identify plant health issues</a:t>
            </a:r>
            <a:endParaRPr lang="en-US" sz="1400" dirty="0">
              <a:solidFill>
                <a:schemeClr val="dk2"/>
              </a:solidFill>
            </a:endParaRPr>
          </a:p>
          <a:p>
            <a:pPr marL="146050" indent="0">
              <a:buNone/>
            </a:pPr>
            <a:endParaRPr lang="en-US" sz="1400" dirty="0">
              <a:solidFill>
                <a:schemeClr val="dk2"/>
              </a:solidFill>
            </a:endParaRPr>
          </a:p>
          <a:p>
            <a:pPr marL="146050" indent="0">
              <a:buNone/>
            </a:pPr>
            <a:r>
              <a:rPr lang="en-US" sz="1400" b="1" dirty="0">
                <a:solidFill>
                  <a:schemeClr val="dk2"/>
                </a:solidFill>
              </a:rPr>
              <a:t>Data Preprocessing:</a:t>
            </a:r>
          </a:p>
          <a:p>
            <a:pPr marL="146050" indent="0">
              <a:buNone/>
            </a:pPr>
            <a:r>
              <a:rPr lang="en-US" sz="1400" dirty="0">
                <a:solidFill>
                  <a:schemeClr val="dk2"/>
                </a:solidFill>
              </a:rPr>
              <a:t>Techniques such as cropping, rotation, and flipping will be applied to the images to increase the size and diversity of the training data.</a:t>
            </a:r>
          </a:p>
          <a:p>
            <a:pPr marL="146050" indent="0">
              <a:buNone/>
            </a:pPr>
            <a:r>
              <a:rPr lang="en-US" sz="1400" dirty="0">
                <a:solidFill>
                  <a:schemeClr val="dk2"/>
                </a:solidFill>
              </a:rPr>
              <a:t>Images will be resized, normalized and converted to grayscale to optimize the input for the model.</a:t>
            </a: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2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1D68-233B-88A9-94A2-858A37B9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B815E-9934-9E1D-408E-B9A691D81CC0}"/>
              </a:ext>
            </a:extLst>
          </p:cNvPr>
          <p:cNvSpPr txBox="1"/>
          <p:nvPr/>
        </p:nvSpPr>
        <p:spPr>
          <a:xfrm>
            <a:off x="812800" y="2125474"/>
            <a:ext cx="313508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4">
                    <a:lumMod val="25000"/>
                  </a:schemeClr>
                </a:solidFill>
                <a:latin typeface="Raleway"/>
                <a:sym typeface="Raleway"/>
              </a:rPr>
              <a:t>Healthy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9F85C-3680-870B-FD28-CB2FB95F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9" y="2661538"/>
            <a:ext cx="1983034" cy="1983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760564-DAA8-0EBE-A3D2-4B511B1380EF}"/>
              </a:ext>
            </a:extLst>
          </p:cNvPr>
          <p:cNvSpPr txBox="1"/>
          <p:nvPr/>
        </p:nvSpPr>
        <p:spPr>
          <a:xfrm>
            <a:off x="4975689" y="2035686"/>
            <a:ext cx="313508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4">
                    <a:lumMod val="25000"/>
                  </a:schemeClr>
                </a:solidFill>
                <a:latin typeface="Raleway"/>
                <a:sym typeface="Raleway"/>
              </a:rPr>
              <a:t>Apple Scab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E52B03-9A02-BEA3-01D0-113DA6C66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15" y="2661538"/>
            <a:ext cx="1983034" cy="19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2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6C4E-3FEB-B41B-EF2A-36D3C666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394FB-D284-DA74-0240-37702A77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43" y="1853850"/>
            <a:ext cx="6183085" cy="32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3026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572</Words>
  <Application>Microsoft Office PowerPoint</Application>
  <PresentationFormat>On-screen Show (16:9)</PresentationFormat>
  <Paragraphs>87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Lato</vt:lpstr>
      <vt:lpstr>Arial</vt:lpstr>
      <vt:lpstr>Raleway</vt:lpstr>
      <vt:lpstr>Streamline</vt:lpstr>
      <vt:lpstr>PLANT DISEASE DETECTION</vt:lpstr>
      <vt:lpstr>INTRODUCTION</vt:lpstr>
      <vt:lpstr>PROBLEM STATEMENT</vt:lpstr>
      <vt:lpstr>LITERATURE REVIEW</vt:lpstr>
      <vt:lpstr>Plan To Solve the Problem</vt:lpstr>
      <vt:lpstr>Proposed System</vt:lpstr>
      <vt:lpstr>Dataset and Data Preprocessing</vt:lpstr>
      <vt:lpstr>Dataset </vt:lpstr>
      <vt:lpstr>Block Diagram</vt:lpstr>
      <vt:lpstr>Results</vt:lpstr>
      <vt:lpstr>Evaluation Curves - CNN</vt:lpstr>
      <vt:lpstr>Evaluation Curves - AlexNet</vt:lpstr>
      <vt:lpstr>Evaluation Curves - ResNet50</vt:lpstr>
      <vt:lpstr>Screenshots</vt:lpstr>
      <vt:lpstr>PowerPoint Presentation</vt:lpstr>
      <vt:lpstr>PowerPoint Presentation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akshara shaji</cp:lastModifiedBy>
  <cp:revision>2</cp:revision>
  <dcterms:modified xsi:type="dcterms:W3CDTF">2024-11-06T08:46:01Z</dcterms:modified>
</cp:coreProperties>
</file>