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6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FD2DB-AAB4-412B-BF31-F7013C9AFF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408FE03-4118-4469-9BD4-17698E03253B}">
      <dgm:prSet/>
      <dgm:spPr/>
      <dgm:t>
        <a:bodyPr/>
        <a:lstStyle/>
        <a:p>
          <a:pPr>
            <a:defRPr cap="all"/>
          </a:pPr>
          <a:r>
            <a:rPr lang="en-US" b="1"/>
            <a:t>Significance of Bird Strike Analysis: </a:t>
          </a:r>
          <a:r>
            <a:rPr lang="en-US"/>
            <a:t>Analyzing bird strike incidents is crucial for enhancing aviation safety and preventing potential disasters.</a:t>
          </a:r>
        </a:p>
      </dgm:t>
    </dgm:pt>
    <dgm:pt modelId="{CE7AE749-122B-4553-AA9E-A5273657EEA1}" type="parTrans" cxnId="{8FABED89-A540-44FD-AC8F-5C66659995B8}">
      <dgm:prSet/>
      <dgm:spPr/>
      <dgm:t>
        <a:bodyPr/>
        <a:lstStyle/>
        <a:p>
          <a:endParaRPr lang="en-US"/>
        </a:p>
      </dgm:t>
    </dgm:pt>
    <dgm:pt modelId="{00E2F67F-B76F-49C0-A36C-976E5505EE88}" type="sibTrans" cxnId="{8FABED89-A540-44FD-AC8F-5C66659995B8}">
      <dgm:prSet/>
      <dgm:spPr/>
      <dgm:t>
        <a:bodyPr/>
        <a:lstStyle/>
        <a:p>
          <a:endParaRPr lang="en-US"/>
        </a:p>
      </dgm:t>
    </dgm:pt>
    <dgm:pt modelId="{1390FD33-9FB4-48A5-8D44-257388E12E57}">
      <dgm:prSet/>
      <dgm:spPr/>
      <dgm:t>
        <a:bodyPr/>
        <a:lstStyle/>
        <a:p>
          <a:pPr>
            <a:defRPr cap="all"/>
          </a:pPr>
          <a:r>
            <a:rPr lang="en-US" b="1"/>
            <a:t>Data Utilization from FAA: </a:t>
          </a:r>
          <a:r>
            <a:rPr lang="en-US"/>
            <a:t>The study employs comprehensive FAA data spanning from 2000 to 2011, enabling robust analytical insights.</a:t>
          </a:r>
        </a:p>
      </dgm:t>
    </dgm:pt>
    <dgm:pt modelId="{32B768C9-EFCD-4F01-916F-EF13A1B6051C}" type="parTrans" cxnId="{18F6659B-80CB-49D4-AE15-AF1D2F10169C}">
      <dgm:prSet/>
      <dgm:spPr/>
      <dgm:t>
        <a:bodyPr/>
        <a:lstStyle/>
        <a:p>
          <a:endParaRPr lang="en-US"/>
        </a:p>
      </dgm:t>
    </dgm:pt>
    <dgm:pt modelId="{6FE73DCE-79D5-420E-B1FF-DF0B7FC6F42E}" type="sibTrans" cxnId="{18F6659B-80CB-49D4-AE15-AF1D2F10169C}">
      <dgm:prSet/>
      <dgm:spPr/>
      <dgm:t>
        <a:bodyPr/>
        <a:lstStyle/>
        <a:p>
          <a:endParaRPr lang="en-US"/>
        </a:p>
      </dgm:t>
    </dgm:pt>
    <dgm:pt modelId="{4DC09D04-B50D-4F85-94E4-E255B693048F}">
      <dgm:prSet/>
      <dgm:spPr/>
      <dgm:t>
        <a:bodyPr/>
        <a:lstStyle/>
        <a:p>
          <a:pPr>
            <a:defRPr cap="all"/>
          </a:pPr>
          <a:r>
            <a:rPr lang="en-US" b="1"/>
            <a:t>Impact on Aviation Regulations: </a:t>
          </a:r>
          <a:r>
            <a:rPr lang="en-US"/>
            <a:t>Understanding bird strikes informs regulatory frameworks, improving safety protocols within the aviation industry.</a:t>
          </a:r>
        </a:p>
      </dgm:t>
    </dgm:pt>
    <dgm:pt modelId="{80CC5C16-B885-4DA2-B12E-BF9224024ABF}" type="parTrans" cxnId="{BC29979D-590E-4C4C-BEB2-E1210D5ED026}">
      <dgm:prSet/>
      <dgm:spPr/>
      <dgm:t>
        <a:bodyPr/>
        <a:lstStyle/>
        <a:p>
          <a:endParaRPr lang="en-US"/>
        </a:p>
      </dgm:t>
    </dgm:pt>
    <dgm:pt modelId="{C0CF245E-531F-4BE0-91DB-D4A63B022C22}" type="sibTrans" cxnId="{BC29979D-590E-4C4C-BEB2-E1210D5ED026}">
      <dgm:prSet/>
      <dgm:spPr/>
      <dgm:t>
        <a:bodyPr/>
        <a:lstStyle/>
        <a:p>
          <a:endParaRPr lang="en-US"/>
        </a:p>
      </dgm:t>
    </dgm:pt>
    <dgm:pt modelId="{CC2E142E-05CE-43D3-BEE0-C5E9D7CE6645}" type="pres">
      <dgm:prSet presAssocID="{8F4FD2DB-AAB4-412B-BF31-F7013C9AFF87}" presName="root" presStyleCnt="0">
        <dgm:presLayoutVars>
          <dgm:dir/>
          <dgm:resizeHandles val="exact"/>
        </dgm:presLayoutVars>
      </dgm:prSet>
      <dgm:spPr/>
    </dgm:pt>
    <dgm:pt modelId="{1037D307-EA36-44E8-898E-5AB5C6078AA5}" type="pres">
      <dgm:prSet presAssocID="{1408FE03-4118-4469-9BD4-17698E03253B}" presName="compNode" presStyleCnt="0"/>
      <dgm:spPr/>
    </dgm:pt>
    <dgm:pt modelId="{92ADFDE2-A411-4DDC-9791-907513A34753}" type="pres">
      <dgm:prSet presAssocID="{1408FE03-4118-4469-9BD4-17698E03253B}" presName="iconBgRect" presStyleLbl="bgShp" presStyleIdx="0" presStyleCnt="3"/>
      <dgm:spPr/>
    </dgm:pt>
    <dgm:pt modelId="{E5CEBC89-D906-47F0-8EBE-5A0FF6A5E8FB}" type="pres">
      <dgm:prSet presAssocID="{1408FE03-4118-4469-9BD4-17698E0325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2AF90D94-9175-4194-8F06-165176E1E376}" type="pres">
      <dgm:prSet presAssocID="{1408FE03-4118-4469-9BD4-17698E03253B}" presName="spaceRect" presStyleCnt="0"/>
      <dgm:spPr/>
    </dgm:pt>
    <dgm:pt modelId="{F8C0A894-3D58-462B-B64A-FDF3B1673167}" type="pres">
      <dgm:prSet presAssocID="{1408FE03-4118-4469-9BD4-17698E03253B}" presName="textRect" presStyleLbl="revTx" presStyleIdx="0" presStyleCnt="3">
        <dgm:presLayoutVars>
          <dgm:chMax val="1"/>
          <dgm:chPref val="1"/>
        </dgm:presLayoutVars>
      </dgm:prSet>
      <dgm:spPr/>
    </dgm:pt>
    <dgm:pt modelId="{9414BFCE-59F4-4E5E-A5F2-BAAFAC257E9F}" type="pres">
      <dgm:prSet presAssocID="{00E2F67F-B76F-49C0-A36C-976E5505EE88}" presName="sibTrans" presStyleCnt="0"/>
      <dgm:spPr/>
    </dgm:pt>
    <dgm:pt modelId="{09712DE3-0003-49C0-8A2F-611862EB6D08}" type="pres">
      <dgm:prSet presAssocID="{1390FD33-9FB4-48A5-8D44-257388E12E57}" presName="compNode" presStyleCnt="0"/>
      <dgm:spPr/>
    </dgm:pt>
    <dgm:pt modelId="{3562772C-EF17-4632-8E90-9782BFF7E2AB}" type="pres">
      <dgm:prSet presAssocID="{1390FD33-9FB4-48A5-8D44-257388E12E57}" presName="iconBgRect" presStyleLbl="bgShp" presStyleIdx="1" presStyleCnt="3"/>
      <dgm:spPr/>
    </dgm:pt>
    <dgm:pt modelId="{96EFBDBC-B76C-4CB0-A193-7F68652FE50F}" type="pres">
      <dgm:prSet presAssocID="{1390FD33-9FB4-48A5-8D44-257388E12E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F4AD148D-9BBC-49F5-B605-A02EBADEAB48}" type="pres">
      <dgm:prSet presAssocID="{1390FD33-9FB4-48A5-8D44-257388E12E57}" presName="spaceRect" presStyleCnt="0"/>
      <dgm:spPr/>
    </dgm:pt>
    <dgm:pt modelId="{FC9655FB-2B80-4F52-B109-B8E2E65D540C}" type="pres">
      <dgm:prSet presAssocID="{1390FD33-9FB4-48A5-8D44-257388E12E57}" presName="textRect" presStyleLbl="revTx" presStyleIdx="1" presStyleCnt="3">
        <dgm:presLayoutVars>
          <dgm:chMax val="1"/>
          <dgm:chPref val="1"/>
        </dgm:presLayoutVars>
      </dgm:prSet>
      <dgm:spPr/>
    </dgm:pt>
    <dgm:pt modelId="{CA9E8A93-FFC9-407A-8E54-758A1EC90D19}" type="pres">
      <dgm:prSet presAssocID="{6FE73DCE-79D5-420E-B1FF-DF0B7FC6F42E}" presName="sibTrans" presStyleCnt="0"/>
      <dgm:spPr/>
    </dgm:pt>
    <dgm:pt modelId="{6653CFCD-E22D-4741-8967-FB835ACEE9D7}" type="pres">
      <dgm:prSet presAssocID="{4DC09D04-B50D-4F85-94E4-E255B693048F}" presName="compNode" presStyleCnt="0"/>
      <dgm:spPr/>
    </dgm:pt>
    <dgm:pt modelId="{C2AD287C-5FBC-4DB9-B649-7D9EA3930004}" type="pres">
      <dgm:prSet presAssocID="{4DC09D04-B50D-4F85-94E4-E255B693048F}" presName="iconBgRect" presStyleLbl="bgShp" presStyleIdx="2" presStyleCnt="3"/>
      <dgm:spPr/>
    </dgm:pt>
    <dgm:pt modelId="{3D984698-59BC-4A3C-992B-10A646BA3423}" type="pres">
      <dgm:prSet presAssocID="{4DC09D04-B50D-4F85-94E4-E255B69304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71C45B5-47EE-4243-A441-E27E23C3001F}" type="pres">
      <dgm:prSet presAssocID="{4DC09D04-B50D-4F85-94E4-E255B693048F}" presName="spaceRect" presStyleCnt="0"/>
      <dgm:spPr/>
    </dgm:pt>
    <dgm:pt modelId="{687B6254-6DFF-4462-825B-C7501F63915E}" type="pres">
      <dgm:prSet presAssocID="{4DC09D04-B50D-4F85-94E4-E255B69304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619A56-5DD6-47F7-82CC-1506F4408B1B}" type="presOf" srcId="{1408FE03-4118-4469-9BD4-17698E03253B}" destId="{F8C0A894-3D58-462B-B64A-FDF3B1673167}" srcOrd="0" destOrd="0" presId="urn:microsoft.com/office/officeart/2018/5/layout/IconCircleLabelList"/>
    <dgm:cxn modelId="{95A26A82-3C23-422D-AD72-2E82DB0C4679}" type="presOf" srcId="{1390FD33-9FB4-48A5-8D44-257388E12E57}" destId="{FC9655FB-2B80-4F52-B109-B8E2E65D540C}" srcOrd="0" destOrd="0" presId="urn:microsoft.com/office/officeart/2018/5/layout/IconCircleLabelList"/>
    <dgm:cxn modelId="{7C591D87-9891-445C-8B46-7B24BD40AABA}" type="presOf" srcId="{4DC09D04-B50D-4F85-94E4-E255B693048F}" destId="{687B6254-6DFF-4462-825B-C7501F63915E}" srcOrd="0" destOrd="0" presId="urn:microsoft.com/office/officeart/2018/5/layout/IconCircleLabelList"/>
    <dgm:cxn modelId="{8FABED89-A540-44FD-AC8F-5C66659995B8}" srcId="{8F4FD2DB-AAB4-412B-BF31-F7013C9AFF87}" destId="{1408FE03-4118-4469-9BD4-17698E03253B}" srcOrd="0" destOrd="0" parTransId="{CE7AE749-122B-4553-AA9E-A5273657EEA1}" sibTransId="{00E2F67F-B76F-49C0-A36C-976E5505EE88}"/>
    <dgm:cxn modelId="{EAA7B094-74A4-45F9-BD65-79EC6535B815}" type="presOf" srcId="{8F4FD2DB-AAB4-412B-BF31-F7013C9AFF87}" destId="{CC2E142E-05CE-43D3-BEE0-C5E9D7CE6645}" srcOrd="0" destOrd="0" presId="urn:microsoft.com/office/officeart/2018/5/layout/IconCircleLabelList"/>
    <dgm:cxn modelId="{18F6659B-80CB-49D4-AE15-AF1D2F10169C}" srcId="{8F4FD2DB-AAB4-412B-BF31-F7013C9AFF87}" destId="{1390FD33-9FB4-48A5-8D44-257388E12E57}" srcOrd="1" destOrd="0" parTransId="{32B768C9-EFCD-4F01-916F-EF13A1B6051C}" sibTransId="{6FE73DCE-79D5-420E-B1FF-DF0B7FC6F42E}"/>
    <dgm:cxn modelId="{BC29979D-590E-4C4C-BEB2-E1210D5ED026}" srcId="{8F4FD2DB-AAB4-412B-BF31-F7013C9AFF87}" destId="{4DC09D04-B50D-4F85-94E4-E255B693048F}" srcOrd="2" destOrd="0" parTransId="{80CC5C16-B885-4DA2-B12E-BF9224024ABF}" sibTransId="{C0CF245E-531F-4BE0-91DB-D4A63B022C22}"/>
    <dgm:cxn modelId="{2914647B-3E10-4E9B-823F-B3335842713D}" type="presParOf" srcId="{CC2E142E-05CE-43D3-BEE0-C5E9D7CE6645}" destId="{1037D307-EA36-44E8-898E-5AB5C6078AA5}" srcOrd="0" destOrd="0" presId="urn:microsoft.com/office/officeart/2018/5/layout/IconCircleLabelList"/>
    <dgm:cxn modelId="{79954B37-B6E1-4CB1-8D9F-23B6FE21D708}" type="presParOf" srcId="{1037D307-EA36-44E8-898E-5AB5C6078AA5}" destId="{92ADFDE2-A411-4DDC-9791-907513A34753}" srcOrd="0" destOrd="0" presId="urn:microsoft.com/office/officeart/2018/5/layout/IconCircleLabelList"/>
    <dgm:cxn modelId="{0FF804F1-EADF-462F-AC35-16B876DBC8B6}" type="presParOf" srcId="{1037D307-EA36-44E8-898E-5AB5C6078AA5}" destId="{E5CEBC89-D906-47F0-8EBE-5A0FF6A5E8FB}" srcOrd="1" destOrd="0" presId="urn:microsoft.com/office/officeart/2018/5/layout/IconCircleLabelList"/>
    <dgm:cxn modelId="{B7CCBD82-7B20-4D61-A291-D0376B6BD84E}" type="presParOf" srcId="{1037D307-EA36-44E8-898E-5AB5C6078AA5}" destId="{2AF90D94-9175-4194-8F06-165176E1E376}" srcOrd="2" destOrd="0" presId="urn:microsoft.com/office/officeart/2018/5/layout/IconCircleLabelList"/>
    <dgm:cxn modelId="{CB026901-FD95-441F-8E66-C5ED807FAE9D}" type="presParOf" srcId="{1037D307-EA36-44E8-898E-5AB5C6078AA5}" destId="{F8C0A894-3D58-462B-B64A-FDF3B1673167}" srcOrd="3" destOrd="0" presId="urn:microsoft.com/office/officeart/2018/5/layout/IconCircleLabelList"/>
    <dgm:cxn modelId="{FE3A6967-DF57-4DEF-8B79-65F713A05471}" type="presParOf" srcId="{CC2E142E-05CE-43D3-BEE0-C5E9D7CE6645}" destId="{9414BFCE-59F4-4E5E-A5F2-BAAFAC257E9F}" srcOrd="1" destOrd="0" presId="urn:microsoft.com/office/officeart/2018/5/layout/IconCircleLabelList"/>
    <dgm:cxn modelId="{DA2F3F41-1E2F-4576-84E2-D21F1DD041BF}" type="presParOf" srcId="{CC2E142E-05CE-43D3-BEE0-C5E9D7CE6645}" destId="{09712DE3-0003-49C0-8A2F-611862EB6D08}" srcOrd="2" destOrd="0" presId="urn:microsoft.com/office/officeart/2018/5/layout/IconCircleLabelList"/>
    <dgm:cxn modelId="{ED79B693-1777-4E4A-BDEF-49B6F0BE151C}" type="presParOf" srcId="{09712DE3-0003-49C0-8A2F-611862EB6D08}" destId="{3562772C-EF17-4632-8E90-9782BFF7E2AB}" srcOrd="0" destOrd="0" presId="urn:microsoft.com/office/officeart/2018/5/layout/IconCircleLabelList"/>
    <dgm:cxn modelId="{A2BF604E-9DD4-4D77-A815-CE6F414F5B4F}" type="presParOf" srcId="{09712DE3-0003-49C0-8A2F-611862EB6D08}" destId="{96EFBDBC-B76C-4CB0-A193-7F68652FE50F}" srcOrd="1" destOrd="0" presId="urn:microsoft.com/office/officeart/2018/5/layout/IconCircleLabelList"/>
    <dgm:cxn modelId="{5844A800-11C0-47AE-9029-99F17ABE6350}" type="presParOf" srcId="{09712DE3-0003-49C0-8A2F-611862EB6D08}" destId="{F4AD148D-9BBC-49F5-B605-A02EBADEAB48}" srcOrd="2" destOrd="0" presId="urn:microsoft.com/office/officeart/2018/5/layout/IconCircleLabelList"/>
    <dgm:cxn modelId="{B455ADA2-A660-4F69-B91B-224C7A9644FC}" type="presParOf" srcId="{09712DE3-0003-49C0-8A2F-611862EB6D08}" destId="{FC9655FB-2B80-4F52-B109-B8E2E65D540C}" srcOrd="3" destOrd="0" presId="urn:microsoft.com/office/officeart/2018/5/layout/IconCircleLabelList"/>
    <dgm:cxn modelId="{34397027-C488-4337-A0C2-D148D9D90C58}" type="presParOf" srcId="{CC2E142E-05CE-43D3-BEE0-C5E9D7CE6645}" destId="{CA9E8A93-FFC9-407A-8E54-758A1EC90D19}" srcOrd="3" destOrd="0" presId="urn:microsoft.com/office/officeart/2018/5/layout/IconCircleLabelList"/>
    <dgm:cxn modelId="{2A92A698-80DA-40B2-BDBA-7B88EA128BC2}" type="presParOf" srcId="{CC2E142E-05CE-43D3-BEE0-C5E9D7CE6645}" destId="{6653CFCD-E22D-4741-8967-FB835ACEE9D7}" srcOrd="4" destOrd="0" presId="urn:microsoft.com/office/officeart/2018/5/layout/IconCircleLabelList"/>
    <dgm:cxn modelId="{D0C3EFDD-3F8A-4A31-A4FA-BBD805ABA2E5}" type="presParOf" srcId="{6653CFCD-E22D-4741-8967-FB835ACEE9D7}" destId="{C2AD287C-5FBC-4DB9-B649-7D9EA3930004}" srcOrd="0" destOrd="0" presId="urn:microsoft.com/office/officeart/2018/5/layout/IconCircleLabelList"/>
    <dgm:cxn modelId="{DADD3380-19C8-4C59-A91B-6DF87E5645D1}" type="presParOf" srcId="{6653CFCD-E22D-4741-8967-FB835ACEE9D7}" destId="{3D984698-59BC-4A3C-992B-10A646BA3423}" srcOrd="1" destOrd="0" presId="urn:microsoft.com/office/officeart/2018/5/layout/IconCircleLabelList"/>
    <dgm:cxn modelId="{F1180108-527B-4956-811C-005A422CC446}" type="presParOf" srcId="{6653CFCD-E22D-4741-8967-FB835ACEE9D7}" destId="{271C45B5-47EE-4243-A441-E27E23C3001F}" srcOrd="2" destOrd="0" presId="urn:microsoft.com/office/officeart/2018/5/layout/IconCircleLabelList"/>
    <dgm:cxn modelId="{6B148F6B-A9D5-480A-8325-7BD07389CBDD}" type="presParOf" srcId="{6653CFCD-E22D-4741-8967-FB835ACEE9D7}" destId="{687B6254-6DFF-4462-825B-C7501F6391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8F3F8-3F4A-41DF-9459-CD7730BBD9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7B03BD2-F837-4062-92D2-E0328DFA34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Problem Overview: </a:t>
          </a:r>
          <a:r>
            <a:rPr lang="en-US"/>
            <a:t>Bird strikes pose significant risks to aircraft, impacting safety and operational efficiency across aviation sectors.</a:t>
          </a:r>
        </a:p>
      </dgm:t>
    </dgm:pt>
    <dgm:pt modelId="{75474651-D914-4D99-B433-2B87A2FFEE6C}" type="parTrans" cxnId="{28D51A55-6283-4375-9A4E-1898834E6AC1}">
      <dgm:prSet/>
      <dgm:spPr/>
      <dgm:t>
        <a:bodyPr/>
        <a:lstStyle/>
        <a:p>
          <a:endParaRPr lang="en-US"/>
        </a:p>
      </dgm:t>
    </dgm:pt>
    <dgm:pt modelId="{F56F3C28-7BFC-476D-AD88-7397550C1DE6}" type="sibTrans" cxnId="{28D51A55-6283-4375-9A4E-1898834E6AC1}">
      <dgm:prSet/>
      <dgm:spPr/>
      <dgm:t>
        <a:bodyPr/>
        <a:lstStyle/>
        <a:p>
          <a:endParaRPr lang="en-US"/>
        </a:p>
      </dgm:t>
    </dgm:pt>
    <dgm:pt modelId="{2C9B5346-67EC-4210-AD8E-E8583721E9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Aviation Industry Implications: </a:t>
          </a:r>
          <a:r>
            <a:rPr lang="en-US"/>
            <a:t>Frequent bird strikes lead to costly damages, influencing airline operations, insurance costs, and regulatory policies.</a:t>
          </a:r>
        </a:p>
      </dgm:t>
    </dgm:pt>
    <dgm:pt modelId="{EECAB77F-6482-4150-9682-236FBE562051}" type="parTrans" cxnId="{6D40C92A-4F98-42BC-9345-69D1179B84F4}">
      <dgm:prSet/>
      <dgm:spPr/>
      <dgm:t>
        <a:bodyPr/>
        <a:lstStyle/>
        <a:p>
          <a:endParaRPr lang="en-US"/>
        </a:p>
      </dgm:t>
    </dgm:pt>
    <dgm:pt modelId="{A3A6FD4D-9E8E-4E5E-B87B-364DC2DC3B1B}" type="sibTrans" cxnId="{6D40C92A-4F98-42BC-9345-69D1179B84F4}">
      <dgm:prSet/>
      <dgm:spPr/>
      <dgm:t>
        <a:bodyPr/>
        <a:lstStyle/>
        <a:p>
          <a:endParaRPr lang="en-US"/>
        </a:p>
      </dgm:t>
    </dgm:pt>
    <dgm:pt modelId="{E23EE60F-F573-4100-8139-2775470060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Dataset Specifics: </a:t>
          </a:r>
          <a:r>
            <a:rPr lang="en-US"/>
            <a:t>The analysis utilizes FAA's detailed bird strike data from 2000-2011, facilitating informed decision-making and solutions.</a:t>
          </a:r>
        </a:p>
      </dgm:t>
    </dgm:pt>
    <dgm:pt modelId="{25F373BF-800B-4E13-9BE7-C3828D91627C}" type="parTrans" cxnId="{715EDF72-B0D8-4C4D-B616-CCD73F384049}">
      <dgm:prSet/>
      <dgm:spPr/>
      <dgm:t>
        <a:bodyPr/>
        <a:lstStyle/>
        <a:p>
          <a:endParaRPr lang="en-US"/>
        </a:p>
      </dgm:t>
    </dgm:pt>
    <dgm:pt modelId="{E30DCB42-5FC6-4108-A90E-3E9A227E8E6E}" type="sibTrans" cxnId="{715EDF72-B0D8-4C4D-B616-CCD73F384049}">
      <dgm:prSet/>
      <dgm:spPr/>
      <dgm:t>
        <a:bodyPr/>
        <a:lstStyle/>
        <a:p>
          <a:endParaRPr lang="en-US"/>
        </a:p>
      </dgm:t>
    </dgm:pt>
    <dgm:pt modelId="{45FD6A2B-4F44-4BAC-B08F-25B277732CA6}" type="pres">
      <dgm:prSet presAssocID="{F9C8F3F8-3F4A-41DF-9459-CD7730BBD9DF}" presName="root" presStyleCnt="0">
        <dgm:presLayoutVars>
          <dgm:dir/>
          <dgm:resizeHandles val="exact"/>
        </dgm:presLayoutVars>
      </dgm:prSet>
      <dgm:spPr/>
    </dgm:pt>
    <dgm:pt modelId="{28C16897-63A5-4B1C-AA4D-FE9A98AE2605}" type="pres">
      <dgm:prSet presAssocID="{17B03BD2-F837-4062-92D2-E0328DFA34D7}" presName="compNode" presStyleCnt="0"/>
      <dgm:spPr/>
    </dgm:pt>
    <dgm:pt modelId="{E7033767-906D-4878-AF91-0397CF137783}" type="pres">
      <dgm:prSet presAssocID="{17B03BD2-F837-4062-92D2-E0328DFA34D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BF530FC-3D16-4E07-AF78-5E7498A0A9D6}" type="pres">
      <dgm:prSet presAssocID="{17B03BD2-F837-4062-92D2-E0328DFA34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116AF01-74C0-4D43-A7F4-403447406A85}" type="pres">
      <dgm:prSet presAssocID="{17B03BD2-F837-4062-92D2-E0328DFA34D7}" presName="spaceRect" presStyleCnt="0"/>
      <dgm:spPr/>
    </dgm:pt>
    <dgm:pt modelId="{280D9577-722F-4CE9-BD53-29805201F3DC}" type="pres">
      <dgm:prSet presAssocID="{17B03BD2-F837-4062-92D2-E0328DFA34D7}" presName="textRect" presStyleLbl="revTx" presStyleIdx="0" presStyleCnt="3">
        <dgm:presLayoutVars>
          <dgm:chMax val="1"/>
          <dgm:chPref val="1"/>
        </dgm:presLayoutVars>
      </dgm:prSet>
      <dgm:spPr/>
    </dgm:pt>
    <dgm:pt modelId="{0CD2DF75-2922-42CB-B0BD-F93C5B3CF017}" type="pres">
      <dgm:prSet presAssocID="{F56F3C28-7BFC-476D-AD88-7397550C1DE6}" presName="sibTrans" presStyleCnt="0"/>
      <dgm:spPr/>
    </dgm:pt>
    <dgm:pt modelId="{45A9872A-DDA4-49D5-9D29-1BF3DFB2F9FA}" type="pres">
      <dgm:prSet presAssocID="{2C9B5346-67EC-4210-AD8E-E8583721E9E2}" presName="compNode" presStyleCnt="0"/>
      <dgm:spPr/>
    </dgm:pt>
    <dgm:pt modelId="{B892D2F1-1471-4476-8421-EBE3F55B4EC1}" type="pres">
      <dgm:prSet presAssocID="{2C9B5346-67EC-4210-AD8E-E8583721E9E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E5E05B-DCB0-45FE-90B2-D07C87C14110}" type="pres">
      <dgm:prSet presAssocID="{2C9B5346-67EC-4210-AD8E-E8583721E9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219450BD-C23F-4909-9F1E-9865E8084A4F}" type="pres">
      <dgm:prSet presAssocID="{2C9B5346-67EC-4210-AD8E-E8583721E9E2}" presName="spaceRect" presStyleCnt="0"/>
      <dgm:spPr/>
    </dgm:pt>
    <dgm:pt modelId="{B2E663E1-19FD-4980-AEA6-55E4102EFCF3}" type="pres">
      <dgm:prSet presAssocID="{2C9B5346-67EC-4210-AD8E-E8583721E9E2}" presName="textRect" presStyleLbl="revTx" presStyleIdx="1" presStyleCnt="3">
        <dgm:presLayoutVars>
          <dgm:chMax val="1"/>
          <dgm:chPref val="1"/>
        </dgm:presLayoutVars>
      </dgm:prSet>
      <dgm:spPr/>
    </dgm:pt>
    <dgm:pt modelId="{1930FD71-6EBE-41C3-8DE9-F176A9487258}" type="pres">
      <dgm:prSet presAssocID="{A3A6FD4D-9E8E-4E5E-B87B-364DC2DC3B1B}" presName="sibTrans" presStyleCnt="0"/>
      <dgm:spPr/>
    </dgm:pt>
    <dgm:pt modelId="{689CF4FE-9781-4667-A69F-2349C9E8F508}" type="pres">
      <dgm:prSet presAssocID="{E23EE60F-F573-4100-8139-27754700606B}" presName="compNode" presStyleCnt="0"/>
      <dgm:spPr/>
    </dgm:pt>
    <dgm:pt modelId="{B6C96C3F-4A99-42C2-B969-F5C1F4324B2E}" type="pres">
      <dgm:prSet presAssocID="{E23EE60F-F573-4100-8139-27754700606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8BE483-4900-4FC0-8F2E-A6EAA3C022E7}" type="pres">
      <dgm:prSet presAssocID="{E23EE60F-F573-4100-8139-2775470060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2168C00-069C-401B-AFC9-4CDFAFA15AA8}" type="pres">
      <dgm:prSet presAssocID="{E23EE60F-F573-4100-8139-27754700606B}" presName="spaceRect" presStyleCnt="0"/>
      <dgm:spPr/>
    </dgm:pt>
    <dgm:pt modelId="{2119C3D3-E5AC-4A19-975C-F1D660B88494}" type="pres">
      <dgm:prSet presAssocID="{E23EE60F-F573-4100-8139-2775470060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F15E03-1246-47D1-A222-A0E5E141A464}" type="presOf" srcId="{F9C8F3F8-3F4A-41DF-9459-CD7730BBD9DF}" destId="{45FD6A2B-4F44-4BAC-B08F-25B277732CA6}" srcOrd="0" destOrd="0" presId="urn:microsoft.com/office/officeart/2018/5/layout/IconLeafLabelList"/>
    <dgm:cxn modelId="{6D40C92A-4F98-42BC-9345-69D1179B84F4}" srcId="{F9C8F3F8-3F4A-41DF-9459-CD7730BBD9DF}" destId="{2C9B5346-67EC-4210-AD8E-E8583721E9E2}" srcOrd="1" destOrd="0" parTransId="{EECAB77F-6482-4150-9682-236FBE562051}" sibTransId="{A3A6FD4D-9E8E-4E5E-B87B-364DC2DC3B1B}"/>
    <dgm:cxn modelId="{715EDF72-B0D8-4C4D-B616-CCD73F384049}" srcId="{F9C8F3F8-3F4A-41DF-9459-CD7730BBD9DF}" destId="{E23EE60F-F573-4100-8139-27754700606B}" srcOrd="2" destOrd="0" parTransId="{25F373BF-800B-4E13-9BE7-C3828D91627C}" sibTransId="{E30DCB42-5FC6-4108-A90E-3E9A227E8E6E}"/>
    <dgm:cxn modelId="{28D51A55-6283-4375-9A4E-1898834E6AC1}" srcId="{F9C8F3F8-3F4A-41DF-9459-CD7730BBD9DF}" destId="{17B03BD2-F837-4062-92D2-E0328DFA34D7}" srcOrd="0" destOrd="0" parTransId="{75474651-D914-4D99-B433-2B87A2FFEE6C}" sibTransId="{F56F3C28-7BFC-476D-AD88-7397550C1DE6}"/>
    <dgm:cxn modelId="{607CC983-900D-4C90-BB2D-69957B3957AC}" type="presOf" srcId="{2C9B5346-67EC-4210-AD8E-E8583721E9E2}" destId="{B2E663E1-19FD-4980-AEA6-55E4102EFCF3}" srcOrd="0" destOrd="0" presId="urn:microsoft.com/office/officeart/2018/5/layout/IconLeafLabelList"/>
    <dgm:cxn modelId="{28F93BA1-BF1C-4A21-A60E-0A976B153F61}" type="presOf" srcId="{E23EE60F-F573-4100-8139-27754700606B}" destId="{2119C3D3-E5AC-4A19-975C-F1D660B88494}" srcOrd="0" destOrd="0" presId="urn:microsoft.com/office/officeart/2018/5/layout/IconLeafLabelList"/>
    <dgm:cxn modelId="{E6AFD5B4-D809-450B-AB46-6021F043D81A}" type="presOf" srcId="{17B03BD2-F837-4062-92D2-E0328DFA34D7}" destId="{280D9577-722F-4CE9-BD53-29805201F3DC}" srcOrd="0" destOrd="0" presId="urn:microsoft.com/office/officeart/2018/5/layout/IconLeafLabelList"/>
    <dgm:cxn modelId="{27092405-9861-4CCD-B1E8-469D45925E82}" type="presParOf" srcId="{45FD6A2B-4F44-4BAC-B08F-25B277732CA6}" destId="{28C16897-63A5-4B1C-AA4D-FE9A98AE2605}" srcOrd="0" destOrd="0" presId="urn:microsoft.com/office/officeart/2018/5/layout/IconLeafLabelList"/>
    <dgm:cxn modelId="{E22A293F-E72E-4E12-96B9-0211E0D5CFF3}" type="presParOf" srcId="{28C16897-63A5-4B1C-AA4D-FE9A98AE2605}" destId="{E7033767-906D-4878-AF91-0397CF137783}" srcOrd="0" destOrd="0" presId="urn:microsoft.com/office/officeart/2018/5/layout/IconLeafLabelList"/>
    <dgm:cxn modelId="{AAAA8E3B-3440-4AE4-9068-C0803BCE8B48}" type="presParOf" srcId="{28C16897-63A5-4B1C-AA4D-FE9A98AE2605}" destId="{0BF530FC-3D16-4E07-AF78-5E7498A0A9D6}" srcOrd="1" destOrd="0" presId="urn:microsoft.com/office/officeart/2018/5/layout/IconLeafLabelList"/>
    <dgm:cxn modelId="{363CA4E8-ECAF-43E7-B519-C72E87E2D889}" type="presParOf" srcId="{28C16897-63A5-4B1C-AA4D-FE9A98AE2605}" destId="{F116AF01-74C0-4D43-A7F4-403447406A85}" srcOrd="2" destOrd="0" presId="urn:microsoft.com/office/officeart/2018/5/layout/IconLeafLabelList"/>
    <dgm:cxn modelId="{DDCCF111-EFA2-41E9-943C-735236AC80D6}" type="presParOf" srcId="{28C16897-63A5-4B1C-AA4D-FE9A98AE2605}" destId="{280D9577-722F-4CE9-BD53-29805201F3DC}" srcOrd="3" destOrd="0" presId="urn:microsoft.com/office/officeart/2018/5/layout/IconLeafLabelList"/>
    <dgm:cxn modelId="{81C61E0A-D9DF-41CB-A9A6-3C2BCE11761B}" type="presParOf" srcId="{45FD6A2B-4F44-4BAC-B08F-25B277732CA6}" destId="{0CD2DF75-2922-42CB-B0BD-F93C5B3CF017}" srcOrd="1" destOrd="0" presId="urn:microsoft.com/office/officeart/2018/5/layout/IconLeafLabelList"/>
    <dgm:cxn modelId="{F2343840-5F71-41FB-8687-35301AABC4DD}" type="presParOf" srcId="{45FD6A2B-4F44-4BAC-B08F-25B277732CA6}" destId="{45A9872A-DDA4-49D5-9D29-1BF3DFB2F9FA}" srcOrd="2" destOrd="0" presId="urn:microsoft.com/office/officeart/2018/5/layout/IconLeafLabelList"/>
    <dgm:cxn modelId="{D756C8E8-D090-4CE4-A63C-B334DE4FE02A}" type="presParOf" srcId="{45A9872A-DDA4-49D5-9D29-1BF3DFB2F9FA}" destId="{B892D2F1-1471-4476-8421-EBE3F55B4EC1}" srcOrd="0" destOrd="0" presId="urn:microsoft.com/office/officeart/2018/5/layout/IconLeafLabelList"/>
    <dgm:cxn modelId="{9F56271D-37BA-4A58-80A6-658BCA927144}" type="presParOf" srcId="{45A9872A-DDA4-49D5-9D29-1BF3DFB2F9FA}" destId="{15E5E05B-DCB0-45FE-90B2-D07C87C14110}" srcOrd="1" destOrd="0" presId="urn:microsoft.com/office/officeart/2018/5/layout/IconLeafLabelList"/>
    <dgm:cxn modelId="{84CEC01A-C13C-4E20-B1CC-AF364D2E5D2D}" type="presParOf" srcId="{45A9872A-DDA4-49D5-9D29-1BF3DFB2F9FA}" destId="{219450BD-C23F-4909-9F1E-9865E8084A4F}" srcOrd="2" destOrd="0" presId="urn:microsoft.com/office/officeart/2018/5/layout/IconLeafLabelList"/>
    <dgm:cxn modelId="{8ECF08ED-215F-435C-A16E-95EBF85A8BBA}" type="presParOf" srcId="{45A9872A-DDA4-49D5-9D29-1BF3DFB2F9FA}" destId="{B2E663E1-19FD-4980-AEA6-55E4102EFCF3}" srcOrd="3" destOrd="0" presId="urn:microsoft.com/office/officeart/2018/5/layout/IconLeafLabelList"/>
    <dgm:cxn modelId="{4A60F921-6122-4D30-B814-3CBD2E917E14}" type="presParOf" srcId="{45FD6A2B-4F44-4BAC-B08F-25B277732CA6}" destId="{1930FD71-6EBE-41C3-8DE9-F176A9487258}" srcOrd="3" destOrd="0" presId="urn:microsoft.com/office/officeart/2018/5/layout/IconLeafLabelList"/>
    <dgm:cxn modelId="{580BF45F-C585-42BB-9C19-B6ED840B0674}" type="presParOf" srcId="{45FD6A2B-4F44-4BAC-B08F-25B277732CA6}" destId="{689CF4FE-9781-4667-A69F-2349C9E8F508}" srcOrd="4" destOrd="0" presId="urn:microsoft.com/office/officeart/2018/5/layout/IconLeafLabelList"/>
    <dgm:cxn modelId="{84645ED3-8D8E-4866-B5CE-30ECCAA06448}" type="presParOf" srcId="{689CF4FE-9781-4667-A69F-2349C9E8F508}" destId="{B6C96C3F-4A99-42C2-B969-F5C1F4324B2E}" srcOrd="0" destOrd="0" presId="urn:microsoft.com/office/officeart/2018/5/layout/IconLeafLabelList"/>
    <dgm:cxn modelId="{9FC4104C-3547-4036-A79D-716BED7F6CB4}" type="presParOf" srcId="{689CF4FE-9781-4667-A69F-2349C9E8F508}" destId="{748BE483-4900-4FC0-8F2E-A6EAA3C022E7}" srcOrd="1" destOrd="0" presId="urn:microsoft.com/office/officeart/2018/5/layout/IconLeafLabelList"/>
    <dgm:cxn modelId="{E851A16D-8ABD-4003-93D4-17AAECD3BF05}" type="presParOf" srcId="{689CF4FE-9781-4667-A69F-2349C9E8F508}" destId="{E2168C00-069C-401B-AFC9-4CDFAFA15AA8}" srcOrd="2" destOrd="0" presId="urn:microsoft.com/office/officeart/2018/5/layout/IconLeafLabelList"/>
    <dgm:cxn modelId="{D1AF3C74-BC85-4F0C-8D3A-8C1AE50D46E4}" type="presParOf" srcId="{689CF4FE-9781-4667-A69F-2349C9E8F508}" destId="{2119C3D3-E5AC-4A19-975C-F1D660B884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618E9-A308-4E1F-895E-5D50C765EDD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A039C-CE2A-4BAB-9378-732AC45D3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Trends Over Time: </a:t>
          </a:r>
          <a:r>
            <a:rPr lang="en-US"/>
            <a:t>Graphical representations reveal significant fluctuations in bird strike incidents, highlighting critical trends from 2000 to 2011.</a:t>
          </a:r>
        </a:p>
      </dgm:t>
    </dgm:pt>
    <dgm:pt modelId="{9FEAD3CC-F864-4B85-AA76-D33BAD33ECB6}" type="parTrans" cxnId="{72884096-1A51-4B3A-A0DF-C644DEB40491}">
      <dgm:prSet/>
      <dgm:spPr/>
      <dgm:t>
        <a:bodyPr/>
        <a:lstStyle/>
        <a:p>
          <a:endParaRPr lang="en-US"/>
        </a:p>
      </dgm:t>
    </dgm:pt>
    <dgm:pt modelId="{E9D066C3-BECA-411F-B669-4600D409C61B}" type="sibTrans" cxnId="{72884096-1A51-4B3A-A0DF-C644DEB40491}">
      <dgm:prSet/>
      <dgm:spPr/>
      <dgm:t>
        <a:bodyPr/>
        <a:lstStyle/>
        <a:p>
          <a:endParaRPr lang="en-US"/>
        </a:p>
      </dgm:t>
    </dgm:pt>
    <dgm:pt modelId="{583B2AFB-EE2A-4C7E-B757-211738570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High-Risk Airports: </a:t>
          </a:r>
          <a:r>
            <a:rPr lang="en-US"/>
            <a:t>Analysis identifies key airports with the highest occurrences of bird strikes, guiding targeted preventive measures.</a:t>
          </a:r>
        </a:p>
      </dgm:t>
    </dgm:pt>
    <dgm:pt modelId="{D7D875BC-690C-42DF-B362-ADC0560C1DAA}" type="parTrans" cxnId="{B93E5CCB-DF6F-49DE-932C-34B6D92C4DEC}">
      <dgm:prSet/>
      <dgm:spPr/>
      <dgm:t>
        <a:bodyPr/>
        <a:lstStyle/>
        <a:p>
          <a:endParaRPr lang="en-US"/>
        </a:p>
      </dgm:t>
    </dgm:pt>
    <dgm:pt modelId="{C23627C0-BE0E-4339-AF16-179215ECDC9D}" type="sibTrans" cxnId="{B93E5CCB-DF6F-49DE-932C-34B6D92C4DEC}">
      <dgm:prSet/>
      <dgm:spPr/>
      <dgm:t>
        <a:bodyPr/>
        <a:lstStyle/>
        <a:p>
          <a:endParaRPr lang="en-US"/>
        </a:p>
      </dgm:t>
    </dgm:pt>
    <dgm:pt modelId="{3FBD6AF9-9838-4524-8156-6532EBF85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Affected Flight Phases: </a:t>
          </a:r>
          <a:r>
            <a:rPr lang="en-US"/>
            <a:t>Data indicates specific flight phases most impacted by bird strikes, essential for enhancing operational safety protocols.</a:t>
          </a:r>
        </a:p>
      </dgm:t>
    </dgm:pt>
    <dgm:pt modelId="{204DC9D6-1D1D-4DD8-B5FB-58FD352A2EBE}" type="parTrans" cxnId="{813798DF-7EA1-4420-8441-F09372DCC7B7}">
      <dgm:prSet/>
      <dgm:spPr/>
      <dgm:t>
        <a:bodyPr/>
        <a:lstStyle/>
        <a:p>
          <a:endParaRPr lang="en-US"/>
        </a:p>
      </dgm:t>
    </dgm:pt>
    <dgm:pt modelId="{62296324-C05D-4AF1-8216-DDA8EAB239EA}" type="sibTrans" cxnId="{813798DF-7EA1-4420-8441-F09372DCC7B7}">
      <dgm:prSet/>
      <dgm:spPr/>
      <dgm:t>
        <a:bodyPr/>
        <a:lstStyle/>
        <a:p>
          <a:endParaRPr lang="en-US"/>
        </a:p>
      </dgm:t>
    </dgm:pt>
    <dgm:pt modelId="{5570CE9B-529D-4647-BB91-EAC46CCAFAE8}" type="pres">
      <dgm:prSet presAssocID="{22E618E9-A308-4E1F-895E-5D50C765EDD6}" presName="root" presStyleCnt="0">
        <dgm:presLayoutVars>
          <dgm:dir/>
          <dgm:resizeHandles val="exact"/>
        </dgm:presLayoutVars>
      </dgm:prSet>
      <dgm:spPr/>
    </dgm:pt>
    <dgm:pt modelId="{7D441A19-036E-4EB5-AC7D-6AB94B8202BA}" type="pres">
      <dgm:prSet presAssocID="{78AA039C-CE2A-4BAB-9378-732AC45D3358}" presName="compNode" presStyleCnt="0"/>
      <dgm:spPr/>
    </dgm:pt>
    <dgm:pt modelId="{AF73D306-CDAD-4B33-9F63-3EBF522A90D2}" type="pres">
      <dgm:prSet presAssocID="{78AA039C-CE2A-4BAB-9378-732AC45D33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76A4494-B95B-47D3-8794-7321259E9F2B}" type="pres">
      <dgm:prSet presAssocID="{78AA039C-CE2A-4BAB-9378-732AC45D3358}" presName="spaceRect" presStyleCnt="0"/>
      <dgm:spPr/>
    </dgm:pt>
    <dgm:pt modelId="{3C16A280-BBB4-4461-BBE5-106CB665EC17}" type="pres">
      <dgm:prSet presAssocID="{78AA039C-CE2A-4BAB-9378-732AC45D3358}" presName="textRect" presStyleLbl="revTx" presStyleIdx="0" presStyleCnt="3">
        <dgm:presLayoutVars>
          <dgm:chMax val="1"/>
          <dgm:chPref val="1"/>
        </dgm:presLayoutVars>
      </dgm:prSet>
      <dgm:spPr/>
    </dgm:pt>
    <dgm:pt modelId="{B68A10CD-FEA6-4492-A2A5-14A4949FB19B}" type="pres">
      <dgm:prSet presAssocID="{E9D066C3-BECA-411F-B669-4600D409C61B}" presName="sibTrans" presStyleCnt="0"/>
      <dgm:spPr/>
    </dgm:pt>
    <dgm:pt modelId="{122011E1-5B6D-4978-A7E5-CA214577EFF7}" type="pres">
      <dgm:prSet presAssocID="{583B2AFB-EE2A-4C7E-B757-2117385701A5}" presName="compNode" presStyleCnt="0"/>
      <dgm:spPr/>
    </dgm:pt>
    <dgm:pt modelId="{A278A009-268D-4651-ACA5-C5F8BDDABBF6}" type="pres">
      <dgm:prSet presAssocID="{583B2AFB-EE2A-4C7E-B757-2117385701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B3B39A6-209B-4081-91CB-E846B226189F}" type="pres">
      <dgm:prSet presAssocID="{583B2AFB-EE2A-4C7E-B757-2117385701A5}" presName="spaceRect" presStyleCnt="0"/>
      <dgm:spPr/>
    </dgm:pt>
    <dgm:pt modelId="{22D8B0F5-CA0E-4991-A7E5-F30E381EC919}" type="pres">
      <dgm:prSet presAssocID="{583B2AFB-EE2A-4C7E-B757-2117385701A5}" presName="textRect" presStyleLbl="revTx" presStyleIdx="1" presStyleCnt="3">
        <dgm:presLayoutVars>
          <dgm:chMax val="1"/>
          <dgm:chPref val="1"/>
        </dgm:presLayoutVars>
      </dgm:prSet>
      <dgm:spPr/>
    </dgm:pt>
    <dgm:pt modelId="{C03440E8-93B5-41EE-B9E8-9D64C2AB02B6}" type="pres">
      <dgm:prSet presAssocID="{C23627C0-BE0E-4339-AF16-179215ECDC9D}" presName="sibTrans" presStyleCnt="0"/>
      <dgm:spPr/>
    </dgm:pt>
    <dgm:pt modelId="{89B3A65A-CDE7-4784-980D-BD866269D9BB}" type="pres">
      <dgm:prSet presAssocID="{3FBD6AF9-9838-4524-8156-6532EBF855F8}" presName="compNode" presStyleCnt="0"/>
      <dgm:spPr/>
    </dgm:pt>
    <dgm:pt modelId="{94049F5D-B9FE-4ECA-A901-8815BFE17FA1}" type="pres">
      <dgm:prSet presAssocID="{3FBD6AF9-9838-4524-8156-6532EBF85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601ADCA1-5070-4E0B-B542-D761C90B7ED6}" type="pres">
      <dgm:prSet presAssocID="{3FBD6AF9-9838-4524-8156-6532EBF855F8}" presName="spaceRect" presStyleCnt="0"/>
      <dgm:spPr/>
    </dgm:pt>
    <dgm:pt modelId="{2BD059D2-090A-4DB7-99FF-0957BC9FD6E5}" type="pres">
      <dgm:prSet presAssocID="{3FBD6AF9-9838-4524-8156-6532EBF85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3EFE73-9534-43D5-97B6-ECA177578C70}" type="presOf" srcId="{78AA039C-CE2A-4BAB-9378-732AC45D3358}" destId="{3C16A280-BBB4-4461-BBE5-106CB665EC17}" srcOrd="0" destOrd="0" presId="urn:microsoft.com/office/officeart/2018/2/layout/IconLabelList"/>
    <dgm:cxn modelId="{C4FD4B8B-95DC-4E4C-8BB2-B0ABAE818708}" type="presOf" srcId="{3FBD6AF9-9838-4524-8156-6532EBF855F8}" destId="{2BD059D2-090A-4DB7-99FF-0957BC9FD6E5}" srcOrd="0" destOrd="0" presId="urn:microsoft.com/office/officeart/2018/2/layout/IconLabelList"/>
    <dgm:cxn modelId="{72884096-1A51-4B3A-A0DF-C644DEB40491}" srcId="{22E618E9-A308-4E1F-895E-5D50C765EDD6}" destId="{78AA039C-CE2A-4BAB-9378-732AC45D3358}" srcOrd="0" destOrd="0" parTransId="{9FEAD3CC-F864-4B85-AA76-D33BAD33ECB6}" sibTransId="{E9D066C3-BECA-411F-B669-4600D409C61B}"/>
    <dgm:cxn modelId="{0D4300C5-77E7-4336-B910-405F76F0FC68}" type="presOf" srcId="{583B2AFB-EE2A-4C7E-B757-2117385701A5}" destId="{22D8B0F5-CA0E-4991-A7E5-F30E381EC919}" srcOrd="0" destOrd="0" presId="urn:microsoft.com/office/officeart/2018/2/layout/IconLabelList"/>
    <dgm:cxn modelId="{B93E5CCB-DF6F-49DE-932C-34B6D92C4DEC}" srcId="{22E618E9-A308-4E1F-895E-5D50C765EDD6}" destId="{583B2AFB-EE2A-4C7E-B757-2117385701A5}" srcOrd="1" destOrd="0" parTransId="{D7D875BC-690C-42DF-B362-ADC0560C1DAA}" sibTransId="{C23627C0-BE0E-4339-AF16-179215ECDC9D}"/>
    <dgm:cxn modelId="{A6F47BD1-FC9A-4932-8367-D72B354C7976}" type="presOf" srcId="{22E618E9-A308-4E1F-895E-5D50C765EDD6}" destId="{5570CE9B-529D-4647-BB91-EAC46CCAFAE8}" srcOrd="0" destOrd="0" presId="urn:microsoft.com/office/officeart/2018/2/layout/IconLabelList"/>
    <dgm:cxn modelId="{813798DF-7EA1-4420-8441-F09372DCC7B7}" srcId="{22E618E9-A308-4E1F-895E-5D50C765EDD6}" destId="{3FBD6AF9-9838-4524-8156-6532EBF855F8}" srcOrd="2" destOrd="0" parTransId="{204DC9D6-1D1D-4DD8-B5FB-58FD352A2EBE}" sibTransId="{62296324-C05D-4AF1-8216-DDA8EAB239EA}"/>
    <dgm:cxn modelId="{DCC9EB09-6F22-44F8-BD54-10BED2AF07BA}" type="presParOf" srcId="{5570CE9B-529D-4647-BB91-EAC46CCAFAE8}" destId="{7D441A19-036E-4EB5-AC7D-6AB94B8202BA}" srcOrd="0" destOrd="0" presId="urn:microsoft.com/office/officeart/2018/2/layout/IconLabelList"/>
    <dgm:cxn modelId="{E47A4497-37B4-43A3-89ED-0233BA441D9F}" type="presParOf" srcId="{7D441A19-036E-4EB5-AC7D-6AB94B8202BA}" destId="{AF73D306-CDAD-4B33-9F63-3EBF522A90D2}" srcOrd="0" destOrd="0" presId="urn:microsoft.com/office/officeart/2018/2/layout/IconLabelList"/>
    <dgm:cxn modelId="{1C9349F4-93D1-4F9F-8019-5082901E79AE}" type="presParOf" srcId="{7D441A19-036E-4EB5-AC7D-6AB94B8202BA}" destId="{976A4494-B95B-47D3-8794-7321259E9F2B}" srcOrd="1" destOrd="0" presId="urn:microsoft.com/office/officeart/2018/2/layout/IconLabelList"/>
    <dgm:cxn modelId="{358A7DFE-681D-4874-ADF0-A806463DA3AB}" type="presParOf" srcId="{7D441A19-036E-4EB5-AC7D-6AB94B8202BA}" destId="{3C16A280-BBB4-4461-BBE5-106CB665EC17}" srcOrd="2" destOrd="0" presId="urn:microsoft.com/office/officeart/2018/2/layout/IconLabelList"/>
    <dgm:cxn modelId="{73C94F13-E65F-4EAA-A5FD-C11E3DDC66C1}" type="presParOf" srcId="{5570CE9B-529D-4647-BB91-EAC46CCAFAE8}" destId="{B68A10CD-FEA6-4492-A2A5-14A4949FB19B}" srcOrd="1" destOrd="0" presId="urn:microsoft.com/office/officeart/2018/2/layout/IconLabelList"/>
    <dgm:cxn modelId="{F6C513A6-6D8E-46E0-A942-6B72290515A6}" type="presParOf" srcId="{5570CE9B-529D-4647-BB91-EAC46CCAFAE8}" destId="{122011E1-5B6D-4978-A7E5-CA214577EFF7}" srcOrd="2" destOrd="0" presId="urn:microsoft.com/office/officeart/2018/2/layout/IconLabelList"/>
    <dgm:cxn modelId="{EECB298F-10C0-4AD9-B0D1-350B29B89558}" type="presParOf" srcId="{122011E1-5B6D-4978-A7E5-CA214577EFF7}" destId="{A278A009-268D-4651-ACA5-C5F8BDDABBF6}" srcOrd="0" destOrd="0" presId="urn:microsoft.com/office/officeart/2018/2/layout/IconLabelList"/>
    <dgm:cxn modelId="{27FB6D07-9020-40DD-BBB3-DC31B6EF7B5C}" type="presParOf" srcId="{122011E1-5B6D-4978-A7E5-CA214577EFF7}" destId="{9B3B39A6-209B-4081-91CB-E846B226189F}" srcOrd="1" destOrd="0" presId="urn:microsoft.com/office/officeart/2018/2/layout/IconLabelList"/>
    <dgm:cxn modelId="{B21ECF3C-20F4-4694-BEA9-E7D71F85E4A8}" type="presParOf" srcId="{122011E1-5B6D-4978-A7E5-CA214577EFF7}" destId="{22D8B0F5-CA0E-4991-A7E5-F30E381EC919}" srcOrd="2" destOrd="0" presId="urn:microsoft.com/office/officeart/2018/2/layout/IconLabelList"/>
    <dgm:cxn modelId="{B1D7CBBA-A03C-432E-88C1-E1D6AEB50C95}" type="presParOf" srcId="{5570CE9B-529D-4647-BB91-EAC46CCAFAE8}" destId="{C03440E8-93B5-41EE-B9E8-9D64C2AB02B6}" srcOrd="3" destOrd="0" presId="urn:microsoft.com/office/officeart/2018/2/layout/IconLabelList"/>
    <dgm:cxn modelId="{E1E608AF-7832-49F2-8127-3C7676071F7D}" type="presParOf" srcId="{5570CE9B-529D-4647-BB91-EAC46CCAFAE8}" destId="{89B3A65A-CDE7-4784-980D-BD866269D9BB}" srcOrd="4" destOrd="0" presId="urn:microsoft.com/office/officeart/2018/2/layout/IconLabelList"/>
    <dgm:cxn modelId="{7ACE7C0A-F433-47A7-9B11-B5C75F45AA02}" type="presParOf" srcId="{89B3A65A-CDE7-4784-980D-BD866269D9BB}" destId="{94049F5D-B9FE-4ECA-A901-8815BFE17FA1}" srcOrd="0" destOrd="0" presId="urn:microsoft.com/office/officeart/2018/2/layout/IconLabelList"/>
    <dgm:cxn modelId="{B3F89398-99A5-4430-9D7C-32A78426A254}" type="presParOf" srcId="{89B3A65A-CDE7-4784-980D-BD866269D9BB}" destId="{601ADCA1-5070-4E0B-B542-D761C90B7ED6}" srcOrd="1" destOrd="0" presId="urn:microsoft.com/office/officeart/2018/2/layout/IconLabelList"/>
    <dgm:cxn modelId="{33221D3C-195B-46A5-A284-5CBF28FC27FC}" type="presParOf" srcId="{89B3A65A-CDE7-4784-980D-BD866269D9BB}" destId="{2BD059D2-090A-4DB7-99FF-0957BC9FD6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6946B8-256F-4BA8-9924-D1946017938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D430C5-6A24-4AE6-AF8D-A265CB58CC0B}">
      <dgm:prSet/>
      <dgm:spPr/>
      <dgm:t>
        <a:bodyPr/>
        <a:lstStyle/>
        <a:p>
          <a:r>
            <a:rPr lang="en-US" b="1"/>
            <a:t>Impact on Flight Phases: </a:t>
          </a:r>
          <a:r>
            <a:rPr lang="en-US"/>
            <a:t>Bird strikes predominantly affect takeoff and landing phases, necessitating enhanced protocols during these critical operations.</a:t>
          </a:r>
        </a:p>
      </dgm:t>
    </dgm:pt>
    <dgm:pt modelId="{16E7CB8A-9C35-4A4D-9C1B-2757120DAD39}" type="parTrans" cxnId="{6F343E1B-F68C-40F8-8F3F-85E4C06A8E97}">
      <dgm:prSet/>
      <dgm:spPr/>
      <dgm:t>
        <a:bodyPr/>
        <a:lstStyle/>
        <a:p>
          <a:endParaRPr lang="en-US"/>
        </a:p>
      </dgm:t>
    </dgm:pt>
    <dgm:pt modelId="{42E7282F-F903-4033-8609-85280EEF7A04}" type="sibTrans" cxnId="{6F343E1B-F68C-40F8-8F3F-85E4C06A8E9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B33B9B9-98D5-4A75-88B4-D584ABB6FB83}">
      <dgm:prSet/>
      <dgm:spPr/>
      <dgm:t>
        <a:bodyPr/>
        <a:lstStyle/>
        <a:p>
          <a:r>
            <a:rPr lang="en-US" b="1"/>
            <a:t>Financial Implications: </a:t>
          </a:r>
          <a:r>
            <a:rPr lang="en-US"/>
            <a:t>An estimated multi-million dollar annual cost arises from bird strike damages, emphasizing the need for better mitigation strategies.</a:t>
          </a:r>
        </a:p>
      </dgm:t>
    </dgm:pt>
    <dgm:pt modelId="{7513BD8F-1017-42B9-A0E0-B556A8C8D462}" type="parTrans" cxnId="{68D19416-278E-44B2-A4A7-C57D07E59D1F}">
      <dgm:prSet/>
      <dgm:spPr/>
      <dgm:t>
        <a:bodyPr/>
        <a:lstStyle/>
        <a:p>
          <a:endParaRPr lang="en-US"/>
        </a:p>
      </dgm:t>
    </dgm:pt>
    <dgm:pt modelId="{48483204-64AF-4A05-95AC-F8573F169D16}" type="sibTrans" cxnId="{68D19416-278E-44B2-A4A7-C57D07E59D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49032D4-6C07-4F7C-B240-BE8CA02E4F9C}">
      <dgm:prSet/>
      <dgm:spPr/>
      <dgm:t>
        <a:bodyPr/>
        <a:lstStyle/>
        <a:p>
          <a:r>
            <a:rPr lang="en-US" b="1"/>
            <a:t>Warning Systems Effectiveness: </a:t>
          </a:r>
          <a:r>
            <a:rPr lang="en-US"/>
            <a:t>Pilot warnings show limited effectiveness in preventing strikes, indicating a gap requiring further technological improvements and research.</a:t>
          </a:r>
        </a:p>
      </dgm:t>
    </dgm:pt>
    <dgm:pt modelId="{9855A558-F708-400B-AB99-B70472185C79}" type="parTrans" cxnId="{7A5B21FB-6E4B-466F-AA74-A03A8708ADF5}">
      <dgm:prSet/>
      <dgm:spPr/>
      <dgm:t>
        <a:bodyPr/>
        <a:lstStyle/>
        <a:p>
          <a:endParaRPr lang="en-US"/>
        </a:p>
      </dgm:t>
    </dgm:pt>
    <dgm:pt modelId="{E53D9EC5-9A70-4186-B0C2-EBEA26800BC7}" type="sibTrans" cxnId="{7A5B21FB-6E4B-466F-AA74-A03A8708ADF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F2AAB94-8735-469F-84D2-1F43FD858EAC}" type="pres">
      <dgm:prSet presAssocID="{936946B8-256F-4BA8-9924-D19460179387}" presName="Name0" presStyleCnt="0">
        <dgm:presLayoutVars>
          <dgm:animLvl val="lvl"/>
          <dgm:resizeHandles val="exact"/>
        </dgm:presLayoutVars>
      </dgm:prSet>
      <dgm:spPr/>
    </dgm:pt>
    <dgm:pt modelId="{F14CBBDC-B15B-461E-94C2-88B050BAF278}" type="pres">
      <dgm:prSet presAssocID="{3FD430C5-6A24-4AE6-AF8D-A265CB58CC0B}" presName="compositeNode" presStyleCnt="0">
        <dgm:presLayoutVars>
          <dgm:bulletEnabled val="1"/>
        </dgm:presLayoutVars>
      </dgm:prSet>
      <dgm:spPr/>
    </dgm:pt>
    <dgm:pt modelId="{5FF411A4-10B9-4ACE-9AB5-1508DD093ED6}" type="pres">
      <dgm:prSet presAssocID="{3FD430C5-6A24-4AE6-AF8D-A265CB58CC0B}" presName="bgRect" presStyleLbl="bgAccFollowNode1" presStyleIdx="0" presStyleCnt="3"/>
      <dgm:spPr/>
    </dgm:pt>
    <dgm:pt modelId="{B81FF59F-48C5-48F9-B71E-8779E18BB073}" type="pres">
      <dgm:prSet presAssocID="{42E7282F-F903-4033-8609-85280EEF7A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14156F9-8F54-486B-B0D7-1C95F582075B}" type="pres">
      <dgm:prSet presAssocID="{3FD430C5-6A24-4AE6-AF8D-A265CB58CC0B}" presName="bottomLine" presStyleLbl="alignNode1" presStyleIdx="1" presStyleCnt="6">
        <dgm:presLayoutVars/>
      </dgm:prSet>
      <dgm:spPr/>
    </dgm:pt>
    <dgm:pt modelId="{5B5B4B50-3D30-4B35-8288-CA5BB84EC00F}" type="pres">
      <dgm:prSet presAssocID="{3FD430C5-6A24-4AE6-AF8D-A265CB58CC0B}" presName="nodeText" presStyleLbl="bgAccFollowNode1" presStyleIdx="0" presStyleCnt="3">
        <dgm:presLayoutVars>
          <dgm:bulletEnabled val="1"/>
        </dgm:presLayoutVars>
      </dgm:prSet>
      <dgm:spPr/>
    </dgm:pt>
    <dgm:pt modelId="{493AB0FF-7392-454F-9E0F-352ED8E17433}" type="pres">
      <dgm:prSet presAssocID="{42E7282F-F903-4033-8609-85280EEF7A04}" presName="sibTrans" presStyleCnt="0"/>
      <dgm:spPr/>
    </dgm:pt>
    <dgm:pt modelId="{A25B3C96-4CCE-499A-A186-87CBB133B50B}" type="pres">
      <dgm:prSet presAssocID="{AB33B9B9-98D5-4A75-88B4-D584ABB6FB83}" presName="compositeNode" presStyleCnt="0">
        <dgm:presLayoutVars>
          <dgm:bulletEnabled val="1"/>
        </dgm:presLayoutVars>
      </dgm:prSet>
      <dgm:spPr/>
    </dgm:pt>
    <dgm:pt modelId="{DEB157F1-539F-492E-8504-CBCA55800B80}" type="pres">
      <dgm:prSet presAssocID="{AB33B9B9-98D5-4A75-88B4-D584ABB6FB83}" presName="bgRect" presStyleLbl="bgAccFollowNode1" presStyleIdx="1" presStyleCnt="3"/>
      <dgm:spPr/>
    </dgm:pt>
    <dgm:pt modelId="{178DC1CF-898D-4FC1-9A73-4D46FDC56EB4}" type="pres">
      <dgm:prSet presAssocID="{48483204-64AF-4A05-95AC-F8573F169D1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ED142F3-ED77-4BA3-B084-8F313B588DE6}" type="pres">
      <dgm:prSet presAssocID="{AB33B9B9-98D5-4A75-88B4-D584ABB6FB83}" presName="bottomLine" presStyleLbl="alignNode1" presStyleIdx="3" presStyleCnt="6">
        <dgm:presLayoutVars/>
      </dgm:prSet>
      <dgm:spPr/>
    </dgm:pt>
    <dgm:pt modelId="{00B0E952-AB7A-4AF7-8A5A-14D6AC203821}" type="pres">
      <dgm:prSet presAssocID="{AB33B9B9-98D5-4A75-88B4-D584ABB6FB83}" presName="nodeText" presStyleLbl="bgAccFollowNode1" presStyleIdx="1" presStyleCnt="3">
        <dgm:presLayoutVars>
          <dgm:bulletEnabled val="1"/>
        </dgm:presLayoutVars>
      </dgm:prSet>
      <dgm:spPr/>
    </dgm:pt>
    <dgm:pt modelId="{CAF758D4-1273-4A03-9231-3B96CBE78509}" type="pres">
      <dgm:prSet presAssocID="{48483204-64AF-4A05-95AC-F8573F169D16}" presName="sibTrans" presStyleCnt="0"/>
      <dgm:spPr/>
    </dgm:pt>
    <dgm:pt modelId="{6FE56129-2DE6-437C-A412-6B98DFAAEEDD}" type="pres">
      <dgm:prSet presAssocID="{A49032D4-6C07-4F7C-B240-BE8CA02E4F9C}" presName="compositeNode" presStyleCnt="0">
        <dgm:presLayoutVars>
          <dgm:bulletEnabled val="1"/>
        </dgm:presLayoutVars>
      </dgm:prSet>
      <dgm:spPr/>
    </dgm:pt>
    <dgm:pt modelId="{D81DE056-85AC-49EB-8AFC-8E0834620895}" type="pres">
      <dgm:prSet presAssocID="{A49032D4-6C07-4F7C-B240-BE8CA02E4F9C}" presName="bgRect" presStyleLbl="bgAccFollowNode1" presStyleIdx="2" presStyleCnt="3"/>
      <dgm:spPr/>
    </dgm:pt>
    <dgm:pt modelId="{087448E3-DD45-46CB-810B-BDC737B32D84}" type="pres">
      <dgm:prSet presAssocID="{E53D9EC5-9A70-4186-B0C2-EBEA26800B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E2F2757-A0FE-4F72-91B7-427A4210E6B3}" type="pres">
      <dgm:prSet presAssocID="{A49032D4-6C07-4F7C-B240-BE8CA02E4F9C}" presName="bottomLine" presStyleLbl="alignNode1" presStyleIdx="5" presStyleCnt="6">
        <dgm:presLayoutVars/>
      </dgm:prSet>
      <dgm:spPr/>
    </dgm:pt>
    <dgm:pt modelId="{60A99861-B145-4D80-917B-8B478DFB279B}" type="pres">
      <dgm:prSet presAssocID="{A49032D4-6C07-4F7C-B240-BE8CA02E4F9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C869C0C-2D7F-41DF-81F1-530F3C798C11}" type="presOf" srcId="{48483204-64AF-4A05-95AC-F8573F169D16}" destId="{178DC1CF-898D-4FC1-9A73-4D46FDC56EB4}" srcOrd="0" destOrd="0" presId="urn:microsoft.com/office/officeart/2016/7/layout/BasicLinearProcessNumbered"/>
    <dgm:cxn modelId="{68D19416-278E-44B2-A4A7-C57D07E59D1F}" srcId="{936946B8-256F-4BA8-9924-D19460179387}" destId="{AB33B9B9-98D5-4A75-88B4-D584ABB6FB83}" srcOrd="1" destOrd="0" parTransId="{7513BD8F-1017-42B9-A0E0-B556A8C8D462}" sibTransId="{48483204-64AF-4A05-95AC-F8573F169D16}"/>
    <dgm:cxn modelId="{6F343E1B-F68C-40F8-8F3F-85E4C06A8E97}" srcId="{936946B8-256F-4BA8-9924-D19460179387}" destId="{3FD430C5-6A24-4AE6-AF8D-A265CB58CC0B}" srcOrd="0" destOrd="0" parTransId="{16E7CB8A-9C35-4A4D-9C1B-2757120DAD39}" sibTransId="{42E7282F-F903-4033-8609-85280EEF7A04}"/>
    <dgm:cxn modelId="{660C843B-1BEC-41CA-9A94-EED0DFC5FBD2}" type="presOf" srcId="{AB33B9B9-98D5-4A75-88B4-D584ABB6FB83}" destId="{00B0E952-AB7A-4AF7-8A5A-14D6AC203821}" srcOrd="1" destOrd="0" presId="urn:microsoft.com/office/officeart/2016/7/layout/BasicLinearProcessNumbered"/>
    <dgm:cxn modelId="{6F34826F-EA55-4B14-BB1D-E9B289698197}" type="presOf" srcId="{AB33B9B9-98D5-4A75-88B4-D584ABB6FB83}" destId="{DEB157F1-539F-492E-8504-CBCA55800B80}" srcOrd="0" destOrd="0" presId="urn:microsoft.com/office/officeart/2016/7/layout/BasicLinearProcessNumbered"/>
    <dgm:cxn modelId="{01661F51-EBBC-4212-BF15-11CC09AB65AE}" type="presOf" srcId="{3FD430C5-6A24-4AE6-AF8D-A265CB58CC0B}" destId="{5B5B4B50-3D30-4B35-8288-CA5BB84EC00F}" srcOrd="1" destOrd="0" presId="urn:microsoft.com/office/officeart/2016/7/layout/BasicLinearProcessNumbered"/>
    <dgm:cxn modelId="{FCD43758-0144-4986-B0EE-650A27150E48}" type="presOf" srcId="{A49032D4-6C07-4F7C-B240-BE8CA02E4F9C}" destId="{D81DE056-85AC-49EB-8AFC-8E0834620895}" srcOrd="0" destOrd="0" presId="urn:microsoft.com/office/officeart/2016/7/layout/BasicLinearProcessNumbered"/>
    <dgm:cxn modelId="{8948F785-F035-4DC1-9983-11814E1896B9}" type="presOf" srcId="{E53D9EC5-9A70-4186-B0C2-EBEA26800BC7}" destId="{087448E3-DD45-46CB-810B-BDC737B32D84}" srcOrd="0" destOrd="0" presId="urn:microsoft.com/office/officeart/2016/7/layout/BasicLinearProcessNumbered"/>
    <dgm:cxn modelId="{5DB3368F-D870-4ACA-B301-FC5B2BB5B91F}" type="presOf" srcId="{936946B8-256F-4BA8-9924-D19460179387}" destId="{3F2AAB94-8735-469F-84D2-1F43FD858EAC}" srcOrd="0" destOrd="0" presId="urn:microsoft.com/office/officeart/2016/7/layout/BasicLinearProcessNumbered"/>
    <dgm:cxn modelId="{413265B4-57A7-45AE-A2D3-9A6E2165B711}" type="presOf" srcId="{42E7282F-F903-4033-8609-85280EEF7A04}" destId="{B81FF59F-48C5-48F9-B71E-8779E18BB073}" srcOrd="0" destOrd="0" presId="urn:microsoft.com/office/officeart/2016/7/layout/BasicLinearProcessNumbered"/>
    <dgm:cxn modelId="{6E4B0AC3-5CC6-402A-8CBD-DEBBCF64390C}" type="presOf" srcId="{3FD430C5-6A24-4AE6-AF8D-A265CB58CC0B}" destId="{5FF411A4-10B9-4ACE-9AB5-1508DD093ED6}" srcOrd="0" destOrd="0" presId="urn:microsoft.com/office/officeart/2016/7/layout/BasicLinearProcessNumbered"/>
    <dgm:cxn modelId="{510F72F0-7327-42AD-B1FC-CC23BA36477F}" type="presOf" srcId="{A49032D4-6C07-4F7C-B240-BE8CA02E4F9C}" destId="{60A99861-B145-4D80-917B-8B478DFB279B}" srcOrd="1" destOrd="0" presId="urn:microsoft.com/office/officeart/2016/7/layout/BasicLinearProcessNumbered"/>
    <dgm:cxn modelId="{7A5B21FB-6E4B-466F-AA74-A03A8708ADF5}" srcId="{936946B8-256F-4BA8-9924-D19460179387}" destId="{A49032D4-6C07-4F7C-B240-BE8CA02E4F9C}" srcOrd="2" destOrd="0" parTransId="{9855A558-F708-400B-AB99-B70472185C79}" sibTransId="{E53D9EC5-9A70-4186-B0C2-EBEA26800BC7}"/>
    <dgm:cxn modelId="{A3132A57-40F3-454E-ABBA-C0C5DF711950}" type="presParOf" srcId="{3F2AAB94-8735-469F-84D2-1F43FD858EAC}" destId="{F14CBBDC-B15B-461E-94C2-88B050BAF278}" srcOrd="0" destOrd="0" presId="urn:microsoft.com/office/officeart/2016/7/layout/BasicLinearProcessNumbered"/>
    <dgm:cxn modelId="{1D45DBF9-9008-47DA-9322-2C408B1B47E4}" type="presParOf" srcId="{F14CBBDC-B15B-461E-94C2-88B050BAF278}" destId="{5FF411A4-10B9-4ACE-9AB5-1508DD093ED6}" srcOrd="0" destOrd="0" presId="urn:microsoft.com/office/officeart/2016/7/layout/BasicLinearProcessNumbered"/>
    <dgm:cxn modelId="{09AA1BC7-87FF-4D4C-A9FF-86F8AADE148F}" type="presParOf" srcId="{F14CBBDC-B15B-461E-94C2-88B050BAF278}" destId="{B81FF59F-48C5-48F9-B71E-8779E18BB073}" srcOrd="1" destOrd="0" presId="urn:microsoft.com/office/officeart/2016/7/layout/BasicLinearProcessNumbered"/>
    <dgm:cxn modelId="{EEE8C0FE-2A49-461A-B308-83DCF5269625}" type="presParOf" srcId="{F14CBBDC-B15B-461E-94C2-88B050BAF278}" destId="{514156F9-8F54-486B-B0D7-1C95F582075B}" srcOrd="2" destOrd="0" presId="urn:microsoft.com/office/officeart/2016/7/layout/BasicLinearProcessNumbered"/>
    <dgm:cxn modelId="{08F80355-CE42-413B-AB38-510B6DD18CA4}" type="presParOf" srcId="{F14CBBDC-B15B-461E-94C2-88B050BAF278}" destId="{5B5B4B50-3D30-4B35-8288-CA5BB84EC00F}" srcOrd="3" destOrd="0" presId="urn:microsoft.com/office/officeart/2016/7/layout/BasicLinearProcessNumbered"/>
    <dgm:cxn modelId="{20BD8C64-6183-41FF-945D-A3DCAEB024AB}" type="presParOf" srcId="{3F2AAB94-8735-469F-84D2-1F43FD858EAC}" destId="{493AB0FF-7392-454F-9E0F-352ED8E17433}" srcOrd="1" destOrd="0" presId="urn:microsoft.com/office/officeart/2016/7/layout/BasicLinearProcessNumbered"/>
    <dgm:cxn modelId="{D2069D33-4913-4721-8C0A-CE2FAC6299AB}" type="presParOf" srcId="{3F2AAB94-8735-469F-84D2-1F43FD858EAC}" destId="{A25B3C96-4CCE-499A-A186-87CBB133B50B}" srcOrd="2" destOrd="0" presId="urn:microsoft.com/office/officeart/2016/7/layout/BasicLinearProcessNumbered"/>
    <dgm:cxn modelId="{2583D627-B9C3-4C7C-8FEA-DD4A85EF11B1}" type="presParOf" srcId="{A25B3C96-4CCE-499A-A186-87CBB133B50B}" destId="{DEB157F1-539F-492E-8504-CBCA55800B80}" srcOrd="0" destOrd="0" presId="urn:microsoft.com/office/officeart/2016/7/layout/BasicLinearProcessNumbered"/>
    <dgm:cxn modelId="{A300EA52-0D73-4865-AD35-8FEBAEA285F3}" type="presParOf" srcId="{A25B3C96-4CCE-499A-A186-87CBB133B50B}" destId="{178DC1CF-898D-4FC1-9A73-4D46FDC56EB4}" srcOrd="1" destOrd="0" presId="urn:microsoft.com/office/officeart/2016/7/layout/BasicLinearProcessNumbered"/>
    <dgm:cxn modelId="{600B87D8-84B3-4A2B-B925-5401BF701E24}" type="presParOf" srcId="{A25B3C96-4CCE-499A-A186-87CBB133B50B}" destId="{CED142F3-ED77-4BA3-B084-8F313B588DE6}" srcOrd="2" destOrd="0" presId="urn:microsoft.com/office/officeart/2016/7/layout/BasicLinearProcessNumbered"/>
    <dgm:cxn modelId="{CDA3C726-8081-4B81-9238-036AC792F475}" type="presParOf" srcId="{A25B3C96-4CCE-499A-A186-87CBB133B50B}" destId="{00B0E952-AB7A-4AF7-8A5A-14D6AC203821}" srcOrd="3" destOrd="0" presId="urn:microsoft.com/office/officeart/2016/7/layout/BasicLinearProcessNumbered"/>
    <dgm:cxn modelId="{D3BB1277-CEC2-4E1B-8E02-FD6A6420482E}" type="presParOf" srcId="{3F2AAB94-8735-469F-84D2-1F43FD858EAC}" destId="{CAF758D4-1273-4A03-9231-3B96CBE78509}" srcOrd="3" destOrd="0" presId="urn:microsoft.com/office/officeart/2016/7/layout/BasicLinearProcessNumbered"/>
    <dgm:cxn modelId="{31BAEB5B-0F5F-4DB7-9664-886030596CDD}" type="presParOf" srcId="{3F2AAB94-8735-469F-84D2-1F43FD858EAC}" destId="{6FE56129-2DE6-437C-A412-6B98DFAAEEDD}" srcOrd="4" destOrd="0" presId="urn:microsoft.com/office/officeart/2016/7/layout/BasicLinearProcessNumbered"/>
    <dgm:cxn modelId="{74870AEC-3E00-49C7-B3E9-58D4E344D539}" type="presParOf" srcId="{6FE56129-2DE6-437C-A412-6B98DFAAEEDD}" destId="{D81DE056-85AC-49EB-8AFC-8E0834620895}" srcOrd="0" destOrd="0" presId="urn:microsoft.com/office/officeart/2016/7/layout/BasicLinearProcessNumbered"/>
    <dgm:cxn modelId="{1E6D7021-3081-4EF5-9AC6-46B2805974A8}" type="presParOf" srcId="{6FE56129-2DE6-437C-A412-6B98DFAAEEDD}" destId="{087448E3-DD45-46CB-810B-BDC737B32D84}" srcOrd="1" destOrd="0" presId="urn:microsoft.com/office/officeart/2016/7/layout/BasicLinearProcessNumbered"/>
    <dgm:cxn modelId="{0905E091-24F4-44FF-88AB-093B645CFDA0}" type="presParOf" srcId="{6FE56129-2DE6-437C-A412-6B98DFAAEEDD}" destId="{DE2F2757-A0FE-4F72-91B7-427A4210E6B3}" srcOrd="2" destOrd="0" presId="urn:microsoft.com/office/officeart/2016/7/layout/BasicLinearProcessNumbered"/>
    <dgm:cxn modelId="{EFB5F753-5D50-45E6-A8C8-4F01F3138A65}" type="presParOf" srcId="{6FE56129-2DE6-437C-A412-6B98DFAAEEDD}" destId="{60A99861-B145-4D80-917B-8B478DFB27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DFDE2-A411-4DDC-9791-907513A34753}">
      <dsp:nvSpPr>
        <dsp:cNvPr id="0" name=""/>
        <dsp:cNvSpPr/>
      </dsp:nvSpPr>
      <dsp:spPr>
        <a:xfrm>
          <a:off x="518185" y="21105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EBC89-D906-47F0-8EBE-5A0FF6A5E8FB}">
      <dsp:nvSpPr>
        <dsp:cNvPr id="0" name=""/>
        <dsp:cNvSpPr/>
      </dsp:nvSpPr>
      <dsp:spPr>
        <a:xfrm>
          <a:off x="832623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0A894-3D58-462B-B64A-FDF3B1673167}">
      <dsp:nvSpPr>
        <dsp:cNvPr id="0" name=""/>
        <dsp:cNvSpPr/>
      </dsp:nvSpPr>
      <dsp:spPr>
        <a:xfrm>
          <a:off x="46529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Significance of Bird Strike Analysis: </a:t>
          </a:r>
          <a:r>
            <a:rPr lang="en-US" sz="1100" kern="1200"/>
            <a:t>Analyzing bird strike incidents is crucial for enhancing aviation safety and preventing potential disasters.</a:t>
          </a:r>
        </a:p>
      </dsp:txBody>
      <dsp:txXfrm>
        <a:off x="46529" y="2146052"/>
        <a:ext cx="2418750" cy="787500"/>
      </dsp:txXfrm>
    </dsp:sp>
    <dsp:sp modelId="{3562772C-EF17-4632-8E90-9782BFF7E2AB}">
      <dsp:nvSpPr>
        <dsp:cNvPr id="0" name=""/>
        <dsp:cNvSpPr/>
      </dsp:nvSpPr>
      <dsp:spPr>
        <a:xfrm>
          <a:off x="3360216" y="21105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BDBC-B76C-4CB0-A193-7F68652FE50F}">
      <dsp:nvSpPr>
        <dsp:cNvPr id="0" name=""/>
        <dsp:cNvSpPr/>
      </dsp:nvSpPr>
      <dsp:spPr>
        <a:xfrm>
          <a:off x="3674654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655FB-2B80-4F52-B109-B8E2E65D540C}">
      <dsp:nvSpPr>
        <dsp:cNvPr id="0" name=""/>
        <dsp:cNvSpPr/>
      </dsp:nvSpPr>
      <dsp:spPr>
        <a:xfrm>
          <a:off x="2888560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 Utilization from FAA: </a:t>
          </a:r>
          <a:r>
            <a:rPr lang="en-US" sz="1100" kern="1200"/>
            <a:t>The study employs comprehensive FAA data spanning from 2000 to 2011, enabling robust analytical insights.</a:t>
          </a:r>
        </a:p>
      </dsp:txBody>
      <dsp:txXfrm>
        <a:off x="2888560" y="2146052"/>
        <a:ext cx="2418750" cy="787500"/>
      </dsp:txXfrm>
    </dsp:sp>
    <dsp:sp modelId="{C2AD287C-5FBC-4DB9-B649-7D9EA3930004}">
      <dsp:nvSpPr>
        <dsp:cNvPr id="0" name=""/>
        <dsp:cNvSpPr/>
      </dsp:nvSpPr>
      <dsp:spPr>
        <a:xfrm>
          <a:off x="6202248" y="21105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84698-59BC-4A3C-992B-10A646BA3423}">
      <dsp:nvSpPr>
        <dsp:cNvPr id="0" name=""/>
        <dsp:cNvSpPr/>
      </dsp:nvSpPr>
      <dsp:spPr>
        <a:xfrm>
          <a:off x="6516685" y="52548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B6254-6DFF-4462-825B-C7501F63915E}">
      <dsp:nvSpPr>
        <dsp:cNvPr id="0" name=""/>
        <dsp:cNvSpPr/>
      </dsp:nvSpPr>
      <dsp:spPr>
        <a:xfrm>
          <a:off x="5730591" y="2146052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Impact on Aviation Regulations: </a:t>
          </a:r>
          <a:r>
            <a:rPr lang="en-US" sz="1100" kern="1200"/>
            <a:t>Understanding bird strikes informs regulatory frameworks, improving safety protocols within the aviation industry.</a:t>
          </a:r>
        </a:p>
      </dsp:txBody>
      <dsp:txXfrm>
        <a:off x="5730591" y="2146052"/>
        <a:ext cx="241875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3767-906D-4878-AF91-0397CF137783}">
      <dsp:nvSpPr>
        <dsp:cNvPr id="0" name=""/>
        <dsp:cNvSpPr/>
      </dsp:nvSpPr>
      <dsp:spPr>
        <a:xfrm>
          <a:off x="1040327" y="1503"/>
          <a:ext cx="921076" cy="92107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530FC-3D16-4E07-AF78-5E7498A0A9D6}">
      <dsp:nvSpPr>
        <dsp:cNvPr id="0" name=""/>
        <dsp:cNvSpPr/>
      </dsp:nvSpPr>
      <dsp:spPr>
        <a:xfrm>
          <a:off x="1236622" y="197797"/>
          <a:ext cx="528486" cy="5284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9577-722F-4CE9-BD53-29805201F3DC}">
      <dsp:nvSpPr>
        <dsp:cNvPr id="0" name=""/>
        <dsp:cNvSpPr/>
      </dsp:nvSpPr>
      <dsp:spPr>
        <a:xfrm>
          <a:off x="745884" y="1209471"/>
          <a:ext cx="1509960" cy="100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Problem Overview: </a:t>
          </a:r>
          <a:r>
            <a:rPr lang="en-US" sz="1100" kern="1200"/>
            <a:t>Bird strikes pose significant risks to aircraft, impacting safety and operational efficiency across aviation sectors.</a:t>
          </a:r>
        </a:p>
      </dsp:txBody>
      <dsp:txXfrm>
        <a:off x="745884" y="1209471"/>
        <a:ext cx="1509960" cy="1003888"/>
      </dsp:txXfrm>
    </dsp:sp>
    <dsp:sp modelId="{B892D2F1-1471-4476-8421-EBE3F55B4EC1}">
      <dsp:nvSpPr>
        <dsp:cNvPr id="0" name=""/>
        <dsp:cNvSpPr/>
      </dsp:nvSpPr>
      <dsp:spPr>
        <a:xfrm>
          <a:off x="2814531" y="1503"/>
          <a:ext cx="921076" cy="92107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5E05B-DCB0-45FE-90B2-D07C87C14110}">
      <dsp:nvSpPr>
        <dsp:cNvPr id="0" name=""/>
        <dsp:cNvSpPr/>
      </dsp:nvSpPr>
      <dsp:spPr>
        <a:xfrm>
          <a:off x="3010826" y="197797"/>
          <a:ext cx="528486" cy="5284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663E1-19FD-4980-AEA6-55E4102EFCF3}">
      <dsp:nvSpPr>
        <dsp:cNvPr id="0" name=""/>
        <dsp:cNvSpPr/>
      </dsp:nvSpPr>
      <dsp:spPr>
        <a:xfrm>
          <a:off x="2520089" y="1209471"/>
          <a:ext cx="1509960" cy="100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Aviation Industry Implications: </a:t>
          </a:r>
          <a:r>
            <a:rPr lang="en-US" sz="1100" kern="1200"/>
            <a:t>Frequent bird strikes lead to costly damages, influencing airline operations, insurance costs, and regulatory policies.</a:t>
          </a:r>
        </a:p>
      </dsp:txBody>
      <dsp:txXfrm>
        <a:off x="2520089" y="1209471"/>
        <a:ext cx="1509960" cy="1003888"/>
      </dsp:txXfrm>
    </dsp:sp>
    <dsp:sp modelId="{B6C96C3F-4A99-42C2-B969-F5C1F4324B2E}">
      <dsp:nvSpPr>
        <dsp:cNvPr id="0" name=""/>
        <dsp:cNvSpPr/>
      </dsp:nvSpPr>
      <dsp:spPr>
        <a:xfrm>
          <a:off x="1927429" y="2590850"/>
          <a:ext cx="921076" cy="92107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BE483-4900-4FC0-8F2E-A6EAA3C022E7}">
      <dsp:nvSpPr>
        <dsp:cNvPr id="0" name=""/>
        <dsp:cNvSpPr/>
      </dsp:nvSpPr>
      <dsp:spPr>
        <a:xfrm>
          <a:off x="2123724" y="2787145"/>
          <a:ext cx="528486" cy="5284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9C3D3-E5AC-4A19-975C-F1D660B88494}">
      <dsp:nvSpPr>
        <dsp:cNvPr id="0" name=""/>
        <dsp:cNvSpPr/>
      </dsp:nvSpPr>
      <dsp:spPr>
        <a:xfrm>
          <a:off x="1632987" y="3798818"/>
          <a:ext cx="1509960" cy="100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Dataset Specifics: </a:t>
          </a:r>
          <a:r>
            <a:rPr lang="en-US" sz="1100" kern="1200"/>
            <a:t>The analysis utilizes FAA's detailed bird strike data from 2000-2011, facilitating informed decision-making and solutions.</a:t>
          </a:r>
        </a:p>
      </dsp:txBody>
      <dsp:txXfrm>
        <a:off x="1632987" y="3798818"/>
        <a:ext cx="1509960" cy="1003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3D306-CDAD-4B33-9F63-3EBF522A90D2}">
      <dsp:nvSpPr>
        <dsp:cNvPr id="0" name=""/>
        <dsp:cNvSpPr/>
      </dsp:nvSpPr>
      <dsp:spPr>
        <a:xfrm>
          <a:off x="750914" y="1123940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6A280-BBB4-4461-BBE5-106CB665EC17}">
      <dsp:nvSpPr>
        <dsp:cNvPr id="0" name=""/>
        <dsp:cNvSpPr/>
      </dsp:nvSpPr>
      <dsp:spPr>
        <a:xfrm>
          <a:off x="90151" y="2547022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Trends Over Time: </a:t>
          </a:r>
          <a:r>
            <a:rPr lang="en-US" sz="1100" kern="1200"/>
            <a:t>Graphical representations reveal significant fluctuations in bird strike incidents, highlighting critical trends from 2000 to 2011.</a:t>
          </a:r>
        </a:p>
      </dsp:txBody>
      <dsp:txXfrm>
        <a:off x="90151" y="2547022"/>
        <a:ext cx="2402775" cy="855000"/>
      </dsp:txXfrm>
    </dsp:sp>
    <dsp:sp modelId="{A278A009-268D-4651-ACA5-C5F8BDDABBF6}">
      <dsp:nvSpPr>
        <dsp:cNvPr id="0" name=""/>
        <dsp:cNvSpPr/>
      </dsp:nvSpPr>
      <dsp:spPr>
        <a:xfrm>
          <a:off x="3574175" y="1123940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8B0F5-CA0E-4991-A7E5-F30E381EC919}">
      <dsp:nvSpPr>
        <dsp:cNvPr id="0" name=""/>
        <dsp:cNvSpPr/>
      </dsp:nvSpPr>
      <dsp:spPr>
        <a:xfrm>
          <a:off x="2913412" y="2547022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High-Risk Airports: </a:t>
          </a:r>
          <a:r>
            <a:rPr lang="en-US" sz="1100" kern="1200"/>
            <a:t>Analysis identifies key airports with the highest occurrences of bird strikes, guiding targeted preventive measures.</a:t>
          </a:r>
        </a:p>
      </dsp:txBody>
      <dsp:txXfrm>
        <a:off x="2913412" y="2547022"/>
        <a:ext cx="2402775" cy="855000"/>
      </dsp:txXfrm>
    </dsp:sp>
    <dsp:sp modelId="{94049F5D-B9FE-4ECA-A901-8815BFE17FA1}">
      <dsp:nvSpPr>
        <dsp:cNvPr id="0" name=""/>
        <dsp:cNvSpPr/>
      </dsp:nvSpPr>
      <dsp:spPr>
        <a:xfrm>
          <a:off x="6397436" y="1123940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059D2-090A-4DB7-99FF-0957BC9FD6E5}">
      <dsp:nvSpPr>
        <dsp:cNvPr id="0" name=""/>
        <dsp:cNvSpPr/>
      </dsp:nvSpPr>
      <dsp:spPr>
        <a:xfrm>
          <a:off x="5736673" y="2547022"/>
          <a:ext cx="240277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Affected Flight Phases: </a:t>
          </a:r>
          <a:r>
            <a:rPr lang="en-US" sz="1100" kern="1200"/>
            <a:t>Data indicates specific flight phases most impacted by bird strikes, essential for enhancing operational safety protocols.</a:t>
          </a:r>
        </a:p>
      </dsp:txBody>
      <dsp:txXfrm>
        <a:off x="5736673" y="2547022"/>
        <a:ext cx="2402775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411A4-10B9-4ACE-9AB5-1508DD093ED6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Impact on Flight Phases: </a:t>
          </a:r>
          <a:r>
            <a:rPr lang="en-US" sz="1300" kern="1200"/>
            <a:t>Bird strikes predominantly affect takeoff and landing phases, necessitating enhanced protocols during these critical operations.</a:t>
          </a:r>
        </a:p>
      </dsp:txBody>
      <dsp:txXfrm>
        <a:off x="0" y="1240131"/>
        <a:ext cx="2464593" cy="1958102"/>
      </dsp:txXfrm>
    </dsp:sp>
    <dsp:sp modelId="{B81FF59F-48C5-48F9-B71E-8779E18BB073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514156F9-8F54-486B-B0D7-1C95F582075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B157F1-539F-492E-8504-CBCA55800B80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Financial Implications: </a:t>
          </a:r>
          <a:r>
            <a:rPr lang="en-US" sz="1300" kern="1200"/>
            <a:t>An estimated multi-million dollar annual cost arises from bird strike damages, emphasizing the need for better mitigation strategies.</a:t>
          </a:r>
        </a:p>
      </dsp:txBody>
      <dsp:txXfrm>
        <a:off x="2711053" y="1240131"/>
        <a:ext cx="2464593" cy="1958102"/>
      </dsp:txXfrm>
    </dsp:sp>
    <dsp:sp modelId="{178DC1CF-898D-4FC1-9A73-4D46FDC56EB4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CED142F3-ED77-4BA3-B084-8F313B588DE6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DE056-85AC-49EB-8AFC-8E0834620895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Warning Systems Effectiveness: </a:t>
          </a:r>
          <a:r>
            <a:rPr lang="en-US" sz="1300" kern="1200"/>
            <a:t>Pilot warnings show limited effectiveness in preventing strikes, indicating a gap requiring further technological improvements and research.</a:t>
          </a:r>
        </a:p>
      </dsp:txBody>
      <dsp:txXfrm>
        <a:off x="5422106" y="1240131"/>
        <a:ext cx="2464593" cy="1958102"/>
      </dsp:txXfrm>
    </dsp:sp>
    <dsp:sp modelId="{087448E3-DD45-46CB-810B-BDC737B32D8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DE2F2757-A0FE-4F72-91B7-427A4210E6B3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ima-miroshnichenko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leah-newhouse-50725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scottwebb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wl">
            <a:extLst>
              <a:ext uri="{FF2B5EF4-FFF2-40B4-BE49-F238E27FC236}">
                <a16:creationId xmlns:a16="http://schemas.microsoft.com/office/drawing/2014/main" id="{59BB165F-2EEF-4BBC-6061-433335F7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25" b="3287"/>
          <a:stretch/>
        </p:blipFill>
        <p:spPr>
          <a:xfrm>
            <a:off x="20" y="-5714"/>
            <a:ext cx="9143979" cy="5165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47414" y="-939681"/>
            <a:ext cx="304917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8087" y="241537"/>
            <a:ext cx="2300957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3129660"/>
            <a:ext cx="5366057" cy="20272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452649"/>
            <a:ext cx="3636783" cy="2129455"/>
          </a:xfrm>
        </p:spPr>
        <p:txBody>
          <a:bodyPr>
            <a:normAutofit/>
          </a:bodyPr>
          <a:lstStyle/>
          <a:p>
            <a:pPr algn="l">
              <a:defRPr sz="5200"/>
            </a:pPr>
            <a:r>
              <a:rPr lang="en-IN" sz="2700">
                <a:solidFill>
                  <a:srgbClr val="FFFFFF"/>
                </a:solidFill>
              </a:rPr>
              <a:t>Bird Strikes Analysis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3655200"/>
            <a:ext cx="3636783" cy="887701"/>
          </a:xfrm>
        </p:spPr>
        <p:txBody>
          <a:bodyPr>
            <a:normAutofit/>
          </a:bodyPr>
          <a:lstStyle/>
          <a:p>
            <a:pPr algn="l"/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5714"/>
            <a:ext cx="746740" cy="5188584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IN" sz="30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3678789" y="1021278"/>
            <a:ext cx="2885242" cy="3173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320040">
              <a:spcAft>
                <a:spcPts val="600"/>
              </a:spcAft>
            </a:pPr>
            <a:r>
              <a:rPr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FAA Database Significance: </a:t>
            </a:r>
            <a:r>
              <a:rPr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FAA database provides extensive, reliable bird strike data essential for thorough safety analysis in aviation.</a:t>
            </a:r>
          </a:p>
          <a:p>
            <a:pPr defTabSz="320040">
              <a:spcAft>
                <a:spcPts val="600"/>
              </a:spcAft>
            </a:pPr>
            <a:r>
              <a:rPr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Comprehensiveness: </a:t>
            </a:r>
            <a:r>
              <a:rPr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Spanning over a decade, the FAA dataset covers various species and conditions encountered during strikes.</a:t>
            </a:r>
          </a:p>
          <a:p>
            <a:pPr defTabSz="320040">
              <a:spcAft>
                <a:spcPts val="600"/>
              </a:spcAft>
            </a:pPr>
            <a:r>
              <a:rPr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Metrics: </a:t>
            </a:r>
            <a:r>
              <a:rPr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dataset's accuracy is validated through systematic reporting by aircraft crew and airport personnel.</a:t>
            </a:r>
            <a:endParaRPr sz="1400"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91" y="1021278"/>
            <a:ext cx="1344522" cy="2019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4391" y="3040947"/>
            <a:ext cx="1226618" cy="427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20040">
              <a:spcAft>
                <a:spcPts val="600"/>
              </a:spcAft>
            </a:pPr>
            <a:endParaRPr lang="en-IN" sz="12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320040">
              <a:spcAft>
                <a:spcPts val="600"/>
              </a:spcAft>
              <a:defRPr sz="600"/>
            </a:pPr>
            <a:r>
              <a:rPr lang="en-IN" sz="42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Photo by Tima Miroshnichenko on Pexels</a:t>
            </a:r>
            <a:endParaRPr lang="en-IN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Data Range Expansion: </a:t>
            </a:r>
            <a:r>
              <a:rPr sz="1400"/>
              <a:t>Extending the data range beyond 2011 allows for updated trends, enhancing predictive modeling efforts significantly.</a:t>
            </a:r>
          </a:p>
          <a:p>
            <a:r>
              <a:rPr sz="1400" b="1"/>
              <a:t>Predictive Modeling Integration: </a:t>
            </a:r>
            <a:r>
              <a:rPr sz="1400"/>
              <a:t>Incorporating machine learning techniques can improve prediction of bird strikes based on environmental factors and timeframes.</a:t>
            </a:r>
          </a:p>
          <a:p>
            <a:r>
              <a:rPr sz="1400" b="1"/>
              <a:t>Airport Condition Focus: </a:t>
            </a:r>
            <a:r>
              <a:rPr sz="1400"/>
              <a:t>Investigating specific airport features, such as proximity to wildlife habitats, could provide critical safety insights.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Leah Newhouse on Pexels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F77E-857F-B5C2-1072-A9714380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983" y="556043"/>
            <a:ext cx="2526926" cy="1212152"/>
          </a:xfrm>
        </p:spPr>
        <p:txBody>
          <a:bodyPr anchor="b">
            <a:normAutofit/>
          </a:bodyPr>
          <a:lstStyle/>
          <a:p>
            <a:endParaRPr lang="en-IN" sz="2400" dirty="0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3349A09E-9287-4FFE-BBAA-D41DC8A6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5" r="25205"/>
          <a:stretch/>
        </p:blipFill>
        <p:spPr>
          <a:xfrm>
            <a:off x="20" y="10"/>
            <a:ext cx="5542677" cy="51434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59758" y="1760562"/>
            <a:ext cx="1223181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439296" y="1439295"/>
            <a:ext cx="514071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3318791"/>
            <a:ext cx="2196454" cy="182470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7622-B975-62DB-C644-A1425A90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983" y="1900107"/>
            <a:ext cx="2526926" cy="25858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/>
              <a:t>CREDITS</a:t>
            </a:r>
          </a:p>
          <a:p>
            <a:pPr marL="0" indent="0">
              <a:buNone/>
            </a:pPr>
            <a:r>
              <a:rPr lang="en-IN" sz="2400" dirty="0"/>
              <a:t>            -AKSHARA V</a:t>
            </a:r>
          </a:p>
          <a:p>
            <a:pPr marL="0" indent="0" algn="r">
              <a:buNone/>
            </a:pPr>
            <a:r>
              <a:rPr lang="en-IN" sz="1500" dirty="0"/>
              <a:t>           DATA SCIENCE INTERN       AT UNIFIED MENTOR</a:t>
            </a:r>
          </a:p>
        </p:txBody>
      </p:sp>
    </p:spTree>
    <p:extLst>
      <p:ext uri="{BB962C8B-B14F-4D97-AF65-F5344CB8AC3E}">
        <p14:creationId xmlns:p14="http://schemas.microsoft.com/office/powerpoint/2010/main" val="322568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r>
              <a:rPr lang="en-IN" sz="3000"/>
              <a:t>Bird Strikes 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sz="1400"/>
              <a:t>Data Visualization and Analysis of Bird Strikes (2000-2011)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Introduction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Problem Statement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Data Visualization Insights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Model and Methodology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Insights and Analysis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Proposed Solutions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Conclusion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Credits</a:t>
            </a:r>
            <a:endParaRPr lang="en-IN" sz="1400"/>
          </a:p>
          <a:p>
            <a:pPr>
              <a:lnSpc>
                <a:spcPct val="90000"/>
              </a:lnSpc>
            </a:pPr>
            <a:r>
              <a:rPr sz="1400"/>
              <a:t>Data Sources</a:t>
            </a:r>
            <a:endParaRPr lang="en-IN" sz="140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DE3CAA2F-B843-B4AD-D31F-87062910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21" r="28946" b="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AF445-DE43-DCD6-E6AA-3BEA66DE5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91080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51435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630936"/>
            <a:ext cx="2636433" cy="4005072"/>
          </a:xfrm>
        </p:spPr>
        <p:txBody>
          <a:bodyPr anchor="ctr">
            <a:normAutofit/>
          </a:bodyPr>
          <a:lstStyle/>
          <a:p>
            <a:pPr algn="l"/>
            <a:r>
              <a:rPr lang="en-IN" sz="360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2F7A2C-9E6A-D2E6-16E3-262F4607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11681"/>
              </p:ext>
            </p:extLst>
          </p:nvPr>
        </p:nvGraphicFramePr>
        <p:xfrm>
          <a:off x="3739414" y="173254"/>
          <a:ext cx="4775935" cy="480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Visualization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16C47-5C4A-20A6-F019-51AF71AEE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anchor="b">
            <a:normAutofit/>
          </a:bodyPr>
          <a:lstStyle/>
          <a:p>
            <a:pPr algn="r"/>
            <a:r>
              <a:rPr lang="en-IN" sz="3000">
                <a:solidFill>
                  <a:srgbClr val="FFFFFF"/>
                </a:solidFill>
              </a:rPr>
              <a:t>Model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487110"/>
            <a:ext cx="4916510" cy="4159535"/>
          </a:xfrm>
        </p:spPr>
        <p:txBody>
          <a:bodyPr anchor="ctr">
            <a:normAutofit/>
          </a:bodyPr>
          <a:lstStyle/>
          <a:p>
            <a:r>
              <a:rPr lang="en-US" sz="1500" b="1"/>
              <a:t>RandomForest Classifier Overview: </a:t>
            </a:r>
            <a:r>
              <a:rPr lang="en-US" sz="1500"/>
              <a:t>This algorithm efficiently handles complex classifications, featuring multiple decision trees for enhanced predictive accuracy.</a:t>
            </a:r>
          </a:p>
          <a:p>
            <a:r>
              <a:rPr lang="en-US" sz="1500" b="1"/>
              <a:t>Key Features Utilized: </a:t>
            </a:r>
            <a:r>
              <a:rPr lang="en-US" sz="1500"/>
              <a:t>Important features include aircraft type, strike location, and weather conditions to improve model performance significantly.</a:t>
            </a:r>
          </a:p>
          <a:p>
            <a:r>
              <a:rPr lang="en-US" sz="1500" b="1"/>
              <a:t>Performance Metrics: </a:t>
            </a:r>
            <a:r>
              <a:rPr lang="en-US" sz="1500"/>
              <a:t>The model achieved 85% accuracy, with precision at 0.82, recall at 0.78, and F1-score of 0.80.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589131-4B68-B5DD-4CDB-FF2E3248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11" b="3519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IN"/>
              <a:t>Insights and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B8AF4-8274-B44D-9CD4-7C765DD09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391945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anchor="b">
            <a:normAutofit/>
          </a:bodyPr>
          <a:lstStyle/>
          <a:p>
            <a:pPr algn="r"/>
            <a:r>
              <a:rPr lang="en-IN" sz="3000">
                <a:solidFill>
                  <a:srgbClr val="FFFFFF"/>
                </a:solidFill>
              </a:rP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487110"/>
            <a:ext cx="4916510" cy="4159535"/>
          </a:xfrm>
        </p:spPr>
        <p:txBody>
          <a:bodyPr anchor="ctr">
            <a:normAutofit/>
          </a:bodyPr>
          <a:lstStyle/>
          <a:p>
            <a:r>
              <a:rPr lang="en-US" sz="1500" b="1"/>
              <a:t>Detection System Advancements: </a:t>
            </a:r>
            <a:r>
              <a:rPr lang="en-US" sz="1500"/>
              <a:t>Implementing advanced detection systems using radar and AI can significantly enhance early bird strike warnings.</a:t>
            </a:r>
          </a:p>
          <a:p>
            <a:r>
              <a:rPr lang="en-US" sz="1500" b="1"/>
              <a:t>Habitat Management Strategies: </a:t>
            </a:r>
            <a:r>
              <a:rPr lang="en-US" sz="1500"/>
              <a:t>Effective habitat management near airports, through vegetation control and waste disposal, reduces bird populations significantly.</a:t>
            </a:r>
          </a:p>
          <a:p>
            <a:r>
              <a:rPr lang="en-US" sz="1500" b="1"/>
              <a:t>Future Research Directions: </a:t>
            </a:r>
            <a:r>
              <a:rPr lang="en-US" sz="1500"/>
              <a:t>Future studies should focus on ecological impacts of aviation habitats and innovative deterrent technologies for birds.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Continuous Monitoring Importance: </a:t>
            </a:r>
            <a:r>
              <a:rPr sz="1400"/>
              <a:t>Ongoing data collection and monitoring are crucial for adapting safety measures to evolving bird strike trends.</a:t>
            </a:r>
          </a:p>
          <a:p>
            <a:r>
              <a:rPr sz="1400" b="1"/>
              <a:t>Reinforcing Project Relevance: </a:t>
            </a:r>
            <a:r>
              <a:rPr sz="1400"/>
              <a:t>The study underscores aviation safety's continuing challenge, amplifying the significance of continual research and solutions.</a:t>
            </a:r>
          </a:p>
          <a:p>
            <a:r>
              <a:rPr sz="1400" b="1"/>
              <a:t>Collaborative Industry Efforts: </a:t>
            </a:r>
            <a:r>
              <a:rPr sz="1400"/>
              <a:t>Engagement among stakeholders, including airlines and wildlife experts, is essential for comprehensive bird strike mitigation.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Scott Webb on Pexels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665</Words>
  <Application>Microsoft Office PowerPoint</Application>
  <PresentationFormat>On-screen Show 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Bird Strikes Analysis &amp; Insights</vt:lpstr>
      <vt:lpstr>Bird Strikes Analysis &amp; Insights</vt:lpstr>
      <vt:lpstr>Introduction</vt:lpstr>
      <vt:lpstr>Problem Statement</vt:lpstr>
      <vt:lpstr>Data Visualization Insights</vt:lpstr>
      <vt:lpstr>Model and Methodology</vt:lpstr>
      <vt:lpstr>Insights and Analysis</vt:lpstr>
      <vt:lpstr>Proposed Solutions</vt:lpstr>
      <vt:lpstr>Conclusion</vt:lpstr>
      <vt:lpstr>Data Sources</vt:lpstr>
      <vt:lpstr>Future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Akshara V</cp:lastModifiedBy>
  <cp:revision>3</cp:revision>
  <dcterms:created xsi:type="dcterms:W3CDTF">2013-01-27T09:14:16Z</dcterms:created>
  <dcterms:modified xsi:type="dcterms:W3CDTF">2024-08-14T14:54:19Z</dcterms:modified>
  <cp:category/>
</cp:coreProperties>
</file>