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8" r:id="rId12"/>
    <p:sldId id="269" r:id="rId13"/>
    <p:sldId id="270" r:id="rId1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87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4_2">
  <dgm:title val=""/>
  <dgm:desc val=""/>
  <dgm:catLst>
    <dgm:cat type="accent4" pri="14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F82204-40CC-445F-821C-52909DAAFF42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D9EF8CA6-22EF-4FE1-89C8-A4775A535F49}">
      <dgm:prSet/>
      <dgm:spPr/>
      <dgm:t>
        <a:bodyPr/>
        <a:lstStyle/>
        <a:p>
          <a:r>
            <a:rPr lang="en-US" b="1"/>
            <a:t>FDI Impact on Economic Patterns: </a:t>
          </a:r>
          <a:r>
            <a:rPr lang="en-US"/>
            <a:t>Foreign Direct Investment plays a pivotal role influencing India's economic development and sectoral growth dynamics.</a:t>
          </a:r>
        </a:p>
      </dgm:t>
    </dgm:pt>
    <dgm:pt modelId="{00D55F08-6E5B-44C4-B302-3F086883DC3C}" type="parTrans" cxnId="{E33BB52F-DB0D-4D24-8B5B-27D92DC67EBC}">
      <dgm:prSet/>
      <dgm:spPr/>
      <dgm:t>
        <a:bodyPr/>
        <a:lstStyle/>
        <a:p>
          <a:endParaRPr lang="en-US"/>
        </a:p>
      </dgm:t>
    </dgm:pt>
    <dgm:pt modelId="{9E2352CE-D167-4101-B003-DBAA606CDBCC}" type="sibTrans" cxnId="{E33BB52F-DB0D-4D24-8B5B-27D92DC67EBC}">
      <dgm:prSet/>
      <dgm:spPr/>
      <dgm:t>
        <a:bodyPr/>
        <a:lstStyle/>
        <a:p>
          <a:endParaRPr lang="en-US"/>
        </a:p>
      </dgm:t>
    </dgm:pt>
    <dgm:pt modelId="{D8F6324B-988C-4A6D-B1E4-E2D22D5B2151}">
      <dgm:prSet/>
      <dgm:spPr/>
      <dgm:t>
        <a:bodyPr/>
        <a:lstStyle/>
        <a:p>
          <a:r>
            <a:rPr lang="en-US" b="1"/>
            <a:t>Significance of Analysis: </a:t>
          </a:r>
          <a:r>
            <a:rPr lang="en-US"/>
            <a:t>This analytical framework enables policymakers to understand investment patterns and guide strategic economic decisions.</a:t>
          </a:r>
        </a:p>
      </dgm:t>
    </dgm:pt>
    <dgm:pt modelId="{7802E938-B3D5-4F76-850E-0FD5A7B37571}" type="parTrans" cxnId="{0EE994D1-10A0-4354-910F-0F63777B5886}">
      <dgm:prSet/>
      <dgm:spPr/>
      <dgm:t>
        <a:bodyPr/>
        <a:lstStyle/>
        <a:p>
          <a:endParaRPr lang="en-US"/>
        </a:p>
      </dgm:t>
    </dgm:pt>
    <dgm:pt modelId="{CB55DBB2-ED01-43E3-9D0C-AF97DDA2BFB6}" type="sibTrans" cxnId="{0EE994D1-10A0-4354-910F-0F63777B5886}">
      <dgm:prSet/>
      <dgm:spPr/>
      <dgm:t>
        <a:bodyPr/>
        <a:lstStyle/>
        <a:p>
          <a:endParaRPr lang="en-US"/>
        </a:p>
      </dgm:t>
    </dgm:pt>
    <dgm:pt modelId="{A9AFB473-06D9-4AF0-8C45-8CA7927A893E}">
      <dgm:prSet/>
      <dgm:spPr/>
      <dgm:t>
        <a:bodyPr/>
        <a:lstStyle/>
        <a:p>
          <a:r>
            <a:rPr lang="en-US" b="1"/>
            <a:t>Dataset Overview: </a:t>
          </a:r>
          <a:r>
            <a:rPr lang="en-US"/>
            <a:t>The dataset encompasses annual FDI inflows categorized by specific sectors, enhancing trend identification and analysis.</a:t>
          </a:r>
        </a:p>
      </dgm:t>
    </dgm:pt>
    <dgm:pt modelId="{BF86015A-CE05-49C4-81E8-5024E91FF4DE}" type="parTrans" cxnId="{579A7100-6889-42BE-8E4B-9FFEC947CC60}">
      <dgm:prSet/>
      <dgm:spPr/>
      <dgm:t>
        <a:bodyPr/>
        <a:lstStyle/>
        <a:p>
          <a:endParaRPr lang="en-US"/>
        </a:p>
      </dgm:t>
    </dgm:pt>
    <dgm:pt modelId="{475F1260-F8C0-4D45-A41B-308521EE5002}" type="sibTrans" cxnId="{579A7100-6889-42BE-8E4B-9FFEC947CC60}">
      <dgm:prSet/>
      <dgm:spPr/>
      <dgm:t>
        <a:bodyPr/>
        <a:lstStyle/>
        <a:p>
          <a:endParaRPr lang="en-US"/>
        </a:p>
      </dgm:t>
    </dgm:pt>
    <dgm:pt modelId="{B821B708-C3E9-48D4-B879-9DB0DD144F2C}" type="pres">
      <dgm:prSet presAssocID="{83F82204-40CC-445F-821C-52909DAAFF42}" presName="root" presStyleCnt="0">
        <dgm:presLayoutVars>
          <dgm:dir/>
          <dgm:resizeHandles val="exact"/>
        </dgm:presLayoutVars>
      </dgm:prSet>
      <dgm:spPr/>
    </dgm:pt>
    <dgm:pt modelId="{89298E92-87E9-4F6A-9250-EEA28EDE29EF}" type="pres">
      <dgm:prSet presAssocID="{D9EF8CA6-22EF-4FE1-89C8-A4775A535F49}" presName="compNode" presStyleCnt="0"/>
      <dgm:spPr/>
    </dgm:pt>
    <dgm:pt modelId="{7B81E9CD-21C7-43C8-8E79-AA4CFBB8DC28}" type="pres">
      <dgm:prSet presAssocID="{D9EF8CA6-22EF-4FE1-89C8-A4775A535F4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BDDF5B51-9487-4D96-B77E-D806422A0697}" type="pres">
      <dgm:prSet presAssocID="{D9EF8CA6-22EF-4FE1-89C8-A4775A535F49}" presName="spaceRect" presStyleCnt="0"/>
      <dgm:spPr/>
    </dgm:pt>
    <dgm:pt modelId="{983673BA-B392-4480-BD19-E0AC40607660}" type="pres">
      <dgm:prSet presAssocID="{D9EF8CA6-22EF-4FE1-89C8-A4775A535F49}" presName="textRect" presStyleLbl="revTx" presStyleIdx="0" presStyleCnt="3">
        <dgm:presLayoutVars>
          <dgm:chMax val="1"/>
          <dgm:chPref val="1"/>
        </dgm:presLayoutVars>
      </dgm:prSet>
      <dgm:spPr/>
    </dgm:pt>
    <dgm:pt modelId="{498F2AE4-D827-432D-A9F0-3867C1F09F2D}" type="pres">
      <dgm:prSet presAssocID="{9E2352CE-D167-4101-B003-DBAA606CDBCC}" presName="sibTrans" presStyleCnt="0"/>
      <dgm:spPr/>
    </dgm:pt>
    <dgm:pt modelId="{878DA733-63F3-450B-9357-50787B841AE1}" type="pres">
      <dgm:prSet presAssocID="{D8F6324B-988C-4A6D-B1E4-E2D22D5B2151}" presName="compNode" presStyleCnt="0"/>
      <dgm:spPr/>
    </dgm:pt>
    <dgm:pt modelId="{50FF8C19-FCA2-41CD-B1D7-3D0F550A3A7A}" type="pres">
      <dgm:prSet presAssocID="{D8F6324B-988C-4A6D-B1E4-E2D22D5B215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rson with Idea"/>
        </a:ext>
      </dgm:extLst>
    </dgm:pt>
    <dgm:pt modelId="{E15E95B2-59CF-44AD-8D05-713D3F65ECF0}" type="pres">
      <dgm:prSet presAssocID="{D8F6324B-988C-4A6D-B1E4-E2D22D5B2151}" presName="spaceRect" presStyleCnt="0"/>
      <dgm:spPr/>
    </dgm:pt>
    <dgm:pt modelId="{849359A4-4BEB-49A9-A9B9-67C0E74B1507}" type="pres">
      <dgm:prSet presAssocID="{D8F6324B-988C-4A6D-B1E4-E2D22D5B2151}" presName="textRect" presStyleLbl="revTx" presStyleIdx="1" presStyleCnt="3">
        <dgm:presLayoutVars>
          <dgm:chMax val="1"/>
          <dgm:chPref val="1"/>
        </dgm:presLayoutVars>
      </dgm:prSet>
      <dgm:spPr/>
    </dgm:pt>
    <dgm:pt modelId="{32094A9A-2B94-463F-B881-A9F6BFBD5C76}" type="pres">
      <dgm:prSet presAssocID="{CB55DBB2-ED01-43E3-9D0C-AF97DDA2BFB6}" presName="sibTrans" presStyleCnt="0"/>
      <dgm:spPr/>
    </dgm:pt>
    <dgm:pt modelId="{21197E1F-5528-427A-B9D7-DBAB436C0A96}" type="pres">
      <dgm:prSet presAssocID="{A9AFB473-06D9-4AF0-8C45-8CA7927A893E}" presName="compNode" presStyleCnt="0"/>
      <dgm:spPr/>
    </dgm:pt>
    <dgm:pt modelId="{34DFD13D-E55A-4801-A8BC-5561175014E3}" type="pres">
      <dgm:prSet presAssocID="{A9AFB473-06D9-4AF0-8C45-8CA7927A893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849278B1-C3FD-4138-A3B9-6F779655FDC9}" type="pres">
      <dgm:prSet presAssocID="{A9AFB473-06D9-4AF0-8C45-8CA7927A893E}" presName="spaceRect" presStyleCnt="0"/>
      <dgm:spPr/>
    </dgm:pt>
    <dgm:pt modelId="{B62C7D9C-0B1B-4F72-9022-0A87C0B3934D}" type="pres">
      <dgm:prSet presAssocID="{A9AFB473-06D9-4AF0-8C45-8CA7927A893E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579A7100-6889-42BE-8E4B-9FFEC947CC60}" srcId="{83F82204-40CC-445F-821C-52909DAAFF42}" destId="{A9AFB473-06D9-4AF0-8C45-8CA7927A893E}" srcOrd="2" destOrd="0" parTransId="{BF86015A-CE05-49C4-81E8-5024E91FF4DE}" sibTransId="{475F1260-F8C0-4D45-A41B-308521EE5002}"/>
    <dgm:cxn modelId="{E33BB52F-DB0D-4D24-8B5B-27D92DC67EBC}" srcId="{83F82204-40CC-445F-821C-52909DAAFF42}" destId="{D9EF8CA6-22EF-4FE1-89C8-A4775A535F49}" srcOrd="0" destOrd="0" parTransId="{00D55F08-6E5B-44C4-B302-3F086883DC3C}" sibTransId="{9E2352CE-D167-4101-B003-DBAA606CDBCC}"/>
    <dgm:cxn modelId="{B555AD7B-26C5-40A3-9B4D-2902A76E91E0}" type="presOf" srcId="{D9EF8CA6-22EF-4FE1-89C8-A4775A535F49}" destId="{983673BA-B392-4480-BD19-E0AC40607660}" srcOrd="0" destOrd="0" presId="urn:microsoft.com/office/officeart/2018/2/layout/IconLabelList"/>
    <dgm:cxn modelId="{3EC7458A-F664-458D-9DB6-246C8C5491E0}" type="presOf" srcId="{D8F6324B-988C-4A6D-B1E4-E2D22D5B2151}" destId="{849359A4-4BEB-49A9-A9B9-67C0E74B1507}" srcOrd="0" destOrd="0" presId="urn:microsoft.com/office/officeart/2018/2/layout/IconLabelList"/>
    <dgm:cxn modelId="{0EE994D1-10A0-4354-910F-0F63777B5886}" srcId="{83F82204-40CC-445F-821C-52909DAAFF42}" destId="{D8F6324B-988C-4A6D-B1E4-E2D22D5B2151}" srcOrd="1" destOrd="0" parTransId="{7802E938-B3D5-4F76-850E-0FD5A7B37571}" sibTransId="{CB55DBB2-ED01-43E3-9D0C-AF97DDA2BFB6}"/>
    <dgm:cxn modelId="{50B6ABEC-F92B-4936-8434-8BBD5911A119}" type="presOf" srcId="{83F82204-40CC-445F-821C-52909DAAFF42}" destId="{B821B708-C3E9-48D4-B879-9DB0DD144F2C}" srcOrd="0" destOrd="0" presId="urn:microsoft.com/office/officeart/2018/2/layout/IconLabelList"/>
    <dgm:cxn modelId="{82D1D4F4-F22D-4F5F-A17C-CF59161B2536}" type="presOf" srcId="{A9AFB473-06D9-4AF0-8C45-8CA7927A893E}" destId="{B62C7D9C-0B1B-4F72-9022-0A87C0B3934D}" srcOrd="0" destOrd="0" presId="urn:microsoft.com/office/officeart/2018/2/layout/IconLabelList"/>
    <dgm:cxn modelId="{2C12163C-7544-46F9-8649-E2FC76C54732}" type="presParOf" srcId="{B821B708-C3E9-48D4-B879-9DB0DD144F2C}" destId="{89298E92-87E9-4F6A-9250-EEA28EDE29EF}" srcOrd="0" destOrd="0" presId="urn:microsoft.com/office/officeart/2018/2/layout/IconLabelList"/>
    <dgm:cxn modelId="{D977FFFD-6E2C-4422-B599-C7C4A738BA65}" type="presParOf" srcId="{89298E92-87E9-4F6A-9250-EEA28EDE29EF}" destId="{7B81E9CD-21C7-43C8-8E79-AA4CFBB8DC28}" srcOrd="0" destOrd="0" presId="urn:microsoft.com/office/officeart/2018/2/layout/IconLabelList"/>
    <dgm:cxn modelId="{00929EDE-FA42-42EB-A629-2940D2964E09}" type="presParOf" srcId="{89298E92-87E9-4F6A-9250-EEA28EDE29EF}" destId="{BDDF5B51-9487-4D96-B77E-D806422A0697}" srcOrd="1" destOrd="0" presId="urn:microsoft.com/office/officeart/2018/2/layout/IconLabelList"/>
    <dgm:cxn modelId="{EA1EB689-19D7-4A4E-BB98-ED689A8A3ABE}" type="presParOf" srcId="{89298E92-87E9-4F6A-9250-EEA28EDE29EF}" destId="{983673BA-B392-4480-BD19-E0AC40607660}" srcOrd="2" destOrd="0" presId="urn:microsoft.com/office/officeart/2018/2/layout/IconLabelList"/>
    <dgm:cxn modelId="{14F75186-D8ED-4D70-8593-A0EA6EC23A39}" type="presParOf" srcId="{B821B708-C3E9-48D4-B879-9DB0DD144F2C}" destId="{498F2AE4-D827-432D-A9F0-3867C1F09F2D}" srcOrd="1" destOrd="0" presId="urn:microsoft.com/office/officeart/2018/2/layout/IconLabelList"/>
    <dgm:cxn modelId="{7388A49B-1D6A-475E-B99E-AE07B531E896}" type="presParOf" srcId="{B821B708-C3E9-48D4-B879-9DB0DD144F2C}" destId="{878DA733-63F3-450B-9357-50787B841AE1}" srcOrd="2" destOrd="0" presId="urn:microsoft.com/office/officeart/2018/2/layout/IconLabelList"/>
    <dgm:cxn modelId="{E9C5296F-D149-4293-8393-3927268D4AC3}" type="presParOf" srcId="{878DA733-63F3-450B-9357-50787B841AE1}" destId="{50FF8C19-FCA2-41CD-B1D7-3D0F550A3A7A}" srcOrd="0" destOrd="0" presId="urn:microsoft.com/office/officeart/2018/2/layout/IconLabelList"/>
    <dgm:cxn modelId="{69D623A8-34AD-443E-A004-5758F9B1F72A}" type="presParOf" srcId="{878DA733-63F3-450B-9357-50787B841AE1}" destId="{E15E95B2-59CF-44AD-8D05-713D3F65ECF0}" srcOrd="1" destOrd="0" presId="urn:microsoft.com/office/officeart/2018/2/layout/IconLabelList"/>
    <dgm:cxn modelId="{E4515B5B-69C2-42F1-8422-0D8E9CEA023D}" type="presParOf" srcId="{878DA733-63F3-450B-9357-50787B841AE1}" destId="{849359A4-4BEB-49A9-A9B9-67C0E74B1507}" srcOrd="2" destOrd="0" presId="urn:microsoft.com/office/officeart/2018/2/layout/IconLabelList"/>
    <dgm:cxn modelId="{CC906B4F-D049-4670-85EE-380E4D5694FF}" type="presParOf" srcId="{B821B708-C3E9-48D4-B879-9DB0DD144F2C}" destId="{32094A9A-2B94-463F-B881-A9F6BFBD5C76}" srcOrd="3" destOrd="0" presId="urn:microsoft.com/office/officeart/2018/2/layout/IconLabelList"/>
    <dgm:cxn modelId="{ECDCDEE9-0CD2-4070-BA96-94CF14924955}" type="presParOf" srcId="{B821B708-C3E9-48D4-B879-9DB0DD144F2C}" destId="{21197E1F-5528-427A-B9D7-DBAB436C0A96}" srcOrd="4" destOrd="0" presId="urn:microsoft.com/office/officeart/2018/2/layout/IconLabelList"/>
    <dgm:cxn modelId="{14F0C318-25F9-4704-9E73-6EDBE658D2E3}" type="presParOf" srcId="{21197E1F-5528-427A-B9D7-DBAB436C0A96}" destId="{34DFD13D-E55A-4801-A8BC-5561175014E3}" srcOrd="0" destOrd="0" presId="urn:microsoft.com/office/officeart/2018/2/layout/IconLabelList"/>
    <dgm:cxn modelId="{D2BB5867-F516-46F9-A007-5BE7094C1E0F}" type="presParOf" srcId="{21197E1F-5528-427A-B9D7-DBAB436C0A96}" destId="{849278B1-C3FD-4138-A3B9-6F779655FDC9}" srcOrd="1" destOrd="0" presId="urn:microsoft.com/office/officeart/2018/2/layout/IconLabelList"/>
    <dgm:cxn modelId="{BD60C191-8E0F-42D2-8406-5F497B935AD8}" type="presParOf" srcId="{21197E1F-5528-427A-B9D7-DBAB436C0A96}" destId="{B62C7D9C-0B1B-4F72-9022-0A87C0B3934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4647878-4C6F-4D15-AC86-1C4A0B7CABAB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4_2" csCatId="accent4" phldr="1"/>
      <dgm:spPr/>
      <dgm:t>
        <a:bodyPr/>
        <a:lstStyle/>
        <a:p>
          <a:endParaRPr lang="en-US"/>
        </a:p>
      </dgm:t>
    </dgm:pt>
    <dgm:pt modelId="{9AB98254-7AC0-40A6-8A64-C3966F3839D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Sector-Wise FDI Trends: </a:t>
          </a:r>
          <a:r>
            <a:rPr lang="en-US"/>
            <a:t>A bar chart illustrates sector-specific FDI inflows, revealing key sectors driving economic growth consistently.</a:t>
          </a:r>
        </a:p>
      </dgm:t>
    </dgm:pt>
    <dgm:pt modelId="{26B23825-52EB-452A-974D-F79A1AFD1EE9}" type="parTrans" cxnId="{40B93BC0-F698-4AF4-B463-9EFCF9691CFE}">
      <dgm:prSet/>
      <dgm:spPr/>
      <dgm:t>
        <a:bodyPr/>
        <a:lstStyle/>
        <a:p>
          <a:endParaRPr lang="en-US"/>
        </a:p>
      </dgm:t>
    </dgm:pt>
    <dgm:pt modelId="{277AE23F-CD5F-46A6-B33C-4F255BFC52E0}" type="sibTrans" cxnId="{40B93BC0-F698-4AF4-B463-9EFCF9691CFE}">
      <dgm:prSet/>
      <dgm:spPr/>
      <dgm:t>
        <a:bodyPr/>
        <a:lstStyle/>
        <a:p>
          <a:endParaRPr lang="en-US"/>
        </a:p>
      </dgm:t>
    </dgm:pt>
    <dgm:pt modelId="{A7876868-9EF3-4252-A6F4-A6156D5C22F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Year-Wise Trends: </a:t>
          </a:r>
          <a:r>
            <a:rPr lang="en-US"/>
            <a:t>A line chart depicts annual fluctuations in FDI, highlighting significant peaks and troughs over the years.</a:t>
          </a:r>
        </a:p>
      </dgm:t>
    </dgm:pt>
    <dgm:pt modelId="{98969BC4-4251-4016-9B1E-3658A35A4C9A}" type="parTrans" cxnId="{AAA1EB5E-E0BB-44B9-A7A4-3BA15304AA44}">
      <dgm:prSet/>
      <dgm:spPr/>
      <dgm:t>
        <a:bodyPr/>
        <a:lstStyle/>
        <a:p>
          <a:endParaRPr lang="en-US"/>
        </a:p>
      </dgm:t>
    </dgm:pt>
    <dgm:pt modelId="{3D80F68F-275E-4D82-88C1-2D430601EFA1}" type="sibTrans" cxnId="{AAA1EB5E-E0BB-44B9-A7A4-3BA15304AA44}">
      <dgm:prSet/>
      <dgm:spPr/>
      <dgm:t>
        <a:bodyPr/>
        <a:lstStyle/>
        <a:p>
          <a:endParaRPr lang="en-US"/>
        </a:p>
      </dgm:t>
    </dgm:pt>
    <dgm:pt modelId="{BDCA05CA-8921-4874-9FA8-F39BE09C3C9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FDI Distribution Overview: </a:t>
          </a:r>
          <a:r>
            <a:rPr lang="en-US"/>
            <a:t>A pie chart presents the share of different sectors in total FDI, emphasizing dominant investment areas.</a:t>
          </a:r>
        </a:p>
      </dgm:t>
    </dgm:pt>
    <dgm:pt modelId="{1D05A115-9046-46C6-923D-0F921975E739}" type="parTrans" cxnId="{20A4922A-7429-4DB3-9CE0-71E69E3EA478}">
      <dgm:prSet/>
      <dgm:spPr/>
      <dgm:t>
        <a:bodyPr/>
        <a:lstStyle/>
        <a:p>
          <a:endParaRPr lang="en-US"/>
        </a:p>
      </dgm:t>
    </dgm:pt>
    <dgm:pt modelId="{B396145D-E4DC-4034-AA8C-F30558BEA9AD}" type="sibTrans" cxnId="{20A4922A-7429-4DB3-9CE0-71E69E3EA478}">
      <dgm:prSet/>
      <dgm:spPr/>
      <dgm:t>
        <a:bodyPr/>
        <a:lstStyle/>
        <a:p>
          <a:endParaRPr lang="en-US"/>
        </a:p>
      </dgm:t>
    </dgm:pt>
    <dgm:pt modelId="{035F1607-886F-4C96-BBC0-09ECF10CE5BA}" type="pres">
      <dgm:prSet presAssocID="{24647878-4C6F-4D15-AC86-1C4A0B7CABAB}" presName="root" presStyleCnt="0">
        <dgm:presLayoutVars>
          <dgm:dir/>
          <dgm:resizeHandles val="exact"/>
        </dgm:presLayoutVars>
      </dgm:prSet>
      <dgm:spPr/>
    </dgm:pt>
    <dgm:pt modelId="{DCF0668A-B232-410F-BA71-8D4374F6F85D}" type="pres">
      <dgm:prSet presAssocID="{9AB98254-7AC0-40A6-8A64-C3966F3839DE}" presName="compNode" presStyleCnt="0"/>
      <dgm:spPr/>
    </dgm:pt>
    <dgm:pt modelId="{9CC0F49D-3893-4781-BA10-47AA23D4C7D5}" type="pres">
      <dgm:prSet presAssocID="{9AB98254-7AC0-40A6-8A64-C3966F3839D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C95B28D5-C6D8-4CD7-AEDC-057858D272D0}" type="pres">
      <dgm:prSet presAssocID="{9AB98254-7AC0-40A6-8A64-C3966F3839DE}" presName="spaceRect" presStyleCnt="0"/>
      <dgm:spPr/>
    </dgm:pt>
    <dgm:pt modelId="{67D2CCF7-3431-45DB-B8F4-A330215EABA9}" type="pres">
      <dgm:prSet presAssocID="{9AB98254-7AC0-40A6-8A64-C3966F3839DE}" presName="textRect" presStyleLbl="revTx" presStyleIdx="0" presStyleCnt="3">
        <dgm:presLayoutVars>
          <dgm:chMax val="1"/>
          <dgm:chPref val="1"/>
        </dgm:presLayoutVars>
      </dgm:prSet>
      <dgm:spPr/>
    </dgm:pt>
    <dgm:pt modelId="{0C0C5B98-E7E2-424A-A3E9-FDA392E7645F}" type="pres">
      <dgm:prSet presAssocID="{277AE23F-CD5F-46A6-B33C-4F255BFC52E0}" presName="sibTrans" presStyleCnt="0"/>
      <dgm:spPr/>
    </dgm:pt>
    <dgm:pt modelId="{A01CD64E-4C4C-4C7D-8E39-9C38C643B897}" type="pres">
      <dgm:prSet presAssocID="{A7876868-9EF3-4252-A6F4-A6156D5C22F7}" presName="compNode" presStyleCnt="0"/>
      <dgm:spPr/>
    </dgm:pt>
    <dgm:pt modelId="{E267C1CE-D0B9-47B2-BF75-1C9A7B275AB4}" type="pres">
      <dgm:prSet presAssocID="{A7876868-9EF3-4252-A6F4-A6156D5C22F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Upward Trend"/>
        </a:ext>
      </dgm:extLst>
    </dgm:pt>
    <dgm:pt modelId="{6068F585-5146-40F5-9ECB-94436FC6AACA}" type="pres">
      <dgm:prSet presAssocID="{A7876868-9EF3-4252-A6F4-A6156D5C22F7}" presName="spaceRect" presStyleCnt="0"/>
      <dgm:spPr/>
    </dgm:pt>
    <dgm:pt modelId="{AFC8AF09-C32E-4C32-B008-8899A8112C2D}" type="pres">
      <dgm:prSet presAssocID="{A7876868-9EF3-4252-A6F4-A6156D5C22F7}" presName="textRect" presStyleLbl="revTx" presStyleIdx="1" presStyleCnt="3">
        <dgm:presLayoutVars>
          <dgm:chMax val="1"/>
          <dgm:chPref val="1"/>
        </dgm:presLayoutVars>
      </dgm:prSet>
      <dgm:spPr/>
    </dgm:pt>
    <dgm:pt modelId="{52D7CC04-1E2E-4CBB-8689-E50EC37035E3}" type="pres">
      <dgm:prSet presAssocID="{3D80F68F-275E-4D82-88C1-2D430601EFA1}" presName="sibTrans" presStyleCnt="0"/>
      <dgm:spPr/>
    </dgm:pt>
    <dgm:pt modelId="{57A10564-BAAB-4C5A-B5C7-014B684C3592}" type="pres">
      <dgm:prSet presAssocID="{BDCA05CA-8921-4874-9FA8-F39BE09C3C9D}" presName="compNode" presStyleCnt="0"/>
      <dgm:spPr/>
    </dgm:pt>
    <dgm:pt modelId="{4855D00D-4D11-464B-91B1-3FE5AF6C4C63}" type="pres">
      <dgm:prSet presAssocID="{BDCA05CA-8921-4874-9FA8-F39BE09C3C9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e"/>
        </a:ext>
      </dgm:extLst>
    </dgm:pt>
    <dgm:pt modelId="{F7677E54-27EB-4388-BAB1-1FD1B19665B1}" type="pres">
      <dgm:prSet presAssocID="{BDCA05CA-8921-4874-9FA8-F39BE09C3C9D}" presName="spaceRect" presStyleCnt="0"/>
      <dgm:spPr/>
    </dgm:pt>
    <dgm:pt modelId="{41E9470B-0E5A-425C-988A-7900D1F767F8}" type="pres">
      <dgm:prSet presAssocID="{BDCA05CA-8921-4874-9FA8-F39BE09C3C9D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20A4922A-7429-4DB3-9CE0-71E69E3EA478}" srcId="{24647878-4C6F-4D15-AC86-1C4A0B7CABAB}" destId="{BDCA05CA-8921-4874-9FA8-F39BE09C3C9D}" srcOrd="2" destOrd="0" parTransId="{1D05A115-9046-46C6-923D-0F921975E739}" sibTransId="{B396145D-E4DC-4034-AA8C-F30558BEA9AD}"/>
    <dgm:cxn modelId="{DB12F22C-49EF-4B04-AA08-BAA5E41657EA}" type="presOf" srcId="{BDCA05CA-8921-4874-9FA8-F39BE09C3C9D}" destId="{41E9470B-0E5A-425C-988A-7900D1F767F8}" srcOrd="0" destOrd="0" presId="urn:microsoft.com/office/officeart/2018/2/layout/IconLabelList"/>
    <dgm:cxn modelId="{AAA1EB5E-E0BB-44B9-A7A4-3BA15304AA44}" srcId="{24647878-4C6F-4D15-AC86-1C4A0B7CABAB}" destId="{A7876868-9EF3-4252-A6F4-A6156D5C22F7}" srcOrd="1" destOrd="0" parTransId="{98969BC4-4251-4016-9B1E-3658A35A4C9A}" sibTransId="{3D80F68F-275E-4D82-88C1-2D430601EFA1}"/>
    <dgm:cxn modelId="{40B93BC0-F698-4AF4-B463-9EFCF9691CFE}" srcId="{24647878-4C6F-4D15-AC86-1C4A0B7CABAB}" destId="{9AB98254-7AC0-40A6-8A64-C3966F3839DE}" srcOrd="0" destOrd="0" parTransId="{26B23825-52EB-452A-974D-F79A1AFD1EE9}" sibTransId="{277AE23F-CD5F-46A6-B33C-4F255BFC52E0}"/>
    <dgm:cxn modelId="{291A5ED6-9DE4-418C-97D2-B5F6171C2BC2}" type="presOf" srcId="{24647878-4C6F-4D15-AC86-1C4A0B7CABAB}" destId="{035F1607-886F-4C96-BBC0-09ECF10CE5BA}" srcOrd="0" destOrd="0" presId="urn:microsoft.com/office/officeart/2018/2/layout/IconLabelList"/>
    <dgm:cxn modelId="{4D17DBD9-3662-4608-ABF7-4F49622A5C85}" type="presOf" srcId="{9AB98254-7AC0-40A6-8A64-C3966F3839DE}" destId="{67D2CCF7-3431-45DB-B8F4-A330215EABA9}" srcOrd="0" destOrd="0" presId="urn:microsoft.com/office/officeart/2018/2/layout/IconLabelList"/>
    <dgm:cxn modelId="{4CBE1CF1-A65B-4BE1-AEB6-3C68A036C65F}" type="presOf" srcId="{A7876868-9EF3-4252-A6F4-A6156D5C22F7}" destId="{AFC8AF09-C32E-4C32-B008-8899A8112C2D}" srcOrd="0" destOrd="0" presId="urn:microsoft.com/office/officeart/2018/2/layout/IconLabelList"/>
    <dgm:cxn modelId="{C0813154-34DC-4443-A283-AE01FDF389F8}" type="presParOf" srcId="{035F1607-886F-4C96-BBC0-09ECF10CE5BA}" destId="{DCF0668A-B232-410F-BA71-8D4374F6F85D}" srcOrd="0" destOrd="0" presId="urn:microsoft.com/office/officeart/2018/2/layout/IconLabelList"/>
    <dgm:cxn modelId="{70CE70F7-DBD3-4995-83DC-CEA37BE7A7E5}" type="presParOf" srcId="{DCF0668A-B232-410F-BA71-8D4374F6F85D}" destId="{9CC0F49D-3893-4781-BA10-47AA23D4C7D5}" srcOrd="0" destOrd="0" presId="urn:microsoft.com/office/officeart/2018/2/layout/IconLabelList"/>
    <dgm:cxn modelId="{FAD679D7-23F2-438E-8F35-B1E3EEDEEE6F}" type="presParOf" srcId="{DCF0668A-B232-410F-BA71-8D4374F6F85D}" destId="{C95B28D5-C6D8-4CD7-AEDC-057858D272D0}" srcOrd="1" destOrd="0" presId="urn:microsoft.com/office/officeart/2018/2/layout/IconLabelList"/>
    <dgm:cxn modelId="{38EE4BBA-F114-4A8C-8796-C1FC6701BBF0}" type="presParOf" srcId="{DCF0668A-B232-410F-BA71-8D4374F6F85D}" destId="{67D2CCF7-3431-45DB-B8F4-A330215EABA9}" srcOrd="2" destOrd="0" presId="urn:microsoft.com/office/officeart/2018/2/layout/IconLabelList"/>
    <dgm:cxn modelId="{5A245F79-35B9-415C-BBDA-37D842C2FE38}" type="presParOf" srcId="{035F1607-886F-4C96-BBC0-09ECF10CE5BA}" destId="{0C0C5B98-E7E2-424A-A3E9-FDA392E7645F}" srcOrd="1" destOrd="0" presId="urn:microsoft.com/office/officeart/2018/2/layout/IconLabelList"/>
    <dgm:cxn modelId="{E903FD90-D758-4931-BC51-B162316F03FD}" type="presParOf" srcId="{035F1607-886F-4C96-BBC0-09ECF10CE5BA}" destId="{A01CD64E-4C4C-4C7D-8E39-9C38C643B897}" srcOrd="2" destOrd="0" presId="urn:microsoft.com/office/officeart/2018/2/layout/IconLabelList"/>
    <dgm:cxn modelId="{1E636C79-B3F9-42CF-8D61-B75DFC4F165D}" type="presParOf" srcId="{A01CD64E-4C4C-4C7D-8E39-9C38C643B897}" destId="{E267C1CE-D0B9-47B2-BF75-1C9A7B275AB4}" srcOrd="0" destOrd="0" presId="urn:microsoft.com/office/officeart/2018/2/layout/IconLabelList"/>
    <dgm:cxn modelId="{297BD39D-A5AE-4C0D-B29B-334532C5A0D5}" type="presParOf" srcId="{A01CD64E-4C4C-4C7D-8E39-9C38C643B897}" destId="{6068F585-5146-40F5-9ECB-94436FC6AACA}" srcOrd="1" destOrd="0" presId="urn:microsoft.com/office/officeart/2018/2/layout/IconLabelList"/>
    <dgm:cxn modelId="{11C60163-F65F-4993-A0B2-2BDE4717E5DD}" type="presParOf" srcId="{A01CD64E-4C4C-4C7D-8E39-9C38C643B897}" destId="{AFC8AF09-C32E-4C32-B008-8899A8112C2D}" srcOrd="2" destOrd="0" presId="urn:microsoft.com/office/officeart/2018/2/layout/IconLabelList"/>
    <dgm:cxn modelId="{FE04964E-AD25-4471-B3D5-63B5B65FD12E}" type="presParOf" srcId="{035F1607-886F-4C96-BBC0-09ECF10CE5BA}" destId="{52D7CC04-1E2E-4CBB-8689-E50EC37035E3}" srcOrd="3" destOrd="0" presId="urn:microsoft.com/office/officeart/2018/2/layout/IconLabelList"/>
    <dgm:cxn modelId="{DDAC8F04-F035-43EE-BEF9-FA808B0C08A8}" type="presParOf" srcId="{035F1607-886F-4C96-BBC0-09ECF10CE5BA}" destId="{57A10564-BAAB-4C5A-B5C7-014B684C3592}" srcOrd="4" destOrd="0" presId="urn:microsoft.com/office/officeart/2018/2/layout/IconLabelList"/>
    <dgm:cxn modelId="{AD0B0DDC-E815-4A64-A45E-E7098008D258}" type="presParOf" srcId="{57A10564-BAAB-4C5A-B5C7-014B684C3592}" destId="{4855D00D-4D11-464B-91B1-3FE5AF6C4C63}" srcOrd="0" destOrd="0" presId="urn:microsoft.com/office/officeart/2018/2/layout/IconLabelList"/>
    <dgm:cxn modelId="{21F7719F-EFF4-45D9-A680-7810440A4AB7}" type="presParOf" srcId="{57A10564-BAAB-4C5A-B5C7-014B684C3592}" destId="{F7677E54-27EB-4388-BAB1-1FD1B19665B1}" srcOrd="1" destOrd="0" presId="urn:microsoft.com/office/officeart/2018/2/layout/IconLabelList"/>
    <dgm:cxn modelId="{241422EC-2116-4961-A713-A384221A039C}" type="presParOf" srcId="{57A10564-BAAB-4C5A-B5C7-014B684C3592}" destId="{41E9470B-0E5A-425C-988A-7900D1F767F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E25A74F-5F61-4754-AFC8-75CA63A81083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4B5D49B4-3E9E-4128-9C91-ADF207591F0F}">
      <dgm:prSet/>
      <dgm:spPr/>
      <dgm:t>
        <a:bodyPr/>
        <a:lstStyle/>
        <a:p>
          <a:pPr>
            <a:defRPr cap="all"/>
          </a:pPr>
          <a:r>
            <a:rPr lang="en-US" b="1"/>
            <a:t>Policy Enhancements: </a:t>
          </a:r>
          <a:r>
            <a:rPr lang="en-US"/>
            <a:t>Implementing streamlined regulatory reforms can significantly improve India's attractiveness for Foreign Direct Investment across sectors.</a:t>
          </a:r>
        </a:p>
      </dgm:t>
    </dgm:pt>
    <dgm:pt modelId="{140170BA-2708-4C2F-86B2-F5490F8129B0}" type="parTrans" cxnId="{5D6F84D3-9D2A-4448-9670-58D174A41899}">
      <dgm:prSet/>
      <dgm:spPr/>
      <dgm:t>
        <a:bodyPr/>
        <a:lstStyle/>
        <a:p>
          <a:endParaRPr lang="en-US"/>
        </a:p>
      </dgm:t>
    </dgm:pt>
    <dgm:pt modelId="{1BC894F7-2098-4BDD-B66E-ED17E0F13A7B}" type="sibTrans" cxnId="{5D6F84D3-9D2A-4448-9670-58D174A41899}">
      <dgm:prSet/>
      <dgm:spPr/>
      <dgm:t>
        <a:bodyPr/>
        <a:lstStyle/>
        <a:p>
          <a:endParaRPr lang="en-US"/>
        </a:p>
      </dgm:t>
    </dgm:pt>
    <dgm:pt modelId="{25067843-2EE7-4D93-8AA1-378731760F8B}">
      <dgm:prSet/>
      <dgm:spPr/>
      <dgm:t>
        <a:bodyPr/>
        <a:lstStyle/>
        <a:p>
          <a:pPr>
            <a:defRPr cap="all"/>
          </a:pPr>
          <a:r>
            <a:rPr lang="en-US" b="1"/>
            <a:t>Sector-Specific Incentives: </a:t>
          </a:r>
          <a:r>
            <a:rPr lang="en-US"/>
            <a:t>Offering tailored fiscal benefits and incentives can stimulate FDI flow in critical sectors like technology and manufacturing.</a:t>
          </a:r>
        </a:p>
      </dgm:t>
    </dgm:pt>
    <dgm:pt modelId="{368B1274-2E79-42C5-86EB-3B4B47622BD9}" type="parTrans" cxnId="{52F5E679-E166-43FC-B4FB-E5C4B65912D4}">
      <dgm:prSet/>
      <dgm:spPr/>
      <dgm:t>
        <a:bodyPr/>
        <a:lstStyle/>
        <a:p>
          <a:endParaRPr lang="en-US"/>
        </a:p>
      </dgm:t>
    </dgm:pt>
    <dgm:pt modelId="{5865E854-9889-4A62-95E4-4855F5DEF3C3}" type="sibTrans" cxnId="{52F5E679-E166-43FC-B4FB-E5C4B65912D4}">
      <dgm:prSet/>
      <dgm:spPr/>
      <dgm:t>
        <a:bodyPr/>
        <a:lstStyle/>
        <a:p>
          <a:endParaRPr lang="en-US"/>
        </a:p>
      </dgm:t>
    </dgm:pt>
    <dgm:pt modelId="{101B7E95-E7CB-4F26-A827-B15C30E5E5E7}">
      <dgm:prSet/>
      <dgm:spPr/>
      <dgm:t>
        <a:bodyPr/>
        <a:lstStyle/>
        <a:p>
          <a:pPr>
            <a:defRPr cap="all"/>
          </a:pPr>
          <a:r>
            <a:rPr lang="en-US" b="1"/>
            <a:t>Future Research Directions: </a:t>
          </a:r>
          <a:r>
            <a:rPr lang="en-US"/>
            <a:t>Exploring digitalization impacts on FDI trends may uncover new investment opportunities and innovative growth strategies.</a:t>
          </a:r>
        </a:p>
      </dgm:t>
    </dgm:pt>
    <dgm:pt modelId="{E2E4E5F1-59E3-4ABD-802D-48F0AC0DD25C}" type="parTrans" cxnId="{584BA3F7-D70C-4689-9735-0400A2494048}">
      <dgm:prSet/>
      <dgm:spPr/>
      <dgm:t>
        <a:bodyPr/>
        <a:lstStyle/>
        <a:p>
          <a:endParaRPr lang="en-US"/>
        </a:p>
      </dgm:t>
    </dgm:pt>
    <dgm:pt modelId="{56EBEFE9-883D-4828-A8FC-A6C3488DEBE7}" type="sibTrans" cxnId="{584BA3F7-D70C-4689-9735-0400A2494048}">
      <dgm:prSet/>
      <dgm:spPr/>
      <dgm:t>
        <a:bodyPr/>
        <a:lstStyle/>
        <a:p>
          <a:endParaRPr lang="en-US"/>
        </a:p>
      </dgm:t>
    </dgm:pt>
    <dgm:pt modelId="{06654937-A63D-4DF8-871A-E7E3D6AD38E9}" type="pres">
      <dgm:prSet presAssocID="{2E25A74F-5F61-4754-AFC8-75CA63A81083}" presName="root" presStyleCnt="0">
        <dgm:presLayoutVars>
          <dgm:dir/>
          <dgm:resizeHandles val="exact"/>
        </dgm:presLayoutVars>
      </dgm:prSet>
      <dgm:spPr/>
    </dgm:pt>
    <dgm:pt modelId="{2C96A7B1-3BE8-4117-AFF9-AD7A2A018B0C}" type="pres">
      <dgm:prSet presAssocID="{4B5D49B4-3E9E-4128-9C91-ADF207591F0F}" presName="compNode" presStyleCnt="0"/>
      <dgm:spPr/>
    </dgm:pt>
    <dgm:pt modelId="{42163EB3-3F60-464D-8AE0-E2EAEA0EC409}" type="pres">
      <dgm:prSet presAssocID="{4B5D49B4-3E9E-4128-9C91-ADF207591F0F}" presName="iconBgRect" presStyleLbl="bgShp" presStyleIdx="0" presStyleCnt="3"/>
      <dgm:spPr/>
    </dgm:pt>
    <dgm:pt modelId="{76639225-01C6-4E45-AE6B-DEB0FA6B01C2}" type="pres">
      <dgm:prSet presAssocID="{4B5D49B4-3E9E-4128-9C91-ADF207591F0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F6EAE806-F119-47BE-9410-FB5207F4B8CF}" type="pres">
      <dgm:prSet presAssocID="{4B5D49B4-3E9E-4128-9C91-ADF207591F0F}" presName="spaceRect" presStyleCnt="0"/>
      <dgm:spPr/>
    </dgm:pt>
    <dgm:pt modelId="{3C0E61D5-AB6E-4877-B2F4-29F4602CF6F9}" type="pres">
      <dgm:prSet presAssocID="{4B5D49B4-3E9E-4128-9C91-ADF207591F0F}" presName="textRect" presStyleLbl="revTx" presStyleIdx="0" presStyleCnt="3">
        <dgm:presLayoutVars>
          <dgm:chMax val="1"/>
          <dgm:chPref val="1"/>
        </dgm:presLayoutVars>
      </dgm:prSet>
      <dgm:spPr/>
    </dgm:pt>
    <dgm:pt modelId="{BF05FC35-4E19-4B72-BC00-4BB8A1E4D859}" type="pres">
      <dgm:prSet presAssocID="{1BC894F7-2098-4BDD-B66E-ED17E0F13A7B}" presName="sibTrans" presStyleCnt="0"/>
      <dgm:spPr/>
    </dgm:pt>
    <dgm:pt modelId="{F9512C5C-2C9B-44F4-8EE3-E9E7D09C90F3}" type="pres">
      <dgm:prSet presAssocID="{25067843-2EE7-4D93-8AA1-378731760F8B}" presName="compNode" presStyleCnt="0"/>
      <dgm:spPr/>
    </dgm:pt>
    <dgm:pt modelId="{70885F92-2E70-49B2-AED4-7727EA5FF566}" type="pres">
      <dgm:prSet presAssocID="{25067843-2EE7-4D93-8AA1-378731760F8B}" presName="iconBgRect" presStyleLbl="bgShp" presStyleIdx="1" presStyleCnt="3"/>
      <dgm:spPr/>
    </dgm:pt>
    <dgm:pt modelId="{D1C71860-52B9-4486-8398-F8C0EDBE2817}" type="pres">
      <dgm:prSet presAssocID="{25067843-2EE7-4D93-8AA1-378731760F8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8B86BC47-1580-4AC7-86F8-E8A222C19CF2}" type="pres">
      <dgm:prSet presAssocID="{25067843-2EE7-4D93-8AA1-378731760F8B}" presName="spaceRect" presStyleCnt="0"/>
      <dgm:spPr/>
    </dgm:pt>
    <dgm:pt modelId="{16836ACD-E429-4AD0-9B41-0FFFA50CD4D3}" type="pres">
      <dgm:prSet presAssocID="{25067843-2EE7-4D93-8AA1-378731760F8B}" presName="textRect" presStyleLbl="revTx" presStyleIdx="1" presStyleCnt="3">
        <dgm:presLayoutVars>
          <dgm:chMax val="1"/>
          <dgm:chPref val="1"/>
        </dgm:presLayoutVars>
      </dgm:prSet>
      <dgm:spPr/>
    </dgm:pt>
    <dgm:pt modelId="{68EFCAE4-F31C-4821-800B-061253081BA6}" type="pres">
      <dgm:prSet presAssocID="{5865E854-9889-4A62-95E4-4855F5DEF3C3}" presName="sibTrans" presStyleCnt="0"/>
      <dgm:spPr/>
    </dgm:pt>
    <dgm:pt modelId="{2FF4079A-5BDB-4320-9A50-29FB1C4D29FE}" type="pres">
      <dgm:prSet presAssocID="{101B7E95-E7CB-4F26-A827-B15C30E5E5E7}" presName="compNode" presStyleCnt="0"/>
      <dgm:spPr/>
    </dgm:pt>
    <dgm:pt modelId="{3F5E76FF-27DE-4A1A-88A7-C3827FE4193A}" type="pres">
      <dgm:prSet presAssocID="{101B7E95-E7CB-4F26-A827-B15C30E5E5E7}" presName="iconBgRect" presStyleLbl="bgShp" presStyleIdx="2" presStyleCnt="3"/>
      <dgm:spPr/>
    </dgm:pt>
    <dgm:pt modelId="{D4AF3849-0D07-4051-9477-69F1A9578464}" type="pres">
      <dgm:prSet presAssocID="{101B7E95-E7CB-4F26-A827-B15C30E5E5E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 Brainstorm"/>
        </a:ext>
      </dgm:extLst>
    </dgm:pt>
    <dgm:pt modelId="{8B0D7122-F9CC-43E9-AAC6-614BB940A916}" type="pres">
      <dgm:prSet presAssocID="{101B7E95-E7CB-4F26-A827-B15C30E5E5E7}" presName="spaceRect" presStyleCnt="0"/>
      <dgm:spPr/>
    </dgm:pt>
    <dgm:pt modelId="{72E3BF2F-92F5-4D8C-98F6-8975E735E1D6}" type="pres">
      <dgm:prSet presAssocID="{101B7E95-E7CB-4F26-A827-B15C30E5E5E7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D946F868-98DA-4B7A-A7D4-C96728E40CAD}" type="presOf" srcId="{4B5D49B4-3E9E-4128-9C91-ADF207591F0F}" destId="{3C0E61D5-AB6E-4877-B2F4-29F4602CF6F9}" srcOrd="0" destOrd="0" presId="urn:microsoft.com/office/officeart/2018/5/layout/IconCircleLabelList"/>
    <dgm:cxn modelId="{52F5E679-E166-43FC-B4FB-E5C4B65912D4}" srcId="{2E25A74F-5F61-4754-AFC8-75CA63A81083}" destId="{25067843-2EE7-4D93-8AA1-378731760F8B}" srcOrd="1" destOrd="0" parTransId="{368B1274-2E79-42C5-86EB-3B4B47622BD9}" sibTransId="{5865E854-9889-4A62-95E4-4855F5DEF3C3}"/>
    <dgm:cxn modelId="{7C23577F-ED37-4F85-989B-37443C2A3340}" type="presOf" srcId="{101B7E95-E7CB-4F26-A827-B15C30E5E5E7}" destId="{72E3BF2F-92F5-4D8C-98F6-8975E735E1D6}" srcOrd="0" destOrd="0" presId="urn:microsoft.com/office/officeart/2018/5/layout/IconCircleLabelList"/>
    <dgm:cxn modelId="{E0B3E58D-93AE-4433-9B4B-6FD8937A0636}" type="presOf" srcId="{2E25A74F-5F61-4754-AFC8-75CA63A81083}" destId="{06654937-A63D-4DF8-871A-E7E3D6AD38E9}" srcOrd="0" destOrd="0" presId="urn:microsoft.com/office/officeart/2018/5/layout/IconCircleLabelList"/>
    <dgm:cxn modelId="{BA22F8A7-DC91-410D-8E12-44C936AC9553}" type="presOf" srcId="{25067843-2EE7-4D93-8AA1-378731760F8B}" destId="{16836ACD-E429-4AD0-9B41-0FFFA50CD4D3}" srcOrd="0" destOrd="0" presId="urn:microsoft.com/office/officeart/2018/5/layout/IconCircleLabelList"/>
    <dgm:cxn modelId="{5D6F84D3-9D2A-4448-9670-58D174A41899}" srcId="{2E25A74F-5F61-4754-AFC8-75CA63A81083}" destId="{4B5D49B4-3E9E-4128-9C91-ADF207591F0F}" srcOrd="0" destOrd="0" parTransId="{140170BA-2708-4C2F-86B2-F5490F8129B0}" sibTransId="{1BC894F7-2098-4BDD-B66E-ED17E0F13A7B}"/>
    <dgm:cxn modelId="{584BA3F7-D70C-4689-9735-0400A2494048}" srcId="{2E25A74F-5F61-4754-AFC8-75CA63A81083}" destId="{101B7E95-E7CB-4F26-A827-B15C30E5E5E7}" srcOrd="2" destOrd="0" parTransId="{E2E4E5F1-59E3-4ABD-802D-48F0AC0DD25C}" sibTransId="{56EBEFE9-883D-4828-A8FC-A6C3488DEBE7}"/>
    <dgm:cxn modelId="{362F1426-F66A-4268-BD8A-2E179A2AB743}" type="presParOf" srcId="{06654937-A63D-4DF8-871A-E7E3D6AD38E9}" destId="{2C96A7B1-3BE8-4117-AFF9-AD7A2A018B0C}" srcOrd="0" destOrd="0" presId="urn:microsoft.com/office/officeart/2018/5/layout/IconCircleLabelList"/>
    <dgm:cxn modelId="{35E4FC19-A0A1-4EED-B626-B8819DB84B90}" type="presParOf" srcId="{2C96A7B1-3BE8-4117-AFF9-AD7A2A018B0C}" destId="{42163EB3-3F60-464D-8AE0-E2EAEA0EC409}" srcOrd="0" destOrd="0" presId="urn:microsoft.com/office/officeart/2018/5/layout/IconCircleLabelList"/>
    <dgm:cxn modelId="{3521F711-3229-4BAB-B710-C8BE69607129}" type="presParOf" srcId="{2C96A7B1-3BE8-4117-AFF9-AD7A2A018B0C}" destId="{76639225-01C6-4E45-AE6B-DEB0FA6B01C2}" srcOrd="1" destOrd="0" presId="urn:microsoft.com/office/officeart/2018/5/layout/IconCircleLabelList"/>
    <dgm:cxn modelId="{5BB960AA-9B07-4C5D-88B5-E4F1E9C9B032}" type="presParOf" srcId="{2C96A7B1-3BE8-4117-AFF9-AD7A2A018B0C}" destId="{F6EAE806-F119-47BE-9410-FB5207F4B8CF}" srcOrd="2" destOrd="0" presId="urn:microsoft.com/office/officeart/2018/5/layout/IconCircleLabelList"/>
    <dgm:cxn modelId="{7B53A15F-BB1D-4DF9-9EE2-3E44257827CC}" type="presParOf" srcId="{2C96A7B1-3BE8-4117-AFF9-AD7A2A018B0C}" destId="{3C0E61D5-AB6E-4877-B2F4-29F4602CF6F9}" srcOrd="3" destOrd="0" presId="urn:microsoft.com/office/officeart/2018/5/layout/IconCircleLabelList"/>
    <dgm:cxn modelId="{ABEE6FF8-BA56-4B77-9850-1BC4BEEAA194}" type="presParOf" srcId="{06654937-A63D-4DF8-871A-E7E3D6AD38E9}" destId="{BF05FC35-4E19-4B72-BC00-4BB8A1E4D859}" srcOrd="1" destOrd="0" presId="urn:microsoft.com/office/officeart/2018/5/layout/IconCircleLabelList"/>
    <dgm:cxn modelId="{6A302AA2-B076-4DCE-86D1-C01ECC9480F0}" type="presParOf" srcId="{06654937-A63D-4DF8-871A-E7E3D6AD38E9}" destId="{F9512C5C-2C9B-44F4-8EE3-E9E7D09C90F3}" srcOrd="2" destOrd="0" presId="urn:microsoft.com/office/officeart/2018/5/layout/IconCircleLabelList"/>
    <dgm:cxn modelId="{2A284BA4-2633-4A68-9210-9902D8121CE2}" type="presParOf" srcId="{F9512C5C-2C9B-44F4-8EE3-E9E7D09C90F3}" destId="{70885F92-2E70-49B2-AED4-7727EA5FF566}" srcOrd="0" destOrd="0" presId="urn:microsoft.com/office/officeart/2018/5/layout/IconCircleLabelList"/>
    <dgm:cxn modelId="{A8AF19F1-2FC2-412D-9FAD-4F85C51A25CB}" type="presParOf" srcId="{F9512C5C-2C9B-44F4-8EE3-E9E7D09C90F3}" destId="{D1C71860-52B9-4486-8398-F8C0EDBE2817}" srcOrd="1" destOrd="0" presId="urn:microsoft.com/office/officeart/2018/5/layout/IconCircleLabelList"/>
    <dgm:cxn modelId="{157A6CFF-19BD-4A4E-A989-4AD2D1E2FE1B}" type="presParOf" srcId="{F9512C5C-2C9B-44F4-8EE3-E9E7D09C90F3}" destId="{8B86BC47-1580-4AC7-86F8-E8A222C19CF2}" srcOrd="2" destOrd="0" presId="urn:microsoft.com/office/officeart/2018/5/layout/IconCircleLabelList"/>
    <dgm:cxn modelId="{857F927B-B819-4604-A59D-B82BF5A74F56}" type="presParOf" srcId="{F9512C5C-2C9B-44F4-8EE3-E9E7D09C90F3}" destId="{16836ACD-E429-4AD0-9B41-0FFFA50CD4D3}" srcOrd="3" destOrd="0" presId="urn:microsoft.com/office/officeart/2018/5/layout/IconCircleLabelList"/>
    <dgm:cxn modelId="{C9FB8B5E-5A37-4C14-95A0-465415469F63}" type="presParOf" srcId="{06654937-A63D-4DF8-871A-E7E3D6AD38E9}" destId="{68EFCAE4-F31C-4821-800B-061253081BA6}" srcOrd="3" destOrd="0" presId="urn:microsoft.com/office/officeart/2018/5/layout/IconCircleLabelList"/>
    <dgm:cxn modelId="{69524702-D87A-4538-BA6C-629C666CFD09}" type="presParOf" srcId="{06654937-A63D-4DF8-871A-E7E3D6AD38E9}" destId="{2FF4079A-5BDB-4320-9A50-29FB1C4D29FE}" srcOrd="4" destOrd="0" presId="urn:microsoft.com/office/officeart/2018/5/layout/IconCircleLabelList"/>
    <dgm:cxn modelId="{64552202-0ABA-4EC5-B879-8A26A3940CE6}" type="presParOf" srcId="{2FF4079A-5BDB-4320-9A50-29FB1C4D29FE}" destId="{3F5E76FF-27DE-4A1A-88A7-C3827FE4193A}" srcOrd="0" destOrd="0" presId="urn:microsoft.com/office/officeart/2018/5/layout/IconCircleLabelList"/>
    <dgm:cxn modelId="{3A86A2E5-02B7-4798-AF69-1EA1833257DE}" type="presParOf" srcId="{2FF4079A-5BDB-4320-9A50-29FB1C4D29FE}" destId="{D4AF3849-0D07-4051-9477-69F1A9578464}" srcOrd="1" destOrd="0" presId="urn:microsoft.com/office/officeart/2018/5/layout/IconCircleLabelList"/>
    <dgm:cxn modelId="{82B3E46F-BD10-4D88-A479-7117BD4D4D44}" type="presParOf" srcId="{2FF4079A-5BDB-4320-9A50-29FB1C4D29FE}" destId="{8B0D7122-F9CC-43E9-AAC6-614BB940A916}" srcOrd="2" destOrd="0" presId="urn:microsoft.com/office/officeart/2018/5/layout/IconCircleLabelList"/>
    <dgm:cxn modelId="{936AA70E-0B08-4E65-B11F-121D1CF63D80}" type="presParOf" srcId="{2FF4079A-5BDB-4320-9A50-29FB1C4D29FE}" destId="{72E3BF2F-92F5-4D8C-98F6-8975E735E1D6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8C57AB0-7524-4F22-B20D-F129AA57290A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46F21EC-6F15-49E1-84F4-6FF539681C6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Yearly Investment Graphs: </a:t>
          </a:r>
          <a:r>
            <a:rPr lang="en-US"/>
            <a:t>Visual trends illustrate annual FDI fluctuations, depicting significant peaks and troughs from 2000 to 2017.</a:t>
          </a:r>
        </a:p>
      </dgm:t>
    </dgm:pt>
    <dgm:pt modelId="{5E96FFA4-4354-4D18-8F57-0963296C814F}" type="parTrans" cxnId="{2E97CB4E-15F9-46CC-BB99-F73EA9F9901C}">
      <dgm:prSet/>
      <dgm:spPr/>
      <dgm:t>
        <a:bodyPr/>
        <a:lstStyle/>
        <a:p>
          <a:endParaRPr lang="en-US"/>
        </a:p>
      </dgm:t>
    </dgm:pt>
    <dgm:pt modelId="{890D89C9-06C8-4E85-9AD4-66C64AE3D06D}" type="sibTrans" cxnId="{2E97CB4E-15F9-46CC-BB99-F73EA9F9901C}">
      <dgm:prSet/>
      <dgm:spPr/>
      <dgm:t>
        <a:bodyPr/>
        <a:lstStyle/>
        <a:p>
          <a:endParaRPr lang="en-US"/>
        </a:p>
      </dgm:t>
    </dgm:pt>
    <dgm:pt modelId="{4EF0FC89-9E5B-4048-B1A1-4B7943AE243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Identifying Investment Patterns: </a:t>
          </a:r>
          <a:r>
            <a:rPr lang="en-US"/>
            <a:t>Analyzing historical data reveals cyclical patterns aiding policymakers in predicting future FDI behavior strategically.</a:t>
          </a:r>
        </a:p>
      </dgm:t>
    </dgm:pt>
    <dgm:pt modelId="{66AF8E52-0795-48F2-A1E4-76DADC965D20}" type="parTrans" cxnId="{B6203E57-1745-4EC3-AE9C-B7574A95575A}">
      <dgm:prSet/>
      <dgm:spPr/>
      <dgm:t>
        <a:bodyPr/>
        <a:lstStyle/>
        <a:p>
          <a:endParaRPr lang="en-US"/>
        </a:p>
      </dgm:t>
    </dgm:pt>
    <dgm:pt modelId="{E6678C67-A146-4E87-A9BE-2EF2A8935532}" type="sibTrans" cxnId="{B6203E57-1745-4EC3-AE9C-B7574A95575A}">
      <dgm:prSet/>
      <dgm:spPr/>
      <dgm:t>
        <a:bodyPr/>
        <a:lstStyle/>
        <a:p>
          <a:endParaRPr lang="en-US"/>
        </a:p>
      </dgm:t>
    </dgm:pt>
    <dgm:pt modelId="{0BE559DC-F6E5-4B00-B0B6-2764D05B285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Implications of Fluctuations: </a:t>
          </a:r>
          <a:r>
            <a:rPr lang="en-US"/>
            <a:t>Understanding year-wise variations provides insights into macroeconomic implications, helping formulate responsive policy measures.</a:t>
          </a:r>
        </a:p>
      </dgm:t>
    </dgm:pt>
    <dgm:pt modelId="{910CC757-3209-4863-8A70-D33D56668CB9}" type="parTrans" cxnId="{E78DEB29-4E8B-4CD5-B339-EAFA94482735}">
      <dgm:prSet/>
      <dgm:spPr/>
      <dgm:t>
        <a:bodyPr/>
        <a:lstStyle/>
        <a:p>
          <a:endParaRPr lang="en-US"/>
        </a:p>
      </dgm:t>
    </dgm:pt>
    <dgm:pt modelId="{B7FA59F6-D172-4D21-83B6-C901E3EF0828}" type="sibTrans" cxnId="{E78DEB29-4E8B-4CD5-B339-EAFA94482735}">
      <dgm:prSet/>
      <dgm:spPr/>
      <dgm:t>
        <a:bodyPr/>
        <a:lstStyle/>
        <a:p>
          <a:endParaRPr lang="en-US"/>
        </a:p>
      </dgm:t>
    </dgm:pt>
    <dgm:pt modelId="{523BBC5E-C525-4D5D-A2A7-321E3CDF40B8}" type="pres">
      <dgm:prSet presAssocID="{08C57AB0-7524-4F22-B20D-F129AA57290A}" presName="root" presStyleCnt="0">
        <dgm:presLayoutVars>
          <dgm:dir/>
          <dgm:resizeHandles val="exact"/>
        </dgm:presLayoutVars>
      </dgm:prSet>
      <dgm:spPr/>
    </dgm:pt>
    <dgm:pt modelId="{D71489D8-6249-46B8-80A6-810463092A39}" type="pres">
      <dgm:prSet presAssocID="{846F21EC-6F15-49E1-84F4-6FF539681C67}" presName="compNode" presStyleCnt="0"/>
      <dgm:spPr/>
    </dgm:pt>
    <dgm:pt modelId="{CE3FC019-B9F5-4A31-B19C-917CD44EFE53}" type="pres">
      <dgm:prSet presAssocID="{846F21EC-6F15-49E1-84F4-6FF539681C6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64F83E6D-D017-4BB3-9DC7-8555DE688861}" type="pres">
      <dgm:prSet presAssocID="{846F21EC-6F15-49E1-84F4-6FF539681C67}" presName="spaceRect" presStyleCnt="0"/>
      <dgm:spPr/>
    </dgm:pt>
    <dgm:pt modelId="{F959F720-C19B-47C6-A06D-0EFF6FFD74B0}" type="pres">
      <dgm:prSet presAssocID="{846F21EC-6F15-49E1-84F4-6FF539681C67}" presName="textRect" presStyleLbl="revTx" presStyleIdx="0" presStyleCnt="3">
        <dgm:presLayoutVars>
          <dgm:chMax val="1"/>
          <dgm:chPref val="1"/>
        </dgm:presLayoutVars>
      </dgm:prSet>
      <dgm:spPr/>
    </dgm:pt>
    <dgm:pt modelId="{78731C3F-F3CC-458F-BE7C-613C0BF4D934}" type="pres">
      <dgm:prSet presAssocID="{890D89C9-06C8-4E85-9AD4-66C64AE3D06D}" presName="sibTrans" presStyleCnt="0"/>
      <dgm:spPr/>
    </dgm:pt>
    <dgm:pt modelId="{3B014EE2-3D7C-435D-9255-10058EBB2B7F}" type="pres">
      <dgm:prSet presAssocID="{4EF0FC89-9E5B-4048-B1A1-4B7943AE2438}" presName="compNode" presStyleCnt="0"/>
      <dgm:spPr/>
    </dgm:pt>
    <dgm:pt modelId="{D7367670-4658-4EA3-B8E1-B93A69B37DAF}" type="pres">
      <dgm:prSet presAssocID="{4EF0FC89-9E5B-4048-B1A1-4B7943AE243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9EB2B521-1ACB-4D72-B5D3-BEB45E104148}" type="pres">
      <dgm:prSet presAssocID="{4EF0FC89-9E5B-4048-B1A1-4B7943AE2438}" presName="spaceRect" presStyleCnt="0"/>
      <dgm:spPr/>
    </dgm:pt>
    <dgm:pt modelId="{7D7E80E8-CBB4-4AE4-A67C-D25FDECA9DE8}" type="pres">
      <dgm:prSet presAssocID="{4EF0FC89-9E5B-4048-B1A1-4B7943AE2438}" presName="textRect" presStyleLbl="revTx" presStyleIdx="1" presStyleCnt="3">
        <dgm:presLayoutVars>
          <dgm:chMax val="1"/>
          <dgm:chPref val="1"/>
        </dgm:presLayoutVars>
      </dgm:prSet>
      <dgm:spPr/>
    </dgm:pt>
    <dgm:pt modelId="{3B60086C-DC39-4017-BC71-3F7521F5EA89}" type="pres">
      <dgm:prSet presAssocID="{E6678C67-A146-4E87-A9BE-2EF2A8935532}" presName="sibTrans" presStyleCnt="0"/>
      <dgm:spPr/>
    </dgm:pt>
    <dgm:pt modelId="{D2EE1880-77AD-463D-8AC9-F26346E41E4B}" type="pres">
      <dgm:prSet presAssocID="{0BE559DC-F6E5-4B00-B0B6-2764D05B2852}" presName="compNode" presStyleCnt="0"/>
      <dgm:spPr/>
    </dgm:pt>
    <dgm:pt modelId="{856D09F3-001A-4872-A93E-922120716467}" type="pres">
      <dgm:prSet presAssocID="{0BE559DC-F6E5-4B00-B0B6-2764D05B285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Graph with Upward Trend"/>
        </a:ext>
      </dgm:extLst>
    </dgm:pt>
    <dgm:pt modelId="{83A568E1-A3A0-41A3-B298-A891991C1923}" type="pres">
      <dgm:prSet presAssocID="{0BE559DC-F6E5-4B00-B0B6-2764D05B2852}" presName="spaceRect" presStyleCnt="0"/>
      <dgm:spPr/>
    </dgm:pt>
    <dgm:pt modelId="{5AEBAA98-30CB-474F-9218-0FE048409C0A}" type="pres">
      <dgm:prSet presAssocID="{0BE559DC-F6E5-4B00-B0B6-2764D05B285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F845DB08-F4E8-4112-8D85-8B6E243CBF96}" type="presOf" srcId="{0BE559DC-F6E5-4B00-B0B6-2764D05B2852}" destId="{5AEBAA98-30CB-474F-9218-0FE048409C0A}" srcOrd="0" destOrd="0" presId="urn:microsoft.com/office/officeart/2018/2/layout/IconLabelList"/>
    <dgm:cxn modelId="{E78DEB29-4E8B-4CD5-B339-EAFA94482735}" srcId="{08C57AB0-7524-4F22-B20D-F129AA57290A}" destId="{0BE559DC-F6E5-4B00-B0B6-2764D05B2852}" srcOrd="2" destOrd="0" parTransId="{910CC757-3209-4863-8A70-D33D56668CB9}" sibTransId="{B7FA59F6-D172-4D21-83B6-C901E3EF0828}"/>
    <dgm:cxn modelId="{CAA7A833-D5D8-4982-BCF6-49E9A1CA8849}" type="presOf" srcId="{4EF0FC89-9E5B-4048-B1A1-4B7943AE2438}" destId="{7D7E80E8-CBB4-4AE4-A67C-D25FDECA9DE8}" srcOrd="0" destOrd="0" presId="urn:microsoft.com/office/officeart/2018/2/layout/IconLabelList"/>
    <dgm:cxn modelId="{2E97CB4E-15F9-46CC-BB99-F73EA9F9901C}" srcId="{08C57AB0-7524-4F22-B20D-F129AA57290A}" destId="{846F21EC-6F15-49E1-84F4-6FF539681C67}" srcOrd="0" destOrd="0" parTransId="{5E96FFA4-4354-4D18-8F57-0963296C814F}" sibTransId="{890D89C9-06C8-4E85-9AD4-66C64AE3D06D}"/>
    <dgm:cxn modelId="{B6203E57-1745-4EC3-AE9C-B7574A95575A}" srcId="{08C57AB0-7524-4F22-B20D-F129AA57290A}" destId="{4EF0FC89-9E5B-4048-B1A1-4B7943AE2438}" srcOrd="1" destOrd="0" parTransId="{66AF8E52-0795-48F2-A1E4-76DADC965D20}" sibTransId="{E6678C67-A146-4E87-A9BE-2EF2A8935532}"/>
    <dgm:cxn modelId="{B22D6381-0BAC-4FE6-AC91-B84BFCAA7AA9}" type="presOf" srcId="{846F21EC-6F15-49E1-84F4-6FF539681C67}" destId="{F959F720-C19B-47C6-A06D-0EFF6FFD74B0}" srcOrd="0" destOrd="0" presId="urn:microsoft.com/office/officeart/2018/2/layout/IconLabelList"/>
    <dgm:cxn modelId="{B1434796-3FFA-466F-ABDB-6CD8EA991EC5}" type="presOf" srcId="{08C57AB0-7524-4F22-B20D-F129AA57290A}" destId="{523BBC5E-C525-4D5D-A2A7-321E3CDF40B8}" srcOrd="0" destOrd="0" presId="urn:microsoft.com/office/officeart/2018/2/layout/IconLabelList"/>
    <dgm:cxn modelId="{B3294ED4-17AE-418F-BE87-6093E66AEBE2}" type="presParOf" srcId="{523BBC5E-C525-4D5D-A2A7-321E3CDF40B8}" destId="{D71489D8-6249-46B8-80A6-810463092A39}" srcOrd="0" destOrd="0" presId="urn:microsoft.com/office/officeart/2018/2/layout/IconLabelList"/>
    <dgm:cxn modelId="{0EF579D0-90D6-439A-8891-8A729F5F6EDD}" type="presParOf" srcId="{D71489D8-6249-46B8-80A6-810463092A39}" destId="{CE3FC019-B9F5-4A31-B19C-917CD44EFE53}" srcOrd="0" destOrd="0" presId="urn:microsoft.com/office/officeart/2018/2/layout/IconLabelList"/>
    <dgm:cxn modelId="{64E04CC1-9451-45E1-ABB3-DE84FE8B4CF1}" type="presParOf" srcId="{D71489D8-6249-46B8-80A6-810463092A39}" destId="{64F83E6D-D017-4BB3-9DC7-8555DE688861}" srcOrd="1" destOrd="0" presId="urn:microsoft.com/office/officeart/2018/2/layout/IconLabelList"/>
    <dgm:cxn modelId="{2A93B114-0DB5-45FD-8C3D-D190E9A39607}" type="presParOf" srcId="{D71489D8-6249-46B8-80A6-810463092A39}" destId="{F959F720-C19B-47C6-A06D-0EFF6FFD74B0}" srcOrd="2" destOrd="0" presId="urn:microsoft.com/office/officeart/2018/2/layout/IconLabelList"/>
    <dgm:cxn modelId="{D47BCDF5-CB19-47A0-A557-D5A731561CC0}" type="presParOf" srcId="{523BBC5E-C525-4D5D-A2A7-321E3CDF40B8}" destId="{78731C3F-F3CC-458F-BE7C-613C0BF4D934}" srcOrd="1" destOrd="0" presId="urn:microsoft.com/office/officeart/2018/2/layout/IconLabelList"/>
    <dgm:cxn modelId="{6F2023A5-397A-47E8-B59C-64C36A1ED537}" type="presParOf" srcId="{523BBC5E-C525-4D5D-A2A7-321E3CDF40B8}" destId="{3B014EE2-3D7C-435D-9255-10058EBB2B7F}" srcOrd="2" destOrd="0" presId="urn:microsoft.com/office/officeart/2018/2/layout/IconLabelList"/>
    <dgm:cxn modelId="{7622C45F-8530-48C3-9E05-AC28DAC714C0}" type="presParOf" srcId="{3B014EE2-3D7C-435D-9255-10058EBB2B7F}" destId="{D7367670-4658-4EA3-B8E1-B93A69B37DAF}" srcOrd="0" destOrd="0" presId="urn:microsoft.com/office/officeart/2018/2/layout/IconLabelList"/>
    <dgm:cxn modelId="{0BC0095A-E1B5-4727-879B-8D9B67A0EF12}" type="presParOf" srcId="{3B014EE2-3D7C-435D-9255-10058EBB2B7F}" destId="{9EB2B521-1ACB-4D72-B5D3-BEB45E104148}" srcOrd="1" destOrd="0" presId="urn:microsoft.com/office/officeart/2018/2/layout/IconLabelList"/>
    <dgm:cxn modelId="{447C4151-A8F5-49E4-B622-E610BA4987D1}" type="presParOf" srcId="{3B014EE2-3D7C-435D-9255-10058EBB2B7F}" destId="{7D7E80E8-CBB4-4AE4-A67C-D25FDECA9DE8}" srcOrd="2" destOrd="0" presId="urn:microsoft.com/office/officeart/2018/2/layout/IconLabelList"/>
    <dgm:cxn modelId="{E0994555-4C04-4182-8400-4BDAD7E18E34}" type="presParOf" srcId="{523BBC5E-C525-4D5D-A2A7-321E3CDF40B8}" destId="{3B60086C-DC39-4017-BC71-3F7521F5EA89}" srcOrd="3" destOrd="0" presId="urn:microsoft.com/office/officeart/2018/2/layout/IconLabelList"/>
    <dgm:cxn modelId="{C624230C-A0D8-4728-95F4-36B25B1170AA}" type="presParOf" srcId="{523BBC5E-C525-4D5D-A2A7-321E3CDF40B8}" destId="{D2EE1880-77AD-463D-8AC9-F26346E41E4B}" srcOrd="4" destOrd="0" presId="urn:microsoft.com/office/officeart/2018/2/layout/IconLabelList"/>
    <dgm:cxn modelId="{8264314F-EF85-41A0-9983-704F7E48497D}" type="presParOf" srcId="{D2EE1880-77AD-463D-8AC9-F26346E41E4B}" destId="{856D09F3-001A-4872-A93E-922120716467}" srcOrd="0" destOrd="0" presId="urn:microsoft.com/office/officeart/2018/2/layout/IconLabelList"/>
    <dgm:cxn modelId="{B6A6B01A-00BC-4A67-8106-509683F68F40}" type="presParOf" srcId="{D2EE1880-77AD-463D-8AC9-F26346E41E4B}" destId="{83A568E1-A3A0-41A3-B298-A891991C1923}" srcOrd="1" destOrd="0" presId="urn:microsoft.com/office/officeart/2018/2/layout/IconLabelList"/>
    <dgm:cxn modelId="{962A0C2F-1828-4B34-A995-AF99BAAF78C7}" type="presParOf" srcId="{D2EE1880-77AD-463D-8AC9-F26346E41E4B}" destId="{5AEBAA98-30CB-474F-9218-0FE048409C0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81E9CD-21C7-43C8-8E79-AA4CFBB8DC28}">
      <dsp:nvSpPr>
        <dsp:cNvPr id="0" name=""/>
        <dsp:cNvSpPr/>
      </dsp:nvSpPr>
      <dsp:spPr>
        <a:xfrm>
          <a:off x="738477" y="473823"/>
          <a:ext cx="1079825" cy="10798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3673BA-B392-4480-BD19-E0AC40607660}">
      <dsp:nvSpPr>
        <dsp:cNvPr id="0" name=""/>
        <dsp:cNvSpPr/>
      </dsp:nvSpPr>
      <dsp:spPr>
        <a:xfrm>
          <a:off x="78583" y="1883280"/>
          <a:ext cx="2399612" cy="78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FDI Impact on Economic Patterns: </a:t>
          </a:r>
          <a:r>
            <a:rPr lang="en-US" sz="1100" kern="1200"/>
            <a:t>Foreign Direct Investment plays a pivotal role influencing India's economic development and sectoral growth dynamics.</a:t>
          </a:r>
        </a:p>
      </dsp:txBody>
      <dsp:txXfrm>
        <a:off x="78583" y="1883280"/>
        <a:ext cx="2399612" cy="787500"/>
      </dsp:txXfrm>
    </dsp:sp>
    <dsp:sp modelId="{50FF8C19-FCA2-41CD-B1D7-3D0F550A3A7A}">
      <dsp:nvSpPr>
        <dsp:cNvPr id="0" name=""/>
        <dsp:cNvSpPr/>
      </dsp:nvSpPr>
      <dsp:spPr>
        <a:xfrm>
          <a:off x="3558022" y="473823"/>
          <a:ext cx="1079825" cy="10798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9359A4-4BEB-49A9-A9B9-67C0E74B1507}">
      <dsp:nvSpPr>
        <dsp:cNvPr id="0" name=""/>
        <dsp:cNvSpPr/>
      </dsp:nvSpPr>
      <dsp:spPr>
        <a:xfrm>
          <a:off x="2898129" y="1883280"/>
          <a:ext cx="2399612" cy="78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Significance of Analysis: </a:t>
          </a:r>
          <a:r>
            <a:rPr lang="en-US" sz="1100" kern="1200"/>
            <a:t>This analytical framework enables policymakers to understand investment patterns and guide strategic economic decisions.</a:t>
          </a:r>
        </a:p>
      </dsp:txBody>
      <dsp:txXfrm>
        <a:off x="2898129" y="1883280"/>
        <a:ext cx="2399612" cy="787500"/>
      </dsp:txXfrm>
    </dsp:sp>
    <dsp:sp modelId="{34DFD13D-E55A-4801-A8BC-5561175014E3}">
      <dsp:nvSpPr>
        <dsp:cNvPr id="0" name=""/>
        <dsp:cNvSpPr/>
      </dsp:nvSpPr>
      <dsp:spPr>
        <a:xfrm>
          <a:off x="6377567" y="473823"/>
          <a:ext cx="1079825" cy="10798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2C7D9C-0B1B-4F72-9022-0A87C0B3934D}">
      <dsp:nvSpPr>
        <dsp:cNvPr id="0" name=""/>
        <dsp:cNvSpPr/>
      </dsp:nvSpPr>
      <dsp:spPr>
        <a:xfrm>
          <a:off x="5717674" y="1883280"/>
          <a:ext cx="2399612" cy="78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Dataset Overview: </a:t>
          </a:r>
          <a:r>
            <a:rPr lang="en-US" sz="1100" kern="1200"/>
            <a:t>The dataset encompasses annual FDI inflows categorized by specific sectors, enhancing trend identification and analysis.</a:t>
          </a:r>
        </a:p>
      </dsp:txBody>
      <dsp:txXfrm>
        <a:off x="5717674" y="1883280"/>
        <a:ext cx="2399612" cy="7875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C0F49D-3893-4781-BA10-47AA23D4C7D5}">
      <dsp:nvSpPr>
        <dsp:cNvPr id="0" name=""/>
        <dsp:cNvSpPr/>
      </dsp:nvSpPr>
      <dsp:spPr>
        <a:xfrm>
          <a:off x="738477" y="513562"/>
          <a:ext cx="1079825" cy="10798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D2CCF7-3431-45DB-B8F4-A330215EABA9}">
      <dsp:nvSpPr>
        <dsp:cNvPr id="0" name=""/>
        <dsp:cNvSpPr/>
      </dsp:nvSpPr>
      <dsp:spPr>
        <a:xfrm>
          <a:off x="78583" y="1911041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Sector-Wise FDI Trends: </a:t>
          </a:r>
          <a:r>
            <a:rPr lang="en-US" sz="1100" kern="1200"/>
            <a:t>A bar chart illustrates sector-specific FDI inflows, revealing key sectors driving economic growth consistently.</a:t>
          </a:r>
        </a:p>
      </dsp:txBody>
      <dsp:txXfrm>
        <a:off x="78583" y="1911041"/>
        <a:ext cx="2399612" cy="720000"/>
      </dsp:txXfrm>
    </dsp:sp>
    <dsp:sp modelId="{E267C1CE-D0B9-47B2-BF75-1C9A7B275AB4}">
      <dsp:nvSpPr>
        <dsp:cNvPr id="0" name=""/>
        <dsp:cNvSpPr/>
      </dsp:nvSpPr>
      <dsp:spPr>
        <a:xfrm>
          <a:off x="3558022" y="513562"/>
          <a:ext cx="1079825" cy="10798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C8AF09-C32E-4C32-B008-8899A8112C2D}">
      <dsp:nvSpPr>
        <dsp:cNvPr id="0" name=""/>
        <dsp:cNvSpPr/>
      </dsp:nvSpPr>
      <dsp:spPr>
        <a:xfrm>
          <a:off x="2898129" y="1911041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Year-Wise Trends: </a:t>
          </a:r>
          <a:r>
            <a:rPr lang="en-US" sz="1100" kern="1200"/>
            <a:t>A line chart depicts annual fluctuations in FDI, highlighting significant peaks and troughs over the years.</a:t>
          </a:r>
        </a:p>
      </dsp:txBody>
      <dsp:txXfrm>
        <a:off x="2898129" y="1911041"/>
        <a:ext cx="2399612" cy="720000"/>
      </dsp:txXfrm>
    </dsp:sp>
    <dsp:sp modelId="{4855D00D-4D11-464B-91B1-3FE5AF6C4C63}">
      <dsp:nvSpPr>
        <dsp:cNvPr id="0" name=""/>
        <dsp:cNvSpPr/>
      </dsp:nvSpPr>
      <dsp:spPr>
        <a:xfrm>
          <a:off x="6377567" y="513562"/>
          <a:ext cx="1079825" cy="10798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E9470B-0E5A-425C-988A-7900D1F767F8}">
      <dsp:nvSpPr>
        <dsp:cNvPr id="0" name=""/>
        <dsp:cNvSpPr/>
      </dsp:nvSpPr>
      <dsp:spPr>
        <a:xfrm>
          <a:off x="5717674" y="1911041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FDI Distribution Overview: </a:t>
          </a:r>
          <a:r>
            <a:rPr lang="en-US" sz="1100" kern="1200"/>
            <a:t>A pie chart presents the share of different sectors in total FDI, emphasizing dominant investment areas.</a:t>
          </a:r>
        </a:p>
      </dsp:txBody>
      <dsp:txXfrm>
        <a:off x="5717674" y="1911041"/>
        <a:ext cx="2399612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163EB3-3F60-464D-8AE0-E2EAEA0EC409}">
      <dsp:nvSpPr>
        <dsp:cNvPr id="0" name=""/>
        <dsp:cNvSpPr/>
      </dsp:nvSpPr>
      <dsp:spPr>
        <a:xfrm>
          <a:off x="518185" y="211051"/>
          <a:ext cx="1475437" cy="147543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639225-01C6-4E45-AE6B-DEB0FA6B01C2}">
      <dsp:nvSpPr>
        <dsp:cNvPr id="0" name=""/>
        <dsp:cNvSpPr/>
      </dsp:nvSpPr>
      <dsp:spPr>
        <a:xfrm>
          <a:off x="832623" y="525489"/>
          <a:ext cx="846562" cy="846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0E61D5-AB6E-4877-B2F4-29F4602CF6F9}">
      <dsp:nvSpPr>
        <dsp:cNvPr id="0" name=""/>
        <dsp:cNvSpPr/>
      </dsp:nvSpPr>
      <dsp:spPr>
        <a:xfrm>
          <a:off x="46529" y="2146052"/>
          <a:ext cx="2418750" cy="78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kern="1200"/>
            <a:t>Policy Enhancements: </a:t>
          </a:r>
          <a:r>
            <a:rPr lang="en-US" sz="1100" kern="1200"/>
            <a:t>Implementing streamlined regulatory reforms can significantly improve India's attractiveness for Foreign Direct Investment across sectors.</a:t>
          </a:r>
        </a:p>
      </dsp:txBody>
      <dsp:txXfrm>
        <a:off x="46529" y="2146052"/>
        <a:ext cx="2418750" cy="787500"/>
      </dsp:txXfrm>
    </dsp:sp>
    <dsp:sp modelId="{70885F92-2E70-49B2-AED4-7727EA5FF566}">
      <dsp:nvSpPr>
        <dsp:cNvPr id="0" name=""/>
        <dsp:cNvSpPr/>
      </dsp:nvSpPr>
      <dsp:spPr>
        <a:xfrm>
          <a:off x="3360216" y="211051"/>
          <a:ext cx="1475437" cy="147543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C71860-52B9-4486-8398-F8C0EDBE2817}">
      <dsp:nvSpPr>
        <dsp:cNvPr id="0" name=""/>
        <dsp:cNvSpPr/>
      </dsp:nvSpPr>
      <dsp:spPr>
        <a:xfrm>
          <a:off x="3674654" y="525489"/>
          <a:ext cx="846562" cy="846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836ACD-E429-4AD0-9B41-0FFFA50CD4D3}">
      <dsp:nvSpPr>
        <dsp:cNvPr id="0" name=""/>
        <dsp:cNvSpPr/>
      </dsp:nvSpPr>
      <dsp:spPr>
        <a:xfrm>
          <a:off x="2888560" y="2146052"/>
          <a:ext cx="2418750" cy="78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kern="1200"/>
            <a:t>Sector-Specific Incentives: </a:t>
          </a:r>
          <a:r>
            <a:rPr lang="en-US" sz="1100" kern="1200"/>
            <a:t>Offering tailored fiscal benefits and incentives can stimulate FDI flow in critical sectors like technology and manufacturing.</a:t>
          </a:r>
        </a:p>
      </dsp:txBody>
      <dsp:txXfrm>
        <a:off x="2888560" y="2146052"/>
        <a:ext cx="2418750" cy="787500"/>
      </dsp:txXfrm>
    </dsp:sp>
    <dsp:sp modelId="{3F5E76FF-27DE-4A1A-88A7-C3827FE4193A}">
      <dsp:nvSpPr>
        <dsp:cNvPr id="0" name=""/>
        <dsp:cNvSpPr/>
      </dsp:nvSpPr>
      <dsp:spPr>
        <a:xfrm>
          <a:off x="6202248" y="211051"/>
          <a:ext cx="1475437" cy="147543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AF3849-0D07-4051-9477-69F1A9578464}">
      <dsp:nvSpPr>
        <dsp:cNvPr id="0" name=""/>
        <dsp:cNvSpPr/>
      </dsp:nvSpPr>
      <dsp:spPr>
        <a:xfrm>
          <a:off x="6516685" y="525489"/>
          <a:ext cx="846562" cy="846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E3BF2F-92F5-4D8C-98F6-8975E735E1D6}">
      <dsp:nvSpPr>
        <dsp:cNvPr id="0" name=""/>
        <dsp:cNvSpPr/>
      </dsp:nvSpPr>
      <dsp:spPr>
        <a:xfrm>
          <a:off x="5730591" y="2146052"/>
          <a:ext cx="2418750" cy="78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kern="1200"/>
            <a:t>Future Research Directions: </a:t>
          </a:r>
          <a:r>
            <a:rPr lang="en-US" sz="1100" kern="1200"/>
            <a:t>Exploring digitalization impacts on FDI trends may uncover new investment opportunities and innovative growth strategies.</a:t>
          </a:r>
        </a:p>
      </dsp:txBody>
      <dsp:txXfrm>
        <a:off x="5730591" y="2146052"/>
        <a:ext cx="2418750" cy="7875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3FC019-B9F5-4A31-B19C-917CD44EFE53}">
      <dsp:nvSpPr>
        <dsp:cNvPr id="0" name=""/>
        <dsp:cNvSpPr/>
      </dsp:nvSpPr>
      <dsp:spPr>
        <a:xfrm>
          <a:off x="750914" y="1123898"/>
          <a:ext cx="1081248" cy="10812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59F720-C19B-47C6-A06D-0EFF6FFD74B0}">
      <dsp:nvSpPr>
        <dsp:cNvPr id="0" name=""/>
        <dsp:cNvSpPr/>
      </dsp:nvSpPr>
      <dsp:spPr>
        <a:xfrm>
          <a:off x="90151" y="2547064"/>
          <a:ext cx="2402775" cy="8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Yearly Investment Graphs: </a:t>
          </a:r>
          <a:r>
            <a:rPr lang="en-US" sz="1100" kern="1200"/>
            <a:t>Visual trends illustrate annual FDI fluctuations, depicting significant peaks and troughs from 2000 to 2017.</a:t>
          </a:r>
        </a:p>
      </dsp:txBody>
      <dsp:txXfrm>
        <a:off x="90151" y="2547064"/>
        <a:ext cx="2402775" cy="855000"/>
      </dsp:txXfrm>
    </dsp:sp>
    <dsp:sp modelId="{D7367670-4658-4EA3-B8E1-B93A69B37DAF}">
      <dsp:nvSpPr>
        <dsp:cNvPr id="0" name=""/>
        <dsp:cNvSpPr/>
      </dsp:nvSpPr>
      <dsp:spPr>
        <a:xfrm>
          <a:off x="3574175" y="1123898"/>
          <a:ext cx="1081248" cy="10812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7E80E8-CBB4-4AE4-A67C-D25FDECA9DE8}">
      <dsp:nvSpPr>
        <dsp:cNvPr id="0" name=""/>
        <dsp:cNvSpPr/>
      </dsp:nvSpPr>
      <dsp:spPr>
        <a:xfrm>
          <a:off x="2913412" y="2547064"/>
          <a:ext cx="2402775" cy="8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Identifying Investment Patterns: </a:t>
          </a:r>
          <a:r>
            <a:rPr lang="en-US" sz="1100" kern="1200"/>
            <a:t>Analyzing historical data reveals cyclical patterns aiding policymakers in predicting future FDI behavior strategically.</a:t>
          </a:r>
        </a:p>
      </dsp:txBody>
      <dsp:txXfrm>
        <a:off x="2913412" y="2547064"/>
        <a:ext cx="2402775" cy="855000"/>
      </dsp:txXfrm>
    </dsp:sp>
    <dsp:sp modelId="{856D09F3-001A-4872-A93E-922120716467}">
      <dsp:nvSpPr>
        <dsp:cNvPr id="0" name=""/>
        <dsp:cNvSpPr/>
      </dsp:nvSpPr>
      <dsp:spPr>
        <a:xfrm>
          <a:off x="6397436" y="1123898"/>
          <a:ext cx="1081248" cy="108124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EBAA98-30CB-474F-9218-0FE048409C0A}">
      <dsp:nvSpPr>
        <dsp:cNvPr id="0" name=""/>
        <dsp:cNvSpPr/>
      </dsp:nvSpPr>
      <dsp:spPr>
        <a:xfrm>
          <a:off x="5736673" y="2547064"/>
          <a:ext cx="2402775" cy="8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Implications of Fluctuations: </a:t>
          </a:r>
          <a:r>
            <a:rPr lang="en-US" sz="1100" kern="1200"/>
            <a:t>Understanding year-wise variations provides insights into macroeconomic implications, helping formulate responsive policy measures.</a:t>
          </a:r>
        </a:p>
      </dsp:txBody>
      <dsp:txXfrm>
        <a:off x="5736673" y="2547064"/>
        <a:ext cx="2402775" cy="855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@teona-swift" TargetMode="External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hyperlink" Target="https://www.pexels.com/@mikhail-nilov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472008"/>
            <a:ext cx="9144000" cy="2671492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8649" y="840507"/>
            <a:ext cx="5266135" cy="1731243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  <a:defRPr sz="5200"/>
            </a:pPr>
            <a:r>
              <a:rPr lang="en-IN" sz="5400">
                <a:solidFill>
                  <a:schemeClr val="bg1"/>
                </a:solidFill>
              </a:rPr>
              <a:t>FDI Trends in India (2000-2017)</a:t>
            </a:r>
            <a:endParaRPr lang="en-IN" sz="54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6268" y="2857499"/>
            <a:ext cx="5269314" cy="759583"/>
          </a:xfrm>
        </p:spPr>
        <p:txBody>
          <a:bodyPr>
            <a:normAutofit/>
          </a:bodyPr>
          <a:lstStyle/>
          <a:p>
            <a:pPr algn="l"/>
            <a:endParaRPr lang="en-IN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57563" y="1057562"/>
            <a:ext cx="51435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57564" y="1065164"/>
            <a:ext cx="51434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575942" y="2691064"/>
            <a:ext cx="1876484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727288"/>
            <a:ext cx="2925267" cy="3134219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57571" y="1057559"/>
            <a:ext cx="5143502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858" y="1262817"/>
            <a:ext cx="2336449" cy="1797269"/>
          </a:xfrm>
        </p:spPr>
        <p:txBody>
          <a:bodyPr anchor="b">
            <a:normAutofit/>
          </a:bodyPr>
          <a:lstStyle/>
          <a:p>
            <a:pPr algn="r"/>
            <a:r>
              <a:rPr lang="en-IN" sz="3000">
                <a:solidFill>
                  <a:srgbClr val="FFFFFF"/>
                </a:solidFill>
              </a:rPr>
              <a:t>Sector-wise FDI Overview</a:t>
            </a:r>
          </a:p>
        </p:txBody>
      </p:sp>
      <p:sp>
        <p:nvSpPr>
          <p:cNvPr id="3" name="Content Placeholder 2"/>
          <p:cNvSpPr>
            <a:spLocks/>
          </p:cNvSpPr>
          <p:nvPr/>
        </p:nvSpPr>
        <p:spPr>
          <a:xfrm>
            <a:off x="3678789" y="1021278"/>
            <a:ext cx="2885242" cy="317354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defTabSz="320040">
              <a:spcAft>
                <a:spcPts val="600"/>
              </a:spcAft>
            </a:pPr>
            <a:r>
              <a:rPr sz="98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Sector Growth: </a:t>
            </a:r>
            <a:r>
              <a:rPr sz="98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IT sector attracted over $80 billion in FDI, becoming a leading driver of economic advancement.</a:t>
            </a:r>
          </a:p>
          <a:p>
            <a:pPr defTabSz="320040">
              <a:spcAft>
                <a:spcPts val="600"/>
              </a:spcAft>
            </a:pPr>
            <a:r>
              <a:rPr sz="98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Infrastructure Development: </a:t>
            </a:r>
            <a:r>
              <a:rPr sz="98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FDI in infrastructure saw a remarkable rise, with annual inflows exceeding $15 billion during peak years.</a:t>
            </a:r>
          </a:p>
          <a:p>
            <a:pPr defTabSz="320040">
              <a:spcAft>
                <a:spcPts val="600"/>
              </a:spcAft>
            </a:pPr>
            <a:r>
              <a:rPr sz="98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Manufacturing Resurgence: </a:t>
            </a:r>
            <a:r>
              <a:rPr sz="98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Manufacturing sector investments surged dramatically post-2014, contributing significantly to India's Make in India initiative.</a:t>
            </a:r>
            <a:endParaRPr sz="1400"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4391" y="1021278"/>
            <a:ext cx="1344522" cy="201966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Year-wise FDI Trends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3B7D51E-19A2-10DD-DA99-BA953C8F8A9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Future Research Directions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 wrap="square">
            <a:noAutofit/>
          </a:bodyPr>
          <a:lstStyle/>
          <a:p>
            <a:r>
              <a:rPr sz="1400" b="1"/>
              <a:t>Emerging Research Areas: </a:t>
            </a:r>
            <a:r>
              <a:rPr sz="1400"/>
              <a:t>Investigate the role of technology transfer in enhancing sectoral productivity and FDI sustainability mechanisms.</a:t>
            </a:r>
          </a:p>
          <a:p>
            <a:r>
              <a:rPr sz="1400" b="1"/>
              <a:t>Methodological Innovations: </a:t>
            </a:r>
            <a:r>
              <a:rPr sz="1400"/>
              <a:t>Utilize panel data analysis to explore regional variations in FDI impact across different Indian states.</a:t>
            </a:r>
          </a:p>
          <a:p>
            <a:r>
              <a:rPr sz="1400" b="1"/>
              <a:t>Longitudinal Studies: </a:t>
            </a:r>
            <a:r>
              <a:rPr sz="1400"/>
              <a:t>Conduct longitudinal assessments on FDI's socio-economic effects over time, enhancing understanding of causal relationships.</a:t>
            </a:r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0652" y="1600200"/>
            <a:ext cx="1917496" cy="288035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670652" y="4480559"/>
            <a:ext cx="225575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 algn="ctr">
              <a:defRPr sz="600"/>
            </a:pPr>
            <a:endParaRPr dirty="0">
              <a:hlinkClick r:id="rId3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Electronic circuit board">
            <a:extLst>
              <a:ext uri="{FF2B5EF4-FFF2-40B4-BE49-F238E27FC236}">
                <a16:creationId xmlns:a16="http://schemas.microsoft.com/office/drawing/2014/main" id="{50CBB5F7-BF20-7FAD-5D8D-1593AC9C2E7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9586" r="7756"/>
          <a:stretch/>
        </p:blipFill>
        <p:spPr>
          <a:xfrm>
            <a:off x="20" y="-1"/>
            <a:ext cx="4057627" cy="5143501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7647" y="0"/>
            <a:ext cx="5086352" cy="1714499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E17521-867E-F7EC-04C4-BBCAA5B47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487" y="304263"/>
            <a:ext cx="4098726" cy="1169476"/>
          </a:xfrm>
        </p:spPr>
        <p:txBody>
          <a:bodyPr>
            <a:normAutofit/>
          </a:bodyPr>
          <a:lstStyle/>
          <a:p>
            <a:endParaRPr lang="en-IN" sz="3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FEEF6-2943-4AEF-DD63-986DCBE0E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487" y="2057400"/>
            <a:ext cx="3935505" cy="26226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IN" sz="1500" dirty="0"/>
              <a:t>CREDITS:</a:t>
            </a:r>
          </a:p>
          <a:p>
            <a:pPr marL="0" indent="0">
              <a:buNone/>
            </a:pPr>
            <a:r>
              <a:rPr lang="en-IN" sz="1500" dirty="0"/>
              <a:t>        -AKSHARA V</a:t>
            </a:r>
          </a:p>
          <a:p>
            <a:pPr marL="0" indent="0">
              <a:buNone/>
            </a:pPr>
            <a:r>
              <a:rPr lang="en-IN" sz="1500" dirty="0"/>
              <a:t>               Data Science Intern at Unified Mentor</a:t>
            </a:r>
          </a:p>
        </p:txBody>
      </p:sp>
    </p:spTree>
    <p:extLst>
      <p:ext uri="{BB962C8B-B14F-4D97-AF65-F5344CB8AC3E}">
        <p14:creationId xmlns:p14="http://schemas.microsoft.com/office/powerpoint/2010/main" val="632027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3998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391835" cy="17144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2" y="262647"/>
            <a:ext cx="3485178" cy="1218390"/>
          </a:xfrm>
        </p:spPr>
        <p:txBody>
          <a:bodyPr anchor="ctr">
            <a:normAutofit/>
          </a:bodyPr>
          <a:lstStyle/>
          <a:p>
            <a:r>
              <a:rPr lang="en-IN" sz="3000"/>
              <a:t>FDI Trends in India (2000-2017)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51" y="2057400"/>
            <a:ext cx="3485179" cy="2709861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sz="1400"/>
              <a:t>Foreign Direct Investment Analytics (2000-2017)</a:t>
            </a:r>
            <a:endParaRPr lang="en-IN" sz="1400"/>
          </a:p>
          <a:p>
            <a:pPr>
              <a:lnSpc>
                <a:spcPct val="90000"/>
              </a:lnSpc>
            </a:pPr>
            <a:r>
              <a:rPr sz="1400"/>
              <a:t>Introduction</a:t>
            </a:r>
            <a:endParaRPr lang="en-IN" sz="1400"/>
          </a:p>
          <a:p>
            <a:pPr>
              <a:lnSpc>
                <a:spcPct val="90000"/>
              </a:lnSpc>
            </a:pPr>
            <a:r>
              <a:rPr sz="1400"/>
              <a:t>Problem Statement</a:t>
            </a:r>
            <a:endParaRPr lang="en-IN" sz="1400"/>
          </a:p>
          <a:p>
            <a:pPr>
              <a:lnSpc>
                <a:spcPct val="90000"/>
              </a:lnSpc>
            </a:pPr>
            <a:r>
              <a:rPr sz="1400"/>
              <a:t>Data Visualization Insights</a:t>
            </a:r>
            <a:endParaRPr lang="en-IN" sz="1400"/>
          </a:p>
          <a:p>
            <a:pPr>
              <a:lnSpc>
                <a:spcPct val="90000"/>
              </a:lnSpc>
            </a:pPr>
            <a:r>
              <a:rPr sz="1400"/>
              <a:t>Model and Methodology</a:t>
            </a:r>
            <a:endParaRPr lang="en-IN" sz="1400"/>
          </a:p>
          <a:p>
            <a:pPr>
              <a:lnSpc>
                <a:spcPct val="90000"/>
              </a:lnSpc>
            </a:pPr>
            <a:r>
              <a:rPr sz="1400"/>
              <a:t>Insights and Analysis</a:t>
            </a:r>
            <a:endParaRPr lang="en-IN" sz="1400"/>
          </a:p>
          <a:p>
            <a:pPr>
              <a:lnSpc>
                <a:spcPct val="90000"/>
              </a:lnSpc>
            </a:pPr>
            <a:r>
              <a:rPr sz="1400"/>
              <a:t>Proposed Solutions</a:t>
            </a:r>
            <a:endParaRPr lang="en-IN" sz="1400"/>
          </a:p>
          <a:p>
            <a:pPr>
              <a:lnSpc>
                <a:spcPct val="90000"/>
              </a:lnSpc>
            </a:pPr>
            <a:r>
              <a:rPr sz="1400"/>
              <a:t>Conclusion</a:t>
            </a:r>
            <a:endParaRPr lang="en-IN" sz="1400"/>
          </a:p>
          <a:p>
            <a:pPr>
              <a:lnSpc>
                <a:spcPct val="90000"/>
              </a:lnSpc>
            </a:pPr>
            <a:r>
              <a:rPr sz="1400"/>
              <a:t>Credits</a:t>
            </a:r>
            <a:endParaRPr lang="en-IN" sz="1400"/>
          </a:p>
          <a:p>
            <a:pPr>
              <a:lnSpc>
                <a:spcPct val="90000"/>
              </a:lnSpc>
            </a:pPr>
            <a:r>
              <a:rPr sz="1400"/>
              <a:t>Sector-wise FDI Overview</a:t>
            </a:r>
            <a:endParaRPr lang="en-IN" sz="1400"/>
          </a:p>
        </p:txBody>
      </p:sp>
      <p:pic>
        <p:nvPicPr>
          <p:cNvPr id="5" name="Picture 4" descr="Digital financial graph">
            <a:extLst>
              <a:ext uri="{FF2B5EF4-FFF2-40B4-BE49-F238E27FC236}">
                <a16:creationId xmlns:a16="http://schemas.microsoft.com/office/drawing/2014/main" id="{EE65CD09-DDD1-2EC8-5BEE-67A3864B68A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2615" r="17329"/>
          <a:stretch/>
        </p:blipFill>
        <p:spPr>
          <a:xfrm>
            <a:off x="4572000" y="10"/>
            <a:ext cx="4577118" cy="514349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3998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391835" cy="17144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2" y="262647"/>
            <a:ext cx="3485178" cy="1218390"/>
          </a:xfrm>
        </p:spPr>
        <p:txBody>
          <a:bodyPr anchor="ctr">
            <a:normAutofit/>
          </a:bodyPr>
          <a:lstStyle/>
          <a:p>
            <a:r>
              <a:rPr lang="en-IN" sz="300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51" y="2057400"/>
            <a:ext cx="3485179" cy="2709861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500" b="1"/>
              <a:t>Significance of FDI Analysis: </a:t>
            </a:r>
            <a:r>
              <a:rPr lang="en-US" sz="1500"/>
              <a:t>Understanding FDI trends is crucial for formulating effective economic policies and strategies in India.</a:t>
            </a:r>
          </a:p>
          <a:p>
            <a:pPr>
              <a:lnSpc>
                <a:spcPct val="90000"/>
              </a:lnSpc>
            </a:pPr>
            <a:r>
              <a:rPr lang="en-US" sz="1500" b="1"/>
              <a:t>Sector-Wise Insights: </a:t>
            </a:r>
            <a:r>
              <a:rPr lang="en-US" sz="1500"/>
              <a:t>Examining sector-specific data enables targeted interventions to improve investment attractiveness and potential growth.</a:t>
            </a:r>
          </a:p>
          <a:p>
            <a:pPr>
              <a:lnSpc>
                <a:spcPct val="90000"/>
              </a:lnSpc>
            </a:pPr>
            <a:r>
              <a:rPr lang="en-US" sz="1500" b="1"/>
              <a:t>Timeline of Data: </a:t>
            </a:r>
            <a:r>
              <a:rPr lang="en-US" sz="1500"/>
              <a:t>The analysis covers fiscal years from 2000-01 to 2016-17, providing a comprehensive historical perspective.</a:t>
            </a:r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rcRect l="22140" r="17571" b="2"/>
          <a:stretch/>
        </p:blipFill>
        <p:spPr>
          <a:xfrm>
            <a:off x="4572000" y="10"/>
            <a:ext cx="4577118" cy="514349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181966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182309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80833" y="-3980834"/>
            <a:ext cx="1182335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261648"/>
            <a:ext cx="7533018" cy="658297"/>
          </a:xfrm>
        </p:spPr>
        <p:txBody>
          <a:bodyPr anchor="ctr">
            <a:normAutofit/>
          </a:bodyPr>
          <a:lstStyle/>
          <a:p>
            <a:r>
              <a:rPr lang="en-IN" sz="3000">
                <a:solidFill>
                  <a:srgbClr val="FFFFFF"/>
                </a:solidFill>
              </a:rPr>
              <a:t>Problem Statement</a:t>
            </a:r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B11BA829-240D-A03C-C826-8A580A7985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4453478"/>
              </p:ext>
            </p:extLst>
          </p:nvPr>
        </p:nvGraphicFramePr>
        <p:xfrm>
          <a:off x="483042" y="1584434"/>
          <a:ext cx="8195871" cy="31446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181966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182309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80833" y="-3980834"/>
            <a:ext cx="1182335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261648"/>
            <a:ext cx="7533018" cy="658297"/>
          </a:xfrm>
        </p:spPr>
        <p:txBody>
          <a:bodyPr anchor="ctr">
            <a:normAutofit/>
          </a:bodyPr>
          <a:lstStyle/>
          <a:p>
            <a:r>
              <a:rPr lang="en-IN" sz="3000" dirty="0">
                <a:solidFill>
                  <a:srgbClr val="FFFFFF"/>
                </a:solidFill>
              </a:rPr>
              <a:t>Data Visualization Insights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70652" y="4480559"/>
            <a:ext cx="205569" cy="53860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endParaRPr lang="en-IN"/>
          </a:p>
          <a:p>
            <a:pPr algn="ctr">
              <a:spcAft>
                <a:spcPts val="600"/>
              </a:spcAft>
              <a:defRPr sz="600"/>
            </a:pPr>
            <a:endParaRPr lang="en-IN">
              <a:hlinkClick r:id="rId2"/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EBBBDD89-C072-3862-2992-C2685D5336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4379786"/>
              </p:ext>
            </p:extLst>
          </p:nvPr>
        </p:nvGraphicFramePr>
        <p:xfrm>
          <a:off x="483042" y="1584434"/>
          <a:ext cx="8195871" cy="31446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944E337-3E5D-4A1F-A5A1-2057F25B8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A50D69-7CF7-4844-B844-A2B821C77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890"/>
            <a:ext cx="9144000" cy="5149390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0" y="451308"/>
            <a:ext cx="5086350" cy="100402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 sz="3700"/>
              <a:t>Model and Methodology</a:t>
            </a:r>
          </a:p>
        </p:txBody>
      </p:sp>
      <p:pic>
        <p:nvPicPr>
          <p:cNvPr id="5" name="Picture 4" descr="Graph">
            <a:extLst>
              <a:ext uri="{FF2B5EF4-FFF2-40B4-BE49-F238E27FC236}">
                <a16:creationId xmlns:a16="http://schemas.microsoft.com/office/drawing/2014/main" id="{E3F87FFE-C661-F9A4-8F76-44FEBA79A4F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7258" r="38524"/>
          <a:stretch/>
        </p:blipFill>
        <p:spPr>
          <a:xfrm>
            <a:off x="20" y="10"/>
            <a:ext cx="2816049" cy="5143490"/>
          </a:xfrm>
          <a:custGeom>
            <a:avLst/>
            <a:gdLst/>
            <a:ahLst/>
            <a:cxnLst/>
            <a:rect l="l" t="t" r="r" b="b"/>
            <a:pathLst>
              <a:path w="3754759" h="6858000">
                <a:moveTo>
                  <a:pt x="0" y="0"/>
                </a:moveTo>
                <a:lnTo>
                  <a:pt x="3405358" y="0"/>
                </a:lnTo>
                <a:lnTo>
                  <a:pt x="3406298" y="5103"/>
                </a:lnTo>
                <a:cubicBezTo>
                  <a:pt x="3408705" y="9272"/>
                  <a:pt x="3410993" y="13534"/>
                  <a:pt x="3408744" y="22806"/>
                </a:cubicBezTo>
                <a:cubicBezTo>
                  <a:pt x="3398212" y="18869"/>
                  <a:pt x="3412504" y="58782"/>
                  <a:pt x="3403554" y="60481"/>
                </a:cubicBezTo>
                <a:cubicBezTo>
                  <a:pt x="3417198" y="75379"/>
                  <a:pt x="3401704" y="83956"/>
                  <a:pt x="3406685" y="104437"/>
                </a:cubicBezTo>
                <a:cubicBezTo>
                  <a:pt x="3412035" y="113935"/>
                  <a:pt x="3413215" y="120918"/>
                  <a:pt x="3408439" y="130745"/>
                </a:cubicBezTo>
                <a:cubicBezTo>
                  <a:pt x="3434362" y="174436"/>
                  <a:pt x="3410826" y="157826"/>
                  <a:pt x="3422002" y="199353"/>
                </a:cubicBezTo>
                <a:cubicBezTo>
                  <a:pt x="3433366" y="235046"/>
                  <a:pt x="3441595" y="275734"/>
                  <a:pt x="3466217" y="309590"/>
                </a:cubicBezTo>
                <a:cubicBezTo>
                  <a:pt x="3473022" y="315692"/>
                  <a:pt x="3476249" y="331335"/>
                  <a:pt x="3473425" y="344525"/>
                </a:cubicBezTo>
                <a:cubicBezTo>
                  <a:pt x="3472938" y="346792"/>
                  <a:pt x="3472286" y="348904"/>
                  <a:pt x="3471491" y="350788"/>
                </a:cubicBezTo>
                <a:cubicBezTo>
                  <a:pt x="3476473" y="380853"/>
                  <a:pt x="3497528" y="490678"/>
                  <a:pt x="3503314" y="524915"/>
                </a:cubicBezTo>
                <a:cubicBezTo>
                  <a:pt x="3495110" y="528110"/>
                  <a:pt x="3511009" y="544789"/>
                  <a:pt x="3506208" y="556205"/>
                </a:cubicBezTo>
                <a:cubicBezTo>
                  <a:pt x="3501906" y="564424"/>
                  <a:pt x="3505727" y="571402"/>
                  <a:pt x="3506503" y="579730"/>
                </a:cubicBezTo>
                <a:cubicBezTo>
                  <a:pt x="3503352" y="590904"/>
                  <a:pt x="3511763" y="626437"/>
                  <a:pt x="3516997" y="635552"/>
                </a:cubicBezTo>
                <a:cubicBezTo>
                  <a:pt x="3534688" y="657082"/>
                  <a:pt x="3524838" y="708447"/>
                  <a:pt x="3538464" y="726388"/>
                </a:cubicBezTo>
                <a:cubicBezTo>
                  <a:pt x="3540659" y="733032"/>
                  <a:pt x="3541735" y="739585"/>
                  <a:pt x="3542115" y="746049"/>
                </a:cubicBezTo>
                <a:lnTo>
                  <a:pt x="3541598" y="764218"/>
                </a:lnTo>
                <a:lnTo>
                  <a:pt x="3538294" y="769538"/>
                </a:lnTo>
                <a:lnTo>
                  <a:pt x="3539714" y="780556"/>
                </a:lnTo>
                <a:lnTo>
                  <a:pt x="3539328" y="783752"/>
                </a:lnTo>
                <a:cubicBezTo>
                  <a:pt x="3538575" y="789859"/>
                  <a:pt x="3537953" y="795880"/>
                  <a:pt x="3537882" y="801812"/>
                </a:cubicBezTo>
                <a:cubicBezTo>
                  <a:pt x="3555332" y="793164"/>
                  <a:pt x="3540143" y="850853"/>
                  <a:pt x="3553763" y="833773"/>
                </a:cubicBezTo>
                <a:cubicBezTo>
                  <a:pt x="3556400" y="864868"/>
                  <a:pt x="3568671" y="840452"/>
                  <a:pt x="3557696" y="878520"/>
                </a:cubicBezTo>
                <a:cubicBezTo>
                  <a:pt x="3574636" y="926170"/>
                  <a:pt x="3572932" y="1002669"/>
                  <a:pt x="3596902" y="1039468"/>
                </a:cubicBezTo>
                <a:cubicBezTo>
                  <a:pt x="3588227" y="1035176"/>
                  <a:pt x="3582669" y="1055878"/>
                  <a:pt x="3587550" y="1069793"/>
                </a:cubicBezTo>
                <a:cubicBezTo>
                  <a:pt x="3553603" y="1054905"/>
                  <a:pt x="3620138" y="1124159"/>
                  <a:pt x="3598129" y="1137690"/>
                </a:cubicBezTo>
                <a:cubicBezTo>
                  <a:pt x="3619154" y="1137277"/>
                  <a:pt x="3657845" y="1198819"/>
                  <a:pt x="3642072" y="1229443"/>
                </a:cubicBezTo>
                <a:cubicBezTo>
                  <a:pt x="3648492" y="1274612"/>
                  <a:pt x="3667414" y="1305895"/>
                  <a:pt x="3662799" y="1353804"/>
                </a:cubicBezTo>
                <a:cubicBezTo>
                  <a:pt x="3665680" y="1355144"/>
                  <a:pt x="3668149" y="1357448"/>
                  <a:pt x="3670319" y="1360420"/>
                </a:cubicBezTo>
                <a:lnTo>
                  <a:pt x="3675717" y="1370453"/>
                </a:lnTo>
                <a:lnTo>
                  <a:pt x="3675458" y="1372456"/>
                </a:lnTo>
                <a:cubicBezTo>
                  <a:pt x="3675775" y="1380261"/>
                  <a:pt x="3677154" y="1384198"/>
                  <a:pt x="3678998" y="1386422"/>
                </a:cubicBezTo>
                <a:lnTo>
                  <a:pt x="3681613" y="1387932"/>
                </a:lnTo>
                <a:lnTo>
                  <a:pt x="3684619" y="1397028"/>
                </a:lnTo>
                <a:lnTo>
                  <a:pt x="3692094" y="1413643"/>
                </a:lnTo>
                <a:lnTo>
                  <a:pt x="3692036" y="1417975"/>
                </a:lnTo>
                <a:lnTo>
                  <a:pt x="3701043" y="1444940"/>
                </a:lnTo>
                <a:lnTo>
                  <a:pt x="3700474" y="1445893"/>
                </a:lnTo>
                <a:cubicBezTo>
                  <a:pt x="3699407" y="1448641"/>
                  <a:pt x="3699006" y="1451835"/>
                  <a:pt x="3699990" y="1456030"/>
                </a:cubicBezTo>
                <a:cubicBezTo>
                  <a:pt x="3688343" y="1458099"/>
                  <a:pt x="3696713" y="1461887"/>
                  <a:pt x="3700642" y="1474079"/>
                </a:cubicBezTo>
                <a:cubicBezTo>
                  <a:pt x="3683431" y="1480016"/>
                  <a:pt x="3700716" y="1509516"/>
                  <a:pt x="3693587" y="1522890"/>
                </a:cubicBezTo>
                <a:cubicBezTo>
                  <a:pt x="3696861" y="1531716"/>
                  <a:pt x="3700010" y="1541157"/>
                  <a:pt x="3702900" y="1551068"/>
                </a:cubicBezTo>
                <a:lnTo>
                  <a:pt x="3708038" y="1631578"/>
                </a:lnTo>
                <a:lnTo>
                  <a:pt x="3698097" y="1716642"/>
                </a:lnTo>
                <a:cubicBezTo>
                  <a:pt x="3699314" y="1747867"/>
                  <a:pt x="3695412" y="1775147"/>
                  <a:pt x="3700384" y="1801382"/>
                </a:cubicBezTo>
                <a:cubicBezTo>
                  <a:pt x="3696845" y="1812311"/>
                  <a:pt x="3695699" y="1822504"/>
                  <a:pt x="3702257" y="1832013"/>
                </a:cubicBezTo>
                <a:cubicBezTo>
                  <a:pt x="3701651" y="1861238"/>
                  <a:pt x="3693313" y="1868713"/>
                  <a:pt x="3700986" y="1886838"/>
                </a:cubicBezTo>
                <a:cubicBezTo>
                  <a:pt x="3687741" y="1903887"/>
                  <a:pt x="3693148" y="1904594"/>
                  <a:pt x="3697545" y="1912087"/>
                </a:cubicBezTo>
                <a:lnTo>
                  <a:pt x="3697885" y="1913171"/>
                </a:lnTo>
                <a:lnTo>
                  <a:pt x="3695987" y="1915505"/>
                </a:lnTo>
                <a:lnTo>
                  <a:pt x="3695284" y="1920179"/>
                </a:lnTo>
                <a:lnTo>
                  <a:pt x="3696499" y="1932787"/>
                </a:lnTo>
                <a:lnTo>
                  <a:pt x="3697473" y="1937503"/>
                </a:lnTo>
                <a:cubicBezTo>
                  <a:pt x="3697953" y="1940760"/>
                  <a:pt x="3698023" y="1942937"/>
                  <a:pt x="3697799" y="1944457"/>
                </a:cubicBezTo>
                <a:lnTo>
                  <a:pt x="3697642" y="1944638"/>
                </a:lnTo>
                <a:lnTo>
                  <a:pt x="3698268" y="1951136"/>
                </a:lnTo>
                <a:cubicBezTo>
                  <a:pt x="3699704" y="1962083"/>
                  <a:pt x="3701457" y="1972719"/>
                  <a:pt x="3703418" y="1982828"/>
                </a:cubicBezTo>
                <a:cubicBezTo>
                  <a:pt x="3694620" y="1991887"/>
                  <a:pt x="3707345" y="2028973"/>
                  <a:pt x="3689767" y="2025705"/>
                </a:cubicBezTo>
                <a:cubicBezTo>
                  <a:pt x="3691896" y="2039367"/>
                  <a:pt x="3699517" y="2047321"/>
                  <a:pt x="3687894" y="2043252"/>
                </a:cubicBezTo>
                <a:cubicBezTo>
                  <a:pt x="3688268" y="2047766"/>
                  <a:pt x="3687435" y="2050599"/>
                  <a:pt x="3686015" y="2052668"/>
                </a:cubicBezTo>
                <a:lnTo>
                  <a:pt x="3685329" y="2053280"/>
                </a:lnTo>
                <a:lnTo>
                  <a:pt x="3690348" y="2083660"/>
                </a:lnTo>
                <a:lnTo>
                  <a:pt x="3689688" y="2087758"/>
                </a:lnTo>
                <a:lnTo>
                  <a:pt x="3694656" y="2107476"/>
                </a:lnTo>
                <a:lnTo>
                  <a:pt x="3696317" y="2117709"/>
                </a:lnTo>
                <a:lnTo>
                  <a:pt x="3698652" y="2120508"/>
                </a:lnTo>
                <a:cubicBezTo>
                  <a:pt x="3700138" y="2123582"/>
                  <a:pt x="3700933" y="2128051"/>
                  <a:pt x="3700157" y="2135655"/>
                </a:cubicBezTo>
                <a:lnTo>
                  <a:pt x="3699626" y="2137431"/>
                </a:lnTo>
                <a:lnTo>
                  <a:pt x="3703486" y="2149795"/>
                </a:lnTo>
                <a:cubicBezTo>
                  <a:pt x="3705184" y="2153754"/>
                  <a:pt x="3707268" y="2157232"/>
                  <a:pt x="3709885" y="2160002"/>
                </a:cubicBezTo>
                <a:cubicBezTo>
                  <a:pt x="3698737" y="2203287"/>
                  <a:pt x="3712805" y="2242927"/>
                  <a:pt x="3712777" y="2289319"/>
                </a:cubicBezTo>
                <a:cubicBezTo>
                  <a:pt x="3693169" y="2310331"/>
                  <a:pt x="3722276" y="2389074"/>
                  <a:pt x="3742794" y="2399589"/>
                </a:cubicBezTo>
                <a:cubicBezTo>
                  <a:pt x="3725319" y="2400703"/>
                  <a:pt x="3751962" y="2457534"/>
                  <a:pt x="3753311" y="2472464"/>
                </a:cubicBezTo>
                <a:cubicBezTo>
                  <a:pt x="3753760" y="2477441"/>
                  <a:pt x="3751399" y="2477762"/>
                  <a:pt x="3743656" y="2469811"/>
                </a:cubicBezTo>
                <a:cubicBezTo>
                  <a:pt x="3746474" y="2485608"/>
                  <a:pt x="3738186" y="2502460"/>
                  <a:pt x="3730339" y="2493869"/>
                </a:cubicBezTo>
                <a:cubicBezTo>
                  <a:pt x="3748556" y="2541387"/>
                  <a:pt x="3736267" y="2613433"/>
                  <a:pt x="3746134" y="2667651"/>
                </a:cubicBezTo>
                <a:cubicBezTo>
                  <a:pt x="3730160" y="2698252"/>
                  <a:pt x="3745496" y="2681337"/>
                  <a:pt x="3743743" y="2712354"/>
                </a:cubicBezTo>
                <a:cubicBezTo>
                  <a:pt x="3759373" y="2703131"/>
                  <a:pt x="3736572" y="2750256"/>
                  <a:pt x="3754759" y="2751060"/>
                </a:cubicBezTo>
                <a:cubicBezTo>
                  <a:pt x="3753864" y="2756679"/>
                  <a:pt x="3752424" y="2762098"/>
                  <a:pt x="3750841" y="2767527"/>
                </a:cubicBezTo>
                <a:lnTo>
                  <a:pt x="3750021" y="2770377"/>
                </a:lnTo>
                <a:lnTo>
                  <a:pt x="3749874" y="2781617"/>
                </a:lnTo>
                <a:lnTo>
                  <a:pt x="3745916" y="2784975"/>
                </a:lnTo>
                <a:lnTo>
                  <a:pt x="3742888" y="2802030"/>
                </a:lnTo>
                <a:cubicBezTo>
                  <a:pt x="3742360" y="2808388"/>
                  <a:pt x="3742498" y="2815196"/>
                  <a:pt x="3743710" y="2822667"/>
                </a:cubicBezTo>
                <a:cubicBezTo>
                  <a:pt x="3751787" y="2840797"/>
                  <a:pt x="3744398" y="2870002"/>
                  <a:pt x="3746201" y="2896003"/>
                </a:cubicBezTo>
                <a:lnTo>
                  <a:pt x="3749006" y="2907846"/>
                </a:lnTo>
                <a:lnTo>
                  <a:pt x="3747206" y="2947037"/>
                </a:lnTo>
                <a:cubicBezTo>
                  <a:pt x="3747030" y="2958176"/>
                  <a:pt x="3747214" y="2969719"/>
                  <a:pt x="3748070" y="2981841"/>
                </a:cubicBezTo>
                <a:lnTo>
                  <a:pt x="3750937" y="3004278"/>
                </a:lnTo>
                <a:lnTo>
                  <a:pt x="3749761" y="3010254"/>
                </a:lnTo>
                <a:cubicBezTo>
                  <a:pt x="3750425" y="3020530"/>
                  <a:pt x="3756245" y="3033889"/>
                  <a:pt x="3749923" y="3032983"/>
                </a:cubicBezTo>
                <a:lnTo>
                  <a:pt x="3752658" y="3044429"/>
                </a:lnTo>
                <a:lnTo>
                  <a:pt x="3748217" y="3056076"/>
                </a:lnTo>
                <a:cubicBezTo>
                  <a:pt x="3747117" y="3057381"/>
                  <a:pt x="3745928" y="3058381"/>
                  <a:pt x="3744691" y="3059042"/>
                </a:cubicBezTo>
                <a:lnTo>
                  <a:pt x="3747123" y="3075102"/>
                </a:lnTo>
                <a:lnTo>
                  <a:pt x="3744190" y="3088509"/>
                </a:lnTo>
                <a:lnTo>
                  <a:pt x="3747093" y="3099930"/>
                </a:lnTo>
                <a:lnTo>
                  <a:pt x="3746799" y="3104743"/>
                </a:lnTo>
                <a:lnTo>
                  <a:pt x="3745610" y="3116729"/>
                </a:lnTo>
                <a:cubicBezTo>
                  <a:pt x="3744666" y="3122891"/>
                  <a:pt x="3743503" y="3129792"/>
                  <a:pt x="3742676" y="3137453"/>
                </a:cubicBezTo>
                <a:lnTo>
                  <a:pt x="3742441" y="3143884"/>
                </a:lnTo>
                <a:lnTo>
                  <a:pt x="3737104" y="3158122"/>
                </a:lnTo>
                <a:cubicBezTo>
                  <a:pt x="3733050" y="3168490"/>
                  <a:pt x="3730374" y="3176626"/>
                  <a:pt x="3733275" y="3185367"/>
                </a:cubicBezTo>
                <a:cubicBezTo>
                  <a:pt x="3728135" y="3200760"/>
                  <a:pt x="3712176" y="3212117"/>
                  <a:pt x="3717639" y="3233769"/>
                </a:cubicBezTo>
                <a:cubicBezTo>
                  <a:pt x="3709851" y="3227497"/>
                  <a:pt x="3717920" y="3258095"/>
                  <a:pt x="3710433" y="3262123"/>
                </a:cubicBezTo>
                <a:cubicBezTo>
                  <a:pt x="3704342" y="3264110"/>
                  <a:pt x="3705370" y="3273856"/>
                  <a:pt x="3703458" y="3281408"/>
                </a:cubicBezTo>
                <a:cubicBezTo>
                  <a:pt x="3697412" y="3287020"/>
                  <a:pt x="3693483" y="3324746"/>
                  <a:pt x="3695027" y="3337739"/>
                </a:cubicBezTo>
                <a:cubicBezTo>
                  <a:pt x="3703095" y="3374177"/>
                  <a:pt x="3679154" y="3404974"/>
                  <a:pt x="3684951" y="3434139"/>
                </a:cubicBezTo>
                <a:cubicBezTo>
                  <a:pt x="3684732" y="3441861"/>
                  <a:pt x="3683615" y="3448308"/>
                  <a:pt x="3681946" y="3453928"/>
                </a:cubicBezTo>
                <a:lnTo>
                  <a:pt x="3675939" y="3468021"/>
                </a:lnTo>
                <a:cubicBezTo>
                  <a:pt x="3674480" y="3468264"/>
                  <a:pt x="3673022" y="3468506"/>
                  <a:pt x="3671563" y="3468748"/>
                </a:cubicBezTo>
                <a:lnTo>
                  <a:pt x="3669360" y="3479164"/>
                </a:lnTo>
                <a:lnTo>
                  <a:pt x="3668060" y="3481325"/>
                </a:lnTo>
                <a:cubicBezTo>
                  <a:pt x="3665560" y="3485437"/>
                  <a:pt x="3663197" y="3489622"/>
                  <a:pt x="3661315" y="3494328"/>
                </a:cubicBezTo>
                <a:cubicBezTo>
                  <a:pt x="3678446" y="3506175"/>
                  <a:pt x="3648136" y="3536311"/>
                  <a:pt x="3664679" y="3537226"/>
                </a:cubicBezTo>
                <a:cubicBezTo>
                  <a:pt x="3657322" y="3565147"/>
                  <a:pt x="3674997" y="3558694"/>
                  <a:pt x="3654205" y="3577551"/>
                </a:cubicBezTo>
                <a:cubicBezTo>
                  <a:pt x="3653633" y="3634248"/>
                  <a:pt x="3628736" y="3694092"/>
                  <a:pt x="3637325" y="3749618"/>
                </a:cubicBezTo>
                <a:cubicBezTo>
                  <a:pt x="3631446" y="3736800"/>
                  <a:pt x="3620480" y="3747498"/>
                  <a:pt x="3620258" y="3763981"/>
                </a:cubicBezTo>
                <a:cubicBezTo>
                  <a:pt x="3596667" y="3715365"/>
                  <a:pt x="3630603" y="3842969"/>
                  <a:pt x="3608193" y="3830141"/>
                </a:cubicBezTo>
                <a:cubicBezTo>
                  <a:pt x="3625759" y="3852486"/>
                  <a:pt x="3638965" y="3943841"/>
                  <a:pt x="3616479" y="3951521"/>
                </a:cubicBezTo>
                <a:cubicBezTo>
                  <a:pt x="3607940" y="3994867"/>
                  <a:pt x="3614033" y="4040502"/>
                  <a:pt x="3595498" y="4074157"/>
                </a:cubicBezTo>
                <a:cubicBezTo>
                  <a:pt x="3597477" y="4078342"/>
                  <a:pt x="3598819" y="4082864"/>
                  <a:pt x="3599706" y="4087599"/>
                </a:cubicBezTo>
                <a:lnTo>
                  <a:pt x="3601103" y="4101515"/>
                </a:lnTo>
                <a:lnTo>
                  <a:pt x="3600274" y="4102849"/>
                </a:lnTo>
                <a:cubicBezTo>
                  <a:pt x="3598143" y="4109482"/>
                  <a:pt x="3598077" y="4114144"/>
                  <a:pt x="3598925" y="4117926"/>
                </a:cubicBezTo>
                <a:lnTo>
                  <a:pt x="3600630" y="4121966"/>
                </a:lnTo>
                <a:lnTo>
                  <a:pt x="3600331" y="4132543"/>
                </a:lnTo>
                <a:lnTo>
                  <a:pt x="3601432" y="4154003"/>
                </a:lnTo>
                <a:lnTo>
                  <a:pt x="3600054" y="4157433"/>
                </a:lnTo>
                <a:lnTo>
                  <a:pt x="3599248" y="4188888"/>
                </a:lnTo>
                <a:cubicBezTo>
                  <a:pt x="3598993" y="4188940"/>
                  <a:pt x="3598738" y="4188992"/>
                  <a:pt x="3598484" y="4189044"/>
                </a:cubicBezTo>
                <a:cubicBezTo>
                  <a:pt x="3596754" y="4190111"/>
                  <a:pt x="3595443" y="4192250"/>
                  <a:pt x="3594971" y="4196698"/>
                </a:cubicBezTo>
                <a:cubicBezTo>
                  <a:pt x="3584674" y="4185805"/>
                  <a:pt x="3590455" y="4197885"/>
                  <a:pt x="3589971" y="4211958"/>
                </a:cubicBezTo>
                <a:cubicBezTo>
                  <a:pt x="3573870" y="4198179"/>
                  <a:pt x="3579156" y="4240607"/>
                  <a:pt x="3569135" y="4243705"/>
                </a:cubicBezTo>
                <a:cubicBezTo>
                  <a:pt x="3569142" y="4254351"/>
                  <a:pt x="3568856" y="4265362"/>
                  <a:pt x="3568210" y="4276468"/>
                </a:cubicBezTo>
                <a:lnTo>
                  <a:pt x="3567613" y="4282925"/>
                </a:lnTo>
                <a:cubicBezTo>
                  <a:pt x="3567553" y="4282949"/>
                  <a:pt x="3567492" y="4282974"/>
                  <a:pt x="3567432" y="4282999"/>
                </a:cubicBezTo>
                <a:cubicBezTo>
                  <a:pt x="3566940" y="4284280"/>
                  <a:pt x="3566607" y="4286359"/>
                  <a:pt x="3566464" y="4289697"/>
                </a:cubicBezTo>
                <a:lnTo>
                  <a:pt x="3566526" y="4294698"/>
                </a:lnTo>
                <a:lnTo>
                  <a:pt x="3565367" y="4307225"/>
                </a:lnTo>
                <a:lnTo>
                  <a:pt x="3563841" y="4311164"/>
                </a:lnTo>
                <a:lnTo>
                  <a:pt x="3561610" y="4312189"/>
                </a:lnTo>
                <a:lnTo>
                  <a:pt x="3561734" y="4313408"/>
                </a:lnTo>
                <a:cubicBezTo>
                  <a:pt x="3564537" y="4323096"/>
                  <a:pt x="3569544" y="4327053"/>
                  <a:pt x="3553832" y="4334910"/>
                </a:cubicBezTo>
                <a:cubicBezTo>
                  <a:pt x="3557797" y="4356533"/>
                  <a:pt x="3548502" y="4358433"/>
                  <a:pt x="3542564" y="4385380"/>
                </a:cubicBezTo>
                <a:cubicBezTo>
                  <a:pt x="3547050" y="4398267"/>
                  <a:pt x="3544091" y="4407098"/>
                  <a:pt x="3538724" y="4415150"/>
                </a:cubicBezTo>
                <a:cubicBezTo>
                  <a:pt x="3538633" y="4442707"/>
                  <a:pt x="3529920" y="4465824"/>
                  <a:pt x="3525348" y="4495753"/>
                </a:cubicBezTo>
                <a:cubicBezTo>
                  <a:pt x="3529387" y="4530212"/>
                  <a:pt x="3514579" y="4543935"/>
                  <a:pt x="3509749" y="4575934"/>
                </a:cubicBezTo>
                <a:cubicBezTo>
                  <a:pt x="3519579" y="4606914"/>
                  <a:pt x="3496418" y="4596497"/>
                  <a:pt x="3489779" y="4611927"/>
                </a:cubicBezTo>
                <a:lnTo>
                  <a:pt x="3488856" y="4616508"/>
                </a:lnTo>
                <a:lnTo>
                  <a:pt x="3489486" y="4629163"/>
                </a:lnTo>
                <a:lnTo>
                  <a:pt x="3490242" y="4633947"/>
                </a:lnTo>
                <a:cubicBezTo>
                  <a:pt x="3490570" y="4637233"/>
                  <a:pt x="3490539" y="4639406"/>
                  <a:pt x="3490244" y="4640894"/>
                </a:cubicBezTo>
                <a:lnTo>
                  <a:pt x="3490078" y="4641059"/>
                </a:lnTo>
                <a:lnTo>
                  <a:pt x="3490403" y="4647582"/>
                </a:lnTo>
                <a:cubicBezTo>
                  <a:pt x="3491330" y="4658608"/>
                  <a:pt x="3492590" y="4669354"/>
                  <a:pt x="3494082" y="4679601"/>
                </a:cubicBezTo>
                <a:cubicBezTo>
                  <a:pt x="3484854" y="4687754"/>
                  <a:pt x="3495864" y="4725869"/>
                  <a:pt x="3478421" y="4720918"/>
                </a:cubicBezTo>
                <a:cubicBezTo>
                  <a:pt x="3479918" y="4734712"/>
                  <a:pt x="3487176" y="4743359"/>
                  <a:pt x="3475730" y="4738188"/>
                </a:cubicBezTo>
                <a:cubicBezTo>
                  <a:pt x="3475894" y="4742712"/>
                  <a:pt x="3474928" y="4745450"/>
                  <a:pt x="3473409" y="4747368"/>
                </a:cubicBezTo>
                <a:lnTo>
                  <a:pt x="3472696" y="4747913"/>
                </a:lnTo>
                <a:lnTo>
                  <a:pt x="3476304" y="4778609"/>
                </a:lnTo>
                <a:lnTo>
                  <a:pt x="3475454" y="4782623"/>
                </a:lnTo>
                <a:lnTo>
                  <a:pt x="3479507" y="4802712"/>
                </a:lnTo>
                <a:lnTo>
                  <a:pt x="3480695" y="4813049"/>
                </a:lnTo>
                <a:lnTo>
                  <a:pt x="3482902" y="4816057"/>
                </a:lnTo>
                <a:cubicBezTo>
                  <a:pt x="3484247" y="4819259"/>
                  <a:pt x="3484834" y="4823783"/>
                  <a:pt x="3483703" y="4831270"/>
                </a:cubicBezTo>
                <a:lnTo>
                  <a:pt x="3483090" y="4832984"/>
                </a:lnTo>
                <a:lnTo>
                  <a:pt x="3486378" y="4845654"/>
                </a:lnTo>
                <a:cubicBezTo>
                  <a:pt x="3487893" y="4849755"/>
                  <a:pt x="3489817" y="4853416"/>
                  <a:pt x="3492309" y="4856425"/>
                </a:cubicBezTo>
                <a:cubicBezTo>
                  <a:pt x="3479133" y="4898390"/>
                  <a:pt x="3491371" y="4939174"/>
                  <a:pt x="3489182" y="4985308"/>
                </a:cubicBezTo>
                <a:cubicBezTo>
                  <a:pt x="3492413" y="5037202"/>
                  <a:pt x="3496839" y="5073159"/>
                  <a:pt x="3498182" y="5107346"/>
                </a:cubicBezTo>
                <a:cubicBezTo>
                  <a:pt x="3500266" y="5123329"/>
                  <a:pt x="3506680" y="5240376"/>
                  <a:pt x="3499225" y="5231073"/>
                </a:cubicBezTo>
                <a:cubicBezTo>
                  <a:pt x="3515247" y="5280090"/>
                  <a:pt x="3497607" y="5309911"/>
                  <a:pt x="3504960" y="5364785"/>
                </a:cubicBezTo>
                <a:cubicBezTo>
                  <a:pt x="3487546" y="5393671"/>
                  <a:pt x="3503686" y="5378336"/>
                  <a:pt x="3500486" y="5409009"/>
                </a:cubicBezTo>
                <a:cubicBezTo>
                  <a:pt x="3516561" y="5401350"/>
                  <a:pt x="3491544" y="5446009"/>
                  <a:pt x="3509710" y="5448570"/>
                </a:cubicBezTo>
                <a:cubicBezTo>
                  <a:pt x="3508555" y="5454072"/>
                  <a:pt x="3506859" y="5459319"/>
                  <a:pt x="3505022" y="5464568"/>
                </a:cubicBezTo>
                <a:lnTo>
                  <a:pt x="3504070" y="5467320"/>
                </a:lnTo>
                <a:lnTo>
                  <a:pt x="3503399" y="5478483"/>
                </a:lnTo>
                <a:lnTo>
                  <a:pt x="3499281" y="5481443"/>
                </a:lnTo>
                <a:lnTo>
                  <a:pt x="3499047" y="5616712"/>
                </a:lnTo>
                <a:cubicBezTo>
                  <a:pt x="3502347" y="5628424"/>
                  <a:pt x="3503819" y="5666768"/>
                  <a:pt x="3498775" y="5675291"/>
                </a:cubicBezTo>
                <a:cubicBezTo>
                  <a:pt x="3497984" y="5683547"/>
                  <a:pt x="3500335" y="5692400"/>
                  <a:pt x="3494739" y="5697458"/>
                </a:cubicBezTo>
                <a:cubicBezTo>
                  <a:pt x="3492180" y="5715432"/>
                  <a:pt x="3486290" y="5756597"/>
                  <a:pt x="3483423" y="5783137"/>
                </a:cubicBezTo>
                <a:cubicBezTo>
                  <a:pt x="3491452" y="5796973"/>
                  <a:pt x="3477643" y="5819988"/>
                  <a:pt x="3477532" y="5856699"/>
                </a:cubicBezTo>
                <a:cubicBezTo>
                  <a:pt x="3486776" y="5871818"/>
                  <a:pt x="3477340" y="5881447"/>
                  <a:pt x="3490032" y="5910638"/>
                </a:cubicBezTo>
                <a:cubicBezTo>
                  <a:pt x="3488930" y="5911913"/>
                  <a:pt x="3487924" y="5913488"/>
                  <a:pt x="3487046" y="5915313"/>
                </a:cubicBezTo>
                <a:cubicBezTo>
                  <a:pt x="3481941" y="5925917"/>
                  <a:pt x="3482137" y="5942505"/>
                  <a:pt x="3487484" y="5952365"/>
                </a:cubicBezTo>
                <a:cubicBezTo>
                  <a:pt x="3504666" y="5999029"/>
                  <a:pt x="3505019" y="6042078"/>
                  <a:pt x="3509266" y="6082373"/>
                </a:cubicBezTo>
                <a:cubicBezTo>
                  <a:pt x="3512265" y="6128005"/>
                  <a:pt x="3492950" y="6098121"/>
                  <a:pt x="3509564" y="6154771"/>
                </a:cubicBezTo>
                <a:cubicBezTo>
                  <a:pt x="3503223" y="6161045"/>
                  <a:pt x="3503062" y="6168289"/>
                  <a:pt x="3506404" y="6180433"/>
                </a:cubicBezTo>
                <a:cubicBezTo>
                  <a:pt x="3507378" y="6202614"/>
                  <a:pt x="3491084" y="6201180"/>
                  <a:pt x="3501312" y="6223427"/>
                </a:cubicBezTo>
                <a:cubicBezTo>
                  <a:pt x="3492497" y="6219559"/>
                  <a:pt x="3498753" y="6265580"/>
                  <a:pt x="3489469" y="6255476"/>
                </a:cubicBezTo>
                <a:cubicBezTo>
                  <a:pt x="3481791" y="6270065"/>
                  <a:pt x="3495037" y="6276996"/>
                  <a:pt x="3488398" y="6291462"/>
                </a:cubicBezTo>
                <a:cubicBezTo>
                  <a:pt x="3487099" y="6307679"/>
                  <a:pt x="3497555" y="6282019"/>
                  <a:pt x="3498547" y="6299935"/>
                </a:cubicBezTo>
                <a:cubicBezTo>
                  <a:pt x="3498173" y="6321676"/>
                  <a:pt x="3514193" y="6321381"/>
                  <a:pt x="3494028" y="6338390"/>
                </a:cubicBezTo>
                <a:lnTo>
                  <a:pt x="3486030" y="6396716"/>
                </a:lnTo>
                <a:cubicBezTo>
                  <a:pt x="3491309" y="6409668"/>
                  <a:pt x="3488928" y="6420134"/>
                  <a:pt x="3484103" y="6430386"/>
                </a:cubicBezTo>
                <a:cubicBezTo>
                  <a:pt x="3485763" y="6460632"/>
                  <a:pt x="3478568" y="6488285"/>
                  <a:pt x="3475922" y="6522318"/>
                </a:cubicBezTo>
                <a:cubicBezTo>
                  <a:pt x="3482128" y="6559051"/>
                  <a:pt x="3468277" y="6578006"/>
                  <a:pt x="3465506" y="6614374"/>
                </a:cubicBezTo>
                <a:cubicBezTo>
                  <a:pt x="3478925" y="6650248"/>
                  <a:pt x="3446064" y="6638174"/>
                  <a:pt x="3446789" y="6668768"/>
                </a:cubicBezTo>
                <a:cubicBezTo>
                  <a:pt x="3458869" y="6718505"/>
                  <a:pt x="3435878" y="6667592"/>
                  <a:pt x="3439582" y="6744454"/>
                </a:cubicBezTo>
                <a:cubicBezTo>
                  <a:pt x="3441631" y="6748797"/>
                  <a:pt x="3439393" y="6758101"/>
                  <a:pt x="3436538" y="6757102"/>
                </a:cubicBezTo>
                <a:cubicBezTo>
                  <a:pt x="3437461" y="6773941"/>
                  <a:pt x="3420846" y="6822488"/>
                  <a:pt x="3424061" y="6846522"/>
                </a:cubicBezTo>
                <a:lnTo>
                  <a:pt x="3423032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0" y="1651468"/>
            <a:ext cx="5086350" cy="2925548"/>
          </a:xfrm>
        </p:spPr>
        <p:txBody>
          <a:bodyPr anchor="t">
            <a:normAutofit/>
          </a:bodyPr>
          <a:lstStyle/>
          <a:p>
            <a:r>
              <a:rPr lang="en-US" sz="1500" b="1"/>
              <a:t>Analytical Framework: </a:t>
            </a:r>
            <a:r>
              <a:rPr lang="en-US" sz="1500"/>
              <a:t>Employing econometric modeling, this analysis captures causal relationships between FDI and macroeconomic indicators efficiently.</a:t>
            </a:r>
          </a:p>
          <a:p>
            <a:r>
              <a:rPr lang="en-US" sz="1500" b="1"/>
              <a:t>Key Features Considered: </a:t>
            </a:r>
            <a:r>
              <a:rPr lang="en-US" sz="1500"/>
              <a:t>The model integrates regulatory environment, market size, and infrastructural developments as crucial determinants influencing FDI inflows.</a:t>
            </a:r>
          </a:p>
          <a:p>
            <a:r>
              <a:rPr lang="en-US" sz="1500" b="1"/>
              <a:t>Performance Metrics: </a:t>
            </a:r>
            <a:r>
              <a:rPr lang="en-US" sz="1500"/>
              <a:t>Metrics like R-squared value and Mean Absolute Percentage Error evaluate the model's predictive power and accuracy.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Insights and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 wrap="square">
            <a:noAutofit/>
          </a:bodyPr>
          <a:lstStyle/>
          <a:p>
            <a:r>
              <a:rPr sz="1400" b="1"/>
              <a:t>Sector Correlation with FDI: </a:t>
            </a:r>
            <a:r>
              <a:rPr sz="1400"/>
              <a:t>The analysis reveals strong correlations between specific sectors and fluctuating FDI inflow trends over years.</a:t>
            </a:r>
          </a:p>
          <a:p>
            <a:r>
              <a:rPr sz="1400" b="1"/>
              <a:t>Influencing Factors Unpacked: </a:t>
            </a:r>
            <a:r>
              <a:rPr sz="1400"/>
              <a:t>Key factors affecting FDI include economic policies, political stability, and global market conditions influencing investor confidence.</a:t>
            </a:r>
          </a:p>
          <a:p>
            <a:r>
              <a:rPr sz="1400" b="1"/>
              <a:t>Impact of Key Events: </a:t>
            </a:r>
            <a:r>
              <a:rPr sz="1400"/>
              <a:t>Significant events like economic reforms and global crises had pronounced short-term effects on FDI trends across sectors.</a:t>
            </a:r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0652" y="1600200"/>
            <a:ext cx="1917496" cy="288035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181966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182309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80833" y="-3980834"/>
            <a:ext cx="1182335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261648"/>
            <a:ext cx="7533018" cy="658297"/>
          </a:xfrm>
        </p:spPr>
        <p:txBody>
          <a:bodyPr anchor="ctr">
            <a:normAutofit/>
          </a:bodyPr>
          <a:lstStyle/>
          <a:p>
            <a:r>
              <a:rPr lang="en-IN" sz="3000">
                <a:solidFill>
                  <a:srgbClr val="FFFFFF"/>
                </a:solidFill>
              </a:rPr>
              <a:t>Proposed Solutions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34C37B6-6C80-F786-21CE-BDF95FBE67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5594908"/>
              </p:ext>
            </p:extLst>
          </p:nvPr>
        </p:nvGraphicFramePr>
        <p:xfrm>
          <a:off x="483042" y="1584434"/>
          <a:ext cx="8195871" cy="31446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51BA4DF-2BD4-4EC2-B1DB-B27C8AC71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5299" y="411348"/>
            <a:ext cx="5098906" cy="1256717"/>
          </a:xfrm>
        </p:spPr>
        <p:txBody>
          <a:bodyPr anchor="b">
            <a:normAutofit/>
          </a:bodyPr>
          <a:lstStyle/>
          <a:p>
            <a:r>
              <a:rPr lang="en-IN" sz="3000"/>
              <a:t>Conclusion</a:t>
            </a:r>
          </a:p>
        </p:txBody>
      </p:sp>
      <p:pic>
        <p:nvPicPr>
          <p:cNvPr id="5" name="Picture 4" descr="Digital financial graphs in 3D">
            <a:extLst>
              <a:ext uri="{FF2B5EF4-FFF2-40B4-BE49-F238E27FC236}">
                <a16:creationId xmlns:a16="http://schemas.microsoft.com/office/drawing/2014/main" id="{421CD58C-D0E1-1D1B-13CB-472ED9121A5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9008" r="13417" b="3"/>
          <a:stretch/>
        </p:blipFill>
        <p:spPr>
          <a:xfrm>
            <a:off x="20" y="10"/>
            <a:ext cx="3147352" cy="5143490"/>
          </a:xfrm>
          <a:prstGeom prst="rect">
            <a:avLst/>
          </a:prstGeom>
          <a:effectLst/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5300" y="1807372"/>
            <a:ext cx="5098904" cy="2778913"/>
          </a:xfrm>
        </p:spPr>
        <p:txBody>
          <a:bodyPr>
            <a:normAutofit/>
          </a:bodyPr>
          <a:lstStyle/>
          <a:p>
            <a:r>
              <a:rPr lang="en-US" sz="1500" b="1"/>
              <a:t>Key Insights Summary: </a:t>
            </a:r>
            <a:r>
              <a:rPr lang="en-US" sz="1500"/>
              <a:t>The analysis underscores fundamental trends, directing attention toward significant sectors and fluctuating inflow patterns.</a:t>
            </a:r>
          </a:p>
          <a:p>
            <a:r>
              <a:rPr lang="en-US" sz="1500" b="1"/>
              <a:t>Importance of Monitoring: </a:t>
            </a:r>
            <a:r>
              <a:rPr lang="en-US" sz="1500"/>
              <a:t>Continuous tracking of FDI trends is essential for informed policymaking and strategic economic planning in India.</a:t>
            </a:r>
          </a:p>
          <a:p>
            <a:r>
              <a:rPr lang="en-US" sz="1500" b="1"/>
              <a:t>Evolving Economic Landscape: </a:t>
            </a:r>
            <a:r>
              <a:rPr lang="en-US" sz="1500"/>
              <a:t>Understanding dynamic changes in the global economy helps enhance India's competitiveness in attracting foreign investments.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688</Words>
  <Application>Microsoft Office PowerPoint</Application>
  <PresentationFormat>On-screen Show (16:9)</PresentationFormat>
  <Paragraphs>55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FDI Trends in India (2000-2017)</vt:lpstr>
      <vt:lpstr>FDI Trends in India (2000-2017)</vt:lpstr>
      <vt:lpstr>Introduction</vt:lpstr>
      <vt:lpstr>Problem Statement</vt:lpstr>
      <vt:lpstr>Data Visualization Insights</vt:lpstr>
      <vt:lpstr>Model and Methodology</vt:lpstr>
      <vt:lpstr>Insights and Analysis</vt:lpstr>
      <vt:lpstr>Proposed Solutions</vt:lpstr>
      <vt:lpstr>Conclusion</vt:lpstr>
      <vt:lpstr>Sector-wise FDI Overview</vt:lpstr>
      <vt:lpstr>Year-wise FDI Trends</vt:lpstr>
      <vt:lpstr>Future Research Directions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Akshara V</cp:lastModifiedBy>
  <cp:revision>2</cp:revision>
  <dcterms:created xsi:type="dcterms:W3CDTF">2013-01-27T09:14:16Z</dcterms:created>
  <dcterms:modified xsi:type="dcterms:W3CDTF">2024-08-14T15:07:42Z</dcterms:modified>
  <cp:category/>
</cp:coreProperties>
</file>