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21"/>
  </p:notesMasterIdLst>
  <p:sldIdLst>
    <p:sldId id="263" r:id="rId2"/>
    <p:sldId id="256" r:id="rId3"/>
    <p:sldId id="280" r:id="rId4"/>
    <p:sldId id="281" r:id="rId5"/>
    <p:sldId id="269" r:id="rId6"/>
    <p:sldId id="273" r:id="rId7"/>
    <p:sldId id="270" r:id="rId8"/>
    <p:sldId id="271" r:id="rId9"/>
    <p:sldId id="278" r:id="rId10"/>
    <p:sldId id="272" r:id="rId11"/>
    <p:sldId id="259" r:id="rId12"/>
    <p:sldId id="277" r:id="rId13"/>
    <p:sldId id="265" r:id="rId14"/>
    <p:sldId id="266" r:id="rId15"/>
    <p:sldId id="279" r:id="rId16"/>
    <p:sldId id="267" r:id="rId17"/>
    <p:sldId id="275" r:id="rId18"/>
    <p:sldId id="262" r:id="rId19"/>
    <p:sldId id="264" r:id="rId20"/>
  </p:sldIdLst>
  <p:sldSz cx="12192000" cy="68580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D367C-5C53-4140-A8F0-1C3FA042701D}" v="60" dt="2023-11-14T12:31:33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1B2FD-E046-440D-9262-5E37F6032464}" type="datetimeFigureOut">
              <a:t>11/27/2023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0508-379F-45D4-8731-DDA76CC5C3F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7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0629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dailytipsndtricks.blogspot.com/2013/09/5-bestselling-tablets-in-india.html" TargetMode="Externa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android4stores.blogspot.com/2015/07/t-mobile-samsung-galaxy-tab-s-105-sm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hyperlink" Target="https://www.tecnoneo.com/2013/11/ipad-air-tablet-con-ios-7.html" TargetMode="Externa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toshiba-excite-at305t16-10-1-inch-android-tablet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Microsoft_Tablet_PC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lipkart.com/search?q=Tablets&amp;otracker=search&amp;otracker1=search&amp;marketplace=FLIPKART&amp;as-show=on&amp;as=off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A34E71B3-39AA-5FCF-42AA-BC69D3DF2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4613" y="0"/>
            <a:ext cx="11971263" cy="792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91DB41-7B49-4916-7543-84E0952E611C}"/>
              </a:ext>
            </a:extLst>
          </p:cNvPr>
          <p:cNvSpPr txBox="1"/>
          <p:nvPr/>
        </p:nvSpPr>
        <p:spPr>
          <a:xfrm>
            <a:off x="2277170" y="4664909"/>
            <a:ext cx="76376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Analyzing Tablet Prices Of Flipkart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Inter"/>
                <a:cs typeface="Times New Roman"/>
              </a:rPr>
              <a:t>​</a:t>
            </a:r>
            <a:endParaRPr lang="en-GB" sz="36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968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E9F34B2F-AA85-8C6B-D621-CBFC22F23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748" y="6306666"/>
            <a:ext cx="2743200" cy="36686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88EED8D-AE2D-430C-81CB-B5670B7A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641180"/>
            <a:ext cx="2743200" cy="1575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246A3-F153-8810-712D-B06CB5E1B08F}"/>
              </a:ext>
            </a:extLst>
          </p:cNvPr>
          <p:cNvSpPr txBox="1"/>
          <p:nvPr/>
        </p:nvSpPr>
        <p:spPr>
          <a:xfrm>
            <a:off x="265545" y="620568"/>
            <a:ext cx="415174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  <a:p>
            <a:endParaRPr lang="en-GB" sz="3200" b="1" dirty="0">
              <a:latin typeface="Times New Roman"/>
              <a:cs typeface="Calibr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EA7705-CA0F-4668-8569-8938CD9D1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64" y="1396857"/>
            <a:ext cx="8788192" cy="4482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E0507-80B4-1F34-EE0F-5BE35F2F0BBF}"/>
              </a:ext>
            </a:extLst>
          </p:cNvPr>
          <p:cNvSpPr txBox="1"/>
          <p:nvPr/>
        </p:nvSpPr>
        <p:spPr>
          <a:xfrm>
            <a:off x="453159" y="681182"/>
            <a:ext cx="4267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u="sng" dirty="0">
                <a:latin typeface="Times New Roman"/>
                <a:cs typeface="Calibri"/>
              </a:rPr>
              <a:t>Cleaned Data Frame:</a:t>
            </a:r>
            <a:r>
              <a:rPr lang="en-GB" sz="3200" b="1" dirty="0">
                <a:latin typeface="Times New Roman"/>
                <a:cs typeface="Calibri"/>
              </a:rPr>
              <a:t> </a:t>
            </a:r>
            <a:endParaRPr lang="en-GB" sz="3200" b="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723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 0"/>
          <p:cNvSpPr/>
          <p:nvPr/>
        </p:nvSpPr>
        <p:spPr>
          <a:xfrm>
            <a:off x="0" y="-85699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642146" y="1053165"/>
            <a:ext cx="5614831" cy="75788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1286">
              <a:lnSpc>
                <a:spcPts val="3657"/>
              </a:lnSpc>
              <a:spcAft>
                <a:spcPts val="600"/>
              </a:spcAft>
            </a:pPr>
            <a:r>
              <a:rPr lang="en-US" sz="3200" b="1" u="sng" kern="0" spc="-87" dirty="0">
                <a:solidFill>
                  <a:srgbClr val="000000"/>
                </a:solidFill>
                <a:latin typeface="Times New Roman"/>
                <a:ea typeface="Inter"/>
                <a:cs typeface="Times New Roman"/>
              </a:rPr>
              <a:t>Features that Impact Tab Prices:</a:t>
            </a:r>
            <a:endParaRPr lang="en-US" sz="3200" b="1" u="sng" dirty="0">
              <a:latin typeface="Times New Roman"/>
              <a:cs typeface="Times New Roman"/>
            </a:endParaRPr>
          </a:p>
        </p:txBody>
      </p:sp>
      <p:sp>
        <p:nvSpPr>
          <p:cNvPr id="5" name="Shape 3"/>
          <p:cNvSpPr/>
          <p:nvPr/>
        </p:nvSpPr>
        <p:spPr>
          <a:xfrm>
            <a:off x="5412724" y="2338410"/>
            <a:ext cx="335170" cy="335170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Text 4"/>
          <p:cNvSpPr/>
          <p:nvPr/>
        </p:nvSpPr>
        <p:spPr>
          <a:xfrm>
            <a:off x="5529435" y="2351945"/>
            <a:ext cx="110541" cy="279335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1286">
              <a:lnSpc>
                <a:spcPts val="2193"/>
              </a:lnSpc>
              <a:spcAft>
                <a:spcPts val="600"/>
              </a:spcAft>
            </a:pPr>
            <a:endParaRPr lang="en-US" sz="1625" dirty="0"/>
          </a:p>
        </p:txBody>
      </p:sp>
      <p:sp>
        <p:nvSpPr>
          <p:cNvPr id="7" name="Text 5"/>
          <p:cNvSpPr/>
          <p:nvPr/>
        </p:nvSpPr>
        <p:spPr>
          <a:xfrm>
            <a:off x="5901264" y="2352140"/>
            <a:ext cx="1662994" cy="27886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1286">
              <a:lnSpc>
                <a:spcPts val="1828"/>
              </a:lnSpc>
              <a:spcAft>
                <a:spcPts val="600"/>
              </a:spcAft>
            </a:pPr>
            <a:r>
              <a:rPr lang="en-US" sz="1600" b="1" kern="0" spc="-44" dirty="0">
                <a:solidFill>
                  <a:srgbClr val="272525"/>
                </a:solidFill>
                <a:latin typeface="Times New Roman"/>
                <a:ea typeface="Inter" pitchFamily="34" charset="-122"/>
                <a:cs typeface="Times New Roman"/>
              </a:rPr>
              <a:t>Ram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Text 6"/>
          <p:cNvSpPr/>
          <p:nvPr/>
        </p:nvSpPr>
        <p:spPr>
          <a:xfrm>
            <a:off x="5901264" y="2756889"/>
            <a:ext cx="4586263" cy="23832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1286">
              <a:lnSpc>
                <a:spcPts val="1873"/>
              </a:lnSpc>
              <a:spcAft>
                <a:spcPts val="600"/>
              </a:spcAft>
            </a:pPr>
            <a:r>
              <a:rPr lang="en-US" sz="1600" kern="0" spc="-24" dirty="0">
                <a:solidFill>
                  <a:srgbClr val="272525"/>
                </a:solidFill>
                <a:latin typeface="Times New Roman"/>
                <a:ea typeface="Inter" pitchFamily="34" charset="-122"/>
                <a:cs typeface="Times New Roman"/>
              </a:rPr>
              <a:t>Higher the Ram, higher the price</a:t>
            </a:r>
            <a:endParaRPr lang="en-US" sz="1600" kern="0" spc="-24" dirty="0">
              <a:solidFill>
                <a:srgbClr val="272525"/>
              </a:solidFill>
              <a:latin typeface="Times New Roman"/>
              <a:cs typeface="Times New Roman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417121" y="3260610"/>
            <a:ext cx="335170" cy="335170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516544" y="3288486"/>
            <a:ext cx="136324" cy="279335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1286">
              <a:lnSpc>
                <a:spcPts val="2193"/>
              </a:lnSpc>
              <a:spcAft>
                <a:spcPts val="600"/>
              </a:spcAft>
            </a:pPr>
            <a:r>
              <a:rPr lang="en-US" sz="1755" b="1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+mn-cs"/>
              </a:rPr>
              <a:t>2</a:t>
            </a:r>
            <a:endParaRPr lang="en-US" sz="1625" dirty="0"/>
          </a:p>
        </p:txBody>
      </p:sp>
      <p:sp>
        <p:nvSpPr>
          <p:cNvPr id="11" name="Text 9"/>
          <p:cNvSpPr/>
          <p:nvPr/>
        </p:nvSpPr>
        <p:spPr>
          <a:xfrm>
            <a:off x="5982082" y="3311771"/>
            <a:ext cx="1489813" cy="23268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1286">
              <a:lnSpc>
                <a:spcPts val="1828"/>
              </a:lnSpc>
              <a:spcAft>
                <a:spcPts val="600"/>
              </a:spcAft>
            </a:pPr>
            <a:r>
              <a:rPr lang="en-US" sz="1600" b="1" kern="0" spc="-44" dirty="0">
                <a:solidFill>
                  <a:srgbClr val="272525"/>
                </a:solidFill>
                <a:latin typeface="Times New Roman"/>
                <a:ea typeface="Inter" pitchFamily="34" charset="-122"/>
                <a:cs typeface="Times New Roman"/>
              </a:rPr>
              <a:t>Battery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901264" y="3693431"/>
            <a:ext cx="4586263" cy="23832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1286">
              <a:lnSpc>
                <a:spcPts val="1873"/>
              </a:lnSpc>
              <a:spcAft>
                <a:spcPts val="600"/>
              </a:spcAft>
            </a:pPr>
            <a:r>
              <a:rPr lang="en-US" sz="1600" kern="0" spc="-24" dirty="0">
                <a:solidFill>
                  <a:srgbClr val="272525"/>
                </a:solidFill>
                <a:latin typeface="Times New Roman"/>
                <a:ea typeface="Inter" pitchFamily="34" charset="-122"/>
                <a:cs typeface="Times New Roman"/>
              </a:rPr>
              <a:t>Longer battery , higher the price.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513965" y="4225027"/>
            <a:ext cx="2452875" cy="255969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1286">
              <a:lnSpc>
                <a:spcPts val="2193"/>
              </a:lnSpc>
              <a:spcAft>
                <a:spcPts val="600"/>
              </a:spcAft>
            </a:pPr>
            <a:endParaRPr lang="en-US" sz="1625" dirty="0"/>
          </a:p>
        </p:txBody>
      </p:sp>
      <p:sp>
        <p:nvSpPr>
          <p:cNvPr id="15" name="Text 13"/>
          <p:cNvSpPr/>
          <p:nvPr/>
        </p:nvSpPr>
        <p:spPr>
          <a:xfrm>
            <a:off x="5901264" y="4248311"/>
            <a:ext cx="1489813" cy="23268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1286">
              <a:lnSpc>
                <a:spcPts val="1828"/>
              </a:lnSpc>
              <a:spcAft>
                <a:spcPts val="600"/>
              </a:spcAft>
            </a:pPr>
            <a:endParaRPr lang="en-US" sz="1600" b="1" kern="0" spc="-44" dirty="0">
              <a:solidFill>
                <a:srgbClr val="272525"/>
              </a:solidFill>
              <a:latin typeface="Times New Roman"/>
              <a:ea typeface="Inter"/>
              <a:cs typeface="Times New Roman"/>
            </a:endParaRPr>
          </a:p>
          <a:p>
            <a:pPr defTabSz="691286">
              <a:lnSpc>
                <a:spcPts val="1828"/>
              </a:lnSpc>
              <a:spcAft>
                <a:spcPts val="600"/>
              </a:spcAft>
            </a:pPr>
            <a:endParaRPr lang="en-US" sz="1600" b="1" kern="0" spc="-44" dirty="0">
              <a:solidFill>
                <a:srgbClr val="272525"/>
              </a:solidFill>
              <a:latin typeface="Times New Roman"/>
              <a:ea typeface="Inter"/>
              <a:cs typeface="Times New Roman"/>
            </a:endParaRPr>
          </a:p>
          <a:p>
            <a:pPr defTabSz="691286">
              <a:lnSpc>
                <a:spcPts val="1828"/>
              </a:lnSpc>
              <a:spcAft>
                <a:spcPts val="600"/>
              </a:spcAft>
            </a:pPr>
            <a:endParaRPr lang="en-US" sz="1600" dirty="0">
              <a:latin typeface="Times New Roman"/>
              <a:ea typeface="Inter"/>
              <a:cs typeface="Times New Roman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5412724" y="4123144"/>
            <a:ext cx="335170" cy="335170"/>
          </a:xfrm>
          <a:prstGeom prst="roundRect">
            <a:avLst>
              <a:gd name="adj" fmla="val 20003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8" name="Text 16"/>
          <p:cNvSpPr/>
          <p:nvPr/>
        </p:nvSpPr>
        <p:spPr>
          <a:xfrm>
            <a:off x="5513965" y="4095185"/>
            <a:ext cx="126011" cy="1345718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1286">
              <a:lnSpc>
                <a:spcPts val="2193"/>
              </a:lnSpc>
              <a:spcAft>
                <a:spcPts val="600"/>
              </a:spcAft>
            </a:pPr>
            <a:r>
              <a:rPr lang="en-US" sz="1755" b="1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3</a:t>
            </a:r>
            <a:endParaRPr lang="en-US" sz="1625" dirty="0"/>
          </a:p>
        </p:txBody>
      </p:sp>
      <p:sp>
        <p:nvSpPr>
          <p:cNvPr id="19" name="Text 17"/>
          <p:cNvSpPr/>
          <p:nvPr/>
        </p:nvSpPr>
        <p:spPr>
          <a:xfrm>
            <a:off x="5982082" y="4123144"/>
            <a:ext cx="1489813" cy="28144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1286">
              <a:lnSpc>
                <a:spcPts val="1828"/>
              </a:lnSpc>
              <a:spcAft>
                <a:spcPts val="600"/>
              </a:spcAft>
            </a:pPr>
            <a:r>
              <a:rPr lang="en-US" sz="1600" b="1" dirty="0">
                <a:latin typeface="Times New Roman"/>
                <a:ea typeface="Inter"/>
                <a:cs typeface="Times New Roman"/>
              </a:rPr>
              <a:t>Color</a:t>
            </a:r>
          </a:p>
        </p:txBody>
      </p:sp>
      <p:sp>
        <p:nvSpPr>
          <p:cNvPr id="20" name="Text 18"/>
          <p:cNvSpPr/>
          <p:nvPr/>
        </p:nvSpPr>
        <p:spPr>
          <a:xfrm>
            <a:off x="5901264" y="4504280"/>
            <a:ext cx="3799783" cy="40355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1286">
              <a:lnSpc>
                <a:spcPts val="1873"/>
              </a:lnSpc>
              <a:spcAft>
                <a:spcPts val="600"/>
              </a:spcAft>
            </a:pPr>
            <a:r>
              <a:rPr lang="en-US" sz="1600" kern="0" spc="-24" dirty="0">
                <a:solidFill>
                  <a:srgbClr val="272525"/>
                </a:solidFill>
                <a:latin typeface="Times New Roman"/>
                <a:ea typeface="Inter"/>
                <a:cs typeface="Times New Roman"/>
              </a:rPr>
              <a:t>Higher the price, according to different colors. </a:t>
            </a:r>
            <a:endParaRPr lang="en-US" sz="1600" dirty="0">
              <a:latin typeface="Times New Roman"/>
              <a:ea typeface="Inter"/>
              <a:cs typeface="Times New Roman"/>
            </a:endParaRPr>
          </a:p>
        </p:txBody>
      </p:sp>
      <p:pic>
        <p:nvPicPr>
          <p:cNvPr id="23" name="Picture 22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7857F722-6412-8921-0B2B-83DBD5FA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927" y="6217791"/>
            <a:ext cx="2743200" cy="3668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3C0E8B-E008-1309-F03C-47B712EC1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0327" y="2320878"/>
            <a:ext cx="4043355" cy="28626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060100-C8A0-9BF9-C97B-2471EA3301D4}"/>
              </a:ext>
            </a:extLst>
          </p:cNvPr>
          <p:cNvSpPr txBox="1"/>
          <p:nvPr/>
        </p:nvSpPr>
        <p:spPr>
          <a:xfrm>
            <a:off x="1791855" y="4087091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4BF6-806F-BDCF-CC7A-A5729B21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0821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72CF-1F7A-594A-67F8-9FE41400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10" y="1604907"/>
            <a:ext cx="10515600" cy="4351338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is majorly performed using the following methods: 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 It provides summary  for each field in the raw data set (or) summary only on one variable.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 It is performed to find the relationship between each variable in the dataset and the target variable of interest (or) using 2 variables and finding the relationship between them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It is performed to understand interactions between different fields in the dataset (or) finding interactions between variables more than 2..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074F6A5F-80AC-075B-D24D-A64F5B59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123" y="6309442"/>
            <a:ext cx="2743200" cy="3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1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629B6-04AF-A801-D0AB-DEAC7F7D0E20}"/>
              </a:ext>
            </a:extLst>
          </p:cNvPr>
          <p:cNvSpPr txBox="1"/>
          <p:nvPr/>
        </p:nvSpPr>
        <p:spPr>
          <a:xfrm>
            <a:off x="203916" y="394417"/>
            <a:ext cx="5310063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 err="1">
              <a:solidFill>
                <a:srgbClr val="D1D5DB"/>
              </a:solidFill>
              <a:latin typeface="Söhne"/>
              <a:cs typeface="Times New Roman"/>
            </a:endParaRPr>
          </a:p>
          <a:p>
            <a:r>
              <a:rPr lang="en-GB" sz="3200" b="1" u="sng" dirty="0">
                <a:latin typeface="Times New Roman"/>
                <a:cs typeface="Times New Roman"/>
              </a:rPr>
              <a:t>Univariate:</a:t>
            </a:r>
            <a:r>
              <a:rPr lang="en-GB" u="sng" dirty="0">
                <a:latin typeface="Times New Roman"/>
                <a:cs typeface="Calibri"/>
              </a:rPr>
              <a:t> </a:t>
            </a:r>
            <a:r>
              <a:rPr lang="en-GB" sz="3200" b="1" dirty="0">
                <a:latin typeface="Times New Roman"/>
                <a:cs typeface="Calibri"/>
              </a:rPr>
              <a:t>Brand count plot</a:t>
            </a:r>
          </a:p>
          <a:p>
            <a:endParaRPr lang="en-GB" sz="20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Calibri"/>
              </a:rPr>
              <a:t>The count plot is useful for understanding the frequency or count of each category in the dataset, providing a quick overview of the distribution.</a:t>
            </a:r>
            <a:endParaRPr lang="en-GB" sz="20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GB" sz="2000" dirty="0">
                <a:solidFill>
                  <a:srgbClr val="000000"/>
                </a:solidFill>
                <a:latin typeface="Times New Roman"/>
                <a:cs typeface="Calibri"/>
              </a:rPr>
              <a:t>Brand Count Plot represent the no of brands in the tablets.</a:t>
            </a:r>
          </a:p>
          <a:p>
            <a:pPr marL="285750" indent="-285750">
              <a:buFont typeface="Wingdings"/>
              <a:buChar char="§"/>
            </a:pPr>
            <a:r>
              <a:rPr lang="en-GB" sz="2000" dirty="0">
                <a:solidFill>
                  <a:srgbClr val="000000"/>
                </a:solidFill>
                <a:latin typeface="Times New Roman"/>
                <a:cs typeface="Calibri"/>
              </a:rPr>
              <a:t> No .of  count of  the tabs available in each brand.</a:t>
            </a:r>
          </a:p>
          <a:p>
            <a:pPr marL="342900" indent="-342900">
              <a:buFont typeface="Wingdings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Apple and Motorola is the leading </a:t>
            </a:r>
            <a:endParaRPr lang="en-GB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    company having huge variety of products.</a:t>
            </a:r>
            <a:endParaRPr lang="en-GB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GB" sz="2000" dirty="0">
              <a:solidFill>
                <a:srgbClr val="000000"/>
              </a:solidFill>
              <a:latin typeface="Times New Roman"/>
              <a:cs typeface="Calibri"/>
            </a:endParaRPr>
          </a:p>
        </p:txBody>
      </p:sp>
      <p:pic>
        <p:nvPicPr>
          <p:cNvPr id="4" name="Picture 3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E4127F24-6916-8A29-9AAA-358F2C3B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597" y="6282835"/>
            <a:ext cx="2743200" cy="366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DF84F-43D8-8F57-76D5-02F4D0C3A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95" y="567230"/>
            <a:ext cx="5588711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2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EAA11-61C2-7036-3148-F0ACB8149FCC}"/>
              </a:ext>
            </a:extLst>
          </p:cNvPr>
          <p:cNvSpPr txBox="1"/>
          <p:nvPr/>
        </p:nvSpPr>
        <p:spPr>
          <a:xfrm>
            <a:off x="140604" y="407951"/>
            <a:ext cx="6849539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u="sng" dirty="0">
                <a:latin typeface="Times New Roman"/>
                <a:ea typeface="-apple-system"/>
                <a:cs typeface="-apple-system"/>
              </a:rPr>
              <a:t>Bivariate: </a:t>
            </a:r>
            <a:r>
              <a:rPr lang="en-GB" sz="3200" b="1" dirty="0">
                <a:latin typeface="Times New Roman"/>
                <a:ea typeface="-apple-system"/>
                <a:cs typeface="-apple-system"/>
              </a:rPr>
              <a:t>Brands with 5-star rating</a:t>
            </a:r>
          </a:p>
          <a:p>
            <a:endParaRPr lang="en-GB" sz="3200" b="1" u="sng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The plot provides insights into which brands have a higher frequency of top ratings in the dataset.</a:t>
            </a:r>
          </a:p>
          <a:p>
            <a:pPr marL="342900" indent="-342900">
              <a:buFont typeface="Wingdings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The code aims to visualize the distribution of 5-star ratings among different brands using a count plot.</a:t>
            </a: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GB" sz="2000" dirty="0">
                <a:latin typeface="Times New Roman"/>
                <a:cs typeface="Times New Roman"/>
              </a:rPr>
              <a:t>Getting brands of 5 star rating.</a:t>
            </a:r>
            <a:endParaRPr lang="en-GB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5 Star Tabs is more suggestible because it consumes  more count  compared to other ones.</a:t>
            </a: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Apple and Motorola products are having  more rating.</a:t>
            </a:r>
          </a:p>
          <a:p>
            <a:pPr marL="514350" indent="-514350">
              <a:buFont typeface="Wingdings"/>
              <a:buChar char="§"/>
            </a:pPr>
            <a:endParaRPr lang="en-GB" sz="3200" b="1" dirty="0">
              <a:latin typeface="Times New Roman"/>
              <a:cs typeface="Times New Roman"/>
            </a:endParaRPr>
          </a:p>
          <a:p>
            <a:endParaRPr lang="en-GB" b="1" dirty="0">
              <a:latin typeface="-apple-system"/>
              <a:cs typeface="Times New Roman"/>
            </a:endParaRPr>
          </a:p>
        </p:txBody>
      </p:sp>
      <p:pic>
        <p:nvPicPr>
          <p:cNvPr id="3" name="Picture 2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0421C964-A1E3-DA8C-73D3-11331C3E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865" y="6239906"/>
            <a:ext cx="2743200" cy="36686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CD1784F-3C83-4BF5-AAC9-6AF7B275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58" y="1043480"/>
            <a:ext cx="4992414" cy="383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7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B7F1-519A-B927-5045-C85CBF7A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020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Battery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925F-56F7-8298-3578-FF1701947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926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continuous and continuous bivariate plot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visually represent the linear relationship between the 'Battery' and 'Price' columns using a regression plot.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 provides insights into how changes in the battery capacity may be associated with changes in the price of tablets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batteries are more around 20000.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BF88D5-7253-C3C5-065B-5A5752DA15A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007" y="887909"/>
            <a:ext cx="4742793" cy="446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1D04CA92-BC89-22BF-61DC-9ECEFCD3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144" y="6186552"/>
            <a:ext cx="2743200" cy="3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C450111B-C795-246C-4A9B-0D374063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586" y="6356852"/>
            <a:ext cx="2743200" cy="366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2FD2DC-AB1E-7B31-7BEE-813403D78F09}"/>
              </a:ext>
            </a:extLst>
          </p:cNvPr>
          <p:cNvSpPr txBox="1"/>
          <p:nvPr/>
        </p:nvSpPr>
        <p:spPr>
          <a:xfrm>
            <a:off x="337704" y="424519"/>
            <a:ext cx="7288145" cy="48269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/>
          </a:p>
          <a:p>
            <a:r>
              <a:rPr lang="en-GB" sz="3200" b="1" u="sng" dirty="0">
                <a:latin typeface="Times New Roman"/>
                <a:cs typeface="Calibri"/>
              </a:rPr>
              <a:t>Multivariate : </a:t>
            </a:r>
            <a:r>
              <a:rPr lang="en-GB" sz="3200" b="1" dirty="0">
                <a:latin typeface="Times New Roman"/>
                <a:cs typeface="Calibri"/>
              </a:rPr>
              <a:t>Price and Battery capacity </a:t>
            </a:r>
          </a:p>
          <a:p>
            <a:pPr marL="285750" indent="-285750">
              <a:buFont typeface="Wingdings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It visualizing to  compare the average price and battery capacity of different brands using a grouped bar plot. This type of plot allows for easy comparison of two numerical values across different categories.</a:t>
            </a:r>
            <a:endParaRPr lang="en-GB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§"/>
            </a:pPr>
            <a:r>
              <a:rPr lang="en-GB" sz="2000" dirty="0">
                <a:latin typeface="Times New Roman"/>
                <a:cs typeface="Times New Roman"/>
              </a:rPr>
              <a:t>Average Price and Battery by Brand.</a:t>
            </a:r>
            <a:endParaRPr lang="en-GB" dirty="0">
              <a:latin typeface="Calibri"/>
              <a:cs typeface="Calibri"/>
            </a:endParaRPr>
          </a:p>
          <a:p>
            <a:pPr marL="354965" indent="-342900">
              <a:spcBef>
                <a:spcPts val="90"/>
              </a:spcBef>
              <a:buFont typeface="Wingdings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Most of the products are in range between </a:t>
            </a:r>
          </a:p>
          <a:p>
            <a:pPr marL="12065">
              <a:spcBef>
                <a:spcPts val="90"/>
              </a:spcBef>
            </a:pPr>
            <a:r>
              <a:rPr lang="en-US" sz="2000" dirty="0">
                <a:latin typeface="Times New Roman"/>
                <a:cs typeface="Times New Roman"/>
              </a:rPr>
              <a:t>     10K to 65K.</a:t>
            </a:r>
          </a:p>
          <a:p>
            <a:pPr marL="285750" indent="-285750">
              <a:buFont typeface="Wingdings"/>
              <a:buChar char="§"/>
            </a:pPr>
            <a:r>
              <a:rPr lang="en-GB" sz="2000" dirty="0">
                <a:latin typeface="Times New Roman"/>
                <a:cs typeface="Times New Roman"/>
              </a:rPr>
              <a:t>Apple is the most suitable one to buy.</a:t>
            </a:r>
          </a:p>
          <a:p>
            <a:endParaRPr lang="en-GB" sz="3200" b="1" u="sng" dirty="0">
              <a:latin typeface="Times New Roman"/>
              <a:cs typeface="Calibri"/>
            </a:endParaRPr>
          </a:p>
          <a:p>
            <a:pPr marL="457200" indent="-457200">
              <a:buFont typeface="Wingdings"/>
              <a:buChar char="§"/>
            </a:pPr>
            <a:endParaRPr lang="en-GB" sz="3200" b="1" u="sng" dirty="0">
              <a:latin typeface="Times New Roman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E6CBD7-9C47-6AFC-943D-FFB4FD42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359" y="2701158"/>
            <a:ext cx="4722428" cy="33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9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97C3-21F7-5A7A-2C68-1C99420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FC40-FEF4-3724-04A7-69D6C28C2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3023"/>
          </a:xfrm>
        </p:spPr>
        <p:txBody>
          <a:bodyPr>
            <a:normAutofit/>
          </a:bodyPr>
          <a:lstStyle/>
          <a:p>
            <a:r>
              <a:rPr lang="en-US" sz="2000" dirty="0"/>
              <a:t>The plot provides a visual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the correlation structure among numerical columns in the dataset.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heatmap helps identify patterns and strengths of relationships between variables.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Battery and Ram shows there is no strong relationship between them.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Rating has no correlation.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strong relationship between itself features.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B4538C-1EE5-7706-181C-E3D3B9D89A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848164"/>
            <a:ext cx="5181600" cy="41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882AA626-122F-B432-DCB4-F58FA236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633" y="6225173"/>
            <a:ext cx="2743200" cy="3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4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43941" y="643467"/>
            <a:ext cx="9904117" cy="5571066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740" y="-7845"/>
            <a:ext cx="12974862" cy="6969961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15" name="Picture 14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D942A0FA-3C7F-C67C-E26A-9A3854112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175" y="6395926"/>
            <a:ext cx="2743200" cy="3668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E0F2-C2FE-20A3-8857-A33F22F3A645}"/>
              </a:ext>
            </a:extLst>
          </p:cNvPr>
          <p:cNvSpPr txBox="1"/>
          <p:nvPr/>
        </p:nvSpPr>
        <p:spPr>
          <a:xfrm>
            <a:off x="2309090" y="2294659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9EA5F7-695A-2368-52E3-46A7ED3B2EA3}"/>
              </a:ext>
            </a:extLst>
          </p:cNvPr>
          <p:cNvSpPr txBox="1"/>
          <p:nvPr/>
        </p:nvSpPr>
        <p:spPr>
          <a:xfrm>
            <a:off x="1036065" y="1648179"/>
            <a:ext cx="618836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>
                <a:latin typeface="Times New Roman"/>
                <a:cs typeface="Arial"/>
              </a:rPr>
              <a:t>Most selling products are in 10K to 65K.​</a:t>
            </a:r>
          </a:p>
          <a:p>
            <a:pPr>
              <a:buChar char="•"/>
            </a:pPr>
            <a:r>
              <a:rPr lang="en-US" sz="2400" dirty="0">
                <a:latin typeface="Times New Roman"/>
                <a:cs typeface="Arial"/>
              </a:rPr>
              <a:t>Most preferable battery brands are Apple and Motorola.</a:t>
            </a:r>
          </a:p>
          <a:p>
            <a:pPr>
              <a:buChar char="•"/>
            </a:pPr>
            <a:r>
              <a:rPr lang="en-US" sz="2400" dirty="0">
                <a:latin typeface="Times New Roman"/>
                <a:cs typeface="Arial"/>
              </a:rPr>
              <a:t>5-Star products are more recommended for new users</a:t>
            </a:r>
            <a:r>
              <a:rPr lang="en-US" sz="2000" dirty="0">
                <a:latin typeface="Times New Roman"/>
                <a:cs typeface="Arial"/>
              </a:rPr>
              <a:t>.​</a:t>
            </a:r>
          </a:p>
          <a:p>
            <a:pPr>
              <a:buChar char="•"/>
            </a:pPr>
            <a:r>
              <a:rPr lang="en-US" sz="2400" dirty="0">
                <a:latin typeface="Times New Roman"/>
                <a:cs typeface="Arial"/>
              </a:rPr>
              <a:t>Most trusted company is Apple and Motorola</a:t>
            </a:r>
          </a:p>
          <a:p>
            <a:r>
              <a:rPr lang="en-US" sz="2400" dirty="0">
                <a:latin typeface="Times New Roman"/>
                <a:cs typeface="Arial"/>
              </a:rPr>
              <a:t>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Arial"/>
              </a:rPr>
              <a:t>We can infer the most suitable brand is Apple and the second brand is Motorola, according to price distribution of the most common features Ram ,Battery and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Arial"/>
            </a:endParaRPr>
          </a:p>
          <a:p>
            <a:pPr>
              <a:buChar char="•"/>
            </a:pPr>
            <a:endParaRPr lang="en-US" sz="2000" dirty="0">
              <a:latin typeface="Times New Roman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748C0-CAF4-F368-755F-FE7769022535}"/>
              </a:ext>
            </a:extLst>
          </p:cNvPr>
          <p:cNvSpPr txBox="1"/>
          <p:nvPr/>
        </p:nvSpPr>
        <p:spPr>
          <a:xfrm>
            <a:off x="1036065" y="528693"/>
            <a:ext cx="37707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b="1" u="sng" dirty="0">
                <a:latin typeface="Times New Roman"/>
                <a:cs typeface="Calibri"/>
              </a:rPr>
              <a:t>Conclusion:</a:t>
            </a:r>
            <a:endParaRPr lang="en-GB" sz="3200" b="1" u="sng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164FE8-A6B3-DF58-01FE-0EDA96DCE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83764" y="914400"/>
            <a:ext cx="2743200" cy="2281382"/>
          </a:xfrm>
          <a:prstGeom prst="rect">
            <a:avLst/>
          </a:prstGeom>
        </p:spPr>
      </p:pic>
      <p:pic>
        <p:nvPicPr>
          <p:cNvPr id="22" name="Picture 21" descr="A close up of a tablet&#10;&#10;Description automatically generated">
            <a:extLst>
              <a:ext uri="{FF2B5EF4-FFF2-40B4-BE49-F238E27FC236}">
                <a16:creationId xmlns:a16="http://schemas.microsoft.com/office/drawing/2014/main" id="{4FEFA6B4-15B0-55C8-5EF4-A5552C5BB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83763" y="3692807"/>
            <a:ext cx="2847109" cy="18622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6ADD68-0BA6-EDE1-8E2B-966B22902586}"/>
              </a:ext>
            </a:extLst>
          </p:cNvPr>
          <p:cNvSpPr txBox="1"/>
          <p:nvPr/>
        </p:nvSpPr>
        <p:spPr>
          <a:xfrm>
            <a:off x="7426036" y="5394036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49EC8-95AC-CAA5-1B85-6FBD831B645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7F2E5-2185-8A3A-45B5-3804FCA11A2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AACD5-FBC9-D1AD-69B9-961692690C7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A handshake with a white background&#10;&#10;Description automatically generated">
            <a:extLst>
              <a:ext uri="{FF2B5EF4-FFF2-40B4-BE49-F238E27FC236}">
                <a16:creationId xmlns:a16="http://schemas.microsoft.com/office/drawing/2014/main" id="{F665DE7A-37A7-92C5-BCB5-33ACDD88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035" y="1086789"/>
            <a:ext cx="4467225" cy="2838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3228FE-EB8E-C3F2-D82A-73B70E3F5AF5}"/>
              </a:ext>
            </a:extLst>
          </p:cNvPr>
          <p:cNvSpPr txBox="1"/>
          <p:nvPr/>
        </p:nvSpPr>
        <p:spPr>
          <a:xfrm>
            <a:off x="1529366" y="2755543"/>
            <a:ext cx="358032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THANK</a:t>
            </a:r>
            <a:r>
              <a:rPr lang="en-GB" sz="4000" b="1" dirty="0">
                <a:solidFill>
                  <a:srgbClr val="C00000"/>
                </a:solidFill>
                <a:ea typeface="+mn-lt"/>
                <a:cs typeface="+mn-lt"/>
              </a:rPr>
              <a:t> YOU!</a:t>
            </a:r>
            <a:endParaRPr lang="en-US" sz="4000" b="1" dirty="0"/>
          </a:p>
          <a:p>
            <a:br>
              <a:rPr lang="en-US" sz="4000" b="1" dirty="0"/>
            </a:br>
            <a:endParaRPr lang="en-US" sz="4000" b="1"/>
          </a:p>
        </p:txBody>
      </p:sp>
      <p:pic>
        <p:nvPicPr>
          <p:cNvPr id="9" name="Picture 8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3D10D4B5-C2AB-5037-62B0-381D50ECD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358" y="6229174"/>
            <a:ext cx="2743200" cy="3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2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448" y="342961"/>
            <a:ext cx="11395918" cy="5914502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741" y="-2077"/>
            <a:ext cx="12691175" cy="6940966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422025" y="2171321"/>
            <a:ext cx="5061997" cy="112807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1286">
              <a:lnSpc>
                <a:spcPts val="4429"/>
              </a:lnSpc>
              <a:spcAft>
                <a:spcPts val="600"/>
              </a:spcAft>
            </a:pPr>
            <a:endParaRPr lang="en-US" sz="3500" b="1" kern="0" spc="-106">
              <a:latin typeface="Inter"/>
            </a:endParaRPr>
          </a:p>
        </p:txBody>
      </p:sp>
      <p:sp>
        <p:nvSpPr>
          <p:cNvPr id="5" name="Text 3"/>
          <p:cNvSpPr/>
          <p:nvPr/>
        </p:nvSpPr>
        <p:spPr>
          <a:xfrm>
            <a:off x="5422025" y="3524994"/>
            <a:ext cx="5061997" cy="72177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>
            <a:lvl1pPr marL="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4028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algn="l" defTabSz="640080" rtl="0" eaLnBrk="1" latinLnBrk="0" hangingPunct="1"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1286">
              <a:lnSpc>
                <a:spcPts val="1889"/>
              </a:lnSpc>
              <a:spcAft>
                <a:spcPts val="600"/>
              </a:spcAft>
            </a:pPr>
            <a:endParaRPr lang="en-US" sz="1150" kern="0" spc="-24">
              <a:solidFill>
                <a:srgbClr val="272525"/>
              </a:solidFill>
              <a:latin typeface="Inter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422023" y="4415946"/>
            <a:ext cx="240591" cy="240591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5" name="Picture 14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5075A4CB-8AC2-6CF4-7083-B79EA243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203" y="6261371"/>
            <a:ext cx="2743200" cy="366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315618-5B2E-0BD7-843E-E462C60E6564}"/>
              </a:ext>
            </a:extLst>
          </p:cNvPr>
          <p:cNvSpPr txBox="1"/>
          <p:nvPr/>
        </p:nvSpPr>
        <p:spPr>
          <a:xfrm>
            <a:off x="3289478" y="1524000"/>
            <a:ext cx="7100553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Times New Roman"/>
                <a:cs typeface="Calibri"/>
              </a:rPr>
              <a:t>                     </a:t>
            </a:r>
            <a:r>
              <a:rPr lang="en-GB" sz="3200" b="1" u="sng" dirty="0">
                <a:latin typeface="Times New Roman"/>
                <a:cs typeface="Calibri"/>
              </a:rPr>
              <a:t>ABOUT US</a:t>
            </a:r>
          </a:p>
          <a:p>
            <a:endParaRPr lang="en-GB" sz="2800" b="1" dirty="0">
              <a:latin typeface="Times New Roman"/>
              <a:cs typeface="Calibri"/>
            </a:endParaRPr>
          </a:p>
          <a:p>
            <a:r>
              <a:rPr lang="en-GB" sz="2400" b="1" dirty="0">
                <a:latin typeface="Times New Roman"/>
                <a:cs typeface="Calibri"/>
              </a:rPr>
              <a:t>       Name                              :  </a:t>
            </a:r>
            <a:r>
              <a:rPr lang="en-GB" sz="2400" dirty="0">
                <a:latin typeface="Times New Roman"/>
                <a:cs typeface="Calibri"/>
              </a:rPr>
              <a:t>Akshara</a:t>
            </a:r>
          </a:p>
          <a:p>
            <a:r>
              <a:rPr lang="en-GB" sz="2400" b="1" dirty="0">
                <a:latin typeface="Times New Roman"/>
                <a:cs typeface="Calibri"/>
              </a:rPr>
              <a:t>       Qualification                  : </a:t>
            </a:r>
            <a:r>
              <a:rPr lang="en-GB" sz="2400" dirty="0">
                <a:latin typeface="Times New Roman"/>
                <a:cs typeface="Calibri"/>
              </a:rPr>
              <a:t>BSC(Data Science)</a:t>
            </a:r>
            <a:endParaRPr lang="en-GB" sz="2400" dirty="0">
              <a:latin typeface="Times New Roman"/>
              <a:cs typeface="Times New Roman"/>
            </a:endParaRPr>
          </a:p>
          <a:p>
            <a:endParaRPr lang="en-GB" sz="2400" b="1" dirty="0">
              <a:latin typeface="Times New Roman"/>
              <a:cs typeface="Calibri"/>
            </a:endParaRPr>
          </a:p>
          <a:p>
            <a:r>
              <a:rPr lang="en-GB" sz="2400" b="1" dirty="0">
                <a:latin typeface="Times New Roman"/>
                <a:cs typeface="Calibri"/>
              </a:rPr>
              <a:t>       </a:t>
            </a:r>
            <a:endParaRPr lang="en-GB" sz="3200" b="1" dirty="0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E73B-AF7E-ECE3-5B7F-CE120DB5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41DA-6989-7E91-AC06-1E758CA0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8305" indent="-396240">
              <a:spcBef>
                <a:spcPts val="745"/>
              </a:spcBef>
              <a:buFont typeface="Wingdings"/>
              <a:buChar char="v"/>
            </a:pPr>
            <a:r>
              <a:rPr lang="en-US" sz="2400" dirty="0">
                <a:latin typeface="Times New Roman"/>
                <a:cs typeface="Times New Roman"/>
              </a:rPr>
              <a:t>Problem Statement</a:t>
            </a:r>
          </a:p>
          <a:p>
            <a:pPr marL="408305" indent="-396240">
              <a:spcBef>
                <a:spcPts val="745"/>
              </a:spcBef>
              <a:buFont typeface="Wingdings"/>
              <a:buChar char="v"/>
            </a:pPr>
            <a:r>
              <a:rPr lang="en-US" sz="2400" dirty="0">
                <a:latin typeface="Times New Roman"/>
                <a:cs typeface="Times New Roman"/>
              </a:rPr>
              <a:t>Introduction</a:t>
            </a:r>
          </a:p>
          <a:p>
            <a:pPr marL="408305" indent="-396240">
              <a:spcBef>
                <a:spcPts val="745"/>
              </a:spcBef>
              <a:buFont typeface="Wingdings"/>
              <a:buChar char="v"/>
            </a:pPr>
            <a:r>
              <a:rPr lang="en-US" sz="2400" dirty="0">
                <a:latin typeface="Times New Roman"/>
                <a:cs typeface="Times New Roman"/>
              </a:rPr>
              <a:t>Tools (Libraries) used</a:t>
            </a:r>
          </a:p>
          <a:p>
            <a:pPr marL="408305" indent="-396240">
              <a:spcBef>
                <a:spcPts val="745"/>
              </a:spcBef>
              <a:buFont typeface="Wingdings"/>
              <a:buChar char="v"/>
            </a:pPr>
            <a:r>
              <a:rPr lang="en-US" sz="2400" dirty="0">
                <a:latin typeface="Times New Roman"/>
                <a:cs typeface="Times New Roman"/>
              </a:rPr>
              <a:t>Website URL’s for Web-Scrapping</a:t>
            </a:r>
          </a:p>
          <a:p>
            <a:pPr marL="408305" indent="-396240">
              <a:spcBef>
                <a:spcPts val="745"/>
              </a:spcBef>
              <a:buFont typeface="Wingdings"/>
              <a:buChar char="v"/>
            </a:pPr>
            <a:r>
              <a:rPr lang="en-US" sz="2400" dirty="0">
                <a:latin typeface="Times New Roman"/>
                <a:cs typeface="Times New Roman"/>
              </a:rPr>
              <a:t>Raw Data</a:t>
            </a:r>
          </a:p>
          <a:p>
            <a:pPr marL="408305" indent="-396240">
              <a:spcBef>
                <a:spcPts val="745"/>
              </a:spcBef>
              <a:buFont typeface="Wingdings"/>
              <a:buChar char="v"/>
            </a:pPr>
            <a:r>
              <a:rPr lang="en-US" sz="2400" dirty="0">
                <a:latin typeface="Times New Roman"/>
                <a:cs typeface="Times New Roman"/>
              </a:rPr>
              <a:t>Data Cleaning and Data Manipulation</a:t>
            </a:r>
          </a:p>
          <a:p>
            <a:pPr marL="408305" indent="-396240">
              <a:spcBef>
                <a:spcPts val="745"/>
              </a:spcBef>
              <a:buFont typeface="Wingdings"/>
              <a:buChar char="v"/>
            </a:pPr>
            <a:r>
              <a:rPr lang="en-US" sz="2400" dirty="0">
                <a:latin typeface="Times New Roman"/>
                <a:cs typeface="Times New Roman"/>
              </a:rPr>
              <a:t>Cleaned Data</a:t>
            </a:r>
          </a:p>
          <a:p>
            <a:pPr marL="408305" indent="-396240">
              <a:spcBef>
                <a:spcPts val="745"/>
              </a:spcBef>
              <a:buFont typeface="Wingdings"/>
              <a:buChar char="v"/>
            </a:pPr>
            <a:r>
              <a:rPr lang="en-US" sz="2400" dirty="0">
                <a:latin typeface="Times New Roman"/>
                <a:cs typeface="Times New Roman"/>
              </a:rPr>
              <a:t>EDA (Univariate, Bivariate and Multivariate Data analysis)</a:t>
            </a:r>
          </a:p>
          <a:p>
            <a:pPr marL="408305" indent="-396240">
              <a:spcBef>
                <a:spcPts val="745"/>
              </a:spcBef>
              <a:buFont typeface="Wingdings"/>
              <a:buChar char="v"/>
            </a:pPr>
            <a:r>
              <a:rPr lang="en-US" sz="2400" dirty="0"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4" name="Picture 3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13FB890C-A9EE-E5D0-0C55-5D1B3554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592" y="6309442"/>
            <a:ext cx="2743200" cy="3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0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039C-889C-EB28-C9D8-F7305241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BAFF-7A74-6EA4-0D50-81B04D07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910" y="1825625"/>
            <a:ext cx="793531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Prices Of Tablets.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 tabular representation of pricing data presents with its  complexities and limitations for businesses.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tabs provides insights into customer preferences and brand satisfaction , helping to discern which brands are more commonly associated.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9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1629D-A809-60AC-1B78-4E905067A710}"/>
              </a:ext>
            </a:extLst>
          </p:cNvPr>
          <p:cNvSpPr txBox="1"/>
          <p:nvPr/>
        </p:nvSpPr>
        <p:spPr>
          <a:xfrm>
            <a:off x="783297" y="549567"/>
            <a:ext cx="33320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b="1" u="sng" dirty="0">
                <a:latin typeface="Times New Roman"/>
                <a:cs typeface="Calibri"/>
              </a:rPr>
              <a:t>Introduction:</a:t>
            </a:r>
            <a:endParaRPr lang="en-GB" sz="3200" b="1" u="sng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A05BD-6D32-7659-07C6-C3F519D5A207}"/>
              </a:ext>
            </a:extLst>
          </p:cNvPr>
          <p:cNvSpPr txBox="1"/>
          <p:nvPr/>
        </p:nvSpPr>
        <p:spPr>
          <a:xfrm>
            <a:off x="635000" y="1775113"/>
            <a:ext cx="8735290" cy="953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A5D4370-4422-312B-07A4-01A8EFE11F79}"/>
              </a:ext>
            </a:extLst>
          </p:cNvPr>
          <p:cNvSpPr txBox="1"/>
          <p:nvPr/>
        </p:nvSpPr>
        <p:spPr>
          <a:xfrm>
            <a:off x="632690" y="1078345"/>
            <a:ext cx="5830455" cy="2806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Brief overview of the pricing of Tabs using Flipkart.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Analysis of variation of price with respect to different features of Tabs.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Finding the best Tabs that has most benefits.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 From this project , I am interested to provide good insights to choose better Tabs to smoothen life.</a:t>
            </a:r>
          </a:p>
        </p:txBody>
      </p:sp>
      <p:pic>
        <p:nvPicPr>
          <p:cNvPr id="5" name="Picture 4" descr="A tablet with a red screen&#10;&#10;Description automatically generated">
            <a:extLst>
              <a:ext uri="{FF2B5EF4-FFF2-40B4-BE49-F238E27FC236}">
                <a16:creationId xmlns:a16="http://schemas.microsoft.com/office/drawing/2014/main" id="{A26F0437-E766-9C93-377B-302BCE69C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38128" y="195118"/>
            <a:ext cx="2743200" cy="2461490"/>
          </a:xfrm>
          <a:prstGeom prst="rect">
            <a:avLst/>
          </a:prstGeom>
        </p:spPr>
      </p:pic>
      <p:pic>
        <p:nvPicPr>
          <p:cNvPr id="8" name="Picture 7" descr="A tablet with a stylus on top of it&#10;&#10;Description automatically generated">
            <a:extLst>
              <a:ext uri="{FF2B5EF4-FFF2-40B4-BE49-F238E27FC236}">
                <a16:creationId xmlns:a16="http://schemas.microsoft.com/office/drawing/2014/main" id="{25576EFA-9DFA-4BFB-DB91-7D6562EB7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99764" y="2939496"/>
            <a:ext cx="3089563" cy="2872461"/>
          </a:xfrm>
          <a:prstGeom prst="rect">
            <a:avLst/>
          </a:prstGeom>
        </p:spPr>
      </p:pic>
      <p:pic>
        <p:nvPicPr>
          <p:cNvPr id="11" name="Picture 10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6F5E8DAE-8B87-3AA8-CFE3-CBA013DFF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185" y="6361807"/>
            <a:ext cx="2743200" cy="3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50A-F358-C796-DB65-779091D8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IN" sz="3200" b="1" u="sng" dirty="0"/>
              <a:t> 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IN" sz="3200" b="1" u="sng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E4A74-E9D0-A441-BCBB-B111CB9E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" y="1847459"/>
            <a:ext cx="11675633" cy="5010541"/>
          </a:xfrm>
        </p:spPr>
        <p:txBody>
          <a:bodyPr>
            <a:normAutofit/>
          </a:bodyPr>
          <a:lstStyle/>
          <a:p>
            <a:r>
              <a:rPr lang="en-IN" dirty="0"/>
              <a:t>Regular Expressions</a:t>
            </a:r>
          </a:p>
          <a:p>
            <a:r>
              <a:rPr lang="en-IN" dirty="0"/>
              <a:t>Beautiful soup</a:t>
            </a:r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Pandas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</p:txBody>
      </p:sp>
      <p:pic>
        <p:nvPicPr>
          <p:cNvPr id="1028" name="Picture 4" descr="Do data analysis in python using numpy pandas matplotlib seaborn by  Fahadjaved189 | Fiverr">
            <a:extLst>
              <a:ext uri="{FF2B5EF4-FFF2-40B4-BE49-F238E27FC236}">
                <a16:creationId xmlns:a16="http://schemas.microsoft.com/office/drawing/2014/main" id="{D219EDE4-E4FE-1862-D242-1F6FDEF77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953" y="2288523"/>
            <a:ext cx="4820142" cy="26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C5FF8E0C-8653-C466-3E57-C15EDF8E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185" y="6239435"/>
            <a:ext cx="2743200" cy="5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2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10889-1EFD-9C7D-4E85-4C20FC6780CE}"/>
              </a:ext>
            </a:extLst>
          </p:cNvPr>
          <p:cNvSpPr txBox="1"/>
          <p:nvPr/>
        </p:nvSpPr>
        <p:spPr>
          <a:xfrm>
            <a:off x="609601" y="429168"/>
            <a:ext cx="1096229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Website URL’s for Web-Scrapping :</a:t>
            </a: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 panose="020F0502020204030204"/>
            </a:endParaRPr>
          </a:p>
          <a:p>
            <a:r>
              <a:rPr lang="en-GB" sz="1600" dirty="0">
                <a:solidFill>
                  <a:srgbClr val="0D0D0D"/>
                </a:solidFill>
                <a:latin typeface="Times New Roman"/>
                <a:cs typeface="Times New Roman"/>
                <a:hlinkClick r:id="rId2"/>
              </a:rPr>
              <a:t>https://www.flipkart.com/search?q=Tablets&amp;otracker=search&amp;otracker1=search&amp;marketplace=FLIPKART&amp;as-show=on&amp;as=off</a:t>
            </a:r>
            <a:endParaRPr lang="en-GB" sz="16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endParaRPr lang="en-GB" sz="1600" dirty="0">
              <a:solidFill>
                <a:srgbClr val="0D0D0D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89114-88DE-96A4-4BE1-9E1774E722BE}"/>
              </a:ext>
            </a:extLst>
          </p:cNvPr>
          <p:cNvSpPr txBox="1"/>
          <p:nvPr/>
        </p:nvSpPr>
        <p:spPr>
          <a:xfrm>
            <a:off x="2597727" y="2006023"/>
            <a:ext cx="5918200" cy="16117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DC98115-5FD7-F3AF-AC61-FF23B93B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54" y="2396358"/>
            <a:ext cx="8514547" cy="3457903"/>
          </a:xfrm>
          <a:prstGeom prst="rect">
            <a:avLst/>
          </a:prstGeom>
        </p:spPr>
      </p:pic>
      <p:pic>
        <p:nvPicPr>
          <p:cNvPr id="5" name="Picture 4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D55871C5-2228-0DD8-0FD5-C8B03872A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428" y="6315969"/>
            <a:ext cx="2743200" cy="36686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652D72C-5674-FCE5-51B6-BF67261C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412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87359C-50B9-B85F-CC81-265EE4B2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412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1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99027-21EF-2135-EB04-DC2BD45F4CD1}"/>
              </a:ext>
            </a:extLst>
          </p:cNvPr>
          <p:cNvSpPr txBox="1"/>
          <p:nvPr/>
        </p:nvSpPr>
        <p:spPr>
          <a:xfrm>
            <a:off x="140855" y="187037"/>
            <a:ext cx="73267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solidFill>
                  <a:srgbClr val="0D0D0D"/>
                </a:solidFill>
                <a:latin typeface="Times New Roman"/>
              </a:rPr>
              <a:t>Raw data from website :</a:t>
            </a:r>
            <a:r>
              <a:rPr lang="en-GB" sz="3200" u="sng" dirty="0">
                <a:solidFill>
                  <a:srgbClr val="0D0D0D"/>
                </a:solidFill>
                <a:latin typeface="Times New Roman"/>
                <a:cs typeface="Times New Roman"/>
              </a:rPr>
              <a:t>​</a:t>
            </a:r>
            <a:endParaRPr lang="en-GB" u="sng">
              <a:latin typeface="Times New Roman"/>
              <a:cs typeface="Times New Roman"/>
            </a:endParaRPr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CE2BAE79-029F-1789-CE64-04CC1499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2" y="924044"/>
            <a:ext cx="10451942" cy="4408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9BEC0-1A25-C11B-C852-D64478FFC732}"/>
              </a:ext>
            </a:extLst>
          </p:cNvPr>
          <p:cNvSpPr txBox="1"/>
          <p:nvPr/>
        </p:nvSpPr>
        <p:spPr>
          <a:xfrm>
            <a:off x="897659" y="6136409"/>
            <a:ext cx="3620654" cy="6419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9DDB2-1656-D570-9AAB-D2AFC63BB253}"/>
              </a:ext>
            </a:extLst>
          </p:cNvPr>
          <p:cNvSpPr txBox="1"/>
          <p:nvPr/>
        </p:nvSpPr>
        <p:spPr>
          <a:xfrm flipH="1">
            <a:off x="208973" y="5336641"/>
            <a:ext cx="5788890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latin typeface="-apple-system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         </a:t>
            </a:r>
            <a:r>
              <a:rPr lang="en-GB" sz="2400" b="1" dirty="0">
                <a:latin typeface="Times New Roman"/>
                <a:ea typeface="+mn-lt"/>
                <a:cs typeface="+mn-lt"/>
              </a:rPr>
              <a:t>Total</a:t>
            </a:r>
            <a:r>
              <a:rPr lang="en-GB" sz="2000" dirty="0">
                <a:latin typeface="Times New Roman"/>
                <a:ea typeface="+mn-lt"/>
                <a:cs typeface="+mn-lt"/>
              </a:rPr>
              <a:t>: 480 rows × 9 columns of Raw Data</a:t>
            </a:r>
            <a:endParaRPr lang="en-GB" dirty="0">
              <a:latin typeface="Times New Roman"/>
              <a:cs typeface="Calibri"/>
            </a:endParaRPr>
          </a:p>
          <a:p>
            <a:endParaRPr lang="en-GB" dirty="0">
              <a:latin typeface="-apple-system"/>
            </a:endParaRPr>
          </a:p>
          <a:p>
            <a:endParaRPr lang="en-GB" dirty="0">
              <a:latin typeface="-apple-system"/>
            </a:endParaRPr>
          </a:p>
          <a:p>
            <a:endParaRPr lang="en-GB" dirty="0">
              <a:latin typeface="-apple-system"/>
            </a:endParaRPr>
          </a:p>
          <a:p>
            <a:endParaRPr lang="en-GB" dirty="0">
              <a:latin typeface="-apple-system"/>
            </a:endParaRPr>
          </a:p>
          <a:p>
            <a:endParaRPr lang="en-GB" dirty="0">
              <a:latin typeface="-apple-system"/>
            </a:endParaRPr>
          </a:p>
          <a:p>
            <a:endParaRPr lang="en-GB" dirty="0">
              <a:latin typeface="-apple-system"/>
            </a:endParaRPr>
          </a:p>
        </p:txBody>
      </p:sp>
      <p:pic>
        <p:nvPicPr>
          <p:cNvPr id="7" name="Picture 6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9CB1A284-30FD-2C44-619E-B491C35F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701" y="6350089"/>
            <a:ext cx="2743200" cy="3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0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858F-00B2-0600-4020-731CA82A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16FB-E164-1CD2-8160-5FC1FE392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3"/>
            <a:ext cx="10515600" cy="389933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Handling Missing Values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Removing Duplicate Values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3)Outlier Treatment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4)Data Analysis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A661E183-C746-6D83-96DF-DF23AC30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572" y="6204152"/>
            <a:ext cx="2743200" cy="3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7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796</Words>
  <Application>Microsoft Office PowerPoint</Application>
  <PresentationFormat>Widescreen</PresentationFormat>
  <Paragraphs>117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-apple-system</vt:lpstr>
      <vt:lpstr>Arial</vt:lpstr>
      <vt:lpstr>Arial Unicode MS</vt:lpstr>
      <vt:lpstr>Calibri</vt:lpstr>
      <vt:lpstr>Calibri Light</vt:lpstr>
      <vt:lpstr>Inter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Contents:</vt:lpstr>
      <vt:lpstr>Problem Statement</vt:lpstr>
      <vt:lpstr>PowerPoint Presentation</vt:lpstr>
      <vt:lpstr>Libraries Used:</vt:lpstr>
      <vt:lpstr>PowerPoint Presentation</vt:lpstr>
      <vt:lpstr>PowerPoint Presentation</vt:lpstr>
      <vt:lpstr>DATA CLEANING</vt:lpstr>
      <vt:lpstr>PowerPoint Presentation</vt:lpstr>
      <vt:lpstr>PowerPoint Presentation</vt:lpstr>
      <vt:lpstr>EXPLORATORY DATA ANALYSIS(EDA)</vt:lpstr>
      <vt:lpstr>PowerPoint Presentation</vt:lpstr>
      <vt:lpstr>PowerPoint Presentation</vt:lpstr>
      <vt:lpstr>Bivariate : Battery vs Price</vt:lpstr>
      <vt:lpstr>PowerPoint Presentation</vt:lpstr>
      <vt:lpstr>Relationship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Akshara Reddy</cp:lastModifiedBy>
  <cp:revision>719</cp:revision>
  <dcterms:created xsi:type="dcterms:W3CDTF">2023-08-31T13:01:39Z</dcterms:created>
  <dcterms:modified xsi:type="dcterms:W3CDTF">2023-11-27T02:41:59Z</dcterms:modified>
</cp:coreProperties>
</file>