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2EBA-BD27-7A14-1D9D-445F76EC7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077BB8-C659-2E25-96FE-653667B85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F1A53-260C-BE0B-027B-3B1345BAE3DE}"/>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5" name="Footer Placeholder 4">
            <a:extLst>
              <a:ext uri="{FF2B5EF4-FFF2-40B4-BE49-F238E27FC236}">
                <a16:creationId xmlns:a16="http://schemas.microsoft.com/office/drawing/2014/main" id="{E8FEC934-50C1-56D0-9FCC-B68D210A9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C9EDC-90FC-F312-761C-5BA7FDE84CD0}"/>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27978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FAA1-3D68-C812-22B0-6CC77231D9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EFB1D5-2699-7D0B-C877-A933119E60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A5CE55-B458-BF38-ACFC-D0C2BA9251BC}"/>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5" name="Footer Placeholder 4">
            <a:extLst>
              <a:ext uri="{FF2B5EF4-FFF2-40B4-BE49-F238E27FC236}">
                <a16:creationId xmlns:a16="http://schemas.microsoft.com/office/drawing/2014/main" id="{5B1DCD9A-1EFB-ABCA-D5E4-A2B73181E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89685-279E-E099-86BF-005CD06CB7DF}"/>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322220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B4AC0-A8D6-4309-14CA-F7D74A836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BE459B-24B5-0693-04AF-FDA26CEB75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4C26B-4FF4-11D3-B991-D665A9FC6324}"/>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5" name="Footer Placeholder 4">
            <a:extLst>
              <a:ext uri="{FF2B5EF4-FFF2-40B4-BE49-F238E27FC236}">
                <a16:creationId xmlns:a16="http://schemas.microsoft.com/office/drawing/2014/main" id="{97FB6242-4523-2EED-DD69-FB5907F4C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E6670-1D5B-DF49-C110-B6091690CAB2}"/>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3591467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6194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4113-AF45-275F-5472-9E8EA084FA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D5ABA-8167-692A-C176-7165EA5A5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83D1C-CB5A-6195-344C-907967C0EF53}"/>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5" name="Footer Placeholder 4">
            <a:extLst>
              <a:ext uri="{FF2B5EF4-FFF2-40B4-BE49-F238E27FC236}">
                <a16:creationId xmlns:a16="http://schemas.microsoft.com/office/drawing/2014/main" id="{1822F8CE-5BAD-2B28-5145-3CECC0A58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512E0-D3D8-512A-3EA5-C5E8511706E5}"/>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91103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5FF4-D282-2A80-F4BD-44A3D37A4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598995-6AC2-333F-A95A-53BF00B23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A98E2-23A9-B3BC-E1C3-ED023CDCDACF}"/>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5" name="Footer Placeholder 4">
            <a:extLst>
              <a:ext uri="{FF2B5EF4-FFF2-40B4-BE49-F238E27FC236}">
                <a16:creationId xmlns:a16="http://schemas.microsoft.com/office/drawing/2014/main" id="{ADA32E93-F246-4476-B55D-DEF266D262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DB8A1-8D9E-EFEF-9D4B-FC59245A329F}"/>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309716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CDC3-7760-7637-E78D-13D230AA7C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2E5A85-9E77-992C-EBB1-A08C8C4AAA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9245F1-6837-D3B0-0249-2971D1690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6927D4-1BEF-F927-06E6-D6590C1B7474}"/>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6" name="Footer Placeholder 5">
            <a:extLst>
              <a:ext uri="{FF2B5EF4-FFF2-40B4-BE49-F238E27FC236}">
                <a16:creationId xmlns:a16="http://schemas.microsoft.com/office/drawing/2014/main" id="{286FEEBD-E48F-D84E-E4BE-1A3068146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F3FE3-E6C6-911B-942B-C42E9514E76D}"/>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157549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B828-4207-E00E-460B-CF42173DBE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FA90B1-33F3-B111-5160-B65F7A33CB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0BCD09-4E08-266C-059B-E593D47771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099899-CA8A-740F-78FC-182E8B06B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16F7D-75B1-543B-AEAB-3D69B99D0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65CCA-8420-0036-8EDF-DCF5600C1129}"/>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8" name="Footer Placeholder 7">
            <a:extLst>
              <a:ext uri="{FF2B5EF4-FFF2-40B4-BE49-F238E27FC236}">
                <a16:creationId xmlns:a16="http://schemas.microsoft.com/office/drawing/2014/main" id="{DF9DE199-DFC0-4380-EE1F-726F6EA18E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6D1C60-066A-1FD0-A1DC-01D651908A72}"/>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414560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0BA6-FD15-C866-FBF7-C6937892A7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F1C679-45E8-77C5-EE61-08D399EC5017}"/>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4" name="Footer Placeholder 3">
            <a:extLst>
              <a:ext uri="{FF2B5EF4-FFF2-40B4-BE49-F238E27FC236}">
                <a16:creationId xmlns:a16="http://schemas.microsoft.com/office/drawing/2014/main" id="{8E3235C0-B1B2-8302-46E7-0A7838CC51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0B1992-18B1-DC46-A26A-D31A642AF862}"/>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300985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EBBDD-8A3A-AD28-8A94-D63E764402A9}"/>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3" name="Footer Placeholder 2">
            <a:extLst>
              <a:ext uri="{FF2B5EF4-FFF2-40B4-BE49-F238E27FC236}">
                <a16:creationId xmlns:a16="http://schemas.microsoft.com/office/drawing/2014/main" id="{A4DC8486-89BD-6F9D-D392-02820C1D37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80DDC3-5EA8-94CF-99AB-F4203580C123}"/>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85249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CCCB-F9C5-83FA-BB93-8A96536B3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D19524-5FE2-F0C9-C0C0-03E68354C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A220D8-59EA-3374-4814-653F0F09A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2E2F1-8A95-DA40-CFBF-91BDB19C2C60}"/>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6" name="Footer Placeholder 5">
            <a:extLst>
              <a:ext uri="{FF2B5EF4-FFF2-40B4-BE49-F238E27FC236}">
                <a16:creationId xmlns:a16="http://schemas.microsoft.com/office/drawing/2014/main" id="{BEFA7EFB-BB3C-C5FE-1CC9-C26C3DC3D0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21B6EA-27E2-B5D1-D74A-510895443FCB}"/>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223201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1445-19CF-4D0B-589C-71C7F3015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492BE0-244E-714C-E332-307205037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42A888-BE7D-3784-8563-CCA4D4DD2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C96D2B-6B44-861A-4D8B-25C67F2F85DB}"/>
              </a:ext>
            </a:extLst>
          </p:cNvPr>
          <p:cNvSpPr>
            <a:spLocks noGrp="1"/>
          </p:cNvSpPr>
          <p:nvPr>
            <p:ph type="dt" sz="half" idx="10"/>
          </p:nvPr>
        </p:nvSpPr>
        <p:spPr/>
        <p:txBody>
          <a:bodyPr/>
          <a:lstStyle/>
          <a:p>
            <a:fld id="{76ABE4AE-40B1-4165-916F-C14319597AE2}" type="datetimeFigureOut">
              <a:rPr lang="en-IN" smtClean="0"/>
              <a:t>23-02-2024</a:t>
            </a:fld>
            <a:endParaRPr lang="en-IN"/>
          </a:p>
        </p:txBody>
      </p:sp>
      <p:sp>
        <p:nvSpPr>
          <p:cNvPr id="6" name="Footer Placeholder 5">
            <a:extLst>
              <a:ext uri="{FF2B5EF4-FFF2-40B4-BE49-F238E27FC236}">
                <a16:creationId xmlns:a16="http://schemas.microsoft.com/office/drawing/2014/main" id="{6ED9E69C-0E2D-C475-A44B-FD2616FB54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506F47-5703-59ED-890F-773BE0AA2542}"/>
              </a:ext>
            </a:extLst>
          </p:cNvPr>
          <p:cNvSpPr>
            <a:spLocks noGrp="1"/>
          </p:cNvSpPr>
          <p:nvPr>
            <p:ph type="sldNum" sz="quarter" idx="12"/>
          </p:nvPr>
        </p:nvSpPr>
        <p:spPr/>
        <p:txBody>
          <a:bodyPr/>
          <a:lstStyle/>
          <a:p>
            <a:fld id="{C277D532-F517-4361-9C67-3C3A6EEAC81C}" type="slidenum">
              <a:rPr lang="en-IN" smtClean="0"/>
              <a:t>‹#›</a:t>
            </a:fld>
            <a:endParaRPr lang="en-IN"/>
          </a:p>
        </p:txBody>
      </p:sp>
    </p:spTree>
    <p:extLst>
      <p:ext uri="{BB962C8B-B14F-4D97-AF65-F5344CB8AC3E}">
        <p14:creationId xmlns:p14="http://schemas.microsoft.com/office/powerpoint/2010/main" val="74090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5C1163-4962-A68F-F48C-D2FFBEA5D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5709-8040-B30B-BBFD-2FD9E4AB2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9FB57-D444-B3E5-FB91-9FD25BDF9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BE4AE-40B1-4165-916F-C14319597AE2}" type="datetimeFigureOut">
              <a:rPr lang="en-IN" smtClean="0"/>
              <a:t>23-02-2024</a:t>
            </a:fld>
            <a:endParaRPr lang="en-IN"/>
          </a:p>
        </p:txBody>
      </p:sp>
      <p:sp>
        <p:nvSpPr>
          <p:cNvPr id="5" name="Footer Placeholder 4">
            <a:extLst>
              <a:ext uri="{FF2B5EF4-FFF2-40B4-BE49-F238E27FC236}">
                <a16:creationId xmlns:a16="http://schemas.microsoft.com/office/drawing/2014/main" id="{09F0137C-9631-8578-973D-EE9A8769E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DF6D45-8133-57D7-3B36-CDE1E6727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7D532-F517-4361-9C67-3C3A6EEAC81C}" type="slidenum">
              <a:rPr lang="en-IN" smtClean="0"/>
              <a:t>‹#›</a:t>
            </a:fld>
            <a:endParaRPr lang="en-IN"/>
          </a:p>
        </p:txBody>
      </p:sp>
    </p:spTree>
    <p:extLst>
      <p:ext uri="{BB962C8B-B14F-4D97-AF65-F5344CB8AC3E}">
        <p14:creationId xmlns:p14="http://schemas.microsoft.com/office/powerpoint/2010/main" val="5195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kshara-reddy-931843298/" TargetMode="External"/><Relationship Id="rId2" Type="http://schemas.openxmlformats.org/officeDocument/2006/relationships/hyperlink" Target="https://github.com/Akshara000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red text&#10;&#10;Description automatically generated">
            <a:extLst>
              <a:ext uri="{FF2B5EF4-FFF2-40B4-BE49-F238E27FC236}">
                <a16:creationId xmlns:a16="http://schemas.microsoft.com/office/drawing/2014/main" id="{A34E71B3-39AA-5FCF-42AA-BC69D3DF24BA}"/>
              </a:ext>
            </a:extLst>
          </p:cNvPr>
          <p:cNvPicPr>
            <a:picLocks noChangeAspect="1"/>
          </p:cNvPicPr>
          <p:nvPr/>
        </p:nvPicPr>
        <p:blipFill rotWithShape="1">
          <a:blip r:embed="rId2"/>
          <a:srcRect/>
          <a:stretch/>
        </p:blipFill>
        <p:spPr>
          <a:xfrm>
            <a:off x="94613" y="0"/>
            <a:ext cx="11971263" cy="7924800"/>
          </a:xfrm>
          <a:prstGeom prst="rect">
            <a:avLst/>
          </a:prstGeom>
        </p:spPr>
      </p:pic>
      <p:sp>
        <p:nvSpPr>
          <p:cNvPr id="3" name="TextBox 2">
            <a:extLst>
              <a:ext uri="{FF2B5EF4-FFF2-40B4-BE49-F238E27FC236}">
                <a16:creationId xmlns:a16="http://schemas.microsoft.com/office/drawing/2014/main" id="{B091DB41-7B49-4916-7543-84E0952E611C}"/>
              </a:ext>
            </a:extLst>
          </p:cNvPr>
          <p:cNvSpPr txBox="1"/>
          <p:nvPr/>
        </p:nvSpPr>
        <p:spPr>
          <a:xfrm>
            <a:off x="1524000" y="4664909"/>
            <a:ext cx="89965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rgbClr val="000000"/>
                </a:solidFill>
                <a:latin typeface="Times New Roman"/>
                <a:ea typeface="Inter"/>
                <a:cs typeface="Times New Roman"/>
              </a:rPr>
              <a:t>​EXPLORATORY DATA ANALYSIS ON AMEO DATA</a:t>
            </a:r>
            <a:endParaRPr lang="en-GB" sz="2800" b="1" dirty="0">
              <a:solidFill>
                <a:srgbClr val="000000"/>
              </a:solidFill>
              <a:latin typeface="Times New Roman"/>
              <a:cs typeface="Times New Roman"/>
            </a:endParaRPr>
          </a:p>
        </p:txBody>
      </p:sp>
    </p:spTree>
    <p:extLst>
      <p:ext uri="{BB962C8B-B14F-4D97-AF65-F5344CB8AC3E}">
        <p14:creationId xmlns:p14="http://schemas.microsoft.com/office/powerpoint/2010/main" val="172968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6685-679A-26E7-2130-A8B166222DD1}"/>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ABOUT ME</a:t>
            </a:r>
          </a:p>
        </p:txBody>
      </p:sp>
      <p:sp>
        <p:nvSpPr>
          <p:cNvPr id="3" name="Content Placeholder 2">
            <a:extLst>
              <a:ext uri="{FF2B5EF4-FFF2-40B4-BE49-F238E27FC236}">
                <a16:creationId xmlns:a16="http://schemas.microsoft.com/office/drawing/2014/main" id="{0B17A195-C5D3-DE5C-E1B4-42D96817CB3F}"/>
              </a:ext>
            </a:extLst>
          </p:cNvPr>
          <p:cNvSpPr>
            <a:spLocks noGrp="1"/>
          </p:cNvSpPr>
          <p:nvPr>
            <p:ph idx="1"/>
          </p:nvPr>
        </p:nvSpPr>
        <p:spPr/>
        <p:txBody>
          <a:bodyPr>
            <a:normAutofit/>
          </a:bodyPr>
          <a:lstStyle/>
          <a:p>
            <a:r>
              <a:rPr lang="en-IN" sz="2000" i="1" dirty="0"/>
              <a:t>Pursuing Masters Of Data science.</a:t>
            </a:r>
          </a:p>
          <a:p>
            <a:r>
              <a:rPr lang="en-US" sz="2000" b="0" i="1" dirty="0">
                <a:solidFill>
                  <a:srgbClr val="0D0D0D"/>
                </a:solidFill>
                <a:effectLst/>
                <a:latin typeface="Söhne"/>
              </a:rPr>
              <a:t>Data science is at the forefront of technological and business innovation. Ultimately, my desire to learn data science is driven by a commitment to lifelong </a:t>
            </a:r>
            <a:r>
              <a:rPr lang="en-US" sz="2000" b="0" i="1" dirty="0" err="1">
                <a:solidFill>
                  <a:srgbClr val="0D0D0D"/>
                </a:solidFill>
                <a:effectLst/>
                <a:latin typeface="Söhne"/>
              </a:rPr>
              <a:t>learning.I'm</a:t>
            </a:r>
            <a:r>
              <a:rPr lang="en-US" sz="2000" b="0" i="1" dirty="0">
                <a:solidFill>
                  <a:srgbClr val="0D0D0D"/>
                </a:solidFill>
                <a:effectLst/>
                <a:latin typeface="Söhne"/>
              </a:rPr>
              <a:t> eager to </a:t>
            </a:r>
            <a:r>
              <a:rPr lang="en-US" sz="2000" b="0" i="1" dirty="0" err="1">
                <a:solidFill>
                  <a:srgbClr val="0D0D0D"/>
                </a:solidFill>
                <a:effectLst/>
                <a:latin typeface="Söhne"/>
              </a:rPr>
              <a:t>immerize</a:t>
            </a:r>
            <a:r>
              <a:rPr lang="en-US" sz="2000" b="0" i="1" dirty="0">
                <a:solidFill>
                  <a:srgbClr val="0D0D0D"/>
                </a:solidFill>
                <a:effectLst/>
                <a:latin typeface="Söhne"/>
              </a:rPr>
              <a:t> myself in this field, continuously refine my skills.</a:t>
            </a:r>
          </a:p>
          <a:p>
            <a:r>
              <a:rPr lang="en-US" sz="2000" i="1" dirty="0" err="1">
                <a:solidFill>
                  <a:srgbClr val="0D0D0D"/>
                </a:solidFill>
                <a:latin typeface="Söhne"/>
              </a:rPr>
              <a:t>FRESHER:Eager</a:t>
            </a:r>
            <a:r>
              <a:rPr lang="en-US" sz="2000" i="1" dirty="0">
                <a:solidFill>
                  <a:srgbClr val="0D0D0D"/>
                </a:solidFill>
                <a:latin typeface="Söhne"/>
              </a:rPr>
              <a:t> to learn and contribute</a:t>
            </a:r>
            <a:r>
              <a:rPr lang="en-US" sz="1400" i="1" dirty="0">
                <a:solidFill>
                  <a:srgbClr val="0D0D0D"/>
                </a:solidFill>
                <a:latin typeface="Söhne"/>
              </a:rPr>
              <a:t>.</a:t>
            </a:r>
            <a:endParaRPr lang="en-US" sz="2000" b="0" i="1" dirty="0">
              <a:solidFill>
                <a:srgbClr val="0D0D0D"/>
              </a:solidFill>
              <a:effectLst/>
              <a:latin typeface="Söhne"/>
            </a:endParaRPr>
          </a:p>
          <a:p>
            <a:r>
              <a:rPr lang="en-US" sz="2000" i="1" dirty="0">
                <a:solidFill>
                  <a:srgbClr val="0D0D0D"/>
                </a:solidFill>
                <a:latin typeface="Söhne"/>
              </a:rPr>
              <a:t>GITHUB: </a:t>
            </a:r>
            <a:r>
              <a:rPr lang="en-US" sz="2000" i="1" dirty="0">
                <a:solidFill>
                  <a:srgbClr val="0D0D0D"/>
                </a:solidFill>
                <a:latin typeface="Söhne"/>
                <a:hlinkClick r:id="rId2"/>
              </a:rPr>
              <a:t>https://github.com/Akshara0009</a:t>
            </a:r>
            <a:endParaRPr lang="en-US" sz="2000" i="1" dirty="0">
              <a:solidFill>
                <a:srgbClr val="0D0D0D"/>
              </a:solidFill>
              <a:latin typeface="Söhne"/>
            </a:endParaRPr>
          </a:p>
          <a:p>
            <a:r>
              <a:rPr lang="en-US" sz="2000" i="1" dirty="0">
                <a:solidFill>
                  <a:srgbClr val="0D0D0D"/>
                </a:solidFill>
                <a:latin typeface="Söhne"/>
              </a:rPr>
              <a:t>LINKEDIN: </a:t>
            </a:r>
            <a:r>
              <a:rPr lang="en-US" sz="2000" i="1" dirty="0">
                <a:solidFill>
                  <a:srgbClr val="0D0D0D"/>
                </a:solidFill>
                <a:latin typeface="Söhne"/>
                <a:hlinkClick r:id="rId3"/>
              </a:rPr>
              <a:t>https://www.linkedin.com/in/akshara-reddy-931843298/</a:t>
            </a:r>
            <a:endParaRPr lang="en-US" sz="2000" i="1" dirty="0">
              <a:solidFill>
                <a:srgbClr val="0D0D0D"/>
              </a:solidFill>
              <a:latin typeface="Söhne"/>
            </a:endParaRPr>
          </a:p>
          <a:p>
            <a:pPr marL="0" indent="0">
              <a:buNone/>
            </a:pPr>
            <a:endParaRPr lang="en-US" sz="2000" i="1" dirty="0">
              <a:solidFill>
                <a:srgbClr val="0D0D0D"/>
              </a:solidFill>
              <a:latin typeface="Söhne"/>
            </a:endParaRPr>
          </a:p>
          <a:p>
            <a:endParaRPr lang="en-US" sz="2000" b="0" i="1" dirty="0">
              <a:solidFill>
                <a:srgbClr val="0D0D0D"/>
              </a:solidFill>
              <a:effectLst/>
              <a:latin typeface="Söhne"/>
            </a:endParaRPr>
          </a:p>
        </p:txBody>
      </p:sp>
    </p:spTree>
    <p:extLst>
      <p:ext uri="{BB962C8B-B14F-4D97-AF65-F5344CB8AC3E}">
        <p14:creationId xmlns:p14="http://schemas.microsoft.com/office/powerpoint/2010/main" val="393952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62D3-226F-E6B5-2406-00E731CDB60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E1303972-A346-80F5-302E-E5ADCD348E4B}"/>
              </a:ext>
            </a:extLst>
          </p:cNvPr>
          <p:cNvSpPr>
            <a:spLocks noGrp="1"/>
          </p:cNvSpPr>
          <p:nvPr>
            <p:ph idx="1"/>
          </p:nvPr>
        </p:nvSpPr>
        <p:spPr/>
        <p:txBody>
          <a:bodyPr>
            <a:normAutofit/>
          </a:bodyPr>
          <a:lstStyle/>
          <a:p>
            <a:pPr algn="l"/>
            <a:r>
              <a:rPr lang="en-IN" sz="2400" dirty="0">
                <a:latin typeface="Times New Roman" panose="02020603050405020304" pitchFamily="18" charset="0"/>
                <a:cs typeface="Times New Roman" panose="02020603050405020304" pitchFamily="18" charset="0"/>
              </a:rPr>
              <a:t>1) Handling Missing Values :</a:t>
            </a:r>
            <a:r>
              <a:rPr lang="en-US" sz="1800" b="0" i="0" dirty="0">
                <a:solidFill>
                  <a:srgbClr val="0D0D0D"/>
                </a:solidFill>
                <a:effectLst/>
                <a:latin typeface="Söhne"/>
              </a:rPr>
              <a:t>Missing values can significantly impact the quality of data analysis. They are addressed by either removing data entries with missing values or imputing them</a:t>
            </a:r>
          </a:p>
          <a:p>
            <a:pPr algn="l"/>
            <a:r>
              <a:rPr lang="en-IN" sz="2400" dirty="0">
                <a:latin typeface="Times New Roman" panose="02020603050405020304" pitchFamily="18" charset="0"/>
                <a:cs typeface="Times New Roman" panose="02020603050405020304" pitchFamily="18" charset="0"/>
              </a:rPr>
              <a:t>2) Removing Duplicate Values :</a:t>
            </a:r>
            <a:r>
              <a:rPr lang="en-US" sz="1800" b="0" i="0" dirty="0">
                <a:solidFill>
                  <a:srgbClr val="0D0D0D"/>
                </a:solidFill>
                <a:effectLst/>
                <a:latin typeface="Söhne"/>
              </a:rPr>
              <a:t>Duplicate entries can skew data analysis and lead to inaccurate results. The process of removing duplicates involves identifying and eliminating repeated entries in the dataset. This step ensures that each data point is unique, providing a more accurate representation of the dataset. </a:t>
            </a:r>
            <a:endParaRPr lang="en-IN"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3)Outlier Treatment:</a:t>
            </a:r>
            <a:r>
              <a:rPr lang="en-US" sz="1600" b="0" i="0" dirty="0">
                <a:solidFill>
                  <a:srgbClr val="0D0D0D"/>
                </a:solidFill>
                <a:effectLst/>
                <a:latin typeface="Söhne"/>
              </a:rPr>
              <a:t>Outliers are data points that significantly differ from other observations. They can be the result of variability in the measurement or indicate experimental errors.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38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C961-C952-8428-C9BE-E7F43EC0842B}"/>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UNIVARIATE ANALYSIS</a:t>
            </a:r>
          </a:p>
        </p:txBody>
      </p:sp>
      <p:sp>
        <p:nvSpPr>
          <p:cNvPr id="3" name="Content Placeholder 2">
            <a:extLst>
              <a:ext uri="{FF2B5EF4-FFF2-40B4-BE49-F238E27FC236}">
                <a16:creationId xmlns:a16="http://schemas.microsoft.com/office/drawing/2014/main" id="{80C831E9-5AB4-CF6C-E4DD-9E91AE04F7C1}"/>
              </a:ext>
            </a:extLst>
          </p:cNvPr>
          <p:cNvSpPr>
            <a:spLocks noGrp="1"/>
          </p:cNvSpPr>
          <p:nvPr>
            <p:ph idx="1"/>
          </p:nvPr>
        </p:nvSpPr>
        <p:spPr/>
        <p:txBody>
          <a:bodyPr>
            <a:normAutofit/>
          </a:bodyPr>
          <a:lstStyle/>
          <a:p>
            <a:r>
              <a:rPr lang="en-US" sz="2000" dirty="0"/>
              <a:t>Univariate analysis is the simplest form of analyzing data. “Uni” means “one”, so in other words, your data has only one variable. It doesn’t deal with causes or relationships (unlike regression) and it’s major purpose is to describe; it takes data, summarizes that data and finds patterns in the data.</a:t>
            </a:r>
          </a:p>
          <a:p>
            <a:r>
              <a:rPr lang="en-US" sz="2000" dirty="0"/>
              <a:t>Here are some plots of Univariate Plots.</a:t>
            </a:r>
          </a:p>
          <a:p>
            <a:pPr marL="0" indent="0">
              <a:buNone/>
            </a:pPr>
            <a:r>
              <a:rPr lang="en-IN" sz="2000" dirty="0" err="1"/>
              <a:t>Histogram,Bar</a:t>
            </a:r>
            <a:r>
              <a:rPr lang="en-IN" sz="2000" dirty="0"/>
              <a:t> </a:t>
            </a:r>
            <a:r>
              <a:rPr lang="en-IN" sz="2000" dirty="0" err="1"/>
              <a:t>Chart,Box</a:t>
            </a:r>
            <a:r>
              <a:rPr lang="en-IN" sz="2000" dirty="0"/>
              <a:t> </a:t>
            </a:r>
            <a:r>
              <a:rPr lang="en-IN" sz="2000" dirty="0" err="1"/>
              <a:t>Plot,Pie</a:t>
            </a:r>
            <a:r>
              <a:rPr lang="en-IN" sz="2000" dirty="0"/>
              <a:t> </a:t>
            </a:r>
            <a:r>
              <a:rPr lang="en-IN" sz="2000" dirty="0" err="1"/>
              <a:t>Chart,Density</a:t>
            </a:r>
            <a:r>
              <a:rPr lang="en-IN" sz="2000" dirty="0"/>
              <a:t> </a:t>
            </a:r>
            <a:r>
              <a:rPr lang="en-IN" sz="2000" dirty="0" err="1"/>
              <a:t>Plot,Dot</a:t>
            </a:r>
            <a:r>
              <a:rPr lang="en-IN" sz="2000" dirty="0"/>
              <a:t> </a:t>
            </a:r>
            <a:r>
              <a:rPr lang="en-IN" sz="2000" dirty="0" err="1"/>
              <a:t>Plot,Violin</a:t>
            </a:r>
            <a:r>
              <a:rPr lang="en-IN" sz="2000" dirty="0"/>
              <a:t> </a:t>
            </a:r>
            <a:r>
              <a:rPr lang="en-IN" sz="2000" dirty="0" err="1"/>
              <a:t>Plot,Frequency</a:t>
            </a:r>
            <a:r>
              <a:rPr lang="en-IN" sz="2000" dirty="0"/>
              <a:t> </a:t>
            </a:r>
            <a:r>
              <a:rPr lang="en-IN" sz="2000" dirty="0" err="1"/>
              <a:t>Polygon,Cumulative</a:t>
            </a:r>
            <a:r>
              <a:rPr lang="en-IN" sz="2000" dirty="0"/>
              <a:t> Frequency Plot.</a:t>
            </a:r>
          </a:p>
        </p:txBody>
      </p:sp>
    </p:spTree>
    <p:extLst>
      <p:ext uri="{BB962C8B-B14F-4D97-AF65-F5344CB8AC3E}">
        <p14:creationId xmlns:p14="http://schemas.microsoft.com/office/powerpoint/2010/main" val="251654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1627-B9DF-0B69-83FD-B49DDD403C74}"/>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BIVARIATE ANALYSIS</a:t>
            </a:r>
          </a:p>
        </p:txBody>
      </p:sp>
      <p:sp>
        <p:nvSpPr>
          <p:cNvPr id="3" name="Content Placeholder 2">
            <a:extLst>
              <a:ext uri="{FF2B5EF4-FFF2-40B4-BE49-F238E27FC236}">
                <a16:creationId xmlns:a16="http://schemas.microsoft.com/office/drawing/2014/main" id="{ED2E28D7-49FE-7054-32D1-615F7DBDD1D6}"/>
              </a:ext>
            </a:extLst>
          </p:cNvPr>
          <p:cNvSpPr>
            <a:spLocks noGrp="1"/>
          </p:cNvSpPr>
          <p:nvPr>
            <p:ph idx="1"/>
          </p:nvPr>
        </p:nvSpPr>
        <p:spPr/>
        <p:txBody>
          <a:bodyPr>
            <a:normAutofit/>
          </a:bodyPr>
          <a:lstStyle/>
          <a:p>
            <a:r>
              <a:rPr lang="en-US" sz="2000" dirty="0"/>
              <a:t>Bivariate analysis involves the analysis of two variables, for the purpose of determining the empirical relationship between them. This type of analysis can uncover a relationship between two variables, but it does not confirm causation. </a:t>
            </a:r>
          </a:p>
          <a:p>
            <a:r>
              <a:rPr lang="en-US" sz="2000" dirty="0"/>
              <a:t>Some of the bivariate plots</a:t>
            </a:r>
          </a:p>
          <a:p>
            <a:pPr marL="0" indent="0">
              <a:buNone/>
            </a:pPr>
            <a:r>
              <a:rPr lang="en-IN" sz="2000" dirty="0"/>
              <a:t>Scatter </a:t>
            </a:r>
            <a:r>
              <a:rPr lang="en-IN" sz="2000" dirty="0" err="1"/>
              <a:t>Plot,Line</a:t>
            </a:r>
            <a:r>
              <a:rPr lang="en-IN" sz="2000" dirty="0"/>
              <a:t> </a:t>
            </a:r>
            <a:r>
              <a:rPr lang="en-IN" sz="2000" dirty="0" err="1"/>
              <a:t>Plot,Bar</a:t>
            </a:r>
            <a:r>
              <a:rPr lang="en-IN" sz="2000" dirty="0"/>
              <a:t> </a:t>
            </a:r>
            <a:r>
              <a:rPr lang="en-IN" sz="2000" dirty="0" err="1"/>
              <a:t>Plot,Box</a:t>
            </a:r>
            <a:r>
              <a:rPr lang="en-IN" sz="2000" dirty="0"/>
              <a:t> </a:t>
            </a:r>
            <a:r>
              <a:rPr lang="en-IN" sz="2000" dirty="0" err="1"/>
              <a:t>Plot,Violin</a:t>
            </a:r>
            <a:r>
              <a:rPr lang="en-IN" sz="2000" dirty="0"/>
              <a:t> </a:t>
            </a:r>
            <a:r>
              <a:rPr lang="en-IN" sz="2000" dirty="0" err="1"/>
              <a:t>Plot,Heatmap,Pair</a:t>
            </a:r>
            <a:r>
              <a:rPr lang="en-IN" sz="2000" dirty="0"/>
              <a:t> </a:t>
            </a:r>
            <a:r>
              <a:rPr lang="en-IN" sz="2000" dirty="0" err="1"/>
              <a:t>Plot,Bubble</a:t>
            </a:r>
            <a:r>
              <a:rPr lang="en-IN" sz="2000" dirty="0"/>
              <a:t> </a:t>
            </a:r>
            <a:r>
              <a:rPr lang="en-IN" sz="2000" dirty="0" err="1"/>
              <a:t>Chart,Area</a:t>
            </a:r>
            <a:r>
              <a:rPr lang="en-IN" sz="2000" dirty="0"/>
              <a:t> Plot and Joint Plot.</a:t>
            </a:r>
          </a:p>
        </p:txBody>
      </p:sp>
    </p:spTree>
    <p:extLst>
      <p:ext uri="{BB962C8B-B14F-4D97-AF65-F5344CB8AC3E}">
        <p14:creationId xmlns:p14="http://schemas.microsoft.com/office/powerpoint/2010/main" val="64523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E5BE-CFC1-BC53-E72A-DC9FB152D9D6}"/>
              </a:ext>
            </a:extLst>
          </p:cNvPr>
          <p:cNvSpPr>
            <a:spLocks noGrp="1"/>
          </p:cNvSpPr>
          <p:nvPr>
            <p:ph type="title"/>
          </p:nvPr>
        </p:nvSpPr>
        <p:spPr>
          <a:xfrm>
            <a:off x="838200" y="365125"/>
            <a:ext cx="10515600" cy="1090049"/>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8C608B6-1388-A6CA-92C2-454B8471EFB0}"/>
              </a:ext>
            </a:extLst>
          </p:cNvPr>
          <p:cNvSpPr>
            <a:spLocks noGrp="1"/>
          </p:cNvSpPr>
          <p:nvPr>
            <p:ph idx="1"/>
          </p:nvPr>
        </p:nvSpPr>
        <p:spPr>
          <a:xfrm>
            <a:off x="838200" y="1720645"/>
            <a:ext cx="10515600" cy="4456318"/>
          </a:xfrm>
        </p:spPr>
        <p:txBody>
          <a:bodyPr>
            <a:normAutofit/>
          </a:bodyPr>
          <a:lstStyle/>
          <a:p>
            <a:r>
              <a:rPr lang="en-US" sz="2400" b="0" i="0" dirty="0">
                <a:solidFill>
                  <a:srgbClr val="0D0D0D"/>
                </a:solidFill>
                <a:effectLst/>
                <a:latin typeface="Söhne"/>
              </a:rPr>
              <a:t>The exploration of this data has provided valuable insights into the professional landscape represented within. By understanding the nuances and trends highlighted through our analysis, stakeholders can make informed decisions to address potential disparities, capitalize on emerging trends, and strategically navigate the professional environment.</a:t>
            </a:r>
          </a:p>
          <a:p>
            <a:pPr marL="0" indent="0">
              <a:buNone/>
            </a:pPr>
            <a:endParaRPr lang="en-US" sz="2400" b="0" i="0" dirty="0">
              <a:solidFill>
                <a:srgbClr val="0D0D0D"/>
              </a:solidFill>
              <a:effectLst/>
              <a:latin typeface="Söhne"/>
            </a:endParaRPr>
          </a:p>
          <a:p>
            <a:pPr marL="0" indent="0">
              <a:buNone/>
            </a:pPr>
            <a:r>
              <a:rPr lang="en-US" sz="3200" b="1" i="1" dirty="0">
                <a:solidFill>
                  <a:srgbClr val="0D0D0D"/>
                </a:solidFill>
                <a:latin typeface="Times New Roman" panose="02020603050405020304" pitchFamily="18" charset="0"/>
                <a:cs typeface="Times New Roman" panose="02020603050405020304" pitchFamily="18" charset="0"/>
              </a:rPr>
              <a:t>CHALLENGES</a:t>
            </a:r>
          </a:p>
          <a:p>
            <a:pPr marL="0" indent="0">
              <a:buNone/>
            </a:pPr>
            <a:r>
              <a:rPr lang="en-US" sz="2000" b="0" i="0" dirty="0">
                <a:solidFill>
                  <a:srgbClr val="0D0D0D"/>
                </a:solidFill>
                <a:effectLst/>
                <a:latin typeface="Söhne"/>
              </a:rPr>
              <a:t>During my project, I faced challenges with outliers and bivariate data manipulation. Identifying and handling outliers required careful statistical analysis to ensure accuracy. For bivariate analysis, selecting appropriate plots and transforming data was crucial. Overcoming these obstacles deepened my understanding of data analysis techniques, enhancing my problem-solving skills.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24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A8148-050E-7FC6-B6C8-8FA1E1828920}"/>
              </a:ext>
            </a:extLst>
          </p:cNvPr>
          <p:cNvSpPr txBox="1"/>
          <p:nvPr/>
        </p:nvSpPr>
        <p:spPr>
          <a:xfrm>
            <a:off x="3048000" y="3246792"/>
            <a:ext cx="6096000" cy="369332"/>
          </a:xfrm>
          <a:prstGeom prst="rect">
            <a:avLst/>
          </a:prstGeom>
          <a:noFill/>
        </p:spPr>
        <p:txBody>
          <a:bodyPr wrap="square">
            <a:spAutoFit/>
          </a:bodyPr>
          <a:lstStyle/>
          <a:p>
            <a:r>
              <a:rPr lang="en-IN" b="0" dirty="0">
                <a:effectLst/>
              </a:rPr>
              <a:t> </a:t>
            </a:r>
            <a:endParaRPr lang="en-IN" dirty="0"/>
          </a:p>
        </p:txBody>
      </p:sp>
      <p:sp>
        <p:nvSpPr>
          <p:cNvPr id="5" name="TextBox 4">
            <a:extLst>
              <a:ext uri="{FF2B5EF4-FFF2-40B4-BE49-F238E27FC236}">
                <a16:creationId xmlns:a16="http://schemas.microsoft.com/office/drawing/2014/main" id="{FB10F967-AED2-2279-3982-7852B5147A40}"/>
              </a:ext>
            </a:extLst>
          </p:cNvPr>
          <p:cNvSpPr txBox="1"/>
          <p:nvPr/>
        </p:nvSpPr>
        <p:spPr>
          <a:xfrm>
            <a:off x="3048000" y="3246792"/>
            <a:ext cx="6096000" cy="369332"/>
          </a:xfrm>
          <a:prstGeom prst="rect">
            <a:avLst/>
          </a:prstGeom>
          <a:noFill/>
        </p:spPr>
        <p:txBody>
          <a:bodyPr wrap="square">
            <a:spAutoFit/>
          </a:bodyPr>
          <a:lstStyle/>
          <a:p>
            <a:r>
              <a:rPr lang="en-IN" b="0" dirty="0">
                <a:effectLst/>
              </a:rPr>
              <a:t> </a:t>
            </a:r>
            <a:endParaRPr lang="en-IN" dirty="0"/>
          </a:p>
        </p:txBody>
      </p:sp>
      <p:pic>
        <p:nvPicPr>
          <p:cNvPr id="6" name="Picture 5">
            <a:extLst>
              <a:ext uri="{FF2B5EF4-FFF2-40B4-BE49-F238E27FC236}">
                <a16:creationId xmlns:a16="http://schemas.microsoft.com/office/drawing/2014/main" id="{2F1C146F-76E4-F5CE-E7FF-0E19BB3D69D9}"/>
              </a:ext>
            </a:extLst>
          </p:cNvPr>
          <p:cNvPicPr>
            <a:picLocks noChangeAspect="1"/>
          </p:cNvPicPr>
          <p:nvPr/>
        </p:nvPicPr>
        <p:blipFill>
          <a:blip r:embed="rId2"/>
          <a:stretch>
            <a:fillRect/>
          </a:stretch>
        </p:blipFill>
        <p:spPr>
          <a:xfrm>
            <a:off x="0" y="167148"/>
            <a:ext cx="12192000" cy="6469626"/>
          </a:xfrm>
          <a:prstGeom prst="rect">
            <a:avLst/>
          </a:prstGeom>
        </p:spPr>
      </p:pic>
    </p:spTree>
    <p:extLst>
      <p:ext uri="{BB962C8B-B14F-4D97-AF65-F5344CB8AC3E}">
        <p14:creationId xmlns:p14="http://schemas.microsoft.com/office/powerpoint/2010/main" val="2270241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487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Söhne</vt:lpstr>
      <vt:lpstr>Times New Roman</vt:lpstr>
      <vt:lpstr>Office Theme</vt:lpstr>
      <vt:lpstr>PowerPoint Presentation</vt:lpstr>
      <vt:lpstr>ABOUT ME</vt:lpstr>
      <vt:lpstr>DATA CLEANING</vt:lpstr>
      <vt:lpstr>UNIVARIATE ANALYSIS</vt:lpstr>
      <vt:lpstr>BIVARIATE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Akshara Reddy</dc:creator>
  <cp:lastModifiedBy>Akshara Reddy</cp:lastModifiedBy>
  <cp:revision>1</cp:revision>
  <dcterms:created xsi:type="dcterms:W3CDTF">2024-02-23T10:17:10Z</dcterms:created>
  <dcterms:modified xsi:type="dcterms:W3CDTF">2024-02-23T10:53:29Z</dcterms:modified>
</cp:coreProperties>
</file>