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3" r:id="rId2"/>
    <p:sldId id="280" r:id="rId3"/>
    <p:sldId id="282" r:id="rId4"/>
    <p:sldId id="285" r:id="rId5"/>
    <p:sldId id="287" r:id="rId6"/>
    <p:sldId id="289" r:id="rId7"/>
    <p:sldId id="296" r:id="rId8"/>
    <p:sldId id="290" r:id="rId9"/>
    <p:sldId id="291" r:id="rId10"/>
    <p:sldId id="292" r:id="rId11"/>
    <p:sldId id="293" r:id="rId12"/>
    <p:sldId id="294" r:id="rId13"/>
    <p:sldId id="295" r:id="rId14"/>
    <p:sldId id="262"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F535D-3D10-42CA-A90C-80D03B30AFD3}" v="3" dt="2024-02-02T15:24:0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78" d="100"/>
          <a:sy n="78" d="100"/>
        </p:scale>
        <p:origin x="9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ra Reddy" userId="86ca53ea000cfe83" providerId="LiveId" clId="{102F535D-3D10-42CA-A90C-80D03B30AFD3}"/>
    <pc:docChg chg="custSel addSld delSld modSld sldOrd">
      <pc:chgData name="Akshara Reddy" userId="86ca53ea000cfe83" providerId="LiveId" clId="{102F535D-3D10-42CA-A90C-80D03B30AFD3}" dt="2024-02-03T04:39:09.767" v="2348" actId="27636"/>
      <pc:docMkLst>
        <pc:docMk/>
      </pc:docMkLst>
      <pc:sldChg chg="modSp mod">
        <pc:chgData name="Akshara Reddy" userId="86ca53ea000cfe83" providerId="LiveId" clId="{102F535D-3D10-42CA-A90C-80D03B30AFD3}" dt="2024-02-02T13:43:29.915" v="42" actId="20577"/>
        <pc:sldMkLst>
          <pc:docMk/>
          <pc:sldMk cId="0" sldId="262"/>
        </pc:sldMkLst>
        <pc:spChg chg="mod">
          <ac:chgData name="Akshara Reddy" userId="86ca53ea000cfe83" providerId="LiveId" clId="{102F535D-3D10-42CA-A90C-80D03B30AFD3}" dt="2024-02-02T13:43:29.915" v="42" actId="20577"/>
          <ac:spMkLst>
            <pc:docMk/>
            <pc:sldMk cId="0" sldId="262"/>
            <ac:spMk id="17" creationId="{CC9EA5F7-695A-2368-52E3-46A7ED3B2EA3}"/>
          </ac:spMkLst>
        </pc:spChg>
      </pc:sldChg>
      <pc:sldChg chg="modSp mod">
        <pc:chgData name="Akshara Reddy" userId="86ca53ea000cfe83" providerId="LiveId" clId="{102F535D-3D10-42CA-A90C-80D03B30AFD3}" dt="2024-02-02T13:59:54.205" v="491" actId="20577"/>
        <pc:sldMkLst>
          <pc:docMk/>
          <pc:sldMk cId="1643005750" sldId="280"/>
        </pc:sldMkLst>
        <pc:spChg chg="mod">
          <ac:chgData name="Akshara Reddy" userId="86ca53ea000cfe83" providerId="LiveId" clId="{102F535D-3D10-42CA-A90C-80D03B30AFD3}" dt="2024-02-02T13:59:54.205" v="491" actId="20577"/>
          <ac:spMkLst>
            <pc:docMk/>
            <pc:sldMk cId="1643005750" sldId="280"/>
            <ac:spMk id="3" creationId="{816A41DA-6989-7E91-AC06-1E758CA0E64D}"/>
          </ac:spMkLst>
        </pc:spChg>
      </pc:sldChg>
      <pc:sldChg chg="modSp mod">
        <pc:chgData name="Akshara Reddy" userId="86ca53ea000cfe83" providerId="LiveId" clId="{102F535D-3D10-42CA-A90C-80D03B30AFD3}" dt="2024-02-03T03:16:04.190" v="2119" actId="14100"/>
        <pc:sldMkLst>
          <pc:docMk/>
          <pc:sldMk cId="2498960432" sldId="282"/>
        </pc:sldMkLst>
        <pc:spChg chg="mod">
          <ac:chgData name="Akshara Reddy" userId="86ca53ea000cfe83" providerId="LiveId" clId="{102F535D-3D10-42CA-A90C-80D03B30AFD3}" dt="2024-02-03T03:16:04.190" v="2119" actId="14100"/>
          <ac:spMkLst>
            <pc:docMk/>
            <pc:sldMk cId="2498960432" sldId="282"/>
            <ac:spMk id="3" creationId="{CD5CBAFF-7A74-6EA4-0D50-81B04D07EC02}"/>
          </ac:spMkLst>
        </pc:spChg>
      </pc:sldChg>
      <pc:sldChg chg="modSp mod">
        <pc:chgData name="Akshara Reddy" userId="86ca53ea000cfe83" providerId="LiveId" clId="{102F535D-3D10-42CA-A90C-80D03B30AFD3}" dt="2024-02-03T04:37:47.881" v="2337" actId="115"/>
        <pc:sldMkLst>
          <pc:docMk/>
          <pc:sldMk cId="2737288190" sldId="285"/>
        </pc:sldMkLst>
        <pc:spChg chg="mod">
          <ac:chgData name="Akshara Reddy" userId="86ca53ea000cfe83" providerId="LiveId" clId="{102F535D-3D10-42CA-A90C-80D03B30AFD3}" dt="2024-02-03T04:37:47.881" v="2337" actId="115"/>
          <ac:spMkLst>
            <pc:docMk/>
            <pc:sldMk cId="2737288190" sldId="285"/>
            <ac:spMk id="3" creationId="{97C771B8-8639-7674-6D9B-E9231FAD223C}"/>
          </ac:spMkLst>
        </pc:spChg>
      </pc:sldChg>
      <pc:sldChg chg="modSp del mod">
        <pc:chgData name="Akshara Reddy" userId="86ca53ea000cfe83" providerId="LiveId" clId="{102F535D-3D10-42CA-A90C-80D03B30AFD3}" dt="2024-02-03T04:37:56.606" v="2338" actId="2696"/>
        <pc:sldMkLst>
          <pc:docMk/>
          <pc:sldMk cId="2885095752" sldId="286"/>
        </pc:sldMkLst>
        <pc:spChg chg="mod">
          <ac:chgData name="Akshara Reddy" userId="86ca53ea000cfe83" providerId="LiveId" clId="{102F535D-3D10-42CA-A90C-80D03B30AFD3}" dt="2024-02-03T03:25:28.540" v="2156" actId="20577"/>
          <ac:spMkLst>
            <pc:docMk/>
            <pc:sldMk cId="2885095752" sldId="286"/>
            <ac:spMk id="3" creationId="{5D6A036A-944F-175E-58EC-21C4A3B751E7}"/>
          </ac:spMkLst>
        </pc:spChg>
      </pc:sldChg>
      <pc:sldChg chg="modSp mod">
        <pc:chgData name="Akshara Reddy" userId="86ca53ea000cfe83" providerId="LiveId" clId="{102F535D-3D10-42CA-A90C-80D03B30AFD3}" dt="2024-02-03T04:30:37.105" v="2170" actId="5793"/>
        <pc:sldMkLst>
          <pc:docMk/>
          <pc:sldMk cId="3323134518" sldId="287"/>
        </pc:sldMkLst>
        <pc:spChg chg="mod">
          <ac:chgData name="Akshara Reddy" userId="86ca53ea000cfe83" providerId="LiveId" clId="{102F535D-3D10-42CA-A90C-80D03B30AFD3}" dt="2024-02-03T04:30:37.105" v="2170" actId="5793"/>
          <ac:spMkLst>
            <pc:docMk/>
            <pc:sldMk cId="3323134518" sldId="287"/>
            <ac:spMk id="3" creationId="{719584AC-4213-0AD2-2725-2D00316E57B8}"/>
          </ac:spMkLst>
        </pc:spChg>
      </pc:sldChg>
      <pc:sldChg chg="modSp mod">
        <pc:chgData name="Akshara Reddy" userId="86ca53ea000cfe83" providerId="LiveId" clId="{102F535D-3D10-42CA-A90C-80D03B30AFD3}" dt="2024-02-03T04:31:23.139" v="2289" actId="20577"/>
        <pc:sldMkLst>
          <pc:docMk/>
          <pc:sldMk cId="1432809447" sldId="289"/>
        </pc:sldMkLst>
        <pc:spChg chg="mod">
          <ac:chgData name="Akshara Reddy" userId="86ca53ea000cfe83" providerId="LiveId" clId="{102F535D-3D10-42CA-A90C-80D03B30AFD3}" dt="2024-02-03T04:31:23.139" v="2289" actId="20577"/>
          <ac:spMkLst>
            <pc:docMk/>
            <pc:sldMk cId="1432809447" sldId="289"/>
            <ac:spMk id="3" creationId="{9BBB7E39-E724-3252-3158-A22CEF6F5755}"/>
          </ac:spMkLst>
        </pc:spChg>
      </pc:sldChg>
      <pc:sldChg chg="modSp mod">
        <pc:chgData name="Akshara Reddy" userId="86ca53ea000cfe83" providerId="LiveId" clId="{102F535D-3D10-42CA-A90C-80D03B30AFD3}" dt="2024-02-03T01:18:34.117" v="1943" actId="5793"/>
        <pc:sldMkLst>
          <pc:docMk/>
          <pc:sldMk cId="70236150" sldId="290"/>
        </pc:sldMkLst>
        <pc:spChg chg="mod">
          <ac:chgData name="Akshara Reddy" userId="86ca53ea000cfe83" providerId="LiveId" clId="{102F535D-3D10-42CA-A90C-80D03B30AFD3}" dt="2024-02-02T13:59:19.786" v="443" actId="20577"/>
          <ac:spMkLst>
            <pc:docMk/>
            <pc:sldMk cId="70236150" sldId="290"/>
            <ac:spMk id="2" creationId="{A86315FC-79C0-542B-CBBD-3EA592BC2CCB}"/>
          </ac:spMkLst>
        </pc:spChg>
        <pc:spChg chg="mod">
          <ac:chgData name="Akshara Reddy" userId="86ca53ea000cfe83" providerId="LiveId" clId="{102F535D-3D10-42CA-A90C-80D03B30AFD3}" dt="2024-02-03T01:18:34.117" v="1943" actId="5793"/>
          <ac:spMkLst>
            <pc:docMk/>
            <pc:sldMk cId="70236150" sldId="290"/>
            <ac:spMk id="3" creationId="{5BEE7F5E-41AD-3039-4F4F-A113E472215C}"/>
          </ac:spMkLst>
        </pc:spChg>
      </pc:sldChg>
      <pc:sldChg chg="modSp mod">
        <pc:chgData name="Akshara Reddy" userId="86ca53ea000cfe83" providerId="LiveId" clId="{102F535D-3D10-42CA-A90C-80D03B30AFD3}" dt="2024-02-03T04:33:26.185" v="2313" actId="14100"/>
        <pc:sldMkLst>
          <pc:docMk/>
          <pc:sldMk cId="2870019443" sldId="291"/>
        </pc:sldMkLst>
        <pc:spChg chg="mod">
          <ac:chgData name="Akshara Reddy" userId="86ca53ea000cfe83" providerId="LiveId" clId="{102F535D-3D10-42CA-A90C-80D03B30AFD3}" dt="2024-02-03T04:33:26.185" v="2313" actId="14100"/>
          <ac:spMkLst>
            <pc:docMk/>
            <pc:sldMk cId="2870019443" sldId="291"/>
            <ac:spMk id="3" creationId="{34AE7A83-8C27-316A-9B38-A62CE8BB2720}"/>
          </ac:spMkLst>
        </pc:spChg>
      </pc:sldChg>
      <pc:sldChg chg="modSp mod ord">
        <pc:chgData name="Akshara Reddy" userId="86ca53ea000cfe83" providerId="LiveId" clId="{102F535D-3D10-42CA-A90C-80D03B30AFD3}" dt="2024-02-03T04:33:41.562" v="2316" actId="14100"/>
        <pc:sldMkLst>
          <pc:docMk/>
          <pc:sldMk cId="650109784" sldId="292"/>
        </pc:sldMkLst>
        <pc:spChg chg="mod">
          <ac:chgData name="Akshara Reddy" userId="86ca53ea000cfe83" providerId="LiveId" clId="{102F535D-3D10-42CA-A90C-80D03B30AFD3}" dt="2024-02-03T04:33:41.562" v="2316" actId="14100"/>
          <ac:spMkLst>
            <pc:docMk/>
            <pc:sldMk cId="650109784" sldId="292"/>
            <ac:spMk id="3" creationId="{F802FCEF-8885-49EB-F917-EFF3C35A5823}"/>
          </ac:spMkLst>
        </pc:spChg>
      </pc:sldChg>
      <pc:sldChg chg="modSp mod ord">
        <pc:chgData name="Akshara Reddy" userId="86ca53ea000cfe83" providerId="LiveId" clId="{102F535D-3D10-42CA-A90C-80D03B30AFD3}" dt="2024-02-03T03:26:40.232" v="2165" actId="27636"/>
        <pc:sldMkLst>
          <pc:docMk/>
          <pc:sldMk cId="1221638685" sldId="293"/>
        </pc:sldMkLst>
        <pc:spChg chg="mod">
          <ac:chgData name="Akshara Reddy" userId="86ca53ea000cfe83" providerId="LiveId" clId="{102F535D-3D10-42CA-A90C-80D03B30AFD3}" dt="2024-02-03T01:28:05.518" v="2078" actId="20577"/>
          <ac:spMkLst>
            <pc:docMk/>
            <pc:sldMk cId="1221638685" sldId="293"/>
            <ac:spMk id="2" creationId="{E1AB1ADC-6FF7-ACE1-F510-B7B33987AD1D}"/>
          </ac:spMkLst>
        </pc:spChg>
        <pc:spChg chg="mod">
          <ac:chgData name="Akshara Reddy" userId="86ca53ea000cfe83" providerId="LiveId" clId="{102F535D-3D10-42CA-A90C-80D03B30AFD3}" dt="2024-02-03T03:26:40.232" v="2165" actId="27636"/>
          <ac:spMkLst>
            <pc:docMk/>
            <pc:sldMk cId="1221638685" sldId="293"/>
            <ac:spMk id="3" creationId="{2D53A101-3068-BAAB-E42B-F5800985F6E8}"/>
          </ac:spMkLst>
        </pc:spChg>
      </pc:sldChg>
      <pc:sldChg chg="modSp mod">
        <pc:chgData name="Akshara Reddy" userId="86ca53ea000cfe83" providerId="LiveId" clId="{102F535D-3D10-42CA-A90C-80D03B30AFD3}" dt="2024-02-03T04:38:18.785" v="2339" actId="5793"/>
        <pc:sldMkLst>
          <pc:docMk/>
          <pc:sldMk cId="4055403168" sldId="294"/>
        </pc:sldMkLst>
        <pc:spChg chg="mod">
          <ac:chgData name="Akshara Reddy" userId="86ca53ea000cfe83" providerId="LiveId" clId="{102F535D-3D10-42CA-A90C-80D03B30AFD3}" dt="2024-02-02T14:55:52.449" v="1181" actId="14100"/>
          <ac:spMkLst>
            <pc:docMk/>
            <pc:sldMk cId="4055403168" sldId="294"/>
            <ac:spMk id="2" creationId="{102C7061-6F95-574B-19F1-6C6DEFBD182B}"/>
          </ac:spMkLst>
        </pc:spChg>
        <pc:spChg chg="mod">
          <ac:chgData name="Akshara Reddy" userId="86ca53ea000cfe83" providerId="LiveId" clId="{102F535D-3D10-42CA-A90C-80D03B30AFD3}" dt="2024-02-03T04:38:18.785" v="2339" actId="5793"/>
          <ac:spMkLst>
            <pc:docMk/>
            <pc:sldMk cId="4055403168" sldId="294"/>
            <ac:spMk id="3" creationId="{3AD5E102-5791-8765-DA2A-0A8EC6BB1142}"/>
          </ac:spMkLst>
        </pc:spChg>
      </pc:sldChg>
      <pc:sldChg chg="modSp mod">
        <pc:chgData name="Akshara Reddy" userId="86ca53ea000cfe83" providerId="LiveId" clId="{102F535D-3D10-42CA-A90C-80D03B30AFD3}" dt="2024-02-03T04:39:09.767" v="2348" actId="27636"/>
        <pc:sldMkLst>
          <pc:docMk/>
          <pc:sldMk cId="3407831949" sldId="295"/>
        </pc:sldMkLst>
        <pc:spChg chg="mod">
          <ac:chgData name="Akshara Reddy" userId="86ca53ea000cfe83" providerId="LiveId" clId="{102F535D-3D10-42CA-A90C-80D03B30AFD3}" dt="2024-02-02T15:04:30.520" v="1519" actId="20577"/>
          <ac:spMkLst>
            <pc:docMk/>
            <pc:sldMk cId="3407831949" sldId="295"/>
            <ac:spMk id="2" creationId="{F1759839-FE08-97C0-D612-8D07E6CD1F60}"/>
          </ac:spMkLst>
        </pc:spChg>
        <pc:spChg chg="mod">
          <ac:chgData name="Akshara Reddy" userId="86ca53ea000cfe83" providerId="LiveId" clId="{102F535D-3D10-42CA-A90C-80D03B30AFD3}" dt="2024-02-03T04:39:09.767" v="2348" actId="27636"/>
          <ac:spMkLst>
            <pc:docMk/>
            <pc:sldMk cId="3407831949" sldId="295"/>
            <ac:spMk id="3" creationId="{1F654B9E-B255-063C-BB35-C7CF035EDA19}"/>
          </ac:spMkLst>
        </pc:spChg>
      </pc:sldChg>
      <pc:sldChg chg="addSp modSp new mod">
        <pc:chgData name="Akshara Reddy" userId="86ca53ea000cfe83" providerId="LiveId" clId="{102F535D-3D10-42CA-A90C-80D03B30AFD3}" dt="2024-02-03T04:32:34.361" v="2311" actId="20577"/>
        <pc:sldMkLst>
          <pc:docMk/>
          <pc:sldMk cId="2919432840" sldId="296"/>
        </pc:sldMkLst>
        <pc:spChg chg="mod">
          <ac:chgData name="Akshara Reddy" userId="86ca53ea000cfe83" providerId="LiveId" clId="{102F535D-3D10-42CA-A90C-80D03B30AFD3}" dt="2024-02-02T13:49:18.206" v="348" actId="20577"/>
          <ac:spMkLst>
            <pc:docMk/>
            <pc:sldMk cId="2919432840" sldId="296"/>
            <ac:spMk id="2" creationId="{527A86C4-77FF-0B4C-5363-36243968BA6B}"/>
          </ac:spMkLst>
        </pc:spChg>
        <pc:spChg chg="mod">
          <ac:chgData name="Akshara Reddy" userId="86ca53ea000cfe83" providerId="LiveId" clId="{102F535D-3D10-42CA-A90C-80D03B30AFD3}" dt="2024-02-03T04:32:34.361" v="2311" actId="20577"/>
          <ac:spMkLst>
            <pc:docMk/>
            <pc:sldMk cId="2919432840" sldId="296"/>
            <ac:spMk id="3" creationId="{892CEE2A-4A7A-29C1-15E9-6D8636B66725}"/>
          </ac:spMkLst>
        </pc:spChg>
        <pc:picChg chg="add mod">
          <ac:chgData name="Akshara Reddy" userId="86ca53ea000cfe83" providerId="LiveId" clId="{102F535D-3D10-42CA-A90C-80D03B30AFD3}" dt="2024-02-02T15:24:25.199" v="1845" actId="14100"/>
          <ac:picMkLst>
            <pc:docMk/>
            <pc:sldMk cId="2919432840" sldId="296"/>
            <ac:picMk id="4" creationId="{B8D24BBB-9D44-54D2-43E3-3AFE699B76AB}"/>
          </ac:picMkLst>
        </pc:picChg>
        <pc:picChg chg="add mod">
          <ac:chgData name="Akshara Reddy" userId="86ca53ea000cfe83" providerId="LiveId" clId="{102F535D-3D10-42CA-A90C-80D03B30AFD3}" dt="2024-02-02T15:24:21.230" v="1844" actId="1076"/>
          <ac:picMkLst>
            <pc:docMk/>
            <pc:sldMk cId="2919432840" sldId="296"/>
            <ac:picMk id="5" creationId="{403E6B8C-4832-CDCB-7FC0-0688AD4C8E1B}"/>
          </ac:picMkLst>
        </pc:picChg>
        <pc:picChg chg="add mod">
          <ac:chgData name="Akshara Reddy" userId="86ca53ea000cfe83" providerId="LiveId" clId="{102F535D-3D10-42CA-A90C-80D03B30AFD3}" dt="2024-02-02T15:24:19.345" v="1843" actId="1076"/>
          <ac:picMkLst>
            <pc:docMk/>
            <pc:sldMk cId="2919432840" sldId="296"/>
            <ac:picMk id="6" creationId="{2546A3F6-585A-4210-CC0F-F0D69639B2F8}"/>
          </ac:picMkLst>
        </pc:picChg>
      </pc:sldChg>
      <pc:sldChg chg="new del">
        <pc:chgData name="Akshara Reddy" userId="86ca53ea000cfe83" providerId="LiveId" clId="{102F535D-3D10-42CA-A90C-80D03B30AFD3}" dt="2024-02-02T14:57:41.355" v="1237" actId="2696"/>
        <pc:sldMkLst>
          <pc:docMk/>
          <pc:sldMk cId="1773564822"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67EB2-66AD-43C9-8DAA-0CE369A986F1}"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7CAAE-6207-4F0E-83BD-621EE9DEEA8A}" type="slidenum">
              <a:rPr lang="en-IN" smtClean="0"/>
              <a:t>‹#›</a:t>
            </a:fld>
            <a:endParaRPr lang="en-IN"/>
          </a:p>
        </p:txBody>
      </p:sp>
    </p:spTree>
    <p:extLst>
      <p:ext uri="{BB962C8B-B14F-4D97-AF65-F5344CB8AC3E}">
        <p14:creationId xmlns:p14="http://schemas.microsoft.com/office/powerpoint/2010/main" val="409437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BB05-CB82-03E5-27E0-DD0B77B669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C676AD-72EF-EB63-B623-06E002EA9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C5FD5B-55EE-B148-8D2F-2BAA7A7B33BF}"/>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5" name="Footer Placeholder 4">
            <a:extLst>
              <a:ext uri="{FF2B5EF4-FFF2-40B4-BE49-F238E27FC236}">
                <a16:creationId xmlns:a16="http://schemas.microsoft.com/office/drawing/2014/main" id="{02ABBA82-189C-193F-7003-027D628BF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667E2-24EC-4DB9-4DA4-D40D7ABC187D}"/>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316099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177B-70A9-3F6E-BD67-8285D2F0B8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A28EE9-5E5B-2C51-C08F-82177ADB19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73BBC-9DEB-DF34-4EB5-1D62F99EBECC}"/>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5" name="Footer Placeholder 4">
            <a:extLst>
              <a:ext uri="{FF2B5EF4-FFF2-40B4-BE49-F238E27FC236}">
                <a16:creationId xmlns:a16="http://schemas.microsoft.com/office/drawing/2014/main" id="{8224B596-E619-1E75-522C-2CF3012B3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68AD3-D4BC-7998-19A8-A8901DE2033A}"/>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286832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3D992-F61F-9BEF-3E5E-856C4AB34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C547D3-0ECF-6BEF-E3B7-41BE03F67C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8BE77-4DF7-F264-D458-8F3160489A83}"/>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5" name="Footer Placeholder 4">
            <a:extLst>
              <a:ext uri="{FF2B5EF4-FFF2-40B4-BE49-F238E27FC236}">
                <a16:creationId xmlns:a16="http://schemas.microsoft.com/office/drawing/2014/main" id="{20C0C69C-1068-B92E-3FAF-F67D02613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D52BA-33DB-85A1-BE9E-89B8ED5B1B00}"/>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2639979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55487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DA50-3A68-35E0-68C9-E766E6A48D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8FC928-A54E-471D-DA0B-02E470824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FAAC3-B2BF-0F9E-8C89-A71D0BA1373E}"/>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5" name="Footer Placeholder 4">
            <a:extLst>
              <a:ext uri="{FF2B5EF4-FFF2-40B4-BE49-F238E27FC236}">
                <a16:creationId xmlns:a16="http://schemas.microsoft.com/office/drawing/2014/main" id="{3A157884-93D9-36CB-4DA2-5F04E6B65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D10A4-5A53-B6DF-F0E9-AE3B3D12086D}"/>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414686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9C58-5753-D3E6-BB1A-E65F2A382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E3CF3-A151-23FC-482E-157532D0B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BDAB9-5033-4281-A275-EFA7EFE4BADE}"/>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5" name="Footer Placeholder 4">
            <a:extLst>
              <a:ext uri="{FF2B5EF4-FFF2-40B4-BE49-F238E27FC236}">
                <a16:creationId xmlns:a16="http://schemas.microsoft.com/office/drawing/2014/main" id="{A40F3F9E-566E-DE2D-5117-4E19E19C2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2AE8A-5B1C-C317-D9EC-BAD4218BFC52}"/>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304274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84D9-E425-41A3-2151-F6C229056E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8D3DFE-C17E-B6A3-8677-459A500F8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3E1720-7B5D-1E08-EA5F-1F1A74774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5301AB-FF7C-C275-AE9D-E3800A196D23}"/>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6" name="Footer Placeholder 5">
            <a:extLst>
              <a:ext uri="{FF2B5EF4-FFF2-40B4-BE49-F238E27FC236}">
                <a16:creationId xmlns:a16="http://schemas.microsoft.com/office/drawing/2014/main" id="{E020F718-630D-9C37-8FCE-880A7BB91F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FD2F6-E649-D981-610B-9A813EE078A4}"/>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1452091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A6EB-2621-8659-5356-CD34C84689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3DA46-26D6-AB2D-928E-CADEEB145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37D24-959A-7E82-EE16-A61D06887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74E84-2E01-9321-238B-49F933647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FD71C0-1951-E177-04CB-4DC7AB76E3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B3D222-CF9C-7E0C-6FF6-F0DDA9222F87}"/>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8" name="Footer Placeholder 7">
            <a:extLst>
              <a:ext uri="{FF2B5EF4-FFF2-40B4-BE49-F238E27FC236}">
                <a16:creationId xmlns:a16="http://schemas.microsoft.com/office/drawing/2014/main" id="{D26870B4-2026-0C84-F90E-67E949883C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21DFB1-8EF7-7C94-A82C-A2A285181416}"/>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275515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76AE-0B84-7CBC-A597-3F51E4959C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84CBCA-817D-6226-EE74-20772FF88D2A}"/>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4" name="Footer Placeholder 3">
            <a:extLst>
              <a:ext uri="{FF2B5EF4-FFF2-40B4-BE49-F238E27FC236}">
                <a16:creationId xmlns:a16="http://schemas.microsoft.com/office/drawing/2014/main" id="{A9C8C4AA-1DE6-3823-12F2-438537EC17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7529DB-B200-1FA5-0372-FE946A233AF9}"/>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316108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19404-F2A0-9A3B-9D1A-E0AE721580CD}"/>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3" name="Footer Placeholder 2">
            <a:extLst>
              <a:ext uri="{FF2B5EF4-FFF2-40B4-BE49-F238E27FC236}">
                <a16:creationId xmlns:a16="http://schemas.microsoft.com/office/drawing/2014/main" id="{C15D7783-928A-F748-15E8-E2D7329AE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27A149-8EF0-5DFD-5BA4-A5CF930F1EF3}"/>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215350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5DC3-C33C-999F-B5EB-3AC2A6AAD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3F0557-F91F-B3D1-68D8-B9EF5ECD4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EED5E6-62F7-DE74-0329-39F75DD96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97A43-E718-9139-6062-ACA78DB8926F}"/>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6" name="Footer Placeholder 5">
            <a:extLst>
              <a:ext uri="{FF2B5EF4-FFF2-40B4-BE49-F238E27FC236}">
                <a16:creationId xmlns:a16="http://schemas.microsoft.com/office/drawing/2014/main" id="{D81209DB-177F-F3C5-EF84-67E8427E47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2EEB06-96DA-2811-A736-79757D35304E}"/>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172423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2987-33AF-F4DA-67B7-4FC3B2001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228723-4A96-2558-73FF-F7F255563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E74C72-921E-06C9-CA00-020E49514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D70E3-0C49-CF79-E32E-F13F76CD84F6}"/>
              </a:ext>
            </a:extLst>
          </p:cNvPr>
          <p:cNvSpPr>
            <a:spLocks noGrp="1"/>
          </p:cNvSpPr>
          <p:nvPr>
            <p:ph type="dt" sz="half" idx="10"/>
          </p:nvPr>
        </p:nvSpPr>
        <p:spPr/>
        <p:txBody>
          <a:bodyPr/>
          <a:lstStyle/>
          <a:p>
            <a:fld id="{E3F471BA-AE6B-4CAF-A55D-91D60ABD5AE9}" type="datetimeFigureOut">
              <a:rPr lang="en-IN" smtClean="0"/>
              <a:t>03-02-2024</a:t>
            </a:fld>
            <a:endParaRPr lang="en-IN"/>
          </a:p>
        </p:txBody>
      </p:sp>
      <p:sp>
        <p:nvSpPr>
          <p:cNvPr id="6" name="Footer Placeholder 5">
            <a:extLst>
              <a:ext uri="{FF2B5EF4-FFF2-40B4-BE49-F238E27FC236}">
                <a16:creationId xmlns:a16="http://schemas.microsoft.com/office/drawing/2014/main" id="{2719AB1D-B015-889A-1F83-0F8CB11A7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E01FB-43D4-31FB-7DDE-7672A0F7D711}"/>
              </a:ext>
            </a:extLst>
          </p:cNvPr>
          <p:cNvSpPr>
            <a:spLocks noGrp="1"/>
          </p:cNvSpPr>
          <p:nvPr>
            <p:ph type="sldNum" sz="quarter" idx="12"/>
          </p:nvPr>
        </p:nvSpPr>
        <p:spPr/>
        <p:txBody>
          <a:bodyPr/>
          <a:lstStyle/>
          <a:p>
            <a:fld id="{902C4984-49C1-4958-8177-DBA46D138072}" type="slidenum">
              <a:rPr lang="en-IN" smtClean="0"/>
              <a:t>‹#›</a:t>
            </a:fld>
            <a:endParaRPr lang="en-IN"/>
          </a:p>
        </p:txBody>
      </p:sp>
    </p:spTree>
    <p:extLst>
      <p:ext uri="{BB962C8B-B14F-4D97-AF65-F5344CB8AC3E}">
        <p14:creationId xmlns:p14="http://schemas.microsoft.com/office/powerpoint/2010/main" val="318832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5F2E5-1601-AF73-EBB3-2E649D57B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B7FA50-98E5-350B-7819-9851CD53E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543E7-E1C5-27D5-454F-84BC7CCD7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471BA-AE6B-4CAF-A55D-91D60ABD5AE9}" type="datetimeFigureOut">
              <a:rPr lang="en-IN" smtClean="0"/>
              <a:t>03-02-2024</a:t>
            </a:fld>
            <a:endParaRPr lang="en-IN"/>
          </a:p>
        </p:txBody>
      </p:sp>
      <p:sp>
        <p:nvSpPr>
          <p:cNvPr id="5" name="Footer Placeholder 4">
            <a:extLst>
              <a:ext uri="{FF2B5EF4-FFF2-40B4-BE49-F238E27FC236}">
                <a16:creationId xmlns:a16="http://schemas.microsoft.com/office/drawing/2014/main" id="{959FA3B6-BAC2-789F-C46C-30A84C75C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0A6EB9-095F-98D3-6A34-1D7DEAB68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4984-49C1-4958-8177-DBA46D138072}" type="slidenum">
              <a:rPr lang="en-IN" smtClean="0"/>
              <a:t>‹#›</a:t>
            </a:fld>
            <a:endParaRPr lang="en-IN"/>
          </a:p>
        </p:txBody>
      </p:sp>
    </p:spTree>
    <p:extLst>
      <p:ext uri="{BB962C8B-B14F-4D97-AF65-F5344CB8AC3E}">
        <p14:creationId xmlns:p14="http://schemas.microsoft.com/office/powerpoint/2010/main" val="155934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red text&#10;&#10;Description automatically generated">
            <a:extLst>
              <a:ext uri="{FF2B5EF4-FFF2-40B4-BE49-F238E27FC236}">
                <a16:creationId xmlns:a16="http://schemas.microsoft.com/office/drawing/2014/main" id="{A34E71B3-39AA-5FCF-42AA-BC69D3DF24BA}"/>
              </a:ext>
            </a:extLst>
          </p:cNvPr>
          <p:cNvPicPr>
            <a:picLocks noChangeAspect="1"/>
          </p:cNvPicPr>
          <p:nvPr/>
        </p:nvPicPr>
        <p:blipFill rotWithShape="1">
          <a:blip r:embed="rId2"/>
          <a:srcRect/>
          <a:stretch/>
        </p:blipFill>
        <p:spPr>
          <a:xfrm>
            <a:off x="94613" y="0"/>
            <a:ext cx="11971263" cy="7924800"/>
          </a:xfrm>
          <a:prstGeom prst="rect">
            <a:avLst/>
          </a:prstGeom>
        </p:spPr>
      </p:pic>
      <p:sp>
        <p:nvSpPr>
          <p:cNvPr id="3" name="TextBox 2">
            <a:extLst>
              <a:ext uri="{FF2B5EF4-FFF2-40B4-BE49-F238E27FC236}">
                <a16:creationId xmlns:a16="http://schemas.microsoft.com/office/drawing/2014/main" id="{B091DB41-7B49-4916-7543-84E0952E611C}"/>
              </a:ext>
            </a:extLst>
          </p:cNvPr>
          <p:cNvSpPr txBox="1"/>
          <p:nvPr/>
        </p:nvSpPr>
        <p:spPr>
          <a:xfrm>
            <a:off x="1524000" y="4664909"/>
            <a:ext cx="89965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rgbClr val="000000"/>
                </a:solidFill>
                <a:latin typeface="Times New Roman"/>
                <a:ea typeface="Inter"/>
                <a:cs typeface="Times New Roman"/>
              </a:rPr>
              <a:t>Medical Price Prediction Using Machine Learning​</a:t>
            </a:r>
            <a:endParaRPr lang="en-GB" sz="3200" b="1" dirty="0">
              <a:solidFill>
                <a:srgbClr val="000000"/>
              </a:solidFill>
              <a:latin typeface="Times New Roman"/>
              <a:cs typeface="Times New Roman"/>
            </a:endParaRPr>
          </a:p>
        </p:txBody>
      </p:sp>
    </p:spTree>
    <p:extLst>
      <p:ext uri="{BB962C8B-B14F-4D97-AF65-F5344CB8AC3E}">
        <p14:creationId xmlns:p14="http://schemas.microsoft.com/office/powerpoint/2010/main" val="172968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E150-08F1-E697-B076-EF1D1E58736D}"/>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Data Splitting :</a:t>
            </a:r>
          </a:p>
        </p:txBody>
      </p:sp>
      <p:sp>
        <p:nvSpPr>
          <p:cNvPr id="3" name="Content Placeholder 2">
            <a:extLst>
              <a:ext uri="{FF2B5EF4-FFF2-40B4-BE49-F238E27FC236}">
                <a16:creationId xmlns:a16="http://schemas.microsoft.com/office/drawing/2014/main" id="{F802FCEF-8885-49EB-F917-EFF3C35A5823}"/>
              </a:ext>
            </a:extLst>
          </p:cNvPr>
          <p:cNvSpPr>
            <a:spLocks noGrp="1"/>
          </p:cNvSpPr>
          <p:nvPr>
            <p:ph idx="1"/>
          </p:nvPr>
        </p:nvSpPr>
        <p:spPr>
          <a:xfrm>
            <a:off x="838200" y="1877961"/>
            <a:ext cx="10515600" cy="2989007"/>
          </a:xfrm>
        </p:spPr>
        <p:txBody>
          <a:bodyPr>
            <a:normAutofit/>
          </a:bodyPr>
          <a:lstStyle/>
          <a:p>
            <a:pPr marL="0" indent="0">
              <a:buNone/>
            </a:pPr>
            <a:r>
              <a:rPr lang="en-US" sz="2000" b="1" dirty="0"/>
              <a:t>Train-test split </a:t>
            </a:r>
            <a:r>
              <a:rPr lang="en-US" sz="2000" dirty="0"/>
              <a:t>is a common technique used in machine learning and data analysis. It involves splitting the available data into two separate sets: a training set and a testing set.</a:t>
            </a:r>
          </a:p>
          <a:p>
            <a:r>
              <a:rPr lang="en-US" sz="2000" dirty="0"/>
              <a:t>The training set is used to train the machine learning model or perform data analysis.</a:t>
            </a:r>
          </a:p>
          <a:p>
            <a:r>
              <a:rPr lang="en-US" sz="2000" dirty="0"/>
              <a:t> The testing set is used to evaluate the performance of the trained model or validate the analysis.</a:t>
            </a:r>
          </a:p>
          <a:p>
            <a:r>
              <a:rPr lang="en-US" sz="2000" dirty="0"/>
              <a:t> Randomness is important in the split to ensure a representative sample of the data in both sets</a:t>
            </a:r>
          </a:p>
        </p:txBody>
      </p:sp>
    </p:spTree>
    <p:extLst>
      <p:ext uri="{BB962C8B-B14F-4D97-AF65-F5344CB8AC3E}">
        <p14:creationId xmlns:p14="http://schemas.microsoft.com/office/powerpoint/2010/main" val="65010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1ADC-6FF7-ACE1-F510-B7B33987AD1D}"/>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Data Preparation Techniques :</a:t>
            </a:r>
          </a:p>
        </p:txBody>
      </p:sp>
      <p:sp>
        <p:nvSpPr>
          <p:cNvPr id="3" name="Content Placeholder 2">
            <a:extLst>
              <a:ext uri="{FF2B5EF4-FFF2-40B4-BE49-F238E27FC236}">
                <a16:creationId xmlns:a16="http://schemas.microsoft.com/office/drawing/2014/main" id="{2D53A101-3068-BAAB-E42B-F5800985F6E8}"/>
              </a:ext>
            </a:extLst>
          </p:cNvPr>
          <p:cNvSpPr>
            <a:spLocks noGrp="1"/>
          </p:cNvSpPr>
          <p:nvPr>
            <p:ph idx="1"/>
          </p:nvPr>
        </p:nvSpPr>
        <p:spPr/>
        <p:txBody>
          <a:bodyPr>
            <a:normAutofit fontScale="92500"/>
          </a:bodyPr>
          <a:lstStyle/>
          <a:p>
            <a:pPr marL="0" indent="0">
              <a:buNone/>
            </a:pPr>
            <a:r>
              <a:rPr lang="en-US" sz="3000" b="1" dirty="0"/>
              <a:t>Numerical Variables: </a:t>
            </a:r>
            <a:r>
              <a:rPr lang="en-US" sz="2600" b="1" i="1" dirty="0"/>
              <a:t>Handling the Scales</a:t>
            </a:r>
            <a:r>
              <a:rPr lang="en-US" sz="2000" b="1" i="1" dirty="0"/>
              <a:t> </a:t>
            </a:r>
          </a:p>
          <a:p>
            <a:r>
              <a:rPr lang="en-US" sz="2600" i="1" u="sng" dirty="0"/>
              <a:t>Standardization</a:t>
            </a:r>
            <a:r>
              <a:rPr lang="en-US" sz="2600" i="1" dirty="0"/>
              <a:t>:</a:t>
            </a:r>
            <a:r>
              <a:rPr lang="en-US" sz="3000" i="1" dirty="0"/>
              <a:t> </a:t>
            </a:r>
            <a:r>
              <a:rPr lang="en-US" sz="2200" dirty="0"/>
              <a:t>Transforms features to have a mean of zero and a standard deviation of one.</a:t>
            </a:r>
          </a:p>
          <a:p>
            <a:pPr>
              <a:buFont typeface="Wingdings" panose="05000000000000000000" pitchFamily="2" charset="2"/>
              <a:buChar char="ü"/>
            </a:pPr>
            <a:r>
              <a:rPr lang="en-US" sz="2200" dirty="0"/>
              <a:t>When data features have different scales and when model algorithms assume normally distributed data (e.g., Linear Models).</a:t>
            </a:r>
          </a:p>
          <a:p>
            <a:r>
              <a:rPr lang="en-US" sz="2600" i="1" u="sng" dirty="0"/>
              <a:t>Normalization</a:t>
            </a:r>
            <a:r>
              <a:rPr lang="en-US" sz="2600" i="1" dirty="0"/>
              <a:t>: </a:t>
            </a:r>
            <a:r>
              <a:rPr lang="en-US" sz="2200" dirty="0"/>
              <a:t>Adjusts values measured on different scales to a notionally common scale, often 0 to 1.</a:t>
            </a:r>
          </a:p>
          <a:p>
            <a:pPr marL="0" indent="0">
              <a:buNone/>
            </a:pPr>
            <a:r>
              <a:rPr lang="en-US" sz="2600" b="1" dirty="0"/>
              <a:t>Categorical Variables: </a:t>
            </a:r>
            <a:r>
              <a:rPr lang="en-US" sz="2600" b="1" i="1" dirty="0"/>
              <a:t>Making Categories Machine Readable</a:t>
            </a:r>
          </a:p>
          <a:p>
            <a:r>
              <a:rPr lang="en-US" sz="2600" i="1" u="sng" dirty="0"/>
              <a:t>Label Encoding</a:t>
            </a:r>
            <a:r>
              <a:rPr lang="en-US" sz="2600" i="1" dirty="0"/>
              <a:t>: </a:t>
            </a:r>
            <a:r>
              <a:rPr lang="en-US" sz="2200" dirty="0"/>
              <a:t>Converts each value in a categorical column into a numerical value.</a:t>
            </a:r>
          </a:p>
          <a:p>
            <a:pPr>
              <a:buFont typeface="Wingdings" panose="05000000000000000000" pitchFamily="2" charset="2"/>
              <a:buChar char="ü"/>
            </a:pPr>
            <a:r>
              <a:rPr lang="en-US" sz="2200" dirty="0"/>
              <a:t>When the categorical variable is ordinal (there is a clear ordering of the categories)</a:t>
            </a:r>
          </a:p>
          <a:p>
            <a:r>
              <a:rPr lang="en-US" sz="2600" i="1" u="sng" dirty="0"/>
              <a:t>One Hot Encoding</a:t>
            </a:r>
            <a:r>
              <a:rPr lang="en-US" sz="3000" i="1" dirty="0"/>
              <a:t>:</a:t>
            </a:r>
            <a:r>
              <a:rPr lang="en-US" sz="2400" i="1" dirty="0"/>
              <a:t> </a:t>
            </a:r>
            <a:r>
              <a:rPr lang="en-US" sz="2400" dirty="0"/>
              <a:t>Creates a new binary column for each category level.</a:t>
            </a:r>
          </a:p>
        </p:txBody>
      </p:sp>
    </p:spTree>
    <p:extLst>
      <p:ext uri="{BB962C8B-B14F-4D97-AF65-F5344CB8AC3E}">
        <p14:creationId xmlns:p14="http://schemas.microsoft.com/office/powerpoint/2010/main" val="122163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7061-6F95-574B-19F1-6C6DEFBD182B}"/>
              </a:ext>
            </a:extLst>
          </p:cNvPr>
          <p:cNvSpPr>
            <a:spLocks noGrp="1"/>
          </p:cNvSpPr>
          <p:nvPr>
            <p:ph type="title"/>
          </p:nvPr>
        </p:nvSpPr>
        <p:spPr>
          <a:xfrm>
            <a:off x="838200" y="365125"/>
            <a:ext cx="10515600" cy="549275"/>
          </a:xfrm>
        </p:spPr>
        <p:txBody>
          <a:bodyPr>
            <a:normAutofit/>
          </a:bodyPr>
          <a:lstStyle/>
          <a:p>
            <a:r>
              <a:rPr lang="en-IN" sz="3200" b="1" u="sng" dirty="0">
                <a:latin typeface="Times New Roman" panose="02020603050405020304" pitchFamily="18" charset="0"/>
                <a:cs typeface="Times New Roman" panose="02020603050405020304" pitchFamily="18" charset="0"/>
              </a:rPr>
              <a:t>Model Building Algorithms:</a:t>
            </a:r>
          </a:p>
        </p:txBody>
      </p:sp>
      <p:sp>
        <p:nvSpPr>
          <p:cNvPr id="3" name="Content Placeholder 2">
            <a:extLst>
              <a:ext uri="{FF2B5EF4-FFF2-40B4-BE49-F238E27FC236}">
                <a16:creationId xmlns:a16="http://schemas.microsoft.com/office/drawing/2014/main" id="{3AD5E102-5791-8765-DA2A-0A8EC6BB1142}"/>
              </a:ext>
            </a:extLst>
          </p:cNvPr>
          <p:cNvSpPr>
            <a:spLocks noGrp="1"/>
          </p:cNvSpPr>
          <p:nvPr>
            <p:ph idx="1"/>
          </p:nvPr>
        </p:nvSpPr>
        <p:spPr>
          <a:xfrm>
            <a:off x="838200" y="1140542"/>
            <a:ext cx="10515600" cy="5260258"/>
          </a:xfrm>
        </p:spPr>
        <p:txBody>
          <a:bodyPr>
            <a:normAutofit fontScale="92500" lnSpcReduction="20000"/>
          </a:bodyPr>
          <a:lstStyle/>
          <a:p>
            <a:pPr marL="0" indent="0">
              <a:buNone/>
            </a:pPr>
            <a:r>
              <a:rPr lang="en-US" sz="2400" i="1" u="sng" dirty="0"/>
              <a:t>1.K-Nearest Neighbors (KNN)</a:t>
            </a:r>
          </a:p>
          <a:p>
            <a:r>
              <a:rPr lang="en-US" sz="2100" dirty="0"/>
              <a:t>KNN is used for both classification and Regression Algorithm Technique . KNN is a lazy learner.</a:t>
            </a:r>
          </a:p>
          <a:p>
            <a:r>
              <a:rPr lang="en-US" sz="2100" dirty="0"/>
              <a:t>KNN is Instance-based learning, non-parametric. Predicts the label of a data point by looking at the 'k' closest labeled data points and taking a majority vote.</a:t>
            </a:r>
          </a:p>
          <a:p>
            <a:pPr marL="0" indent="0">
              <a:buNone/>
            </a:pPr>
            <a:r>
              <a:rPr lang="en-US" sz="2100" dirty="0"/>
              <a:t> </a:t>
            </a:r>
            <a:r>
              <a:rPr lang="en-IN" sz="2400" i="1" u="sng" dirty="0"/>
              <a:t>2.</a:t>
            </a:r>
            <a:r>
              <a:rPr lang="en-US" sz="2400" i="1" u="sng" dirty="0"/>
              <a:t>Linear Regression </a:t>
            </a:r>
          </a:p>
          <a:p>
            <a:r>
              <a:rPr lang="en-US" sz="2000" dirty="0"/>
              <a:t> </a:t>
            </a:r>
            <a:r>
              <a:rPr lang="en-US" sz="2100" dirty="0"/>
              <a:t>Parametric.  It is  the relationship between a dependent variable and one or more independent variables by fitting a linear equation to observed. Predicting a continuous outcome variable where a linear relationship is assumed between input variables and the output.</a:t>
            </a:r>
          </a:p>
          <a:p>
            <a:pPr marL="0" indent="0">
              <a:buNone/>
            </a:pPr>
            <a:r>
              <a:rPr lang="en-US" sz="2400" i="1" u="sng" dirty="0"/>
              <a:t>3.Support Vector Machine</a:t>
            </a:r>
          </a:p>
          <a:p>
            <a:r>
              <a:rPr lang="en-US" sz="2100" dirty="0"/>
              <a:t>It is a classification and also used for regression - SVR. Finds the hyperplane that best separates different classes in the feature space by maximizing the margin between the closest points of the classes (support vectors).</a:t>
            </a:r>
          </a:p>
          <a:p>
            <a:pPr marL="0" indent="0">
              <a:buNone/>
            </a:pPr>
            <a:r>
              <a:rPr lang="en-US" sz="2400" i="1" u="sng" dirty="0"/>
              <a:t>4. Decision Trees </a:t>
            </a:r>
          </a:p>
          <a:p>
            <a:pPr marL="0" indent="0">
              <a:buNone/>
            </a:pPr>
            <a:r>
              <a:rPr lang="en-US" dirty="0"/>
              <a:t> </a:t>
            </a:r>
            <a:r>
              <a:rPr lang="en-US" sz="2100" dirty="0"/>
              <a:t>Tree-based model for classification and regression. Splits the data into subsets using feature values, making the decision based on the feature. </a:t>
            </a:r>
          </a:p>
          <a:p>
            <a:pPr marL="0" indent="0">
              <a:buNone/>
            </a:pPr>
            <a:r>
              <a:rPr lang="en-US" sz="2400" i="1" u="sng" dirty="0"/>
              <a:t>5.Random Forest</a:t>
            </a:r>
          </a:p>
          <a:p>
            <a:pPr marL="0" indent="0">
              <a:buNone/>
            </a:pPr>
            <a:r>
              <a:rPr lang="en-US" sz="2000" dirty="0"/>
              <a:t> </a:t>
            </a:r>
            <a:r>
              <a:rPr lang="en-US" sz="2100" dirty="0"/>
              <a:t>Ensemble of Decision Trees.  It is  used for both classification and regression tasks. Builds multiple decision trees and merges them together to get a more accurate and stable prediction.</a:t>
            </a:r>
            <a:endParaRPr lang="en-US" sz="2000" dirty="0"/>
          </a:p>
        </p:txBody>
      </p:sp>
    </p:spTree>
    <p:extLst>
      <p:ext uri="{BB962C8B-B14F-4D97-AF65-F5344CB8AC3E}">
        <p14:creationId xmlns:p14="http://schemas.microsoft.com/office/powerpoint/2010/main" val="405540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9839-FE08-97C0-D612-8D07E6CD1F60}"/>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Evaluation :</a:t>
            </a:r>
            <a:br>
              <a:rPr lang="en-IN" sz="3600" b="1" u="sng" dirty="0">
                <a:latin typeface="Times New Roman" panose="02020603050405020304" pitchFamily="18" charset="0"/>
                <a:cs typeface="Times New Roman" panose="02020603050405020304" pitchFamily="18" charset="0"/>
              </a:rPr>
            </a:b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654B9E-B255-063C-BB35-C7CF035EDA19}"/>
              </a:ext>
            </a:extLst>
          </p:cNvPr>
          <p:cNvSpPr>
            <a:spLocks noGrp="1"/>
          </p:cNvSpPr>
          <p:nvPr>
            <p:ph idx="1"/>
          </p:nvPr>
        </p:nvSpPr>
        <p:spPr>
          <a:xfrm>
            <a:off x="838200" y="1494503"/>
            <a:ext cx="10515600" cy="4682460"/>
          </a:xfrm>
        </p:spPr>
        <p:txBody>
          <a:bodyPr>
            <a:normAutofit fontScale="77500" lnSpcReduction="20000"/>
          </a:bodyPr>
          <a:lstStyle/>
          <a:p>
            <a:pPr marL="0" indent="0">
              <a:buNone/>
            </a:pPr>
            <a:r>
              <a:rPr lang="en-US" sz="3600" b="1" dirty="0"/>
              <a:t>Evaluation Metric: </a:t>
            </a:r>
            <a:r>
              <a:rPr lang="en-US" sz="3200" i="1" dirty="0"/>
              <a:t>Mean Absolute Error (MAE</a:t>
            </a:r>
            <a:r>
              <a:rPr lang="en-US" sz="3200" i="1"/>
              <a:t>) </a:t>
            </a:r>
            <a:r>
              <a:rPr lang="en-US" sz="3200"/>
              <a:t> </a:t>
            </a:r>
            <a:endParaRPr lang="en-US" sz="3200" dirty="0"/>
          </a:p>
          <a:p>
            <a:pPr algn="l"/>
            <a:r>
              <a:rPr lang="en-US" sz="2800" b="0" i="0" dirty="0">
                <a:solidFill>
                  <a:srgbClr val="212121"/>
                </a:solidFill>
                <a:effectLst/>
                <a:latin typeface="Roboto" panose="02000000000000000000" pitchFamily="2" charset="0"/>
              </a:rPr>
              <a:t>The </a:t>
            </a:r>
            <a:r>
              <a:rPr lang="en-US" sz="2800" b="1" i="0" dirty="0">
                <a:solidFill>
                  <a:srgbClr val="212121"/>
                </a:solidFill>
                <a:effectLst/>
                <a:latin typeface="Roboto" panose="02000000000000000000" pitchFamily="2" charset="0"/>
              </a:rPr>
              <a:t>Mean Absolute Error (MAE)</a:t>
            </a:r>
            <a:r>
              <a:rPr lang="en-US" sz="2800" b="0" i="0" dirty="0">
                <a:solidFill>
                  <a:srgbClr val="212121"/>
                </a:solidFill>
                <a:effectLst/>
                <a:latin typeface="Roboto" panose="02000000000000000000" pitchFamily="2" charset="0"/>
              </a:rPr>
              <a:t>  measures the average absolute difference between the predicted values and the actual values</a:t>
            </a:r>
            <a:r>
              <a:rPr lang="en-US" sz="3200" b="0" i="0" dirty="0">
                <a:solidFill>
                  <a:srgbClr val="212121"/>
                </a:solidFill>
                <a:effectLst/>
                <a:latin typeface="Roboto" panose="02000000000000000000" pitchFamily="2" charset="0"/>
              </a:rPr>
              <a:t>.</a:t>
            </a:r>
          </a:p>
          <a:p>
            <a:pPr marL="0" indent="0" algn="l">
              <a:buNone/>
            </a:pPr>
            <a:r>
              <a:rPr lang="en-US" sz="3200" dirty="0">
                <a:solidFill>
                  <a:srgbClr val="212121"/>
                </a:solidFill>
                <a:latin typeface="Roboto" panose="02000000000000000000" pitchFamily="2" charset="0"/>
              </a:rPr>
              <a:t>                                                 MAE=(1/n)*</a:t>
            </a:r>
            <a:r>
              <a:rPr lang="el-GR" sz="3200" dirty="0">
                <a:solidFill>
                  <a:srgbClr val="212121"/>
                </a:solidFill>
                <a:latin typeface="Roboto" panose="02000000000000000000" pitchFamily="2" charset="0"/>
              </a:rPr>
              <a:t>Σ</a:t>
            </a:r>
            <a:r>
              <a:rPr lang="en-US" sz="3200" dirty="0">
                <a:solidFill>
                  <a:srgbClr val="212121"/>
                </a:solidFill>
                <a:latin typeface="Roboto" panose="02000000000000000000" pitchFamily="2" charset="0"/>
              </a:rPr>
              <a:t> |y-y^|</a:t>
            </a:r>
            <a:endParaRPr lang="en-US" sz="3200" b="0" i="0" dirty="0">
              <a:solidFill>
                <a:srgbClr val="212121"/>
              </a:solidFill>
              <a:effectLst/>
              <a:latin typeface="Roboto" panose="02000000000000000000" pitchFamily="2" charset="0"/>
            </a:endParaRPr>
          </a:p>
          <a:p>
            <a:pPr algn="l"/>
            <a:r>
              <a:rPr lang="en-US" sz="2800" b="0" i="0" dirty="0">
                <a:solidFill>
                  <a:srgbClr val="212121"/>
                </a:solidFill>
                <a:effectLst/>
                <a:latin typeface="Roboto" panose="02000000000000000000" pitchFamily="2" charset="0"/>
              </a:rPr>
              <a:t>A lower MAE indicates better performance, as it means the model is making more accurate predictions. When comparing different models, the one with the lowest MAE is generally considered to be the better-performing model.</a:t>
            </a:r>
          </a:p>
          <a:p>
            <a:pPr marL="0" indent="0">
              <a:buNone/>
            </a:pPr>
            <a:r>
              <a:rPr lang="en-IN" sz="3400" i="1" dirty="0">
                <a:latin typeface="Times New Roman" panose="02020603050405020304" pitchFamily="18" charset="0"/>
                <a:cs typeface="Times New Roman" panose="02020603050405020304" pitchFamily="18" charset="0"/>
              </a:rPr>
              <a:t>The mean absolute errors of performed algorithms:</a:t>
            </a:r>
            <a:endParaRPr lang="en-IN" sz="3400" i="1" dirty="0">
              <a:solidFill>
                <a:srgbClr val="000000"/>
              </a:solidFill>
              <a:effectLst/>
              <a:latin typeface="Courier New" panose="02070309020205020404" pitchFamily="49" charset="0"/>
            </a:endParaRPr>
          </a:p>
          <a:p>
            <a:r>
              <a:rPr lang="en-IN" sz="2900" dirty="0"/>
              <a:t>KNN- 9265.18</a:t>
            </a:r>
          </a:p>
          <a:p>
            <a:r>
              <a:rPr lang="en-IN" sz="2900" dirty="0"/>
              <a:t>Linear Regression - 9181.55</a:t>
            </a:r>
          </a:p>
          <a:p>
            <a:r>
              <a:rPr lang="en-IN" sz="2900" dirty="0"/>
              <a:t>SVM – 8475.75</a:t>
            </a:r>
          </a:p>
          <a:p>
            <a:r>
              <a:rPr lang="en-IN" sz="2900" dirty="0"/>
              <a:t>Decision Tree – 10715.96</a:t>
            </a:r>
          </a:p>
          <a:p>
            <a:r>
              <a:rPr lang="en-IN" sz="2900" dirty="0"/>
              <a:t>Random Forest - 9338.83</a:t>
            </a:r>
          </a:p>
          <a:p>
            <a:pPr marL="0" indent="0">
              <a:buNone/>
            </a:pPr>
            <a:endParaRPr lang="en-IN" dirty="0"/>
          </a:p>
        </p:txBody>
      </p:sp>
    </p:spTree>
    <p:extLst>
      <p:ext uri="{BB962C8B-B14F-4D97-AF65-F5344CB8AC3E}">
        <p14:creationId xmlns:p14="http://schemas.microsoft.com/office/powerpoint/2010/main" val="3407831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143941" y="643467"/>
            <a:ext cx="9904117" cy="5571066"/>
          </a:xfrm>
          <a:prstGeom prst="rect">
            <a:avLst/>
          </a:prstGeom>
          <a:solidFill>
            <a:srgbClr val="F6F4F4"/>
          </a:solidFill>
          <a:ln/>
        </p:spPr>
      </p:sp>
      <p:sp>
        <p:nvSpPr>
          <p:cNvPr id="3" name="Shape 1"/>
          <p:cNvSpPr/>
          <p:nvPr/>
        </p:nvSpPr>
        <p:spPr>
          <a:xfrm>
            <a:off x="-740" y="-7845"/>
            <a:ext cx="12974862" cy="6969961"/>
          </a:xfrm>
          <a:prstGeom prst="rect">
            <a:avLst/>
          </a:prstGeom>
          <a:solidFill>
            <a:srgbClr val="FFFFFF"/>
          </a:solidFill>
          <a:ln w="13811">
            <a:solidFill>
              <a:srgbClr val="E5E0DF"/>
            </a:solidFill>
            <a:prstDash val="solid"/>
          </a:ln>
        </p:spPr>
      </p:sp>
      <p:pic>
        <p:nvPicPr>
          <p:cNvPr id="15" name="Picture 14" descr="A black background with red letters&#10;&#10;Description automatically generated">
            <a:extLst>
              <a:ext uri="{FF2B5EF4-FFF2-40B4-BE49-F238E27FC236}">
                <a16:creationId xmlns:a16="http://schemas.microsoft.com/office/drawing/2014/main" id="{D942A0FA-3C7F-C67C-E26A-9A38541120AB}"/>
              </a:ext>
            </a:extLst>
          </p:cNvPr>
          <p:cNvPicPr>
            <a:picLocks noChangeAspect="1"/>
          </p:cNvPicPr>
          <p:nvPr/>
        </p:nvPicPr>
        <p:blipFill>
          <a:blip r:embed="rId3"/>
          <a:stretch>
            <a:fillRect/>
          </a:stretch>
        </p:blipFill>
        <p:spPr>
          <a:xfrm>
            <a:off x="9932175" y="6395926"/>
            <a:ext cx="2743200" cy="366865"/>
          </a:xfrm>
          <a:prstGeom prst="rect">
            <a:avLst/>
          </a:prstGeom>
        </p:spPr>
      </p:pic>
      <p:sp>
        <p:nvSpPr>
          <p:cNvPr id="14" name="TextBox 13">
            <a:extLst>
              <a:ext uri="{FF2B5EF4-FFF2-40B4-BE49-F238E27FC236}">
                <a16:creationId xmlns:a16="http://schemas.microsoft.com/office/drawing/2014/main" id="{B1AFE0F2-C2FE-20A3-8857-A33F22F3A645}"/>
              </a:ext>
            </a:extLst>
          </p:cNvPr>
          <p:cNvSpPr txBox="1"/>
          <p:nvPr/>
        </p:nvSpPr>
        <p:spPr>
          <a:xfrm>
            <a:off x="2309090" y="2294659"/>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7" name="TextBox 16">
            <a:extLst>
              <a:ext uri="{FF2B5EF4-FFF2-40B4-BE49-F238E27FC236}">
                <a16:creationId xmlns:a16="http://schemas.microsoft.com/office/drawing/2014/main" id="{CC9EA5F7-695A-2368-52E3-46A7ED3B2EA3}"/>
              </a:ext>
            </a:extLst>
          </p:cNvPr>
          <p:cNvSpPr txBox="1"/>
          <p:nvPr/>
        </p:nvSpPr>
        <p:spPr>
          <a:xfrm>
            <a:off x="1036065" y="1648179"/>
            <a:ext cx="10693819"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sz="2000" b="0" i="0" dirty="0">
                <a:solidFill>
                  <a:srgbClr val="212121"/>
                </a:solidFill>
                <a:effectLst/>
                <a:latin typeface="Roboto" panose="02000000000000000000" pitchFamily="2" charset="0"/>
              </a:rPr>
              <a:t>The Support Vector Machine (SVM) algorithm has the lowest MAE, indicating better predictive performance on average.</a:t>
            </a:r>
          </a:p>
          <a:p>
            <a:pPr marL="342900" indent="-342900" algn="l">
              <a:buFont typeface="Arial" panose="020B0604020202020204" pitchFamily="34" charset="0"/>
              <a:buChar char="•"/>
            </a:pPr>
            <a:r>
              <a:rPr lang="en-US" sz="2000" b="0" i="0" dirty="0">
                <a:solidFill>
                  <a:srgbClr val="212121"/>
                </a:solidFill>
                <a:effectLst/>
                <a:latin typeface="Roboto" panose="02000000000000000000" pitchFamily="2" charset="0"/>
              </a:rPr>
              <a:t>Linear Regression also performs reasonably well.</a:t>
            </a:r>
          </a:p>
          <a:p>
            <a:pPr marL="342900" indent="-342900" algn="l">
              <a:buFont typeface="Arial" panose="020B0604020202020204" pitchFamily="34" charset="0"/>
              <a:buChar char="•"/>
            </a:pPr>
            <a:r>
              <a:rPr lang="en-US" sz="2000" b="0" i="0" dirty="0">
                <a:solidFill>
                  <a:srgbClr val="212121"/>
                </a:solidFill>
                <a:effectLst/>
                <a:latin typeface="Roboto" panose="02000000000000000000" pitchFamily="2" charset="0"/>
              </a:rPr>
              <a:t>Random Forest and K-Nearest Neighbors (KNN) have moderate MAE scores.</a:t>
            </a:r>
          </a:p>
          <a:p>
            <a:pPr marL="342900" indent="-342900" algn="l">
              <a:buFont typeface="Arial" panose="020B0604020202020204" pitchFamily="34" charset="0"/>
              <a:buChar char="•"/>
            </a:pPr>
            <a:r>
              <a:rPr lang="en-US" sz="2000" b="0" i="0" dirty="0">
                <a:solidFill>
                  <a:srgbClr val="212121"/>
                </a:solidFill>
                <a:effectLst/>
                <a:latin typeface="Roboto" panose="02000000000000000000" pitchFamily="2" charset="0"/>
              </a:rPr>
              <a:t>Decision Tree Classifier has the highest MAE among the models.</a:t>
            </a:r>
          </a:p>
          <a:p>
            <a:pPr algn="l"/>
            <a:endParaRPr lang="en-US" sz="2400" b="0" i="0" dirty="0">
              <a:solidFill>
                <a:srgbClr val="212121"/>
              </a:solidFill>
              <a:effectLst/>
              <a:latin typeface="Roboto" panose="02000000000000000000" pitchFamily="2" charset="0"/>
            </a:endParaRPr>
          </a:p>
          <a:p>
            <a:pPr algn="l"/>
            <a:r>
              <a:rPr lang="en-US" sz="2000" b="0" i="0" dirty="0">
                <a:solidFill>
                  <a:srgbClr val="212121"/>
                </a:solidFill>
                <a:effectLst/>
                <a:latin typeface="Roboto" panose="02000000000000000000" pitchFamily="2" charset="0"/>
              </a:rPr>
              <a:t>Based on the MAE scores, </a:t>
            </a:r>
            <a:r>
              <a:rPr lang="en-US" sz="2000" b="1" i="0" dirty="0">
                <a:solidFill>
                  <a:srgbClr val="212121"/>
                </a:solidFill>
                <a:effectLst/>
                <a:latin typeface="Roboto" panose="02000000000000000000" pitchFamily="2" charset="0"/>
              </a:rPr>
              <a:t>SVM</a:t>
            </a:r>
            <a:r>
              <a:rPr lang="en-US" sz="2000" b="0" i="0" dirty="0">
                <a:solidFill>
                  <a:srgbClr val="212121"/>
                </a:solidFill>
                <a:effectLst/>
                <a:latin typeface="Roboto" panose="02000000000000000000" pitchFamily="2" charset="0"/>
              </a:rPr>
              <a:t> appears to be the best-performing algorithm for medical cost prediction problem.</a:t>
            </a:r>
          </a:p>
        </p:txBody>
      </p:sp>
      <p:sp>
        <p:nvSpPr>
          <p:cNvPr id="18" name="TextBox 17">
            <a:extLst>
              <a:ext uri="{FF2B5EF4-FFF2-40B4-BE49-F238E27FC236}">
                <a16:creationId xmlns:a16="http://schemas.microsoft.com/office/drawing/2014/main" id="{00A748C0-CAF4-F368-755F-FE7769022535}"/>
              </a:ext>
            </a:extLst>
          </p:cNvPr>
          <p:cNvSpPr txBox="1"/>
          <p:nvPr/>
        </p:nvSpPr>
        <p:spPr>
          <a:xfrm>
            <a:off x="1360528" y="445361"/>
            <a:ext cx="1000556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b="1" u="sng" dirty="0">
                <a:latin typeface="Times New Roman"/>
                <a:cs typeface="Calibri"/>
              </a:rPr>
              <a:t>Conclusion:</a:t>
            </a:r>
            <a:endParaRPr lang="en-GB" sz="3200" b="1" u="sng" dirty="0">
              <a:latin typeface="Times New Roman"/>
              <a:cs typeface="Times New Roman"/>
            </a:endParaRPr>
          </a:p>
        </p:txBody>
      </p:sp>
      <p:sp>
        <p:nvSpPr>
          <p:cNvPr id="23" name="TextBox 22">
            <a:extLst>
              <a:ext uri="{FF2B5EF4-FFF2-40B4-BE49-F238E27FC236}">
                <a16:creationId xmlns:a16="http://schemas.microsoft.com/office/drawing/2014/main" id="{146ADD68-0BA6-EDE1-8E2B-966B22902586}"/>
              </a:ext>
            </a:extLst>
          </p:cNvPr>
          <p:cNvSpPr txBox="1"/>
          <p:nvPr/>
        </p:nvSpPr>
        <p:spPr>
          <a:xfrm>
            <a:off x="7426036" y="5394036"/>
            <a:ext cx="2743200" cy="317500"/>
          </a:xfrm>
          <a:prstGeom prst="rect">
            <a:avLst/>
          </a:prstGeom>
        </p:spPr>
        <p:txBody>
          <a:bodyPr lIns="91440" tIns="45720" rIns="91440" bIns="45720" anchor="t">
            <a:normAutofit fontScale="92500" lnSpcReduction="20000"/>
          </a:bodyPr>
          <a:lstStyle/>
          <a:p>
            <a:endParaRPr lang="en-US">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est Appreciation Thank You Message">
            <a:extLst>
              <a:ext uri="{FF2B5EF4-FFF2-40B4-BE49-F238E27FC236}">
                <a16:creationId xmlns:a16="http://schemas.microsoft.com/office/drawing/2014/main" id="{079EA9CF-ADAA-03ED-F559-5ED963B233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est Appreciation Thank You Message">
            <a:extLst>
              <a:ext uri="{FF2B5EF4-FFF2-40B4-BE49-F238E27FC236}">
                <a16:creationId xmlns:a16="http://schemas.microsoft.com/office/drawing/2014/main" id="{72333A06-A09A-3CA4-E303-AFA255E4378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A85D2673-3585-4D40-0BD5-3C588A780BF0}"/>
              </a:ext>
            </a:extLst>
          </p:cNvPr>
          <p:cNvPicPr>
            <a:picLocks noChangeAspect="1"/>
          </p:cNvPicPr>
          <p:nvPr/>
        </p:nvPicPr>
        <p:blipFill>
          <a:blip r:embed="rId2"/>
          <a:stretch>
            <a:fillRect/>
          </a:stretch>
        </p:blipFill>
        <p:spPr>
          <a:xfrm>
            <a:off x="0" y="2202"/>
            <a:ext cx="12192000" cy="6853595"/>
          </a:xfrm>
          <a:prstGeom prst="rect">
            <a:avLst/>
          </a:prstGeom>
        </p:spPr>
      </p:pic>
    </p:spTree>
    <p:extLst>
      <p:ext uri="{BB962C8B-B14F-4D97-AF65-F5344CB8AC3E}">
        <p14:creationId xmlns:p14="http://schemas.microsoft.com/office/powerpoint/2010/main" val="417891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E73B-AF7E-ECE3-5B7F-CE120DB5B91C}"/>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16A41DA-6989-7E91-AC06-1E758CA0E64D}"/>
              </a:ext>
            </a:extLst>
          </p:cNvPr>
          <p:cNvSpPr>
            <a:spLocks noGrp="1"/>
          </p:cNvSpPr>
          <p:nvPr>
            <p:ph idx="1"/>
          </p:nvPr>
        </p:nvSpPr>
        <p:spPr/>
        <p:txBody>
          <a:bodyPr>
            <a:normAutofit/>
          </a:bodyPr>
          <a:lstStyle/>
          <a:p>
            <a:pPr marL="408305" indent="-396240">
              <a:spcBef>
                <a:spcPts val="745"/>
              </a:spcBef>
              <a:buFont typeface="Wingdings"/>
              <a:buChar char="v"/>
            </a:pPr>
            <a:r>
              <a:rPr lang="en-US" sz="2400" dirty="0">
                <a:latin typeface="Times New Roman"/>
                <a:cs typeface="Times New Roman"/>
              </a:rPr>
              <a:t>Problem Statement</a:t>
            </a:r>
          </a:p>
          <a:p>
            <a:pPr marL="408305" indent="-396240">
              <a:spcBef>
                <a:spcPts val="745"/>
              </a:spcBef>
              <a:buFont typeface="Wingdings"/>
              <a:buChar char="v"/>
            </a:pPr>
            <a:r>
              <a:rPr lang="en-US" sz="2400" dirty="0">
                <a:latin typeface="Times New Roman"/>
                <a:cs typeface="Times New Roman"/>
              </a:rPr>
              <a:t>Introduction</a:t>
            </a:r>
          </a:p>
          <a:p>
            <a:pPr marL="408305" indent="-396240">
              <a:spcBef>
                <a:spcPts val="745"/>
              </a:spcBef>
              <a:buFont typeface="Wingdings"/>
              <a:buChar char="v"/>
            </a:pPr>
            <a:r>
              <a:rPr lang="en-US" sz="2400" dirty="0">
                <a:latin typeface="Times New Roman"/>
                <a:cs typeface="Times New Roman"/>
              </a:rPr>
              <a:t>About The Data</a:t>
            </a:r>
          </a:p>
          <a:p>
            <a:pPr marL="408305" indent="-396240">
              <a:spcBef>
                <a:spcPts val="745"/>
              </a:spcBef>
              <a:buFont typeface="Wingdings"/>
              <a:buChar char="v"/>
            </a:pPr>
            <a:r>
              <a:rPr lang="en-US" sz="2400" dirty="0">
                <a:latin typeface="Times New Roman"/>
                <a:cs typeface="Times New Roman"/>
              </a:rPr>
              <a:t>Data Cleaning and Basic EDA</a:t>
            </a:r>
          </a:p>
          <a:p>
            <a:pPr marL="408305" indent="-396240">
              <a:spcBef>
                <a:spcPts val="745"/>
              </a:spcBef>
              <a:buFont typeface="Wingdings"/>
              <a:buChar char="v"/>
            </a:pPr>
            <a:r>
              <a:rPr lang="en-US" sz="2400" dirty="0">
                <a:latin typeface="Times New Roman"/>
                <a:cs typeface="Times New Roman"/>
              </a:rPr>
              <a:t>Data Preparation Steps</a:t>
            </a:r>
          </a:p>
          <a:p>
            <a:pPr marL="408305" indent="-396240">
              <a:spcBef>
                <a:spcPts val="745"/>
              </a:spcBef>
              <a:buFont typeface="Wingdings"/>
              <a:buChar char="v"/>
            </a:pPr>
            <a:r>
              <a:rPr lang="en-US" sz="2400" dirty="0">
                <a:latin typeface="Times New Roman"/>
                <a:cs typeface="Times New Roman"/>
              </a:rPr>
              <a:t>Data Splitting</a:t>
            </a:r>
          </a:p>
          <a:p>
            <a:pPr marL="408305" indent="-396240">
              <a:spcBef>
                <a:spcPts val="745"/>
              </a:spcBef>
              <a:buFont typeface="Wingdings"/>
              <a:buChar char="v"/>
            </a:pPr>
            <a:r>
              <a:rPr lang="en-US" sz="2400" dirty="0">
                <a:latin typeface="Times New Roman"/>
                <a:cs typeface="Times New Roman"/>
              </a:rPr>
              <a:t>Data Preparation Techniques</a:t>
            </a:r>
          </a:p>
          <a:p>
            <a:pPr marL="408305" indent="-396240">
              <a:spcBef>
                <a:spcPts val="745"/>
              </a:spcBef>
              <a:buFont typeface="Wingdings"/>
              <a:buChar char="v"/>
            </a:pPr>
            <a:r>
              <a:rPr lang="en-US" sz="2400" dirty="0">
                <a:latin typeface="Times New Roman"/>
                <a:cs typeface="Times New Roman"/>
              </a:rPr>
              <a:t>Model Building</a:t>
            </a:r>
          </a:p>
          <a:p>
            <a:pPr marL="408305" indent="-396240">
              <a:spcBef>
                <a:spcPts val="745"/>
              </a:spcBef>
              <a:buFont typeface="Wingdings"/>
              <a:buChar char="v"/>
            </a:pPr>
            <a:r>
              <a:rPr lang="en-US" sz="2400" dirty="0">
                <a:latin typeface="Times New Roman"/>
                <a:cs typeface="Times New Roman"/>
              </a:rPr>
              <a:t>Evaluation</a:t>
            </a:r>
          </a:p>
          <a:p>
            <a:pPr marL="408305" indent="-396240">
              <a:spcBef>
                <a:spcPts val="745"/>
              </a:spcBef>
              <a:buFont typeface="Wingdings"/>
              <a:buChar char="v"/>
            </a:pPr>
            <a:r>
              <a:rPr lang="en-US" sz="2400" dirty="0">
                <a:latin typeface="Times New Roman"/>
                <a:cs typeface="Times New Roman"/>
              </a:rPr>
              <a:t>Conclusion</a:t>
            </a:r>
          </a:p>
          <a:p>
            <a:pPr marL="408305" indent="-396240">
              <a:spcBef>
                <a:spcPts val="745"/>
              </a:spcBef>
              <a:buFont typeface="Wingdings"/>
              <a:buChar char="v"/>
            </a:pPr>
            <a:endParaRPr lang="en-US" sz="2400" dirty="0">
              <a:latin typeface="Times New Roman"/>
              <a:cs typeface="Times New Roman"/>
            </a:endParaRPr>
          </a:p>
        </p:txBody>
      </p:sp>
      <p:pic>
        <p:nvPicPr>
          <p:cNvPr id="4" name="Picture 3" descr="A black background with red letters&#10;&#10;Description automatically generated">
            <a:extLst>
              <a:ext uri="{FF2B5EF4-FFF2-40B4-BE49-F238E27FC236}">
                <a16:creationId xmlns:a16="http://schemas.microsoft.com/office/drawing/2014/main" id="{13FB890C-A9EE-E5D0-0C55-5D1B35544929}"/>
              </a:ext>
            </a:extLst>
          </p:cNvPr>
          <p:cNvPicPr>
            <a:picLocks noChangeAspect="1"/>
          </p:cNvPicPr>
          <p:nvPr/>
        </p:nvPicPr>
        <p:blipFill>
          <a:blip r:embed="rId2"/>
          <a:stretch>
            <a:fillRect/>
          </a:stretch>
        </p:blipFill>
        <p:spPr>
          <a:xfrm>
            <a:off x="9154592" y="6309442"/>
            <a:ext cx="2743200" cy="366865"/>
          </a:xfrm>
          <a:prstGeom prst="rect">
            <a:avLst/>
          </a:prstGeom>
        </p:spPr>
      </p:pic>
    </p:spTree>
    <p:extLst>
      <p:ext uri="{BB962C8B-B14F-4D97-AF65-F5344CB8AC3E}">
        <p14:creationId xmlns:p14="http://schemas.microsoft.com/office/powerpoint/2010/main" val="164300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039C-889C-EB28-C9D8-F73052418782}"/>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D5CBAFF-7A74-6EA4-0D50-81B04D07EC02}"/>
              </a:ext>
            </a:extLst>
          </p:cNvPr>
          <p:cNvSpPr>
            <a:spLocks noGrp="1"/>
          </p:cNvSpPr>
          <p:nvPr>
            <p:ph idx="1"/>
          </p:nvPr>
        </p:nvSpPr>
        <p:spPr>
          <a:xfrm>
            <a:off x="1475517" y="2271253"/>
            <a:ext cx="9005670" cy="2300748"/>
          </a:xfrm>
        </p:spPr>
        <p:txBody>
          <a:bodyPr>
            <a:normAutofit/>
          </a:bodyPr>
          <a:lstStyle/>
          <a:p>
            <a:r>
              <a:rPr lang="en-US" dirty="0">
                <a:solidFill>
                  <a:srgbClr val="0F0F0F"/>
                </a:solidFill>
                <a:latin typeface="Times New Roman" panose="02020603050405020304" pitchFamily="18" charset="0"/>
                <a:cs typeface="Times New Roman" panose="02020603050405020304" pitchFamily="18" charset="0"/>
              </a:rPr>
              <a:t>To predict the medical costs billed by health insurance based on individual features.</a:t>
            </a:r>
          </a:p>
          <a:p>
            <a:pPr marL="0" indent="0">
              <a:buNone/>
            </a:pPr>
            <a:endParaRPr lang="en-IN" dirty="0"/>
          </a:p>
        </p:txBody>
      </p:sp>
    </p:spTree>
    <p:extLst>
      <p:ext uri="{BB962C8B-B14F-4D97-AF65-F5344CB8AC3E}">
        <p14:creationId xmlns:p14="http://schemas.microsoft.com/office/powerpoint/2010/main" val="249896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F107-16C3-9CCA-DECD-687539A07148}"/>
              </a:ext>
            </a:extLst>
          </p:cNvPr>
          <p:cNvSpPr>
            <a:spLocks noGrp="1"/>
          </p:cNvSpPr>
          <p:nvPr>
            <p:ph type="title"/>
          </p:nvPr>
        </p:nvSpPr>
        <p:spPr/>
        <p:txBody>
          <a:bodyPr/>
          <a:lstStyle/>
          <a:p>
            <a:r>
              <a:rPr lang="en-IN" sz="3200"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C771B8-8639-7674-6D9B-E9231FAD223C}"/>
              </a:ext>
            </a:extLst>
          </p:cNvPr>
          <p:cNvSpPr>
            <a:spLocks noGrp="1"/>
          </p:cNvSpPr>
          <p:nvPr>
            <p:ph idx="1"/>
          </p:nvPr>
        </p:nvSpPr>
        <p:spPr>
          <a:xfrm>
            <a:off x="838201" y="1474839"/>
            <a:ext cx="9780638" cy="4702124"/>
          </a:xfrm>
        </p:spPr>
        <p:txBody>
          <a:bodyPr>
            <a:normAutofit fontScale="92500" lnSpcReduction="10000"/>
          </a:bodyPr>
          <a:lstStyle/>
          <a:p>
            <a:r>
              <a:rPr lang="en-US" sz="2400" dirty="0"/>
              <a:t>Insurance is a contract, represented by a policy, in which a policyholder receives financial protection or reimbursement against losses from an insurance company.</a:t>
            </a:r>
            <a:r>
              <a:rPr lang="en-IN" sz="2400" dirty="0"/>
              <a:t>It involves two parties : the insurer and the insured.</a:t>
            </a:r>
          </a:p>
          <a:p>
            <a:r>
              <a:rPr lang="en-IN" sz="2400" dirty="0"/>
              <a:t>The insurer provides compensation for covered losses in exchange for premiums paid by the insured.</a:t>
            </a:r>
          </a:p>
          <a:p>
            <a:pPr marL="0" indent="0">
              <a:buNone/>
            </a:pPr>
            <a:r>
              <a:rPr lang="en-IN" i="1" u="sng" dirty="0">
                <a:latin typeface="Times New Roman" panose="02020603050405020304" pitchFamily="18" charset="0"/>
                <a:cs typeface="Times New Roman" panose="02020603050405020304" pitchFamily="18" charset="0"/>
              </a:rPr>
              <a:t>Importance of Health Insurance</a:t>
            </a:r>
            <a:endParaRPr lang="en-IN" u="sng" dirty="0"/>
          </a:p>
          <a:p>
            <a:pPr marL="0" indent="0">
              <a:buNone/>
            </a:pPr>
            <a:r>
              <a:rPr lang="en-US" sz="2800" dirty="0"/>
              <a:t> </a:t>
            </a:r>
            <a:r>
              <a:rPr lang="en-US" sz="2400" dirty="0"/>
              <a:t>Health insurance policy is an assurance which provides immediate financial help in  case when any medical emergency arises.</a:t>
            </a:r>
            <a:endParaRPr lang="en-IN" sz="2800" b="1" dirty="0"/>
          </a:p>
          <a:p>
            <a:r>
              <a:rPr lang="en-IN" sz="2400" b="1" dirty="0"/>
              <a:t>Financial Protection : </a:t>
            </a:r>
            <a:r>
              <a:rPr lang="en-IN" sz="2400" dirty="0"/>
              <a:t>Health insurance covers or reimburses the expenses associate with medical treatments, thus protecting individuals from high healthcare costs.</a:t>
            </a:r>
          </a:p>
          <a:p>
            <a:r>
              <a:rPr lang="en-IN" sz="2400" b="1" dirty="0"/>
              <a:t>Preventive Care </a:t>
            </a:r>
            <a:r>
              <a:rPr lang="en-IN" sz="2800" b="1" dirty="0"/>
              <a:t>:</a:t>
            </a:r>
            <a:r>
              <a:rPr lang="en-IN" sz="2400" b="1" dirty="0"/>
              <a:t> </a:t>
            </a:r>
            <a:r>
              <a:rPr lang="en-IN" sz="2400" dirty="0"/>
              <a:t>Many plans  cover preventive services, encouraging early detection and treatment of diseases, which can reduce the severity of and cost of treatment.</a:t>
            </a:r>
          </a:p>
          <a:p>
            <a:endParaRPr lang="en-IN" sz="2400" dirty="0"/>
          </a:p>
        </p:txBody>
      </p:sp>
    </p:spTree>
    <p:extLst>
      <p:ext uri="{BB962C8B-B14F-4D97-AF65-F5344CB8AC3E}">
        <p14:creationId xmlns:p14="http://schemas.microsoft.com/office/powerpoint/2010/main" val="273728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26A5-84D6-CD07-23F0-ADC9474F6DB4}"/>
              </a:ext>
            </a:extLst>
          </p:cNvPr>
          <p:cNvSpPr>
            <a:spLocks noGrp="1"/>
          </p:cNvSpPr>
          <p:nvPr>
            <p:ph type="title"/>
          </p:nvPr>
        </p:nvSpPr>
        <p:spPr>
          <a:xfrm>
            <a:off x="838200" y="681036"/>
            <a:ext cx="10515600" cy="1019945"/>
          </a:xfrm>
        </p:spPr>
        <p:txBody>
          <a:bodyPr>
            <a:normAutofit fontScale="90000"/>
          </a:bodyPr>
          <a:lstStyle/>
          <a:p>
            <a:r>
              <a:rPr lang="en-US" sz="3200" i="1" dirty="0">
                <a:effectLst/>
                <a:latin typeface="Times New Roman" panose="02020603050405020304" pitchFamily="18" charset="0"/>
                <a:cs typeface="Times New Roman" panose="02020603050405020304" pitchFamily="18" charset="0"/>
              </a:rPr>
              <a:t>Growth Drivers of Health Insurance in India</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719584AC-4213-0AD2-2725-2D00316E57B8}"/>
              </a:ext>
            </a:extLst>
          </p:cNvPr>
          <p:cNvSpPr>
            <a:spLocks noGrp="1"/>
          </p:cNvSpPr>
          <p:nvPr>
            <p:ph idx="1"/>
          </p:nvPr>
        </p:nvSpPr>
        <p:spPr>
          <a:xfrm>
            <a:off x="838200" y="1995947"/>
            <a:ext cx="10515600" cy="3254479"/>
          </a:xfrm>
        </p:spPr>
        <p:txBody>
          <a:bodyPr>
            <a:normAutofit/>
          </a:bodyPr>
          <a:lstStyle/>
          <a:p>
            <a:r>
              <a:rPr lang="en-IN" sz="2400" b="1" dirty="0">
                <a:latin typeface="Times New Roman" panose="02020603050405020304" pitchFamily="18" charset="0"/>
                <a:cs typeface="Times New Roman" panose="02020603050405020304" pitchFamily="18" charset="0"/>
              </a:rPr>
              <a:t>Increased Awareness : </a:t>
            </a:r>
            <a:r>
              <a:rPr lang="en-IN" sz="2000" dirty="0">
                <a:latin typeface="Times New Roman" panose="02020603050405020304" pitchFamily="18" charset="0"/>
                <a:cs typeface="Times New Roman" panose="02020603050405020304" pitchFamily="18" charset="0"/>
              </a:rPr>
              <a:t>There is growing awareness among the Indian population about the benefits of health insurance , partly due to government initiatives  and digitalisation like online platforms and apps making easier to comparison .</a:t>
            </a:r>
          </a:p>
          <a:p>
            <a:r>
              <a:rPr lang="en-IN" sz="2400" b="1" dirty="0">
                <a:latin typeface="Times New Roman" panose="02020603050405020304" pitchFamily="18" charset="0"/>
                <a:cs typeface="Times New Roman" panose="02020603050405020304" pitchFamily="18" charset="0"/>
              </a:rPr>
              <a:t>Government Initiatives : </a:t>
            </a:r>
            <a:r>
              <a:rPr lang="en-IN" sz="2000" dirty="0">
                <a:latin typeface="Times New Roman" panose="02020603050405020304" pitchFamily="18" charset="0"/>
                <a:cs typeface="Times New Roman" panose="02020603050405020304" pitchFamily="18" charset="0"/>
              </a:rPr>
              <a:t>Government Schemes like Ayushman Bharat(Pradhan Mantri Jan Arogya Yojana) have played a significant role in increasing the penetration of  health insurance.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13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2FA7-C8B1-E5A8-9963-E5C872FDE8C2}"/>
              </a:ext>
            </a:extLst>
          </p:cNvPr>
          <p:cNvSpPr>
            <a:spLocks noGrp="1"/>
          </p:cNvSpPr>
          <p:nvPr>
            <p:ph type="title"/>
          </p:nvPr>
        </p:nvSpPr>
        <p:spPr>
          <a:xfrm>
            <a:off x="838200" y="365126"/>
            <a:ext cx="10515600" cy="1060552"/>
          </a:xfrm>
        </p:spPr>
        <p:txBody>
          <a:bodyPr>
            <a:normAutofit fontScale="90000"/>
          </a:bodyPr>
          <a:lstStyle/>
          <a:p>
            <a:r>
              <a:rPr lang="en-IN" dirty="0"/>
              <a:t> </a:t>
            </a:r>
            <a:r>
              <a:rPr lang="en-IN" sz="3600" b="1" u="sng" dirty="0">
                <a:latin typeface="Times New Roman" panose="02020603050405020304" pitchFamily="18" charset="0"/>
                <a:cs typeface="Times New Roman" panose="02020603050405020304" pitchFamily="18" charset="0"/>
              </a:rPr>
              <a:t>About the Medical  Cost Dataset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r>
              <a:rPr lang="en-IN" sz="2700" b="1" i="1" dirty="0">
                <a:latin typeface="Times New Roman" panose="02020603050405020304" pitchFamily="18" charset="0"/>
                <a:cs typeface="Times New Roman" panose="02020603050405020304" pitchFamily="18" charset="0"/>
              </a:rPr>
              <a:t>Features of Data:</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B7E39-E724-3252-3158-A22CEF6F5755}"/>
              </a:ext>
            </a:extLst>
          </p:cNvPr>
          <p:cNvSpPr>
            <a:spLocks noGrp="1"/>
          </p:cNvSpPr>
          <p:nvPr>
            <p:ph idx="1"/>
          </p:nvPr>
        </p:nvSpPr>
        <p:spPr>
          <a:xfrm>
            <a:off x="838200" y="1690687"/>
            <a:ext cx="10515600" cy="4486275"/>
          </a:xfrm>
        </p:spPr>
        <p:txBody>
          <a:bodyPr>
            <a:normAutofit fontScale="85000" lnSpcReduction="20000"/>
          </a:bodyPr>
          <a:lstStyle/>
          <a:p>
            <a:r>
              <a:rPr lang="en-US" sz="3400" b="1" dirty="0"/>
              <a:t>Age: </a:t>
            </a:r>
            <a:r>
              <a:rPr lang="en-US" sz="2600" dirty="0"/>
              <a:t>The age of the primary beneficiary.</a:t>
            </a:r>
            <a:endParaRPr lang="en-US" dirty="0"/>
          </a:p>
          <a:p>
            <a:r>
              <a:rPr lang="en-US" sz="3100" b="1" dirty="0"/>
              <a:t>Sex: </a:t>
            </a:r>
            <a:r>
              <a:rPr lang="en-US" sz="2600" dirty="0"/>
              <a:t>The gender of the insurance person.</a:t>
            </a:r>
          </a:p>
          <a:p>
            <a:r>
              <a:rPr lang="en-US" sz="3100" b="1" dirty="0"/>
              <a:t>BMI: </a:t>
            </a:r>
            <a:r>
              <a:rPr lang="en-US" sz="2600" dirty="0"/>
              <a:t>Body Mass Index, an objective index of body weight  categorizing individuals into underweight, normal weight, overweight based on the ratio of height to weight. </a:t>
            </a:r>
          </a:p>
          <a:p>
            <a:r>
              <a:rPr lang="en-US" sz="3100" b="1" dirty="0"/>
              <a:t>Children: </a:t>
            </a:r>
            <a:r>
              <a:rPr lang="en-US" sz="2600" dirty="0"/>
              <a:t>The number of dependents.</a:t>
            </a:r>
          </a:p>
          <a:p>
            <a:r>
              <a:rPr lang="en-US" sz="3100" b="1" dirty="0"/>
              <a:t>Smoker: </a:t>
            </a:r>
            <a:r>
              <a:rPr lang="en-US" sz="2600" dirty="0"/>
              <a:t>Indicates whether the beneficiary is a smoker (yes or no), significantly impacting health risks and associated costs.</a:t>
            </a:r>
          </a:p>
          <a:p>
            <a:r>
              <a:rPr lang="en-US" sz="3100" b="1" dirty="0"/>
              <a:t>Region: </a:t>
            </a:r>
            <a:r>
              <a:rPr lang="en-US" sz="2600" dirty="0"/>
              <a:t>The beneficiary's residential area  categorized into northeast, southeast, southwest, or northwest, potentially influencing healthcare costs due to regional differences in healthcare access and pricing.</a:t>
            </a:r>
          </a:p>
          <a:p>
            <a:r>
              <a:rPr lang="en-US" sz="3100" b="1" dirty="0"/>
              <a:t>Charges: </a:t>
            </a:r>
            <a:r>
              <a:rPr lang="en-US" sz="2400" dirty="0"/>
              <a:t>The individual medical costs billed by health insurance, representing the target variable for prediction. This reflects the total expenses that the insurance company pays for the individual's healthcare services.</a:t>
            </a:r>
            <a:endParaRPr lang="en-IN" dirty="0"/>
          </a:p>
        </p:txBody>
      </p:sp>
    </p:spTree>
    <p:extLst>
      <p:ext uri="{BB962C8B-B14F-4D97-AF65-F5344CB8AC3E}">
        <p14:creationId xmlns:p14="http://schemas.microsoft.com/office/powerpoint/2010/main" val="143280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86C4-77FF-0B4C-5363-36243968BA6B}"/>
              </a:ext>
            </a:extLst>
          </p:cNvPr>
          <p:cNvSpPr>
            <a:spLocks noGrp="1"/>
          </p:cNvSpPr>
          <p:nvPr>
            <p:ph type="title"/>
          </p:nvPr>
        </p:nvSpPr>
        <p:spPr/>
        <p:txBody>
          <a:bodyPr>
            <a:normAutofit/>
          </a:bodyPr>
          <a:lstStyle/>
          <a:p>
            <a:r>
              <a:rPr lang="en-IN" sz="3600" b="1" u="sng" dirty="0">
                <a:latin typeface="Times New Roman" panose="02020603050405020304" pitchFamily="18" charset="0"/>
                <a:cs typeface="Times New Roman" panose="02020603050405020304" pitchFamily="18" charset="0"/>
              </a:rPr>
              <a:t> Data Cleaning And Basic EDA :</a:t>
            </a:r>
          </a:p>
        </p:txBody>
      </p:sp>
      <p:sp>
        <p:nvSpPr>
          <p:cNvPr id="3" name="Content Placeholder 2">
            <a:extLst>
              <a:ext uri="{FF2B5EF4-FFF2-40B4-BE49-F238E27FC236}">
                <a16:creationId xmlns:a16="http://schemas.microsoft.com/office/drawing/2014/main" id="{892CEE2A-4A7A-29C1-15E9-6D8636B66725}"/>
              </a:ext>
            </a:extLst>
          </p:cNvPr>
          <p:cNvSpPr>
            <a:spLocks noGrp="1"/>
          </p:cNvSpPr>
          <p:nvPr>
            <p:ph idx="1"/>
          </p:nvPr>
        </p:nvSpPr>
        <p:spPr>
          <a:xfrm>
            <a:off x="838200" y="1825625"/>
            <a:ext cx="4697361" cy="4351338"/>
          </a:xfrm>
        </p:spPr>
        <p:txBody>
          <a:bodyPr/>
          <a:lstStyle/>
          <a:p>
            <a:pPr marL="0" indent="0">
              <a:buNone/>
            </a:pPr>
            <a:r>
              <a:rPr lang="en-US" sz="2400" b="0" i="1" dirty="0">
                <a:solidFill>
                  <a:srgbClr val="000000"/>
                </a:solidFill>
                <a:effectLst/>
                <a:ea typeface="Calibri" panose="020F0502020204030204" pitchFamily="34" charset="0"/>
                <a:cs typeface="Calibri" panose="020F0502020204030204" pitchFamily="34" charset="0"/>
              </a:rPr>
              <a:t>The basic EDA which I Performed</a:t>
            </a:r>
          </a:p>
          <a:p>
            <a:r>
              <a:rPr lang="en-US" sz="2400" b="0" i="1" dirty="0">
                <a:solidFill>
                  <a:srgbClr val="000000"/>
                </a:solidFill>
                <a:effectLst/>
                <a:ea typeface="Calibri" panose="020F0502020204030204" pitchFamily="34" charset="0"/>
                <a:cs typeface="Calibri" panose="020F0502020204030204" pitchFamily="34" charset="0"/>
              </a:rPr>
              <a:t>I have observed the smoker having more charges than a non smoker.</a:t>
            </a:r>
          </a:p>
          <a:p>
            <a:r>
              <a:rPr lang="en-US" sz="2400" i="1" dirty="0">
                <a:solidFill>
                  <a:srgbClr val="000000"/>
                </a:solidFill>
                <a:ea typeface="Calibri" panose="020F0502020204030204" pitchFamily="34" charset="0"/>
                <a:cs typeface="Calibri" panose="020F0502020204030204" pitchFamily="34" charset="0"/>
              </a:rPr>
              <a:t>There is a weak relation ship between </a:t>
            </a:r>
            <a:r>
              <a:rPr lang="en-US" sz="2400" i="1" dirty="0" err="1">
                <a:solidFill>
                  <a:srgbClr val="000000"/>
                </a:solidFill>
                <a:ea typeface="Calibri" panose="020F0502020204030204" pitchFamily="34" charset="0"/>
                <a:cs typeface="Calibri" panose="020F0502020204030204" pitchFamily="34" charset="0"/>
              </a:rPr>
              <a:t>bmi</a:t>
            </a:r>
            <a:r>
              <a:rPr lang="en-US" sz="2400" i="1" dirty="0">
                <a:solidFill>
                  <a:srgbClr val="000000"/>
                </a:solidFill>
                <a:ea typeface="Calibri" panose="020F0502020204030204" pitchFamily="34" charset="0"/>
                <a:cs typeface="Calibri" panose="020F0502020204030204" pitchFamily="34" charset="0"/>
              </a:rPr>
              <a:t>, charges</a:t>
            </a:r>
            <a:r>
              <a:rPr lang="en-IN" sz="2400" i="1" dirty="0">
                <a:solidFill>
                  <a:srgbClr val="000000"/>
                </a:solidFill>
                <a:ea typeface="Calibri" panose="020F0502020204030204" pitchFamily="34" charset="0"/>
                <a:cs typeface="Calibri" panose="020F0502020204030204" pitchFamily="34" charset="0"/>
              </a:rPr>
              <a:t> and </a:t>
            </a:r>
            <a:r>
              <a:rPr lang="en-IN" sz="2400" i="1" dirty="0" err="1">
                <a:solidFill>
                  <a:srgbClr val="000000"/>
                </a:solidFill>
                <a:ea typeface="Calibri" panose="020F0502020204030204" pitchFamily="34" charset="0"/>
                <a:cs typeface="Calibri" panose="020F0502020204030204" pitchFamily="34" charset="0"/>
              </a:rPr>
              <a:t>age,charges</a:t>
            </a:r>
            <a:r>
              <a:rPr lang="en-IN" sz="2400" i="1" dirty="0">
                <a:solidFill>
                  <a:srgbClr val="000000"/>
                </a:solidFill>
                <a:ea typeface="Calibri" panose="020F0502020204030204" pitchFamily="34" charset="0"/>
                <a:cs typeface="Calibri" panose="020F0502020204030204" pitchFamily="34" charset="0"/>
              </a:rPr>
              <a:t>.</a:t>
            </a:r>
          </a:p>
          <a:p>
            <a:r>
              <a:rPr lang="en-IN" sz="2400" b="0" i="1" dirty="0">
                <a:solidFill>
                  <a:srgbClr val="000000"/>
                </a:solidFill>
                <a:effectLst/>
                <a:ea typeface="Calibri" panose="020F0502020204030204" pitchFamily="34" charset="0"/>
                <a:cs typeface="Calibri" panose="020F0502020204030204" pitchFamily="34" charset="0"/>
              </a:rPr>
              <a:t>The more </a:t>
            </a:r>
            <a:r>
              <a:rPr lang="en-IN" sz="2400" i="1" dirty="0">
                <a:solidFill>
                  <a:srgbClr val="000000"/>
                </a:solidFill>
                <a:ea typeface="Calibri" panose="020F0502020204030204" pitchFamily="34" charset="0"/>
                <a:cs typeface="Calibri" panose="020F0502020204030204" pitchFamily="34" charset="0"/>
              </a:rPr>
              <a:t>distribution points of body mass index is 20 to some around 40 of charges 10000 to 20000.</a:t>
            </a:r>
          </a:p>
          <a:p>
            <a:endParaRPr lang="en-US" b="0" dirty="0">
              <a:solidFill>
                <a:srgbClr val="000000"/>
              </a:solidFill>
              <a:effectLst/>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8D24BBB-9D44-54D2-43E3-3AFE699B76AB}"/>
              </a:ext>
            </a:extLst>
          </p:cNvPr>
          <p:cNvPicPr>
            <a:picLocks noChangeAspect="1"/>
          </p:cNvPicPr>
          <p:nvPr/>
        </p:nvPicPr>
        <p:blipFill>
          <a:blip r:embed="rId2"/>
          <a:stretch>
            <a:fillRect/>
          </a:stretch>
        </p:blipFill>
        <p:spPr>
          <a:xfrm>
            <a:off x="8991599" y="993057"/>
            <a:ext cx="2753033" cy="2654711"/>
          </a:xfrm>
          <a:prstGeom prst="rect">
            <a:avLst/>
          </a:prstGeom>
        </p:spPr>
      </p:pic>
      <p:pic>
        <p:nvPicPr>
          <p:cNvPr id="5" name="Picture 4">
            <a:extLst>
              <a:ext uri="{FF2B5EF4-FFF2-40B4-BE49-F238E27FC236}">
                <a16:creationId xmlns:a16="http://schemas.microsoft.com/office/drawing/2014/main" id="{403E6B8C-4832-CDCB-7FC0-0688AD4C8E1B}"/>
              </a:ext>
            </a:extLst>
          </p:cNvPr>
          <p:cNvPicPr>
            <a:picLocks noChangeAspect="1"/>
          </p:cNvPicPr>
          <p:nvPr/>
        </p:nvPicPr>
        <p:blipFill>
          <a:blip r:embed="rId3"/>
          <a:stretch>
            <a:fillRect/>
          </a:stretch>
        </p:blipFill>
        <p:spPr>
          <a:xfrm>
            <a:off x="8991599" y="3882205"/>
            <a:ext cx="2939845" cy="2294758"/>
          </a:xfrm>
          <a:prstGeom prst="rect">
            <a:avLst/>
          </a:prstGeom>
        </p:spPr>
      </p:pic>
      <p:pic>
        <p:nvPicPr>
          <p:cNvPr id="6" name="Picture 5">
            <a:extLst>
              <a:ext uri="{FF2B5EF4-FFF2-40B4-BE49-F238E27FC236}">
                <a16:creationId xmlns:a16="http://schemas.microsoft.com/office/drawing/2014/main" id="{2546A3F6-585A-4210-CC0F-F0D69639B2F8}"/>
              </a:ext>
            </a:extLst>
          </p:cNvPr>
          <p:cNvPicPr>
            <a:picLocks noChangeAspect="1"/>
          </p:cNvPicPr>
          <p:nvPr/>
        </p:nvPicPr>
        <p:blipFill>
          <a:blip r:embed="rId4"/>
          <a:stretch>
            <a:fillRect/>
          </a:stretch>
        </p:blipFill>
        <p:spPr>
          <a:xfrm>
            <a:off x="6037005" y="2683414"/>
            <a:ext cx="2861187" cy="2536724"/>
          </a:xfrm>
          <a:prstGeom prst="rect">
            <a:avLst/>
          </a:prstGeom>
        </p:spPr>
      </p:pic>
    </p:spTree>
    <p:extLst>
      <p:ext uri="{BB962C8B-B14F-4D97-AF65-F5344CB8AC3E}">
        <p14:creationId xmlns:p14="http://schemas.microsoft.com/office/powerpoint/2010/main" val="291943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15FC-79C0-542B-CBBD-3EA592BC2CCB}"/>
              </a:ext>
            </a:extLst>
          </p:cNvPr>
          <p:cNvSpPr>
            <a:spLocks noGrp="1"/>
          </p:cNvSpPr>
          <p:nvPr>
            <p:ph type="title"/>
          </p:nvPr>
        </p:nvSpPr>
        <p:spPr>
          <a:xfrm>
            <a:off x="838200" y="365126"/>
            <a:ext cx="10515600" cy="1040888"/>
          </a:xfrm>
        </p:spPr>
        <p:txBody>
          <a:bodyPr>
            <a:normAutofit/>
          </a:bodyPr>
          <a:lstStyle/>
          <a:p>
            <a:r>
              <a:rPr lang="en-IN" sz="3600" b="1" u="sng" dirty="0">
                <a:latin typeface="Times New Roman" panose="02020603050405020304" pitchFamily="18" charset="0"/>
                <a:cs typeface="Times New Roman" panose="02020603050405020304" pitchFamily="18" charset="0"/>
              </a:rPr>
              <a:t>Data Preparation Steps:</a:t>
            </a:r>
          </a:p>
        </p:txBody>
      </p:sp>
      <p:sp>
        <p:nvSpPr>
          <p:cNvPr id="3" name="Content Placeholder 2">
            <a:extLst>
              <a:ext uri="{FF2B5EF4-FFF2-40B4-BE49-F238E27FC236}">
                <a16:creationId xmlns:a16="http://schemas.microsoft.com/office/drawing/2014/main" id="{5BEE7F5E-41AD-3039-4F4F-A113E472215C}"/>
              </a:ext>
            </a:extLst>
          </p:cNvPr>
          <p:cNvSpPr>
            <a:spLocks noGrp="1"/>
          </p:cNvSpPr>
          <p:nvPr>
            <p:ph idx="1"/>
          </p:nvPr>
        </p:nvSpPr>
        <p:spPr>
          <a:xfrm>
            <a:off x="838200" y="1632155"/>
            <a:ext cx="10515600" cy="4316362"/>
          </a:xfrm>
        </p:spPr>
        <p:txBody>
          <a:bodyPr>
            <a:normAutofit/>
          </a:bodyPr>
          <a:lstStyle/>
          <a:p>
            <a:pPr marL="0" indent="0">
              <a:buNone/>
            </a:pPr>
            <a:r>
              <a:rPr lang="en-US" sz="2400" b="1" dirty="0"/>
              <a:t>Input Variables (Features):</a:t>
            </a:r>
          </a:p>
          <a:p>
            <a:r>
              <a:rPr lang="en-US" sz="2400" i="1" u="sng" dirty="0"/>
              <a:t>Age: </a:t>
            </a:r>
            <a:r>
              <a:rPr lang="en-US" sz="2000" dirty="0"/>
              <a:t>Numerical. </a:t>
            </a:r>
          </a:p>
          <a:p>
            <a:r>
              <a:rPr lang="en-US" sz="2400" i="1" u="sng" dirty="0"/>
              <a:t>Sex: </a:t>
            </a:r>
            <a:r>
              <a:rPr lang="en-US" sz="2000" dirty="0"/>
              <a:t>Categorical.</a:t>
            </a:r>
            <a:endParaRPr lang="en-US" dirty="0"/>
          </a:p>
          <a:p>
            <a:r>
              <a:rPr lang="en-US" sz="2400" i="1" u="sng" dirty="0"/>
              <a:t>BMI: </a:t>
            </a:r>
            <a:r>
              <a:rPr lang="en-US" sz="2000" dirty="0"/>
              <a:t>Numerical.</a:t>
            </a:r>
          </a:p>
          <a:p>
            <a:r>
              <a:rPr lang="en-US" sz="2400" i="1" u="sng" dirty="0"/>
              <a:t>Smoker: </a:t>
            </a:r>
            <a:r>
              <a:rPr lang="en-US" sz="2000" dirty="0"/>
              <a:t>Categorical.</a:t>
            </a:r>
          </a:p>
          <a:p>
            <a:r>
              <a:rPr lang="en-US" i="1" u="sng" dirty="0"/>
              <a:t>Region: </a:t>
            </a:r>
            <a:r>
              <a:rPr lang="en-US" sz="2000" dirty="0"/>
              <a:t>Categorical. </a:t>
            </a:r>
            <a:endParaRPr lang="en-US" dirty="0"/>
          </a:p>
          <a:p>
            <a:pPr marL="0" indent="0">
              <a:buNone/>
            </a:pPr>
            <a:r>
              <a:rPr lang="en-US" sz="2400" b="1" dirty="0"/>
              <a:t>Output Variable (Target):</a:t>
            </a:r>
          </a:p>
          <a:p>
            <a:r>
              <a:rPr lang="en-US" sz="2400" i="1" u="sng" dirty="0"/>
              <a:t>Charges: </a:t>
            </a:r>
            <a:r>
              <a:rPr lang="en-US" sz="2000" dirty="0"/>
              <a:t>Numerical. </a:t>
            </a:r>
          </a:p>
          <a:p>
            <a:pPr marL="0" indent="0">
              <a:buNone/>
            </a:pPr>
            <a:r>
              <a:rPr lang="en-US" sz="2000" dirty="0"/>
              <a:t>The medical costs billed by health insurance for the individual, which we aim to predict.</a:t>
            </a:r>
          </a:p>
          <a:p>
            <a:endParaRPr lang="en-IN" dirty="0"/>
          </a:p>
        </p:txBody>
      </p:sp>
    </p:spTree>
    <p:extLst>
      <p:ext uri="{BB962C8B-B14F-4D97-AF65-F5344CB8AC3E}">
        <p14:creationId xmlns:p14="http://schemas.microsoft.com/office/powerpoint/2010/main" val="7023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E7A83-8C27-316A-9B38-A62CE8BB2720}"/>
              </a:ext>
            </a:extLst>
          </p:cNvPr>
          <p:cNvSpPr>
            <a:spLocks noGrp="1"/>
          </p:cNvSpPr>
          <p:nvPr>
            <p:ph idx="1"/>
          </p:nvPr>
        </p:nvSpPr>
        <p:spPr>
          <a:xfrm>
            <a:off x="838200" y="1946787"/>
            <a:ext cx="9770806" cy="4230176"/>
          </a:xfrm>
        </p:spPr>
        <p:txBody>
          <a:bodyPr>
            <a:normAutofit/>
          </a:bodyPr>
          <a:lstStyle/>
          <a:p>
            <a:pPr marL="0" indent="0">
              <a:buNone/>
            </a:pPr>
            <a:r>
              <a:rPr lang="en-US" sz="2400" b="1" dirty="0"/>
              <a:t>ML Task : </a:t>
            </a:r>
            <a:r>
              <a:rPr lang="en-US" sz="2000" dirty="0"/>
              <a:t>Regression</a:t>
            </a:r>
          </a:p>
          <a:p>
            <a:pPr marL="0" indent="0">
              <a:buNone/>
            </a:pPr>
            <a:r>
              <a:rPr lang="en-US" sz="2400" b="1" dirty="0"/>
              <a:t>Why Regression?: </a:t>
            </a:r>
          </a:p>
          <a:p>
            <a:pPr marL="0" indent="0">
              <a:buNone/>
            </a:pPr>
            <a:r>
              <a:rPr lang="en-US" sz="2000" dirty="0"/>
              <a:t>The goal is to predict a continuous quantity (medical costs).</a:t>
            </a:r>
          </a:p>
          <a:p>
            <a:r>
              <a:rPr lang="en-US" dirty="0"/>
              <a:t> </a:t>
            </a:r>
            <a:r>
              <a:rPr lang="en-US" sz="2000" dirty="0"/>
              <a:t>Regression models are designed to predict numerical values based on input features, making it the appropriate machine learning task for this objective.</a:t>
            </a:r>
          </a:p>
        </p:txBody>
      </p:sp>
      <p:sp>
        <p:nvSpPr>
          <p:cNvPr id="4" name="AutoShape 2" descr="How to Calculate Mean Absolute Error in Excel - That Excel Site">
            <a:extLst>
              <a:ext uri="{FF2B5EF4-FFF2-40B4-BE49-F238E27FC236}">
                <a16:creationId xmlns:a16="http://schemas.microsoft.com/office/drawing/2014/main" id="{1D5F0B08-29ED-1F8D-761D-6CDBCA5CFD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70019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1168</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Courier New</vt:lpstr>
      <vt:lpstr>Roboto</vt:lpstr>
      <vt:lpstr>Söhne</vt:lpstr>
      <vt:lpstr>Times New Roman</vt:lpstr>
      <vt:lpstr>Wingdings</vt:lpstr>
      <vt:lpstr>Office Theme</vt:lpstr>
      <vt:lpstr>PowerPoint Presentation</vt:lpstr>
      <vt:lpstr>Contents:</vt:lpstr>
      <vt:lpstr>Problem Statement</vt:lpstr>
      <vt:lpstr>Introduction:</vt:lpstr>
      <vt:lpstr>Growth Drivers of Health Insurance in India </vt:lpstr>
      <vt:lpstr> About the Medical  Cost Dataset   Features of Data:</vt:lpstr>
      <vt:lpstr> Data Cleaning And Basic EDA :</vt:lpstr>
      <vt:lpstr>Data Preparation Steps:</vt:lpstr>
      <vt:lpstr>PowerPoint Presentation</vt:lpstr>
      <vt:lpstr>Data Splitting :</vt:lpstr>
      <vt:lpstr>Data Preparation Techniques :</vt:lpstr>
      <vt:lpstr>Model Building Algorithms:</vt:lpstr>
      <vt:lpstr>Evaluation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aksharareddie1596@gmail.com</dc:creator>
  <cp:lastModifiedBy>Akshara Reddy</cp:lastModifiedBy>
  <cp:revision>1</cp:revision>
  <dcterms:created xsi:type="dcterms:W3CDTF">2024-02-02T11:17:39Z</dcterms:created>
  <dcterms:modified xsi:type="dcterms:W3CDTF">2024-02-03T04:39:17Z</dcterms:modified>
</cp:coreProperties>
</file>