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5"/>
  </p:notesMasterIdLst>
  <p:sldIdLst>
    <p:sldId id="257" r:id="rId5"/>
    <p:sldId id="370" r:id="rId6"/>
    <p:sldId id="353" r:id="rId7"/>
    <p:sldId id="297" r:id="rId8"/>
    <p:sldId id="298" r:id="rId9"/>
    <p:sldId id="357" r:id="rId10"/>
    <p:sldId id="293" r:id="rId11"/>
    <p:sldId id="358" r:id="rId12"/>
    <p:sldId id="296" r:id="rId13"/>
    <p:sldId id="300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03" r:id="rId23"/>
    <p:sldId id="304" r:id="rId24"/>
    <p:sldId id="306" r:id="rId25"/>
    <p:sldId id="319" r:id="rId26"/>
    <p:sldId id="360" r:id="rId27"/>
    <p:sldId id="323" r:id="rId28"/>
    <p:sldId id="362" r:id="rId29"/>
    <p:sldId id="327" r:id="rId30"/>
    <p:sldId id="328" r:id="rId31"/>
    <p:sldId id="329" r:id="rId32"/>
    <p:sldId id="330" r:id="rId33"/>
    <p:sldId id="331" r:id="rId34"/>
    <p:sldId id="332" r:id="rId35"/>
    <p:sldId id="270" r:id="rId36"/>
    <p:sldId id="271" r:id="rId37"/>
    <p:sldId id="333" r:id="rId38"/>
    <p:sldId id="334" r:id="rId39"/>
    <p:sldId id="335" r:id="rId40"/>
    <p:sldId id="275" r:id="rId41"/>
    <p:sldId id="276" r:id="rId42"/>
    <p:sldId id="337" r:id="rId43"/>
    <p:sldId id="363" r:id="rId44"/>
    <p:sldId id="364" r:id="rId45"/>
    <p:sldId id="365" r:id="rId46"/>
    <p:sldId id="366" r:id="rId47"/>
    <p:sldId id="367" r:id="rId48"/>
    <p:sldId id="344" r:id="rId49"/>
    <p:sldId id="345" r:id="rId50"/>
    <p:sldId id="346" r:id="rId51"/>
    <p:sldId id="368" r:id="rId52"/>
    <p:sldId id="350" r:id="rId53"/>
    <p:sldId id="29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C890D-DDBA-48C5-81B2-3A6144A0BDA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6AE98-2BE7-40FC-88C8-249C20BE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8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0E99-9C8B-4D9B-9CE8-51A4204D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8CF59-16D0-48D7-9299-F65047D6A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8F9B-7066-48BD-A970-7A81BDCF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35BC-7332-4212-A54B-66A14B9F5539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7C6E-1F4C-4B73-B83E-E1DD4609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6189-42EC-44E4-8626-B0FF1E9A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8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0D07-B41A-4009-A385-70822314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197AD-9B9B-4583-8F57-E34169B9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3F70-C791-4850-92CA-91795649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A930-7E7C-459A-BF48-494FE95572D8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4E6C-8C09-4177-B679-F96D7A2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45DA-CEB0-4516-9231-4EDD985A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A3ED5-4E1B-4A37-A5E8-499181E4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1878-7CAD-4842-9F9F-FE19415CC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ECB-0A8F-49FB-B34B-39F4E4F8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C-C319-42E6-B037-3FDBEC06A548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583D-031F-41A9-B9D1-DF22878B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ED1A-D35A-484F-B3ED-E0BA648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9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641" y="192481"/>
            <a:ext cx="1040871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FB3F6-46CD-48C7-AE1F-002495D05DB8}" type="datetime1">
              <a:rPr lang="en-IN" smtClean="0"/>
              <a:t>11-03-2022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58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E468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241E-51A4-49A3-BDFF-11677FBD4704}" type="datetime1">
              <a:rPr lang="en-IN" smtClean="0"/>
              <a:t>11-03-2022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609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E468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02DD7-357D-415D-967F-8CF492176CEF}" type="datetime1">
              <a:rPr lang="en-IN" smtClean="0"/>
              <a:t>11-03-2022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71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E468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E73F-3715-4736-BFF8-063C8CF343A6}" type="datetime1">
              <a:rPr lang="en-IN" smtClean="0"/>
              <a:t>11-03-2022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3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8A88-D5E5-4ED0-960F-BC6ED2B108C1}" type="datetime1">
              <a:rPr lang="en-IN" smtClean="0"/>
              <a:t>11-03-2022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5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42C8-B2DF-4814-A77B-68FF3C6E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6456D-4C50-4B46-877F-D0839D2E1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41C5-2A7E-4F7E-A3A3-F375B973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6A3-E4F2-46FA-9358-E40BA4098204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4C7E-BC4E-481D-9CF8-E2027C1D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EDD0-7B2D-44E6-982A-B3570248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1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BA48-6203-49D4-8F70-42A6CFF3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0838-9473-4F2A-BF1F-C1CCB872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C90E-C5DF-46FE-84E6-5F9F5D40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1F6C-B438-4604-8F8E-4134BE74CAEC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1C1B-EEC1-4B9E-9E81-B2D9E5FD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1E5EE-F1E3-4C81-8215-DE84A2C9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4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EEDD-CD91-476C-935B-A637EB36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4600-6A44-456E-8416-57F29781C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DAB2-B923-4E3F-9C79-355568B1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CA7E-4490-4B34-AD55-211AFB249AC4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396F-4981-4DC3-AA79-2BD88A0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F76D-B93C-4F25-9A8D-31855420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6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DC43-4483-4BAC-BB0B-E571CEF5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25DFF-BB82-42E3-B35A-6E63159A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EBBB-DF41-44B7-AA24-AE6109B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C763-8840-49FF-B137-6957BEADF6C9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0EC9-C696-45B0-9CBE-B3E6DDAE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1A66-8D69-48EC-AEBC-EACAB58F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99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3A3D-8218-4516-88BC-6DD1026C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B32D-2176-4143-84EA-C46904958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BA996-6CDC-4CA7-9CA2-D3347FCD9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EAF23-9D0E-4AEC-92F9-AD18DC62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CD8A-23EF-45FC-BAF5-1AE52E27A08E}" type="datetime1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450D-F0CD-4590-B0E2-2A47810C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F63EE-6497-40DB-A10C-70448440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11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1030-F1DC-4242-8593-216A2EFC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75807-514C-43B2-81FD-AB375ECE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7125F-11FF-417A-AE4A-DDCFB92A3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A6AE6-1041-4446-A78E-8312E93E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B5F0C-A7DF-417A-AAAD-78600768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711BB-122F-497D-87BA-9E9DF946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79CC-624E-443C-9DB0-AB6FDE9CACC6}" type="datetime1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02CA1-729A-40D8-8F01-62047F91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6DAE6-E5F4-4D3D-B05D-CCF537EB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85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9547-8E9A-4D84-9E60-C6D438CF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30DAC-930C-4CC7-85B9-98B20885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A4C-4051-4232-9B40-8BF07D5D25D7}" type="datetime1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A47-EAED-41CE-B2F7-A9C54408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42A54-9F7B-4572-9654-4BC70D1C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46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0D55B-6559-4642-A726-0E3E623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4601-25C9-41E8-8506-53169B500DCD}" type="datetime1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C3807-E134-43F9-84DF-BCD5F31E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15672-DB14-44EE-8252-3AA108DA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863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725B-2C1F-401F-8CCE-61E234CF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50B9-DD84-4044-97B9-3CED57D2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83E34-3D58-4201-A748-0BB7CF25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B0672-DE1E-4958-BC14-C7C7BC1E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7867-A978-40CD-A4A0-EF291627F405}" type="datetime1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C9A23-6F7A-4447-A96A-BDA5228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411DE-4252-4B28-8D1D-0EBE68C0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70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567-66EA-4B32-9DD4-25FB5D0F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E7733-1EA7-4F39-ABB4-AFC92E80E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C111-227A-40C6-ABF3-D10CDD81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BFC6-B663-4E7B-90C1-DA8D0344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FBA8-BA1E-4365-9BE9-AE0A8B53038B}" type="datetime1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BE34-67BA-4553-BBB7-ACE232BD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644AB-D9C8-4C63-A016-8A026A31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27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4503-07C6-43ED-87A7-2C59446B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0F41-D284-43C8-A9A4-E9E99E52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8149-AF59-45D3-B3DF-F2CA810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A951-854A-4CC0-BBF8-7069D444E380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B6F5-06DA-4D0B-8228-C901F2B2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6C552-B60C-4CD0-A632-3BD5DAB8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25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CF92F-27E9-4916-AA3B-79A57AF5D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5400-6455-4AC2-90F6-07A703CB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86597-5172-4BC4-96CF-3EAB39CB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FDDC-231F-4E6C-9829-E35A7729C678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8CA2-F514-4272-B664-353A3B81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89B1-AE35-47A4-95FF-330710D4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04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D5B5-A927-4722-B858-CF1005A8B23C}" type="datetime1">
              <a:rPr lang="en-IN" smtClean="0"/>
              <a:t>11-03-2022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970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4FD6-75E7-4AA6-9E2E-9D198B8F068D}" type="datetime1">
              <a:rPr lang="en-IN" smtClean="0"/>
              <a:t>11-03-2022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7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D570-5EE7-4C7C-87A5-74F1CB97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3A03-19ED-414A-BB97-3E9F80FE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EDB4-4186-4A96-9A3A-01D49F03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1219-54C3-40E2-A106-9F8A965BC83A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253E-6207-400C-8A50-E9B32A9D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49D7-52B1-4D5C-9FA2-A5D443B5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02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04C1F-0A5A-431F-9315-5FADC244791C}" type="datetime1">
              <a:rPr lang="en-IN" smtClean="0"/>
              <a:t>11-03-2022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772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49AD-31D6-4BBD-824B-28A69B24A7C7}" type="datetime1">
              <a:rPr lang="en-IN" smtClean="0"/>
              <a:t>11-03-2022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213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8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957072"/>
            <a:ext cx="12192000" cy="49133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E37A-3932-475F-B2F1-46F4539F7175}" type="datetime1">
              <a:rPr lang="en-IN" smtClean="0"/>
              <a:t>11-03-2022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14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9821-50E1-47B8-98DF-AC384FD2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4D1A-18BD-425D-8E1E-F172B72D0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F6A8C-6BDC-41DB-8ED7-630553BC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36639-05C2-4164-BAED-DA76085E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033-9293-44CD-B952-A6C161FFD084}" type="datetime1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7E1EB-F3C0-443A-B28E-E08E52C8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0E5C9-6A0C-473B-98D9-C5D6E988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7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BA4-F27F-4722-8917-CEE7DCB9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0F030-8FEB-47BB-A381-D37B5284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23044-0A14-4A99-B15F-F10F4C84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93933-3C32-49A1-8EA8-710E43E86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27787-8CDD-4103-9DC6-BAACB484B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F7BB7-72FF-49AC-9139-E8A6357B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4A09-08C7-47FE-AC40-C75D30C58302}" type="datetime1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6B83C-6C95-42F3-B0C4-D64CAB06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124A2-9B36-4B8B-8072-689E30B8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8EC3-2CF6-492E-8962-E3B48C8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BB5CF-38C9-450B-ABAB-24AA4489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A551-D062-4552-98D3-F510812E8433}" type="datetime1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60F90-2347-4F3C-93BE-FFA32EE7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22CE7-507C-4757-AC96-4A97E9C4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1FA41-1870-4D3C-92C3-0D526B9C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C5D6-F331-4249-ACFD-57E4E5092AF2}" type="datetime1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ED04A-919C-436D-8D4F-A4C9049D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92A11-C97D-4DFD-BA47-1F574337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57FA-03BE-422E-B491-0A04A61F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E092-8F45-4377-9CBD-BF215F28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6733-640A-4721-A5CC-369DC29D9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C000-FE09-4AC6-92AB-4EFEA564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7CA-C2E7-4948-BC6F-46DD7BF60B2A}" type="datetime1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DF47-4392-4397-88ED-BDD9EF5C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8D8E-B3BC-4178-8A35-8FA463BE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1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ABB0-1252-4818-9C03-ACA99276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B9253-39F3-4970-84FB-31BAD8265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2D6E-2986-4AC3-8555-4D2986912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C89C-8C4B-452E-8EDB-DACC9947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49B-CFBD-4187-9FF7-C3091C428638}" type="datetime1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2B6A-4728-4349-BADB-4F87F5E3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F32DF-DDD8-4463-9E4F-26CFB94F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0D053-62C4-41F2-975A-40032654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E8296-07D8-47DA-893C-8B83EB49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CA76-52CD-4165-8523-6558D1467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58E1-5A2E-4A46-B673-DD9A65E5C63C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0EC5-0430-4424-BC2F-9C08EB8B9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ED91-228E-4819-9050-20AA3782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9B48-B887-4242-8831-A262662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3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19300"/>
            <a:ext cx="12192000" cy="4105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26483"/>
            <a:ext cx="12192000" cy="7315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6960" y="187197"/>
            <a:ext cx="49580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E468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255" y="1261694"/>
            <a:ext cx="11105489" cy="409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1F91-2FC5-4504-BF46-CE0E2529A660}" type="datetime1">
              <a:rPr lang="en-IN" smtClean="0"/>
              <a:t>11-03-2022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8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EFBF5-D399-4371-BF75-A56B064A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FC48-2867-46F4-9E8C-C3B0CC6F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F4AD-D059-4CF0-8519-187583076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B73C-1CD9-4C17-98E8-8A40F0C20C67}" type="datetime1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39701-E6A9-40FB-8E1B-C88DFCFD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673E-BBB8-47A1-A3C1-409060C42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F50C-E900-4B03-9B54-167E532D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3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8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9357" y="3564382"/>
            <a:ext cx="773328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@CHAITANYA R GAAJULA - ALL RIGHTS RESERVED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16DE-7B60-4D15-AD0B-A76F0CBDBAE6}" type="datetime1">
              <a:rPr lang="en-IN" smtClean="0"/>
              <a:t>11-03-2022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6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200" y="2800623"/>
            <a:ext cx="67595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spc="4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Continuous Testing</a:t>
            </a:r>
            <a:endParaRPr kumimoji="0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9846-20CD-4C86-B181-9751102E1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448" y="1709206"/>
            <a:ext cx="10489103" cy="1646302"/>
          </a:xfrm>
        </p:spPr>
        <p:txBody>
          <a:bodyPr>
            <a:normAutofit/>
          </a:bodyPr>
          <a:lstStyle/>
          <a:p>
            <a:r>
              <a:rPr lang="en-US" sz="4000" dirty="0"/>
              <a:t>Testing Java applications using JUnit framework </a:t>
            </a:r>
          </a:p>
        </p:txBody>
      </p:sp>
    </p:spTree>
    <p:extLst>
      <p:ext uri="{BB962C8B-B14F-4D97-AF65-F5344CB8AC3E}">
        <p14:creationId xmlns:p14="http://schemas.microsoft.com/office/powerpoint/2010/main" val="343860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7F64-8100-4E92-8DAB-413C2C92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6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JUnit framework?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923E3-2DA4-44B8-B21B-91E8FFFA16E8}"/>
              </a:ext>
            </a:extLst>
          </p:cNvPr>
          <p:cNvSpPr txBox="1"/>
          <p:nvPr/>
        </p:nvSpPr>
        <p:spPr>
          <a:xfrm>
            <a:off x="339047" y="1575104"/>
            <a:ext cx="115995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 framework for testing “units” in Java applications.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part of a family of unit testing frameworks called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xUnit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Became an important part on test-driven development in software.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Requirements are translated in small specific test cases.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tests grants reliability and confidence of software designs and helps to detect parts of the code that does not meet the requirements.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tests can be also used for debugging purposes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EE40-09DB-4319-BE24-20BDF916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to create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7C1E-0BD1-4A13-A145-8AE81FF0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1807529"/>
            <a:ext cx="891370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Unit test needs a special project structure (automatically created with Maven)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Create a Maven project in Eclipse (File -&gt; New -&gt; Other -&gt; Maven Project)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Activate “Create a simple project”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For Group id choose “</a:t>
            </a:r>
            <a:r>
              <a:rPr lang="en-US" sz="2200" dirty="0" err="1">
                <a:latin typeface="+mj-lt"/>
              </a:rPr>
              <a:t>com.myJunitTutorial</a:t>
            </a:r>
            <a:r>
              <a:rPr lang="en-US" sz="2200" dirty="0">
                <a:latin typeface="+mj-lt"/>
              </a:rPr>
              <a:t>” and in Artifact id “</a:t>
            </a:r>
            <a:r>
              <a:rPr lang="en-US" sz="2200" dirty="0" err="1">
                <a:latin typeface="+mj-lt"/>
              </a:rPr>
              <a:t>MyJunitTutorial</a:t>
            </a:r>
            <a:r>
              <a:rPr lang="en-US" sz="2200" dirty="0">
                <a:latin typeface="+mj-lt"/>
              </a:rPr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2387B-E26D-4A12-B84E-FB5489C3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000" y="2271540"/>
            <a:ext cx="3127000" cy="34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0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EE40-09DB-4319-BE24-20BDF916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to create a Unit test?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980E1-030C-4B79-B0CB-D710E994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3" y="1190910"/>
            <a:ext cx="11079822" cy="4476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Write a Java  Class for appending First Name and  named as Nameop.java as shown in the screenshot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AA061-118D-477D-82A9-43772023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20" y="1872495"/>
            <a:ext cx="4192033" cy="47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5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EE40-09DB-4319-BE24-20BDF916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177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How to create a Unit test?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980E1-030C-4B79-B0CB-D710E994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70" y="1027906"/>
            <a:ext cx="8596668" cy="4710402"/>
          </a:xfrm>
        </p:spPr>
        <p:txBody>
          <a:bodyPr>
            <a:norm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Write a Java Class named as Main which uses the Java Class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Nameop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0654D-17C6-4126-A77C-C9A5FE02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64" y="2390848"/>
            <a:ext cx="5160611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44D8-0A28-46A2-BB38-0566079E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5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to create an Unit test?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A7A71-E7D0-4EE7-B5AA-557CE59AD0A2}"/>
              </a:ext>
            </a:extLst>
          </p:cNvPr>
          <p:cNvSpPr txBox="1">
            <a:spLocks/>
          </p:cNvSpPr>
          <p:nvPr/>
        </p:nvSpPr>
        <p:spPr>
          <a:xfrm>
            <a:off x="369870" y="1181528"/>
            <a:ext cx="8904132" cy="48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/test/java/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com.myJunitTutorial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(right click) -&gt; New -&gt;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“JUnit Test Case”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“Test”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after name of the tested class (convention)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NameopTest.java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4AFDB6-503C-4385-871A-E4BBF3794480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2842321" y="4338320"/>
            <a:ext cx="1882079" cy="316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2449BB-C041-4EF0-8DC9-97FA25C34188}"/>
              </a:ext>
            </a:extLst>
          </p:cNvPr>
          <p:cNvGrpSpPr/>
          <p:nvPr/>
        </p:nvGrpSpPr>
        <p:grpSpPr>
          <a:xfrm>
            <a:off x="883811" y="2825619"/>
            <a:ext cx="1958510" cy="3025402"/>
            <a:chOff x="741571" y="2988179"/>
            <a:chExt cx="1958510" cy="302540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9E3964-DA79-49A7-B6C5-83E66E82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571" y="2988179"/>
              <a:ext cx="1958510" cy="302540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971D8A-26A2-476E-A1B4-DBCB74903ED8}"/>
                </a:ext>
              </a:extLst>
            </p:cNvPr>
            <p:cNvSpPr/>
            <p:nvPr/>
          </p:nvSpPr>
          <p:spPr>
            <a:xfrm>
              <a:off x="1192615" y="4404614"/>
              <a:ext cx="1239520" cy="21336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94C75C-6EC4-430C-8298-A336FF2149D0}"/>
                </a:ext>
              </a:extLst>
            </p:cNvPr>
            <p:cNvSpPr/>
            <p:nvPr/>
          </p:nvSpPr>
          <p:spPr>
            <a:xfrm>
              <a:off x="810211" y="4947919"/>
              <a:ext cx="1859390" cy="55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1E69369-BBA0-4039-8F82-9A7AF061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831" y="2707748"/>
            <a:ext cx="4402380" cy="330178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9119B15-16BC-4B84-A7E9-94B542F2C66F}"/>
              </a:ext>
            </a:extLst>
          </p:cNvPr>
          <p:cNvSpPr/>
          <p:nvPr/>
        </p:nvSpPr>
        <p:spPr>
          <a:xfrm>
            <a:off x="4724400" y="2621280"/>
            <a:ext cx="4549602" cy="344040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4A1A-040B-4F86-8434-B3D43571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8" y="-101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How to create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4559-F880-48B5-8BAD-E8117BAB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8" y="1224267"/>
            <a:ext cx="10749552" cy="481709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+mj-lt"/>
              </a:rPr>
              <a:t>One can manually add a recent version of JUnit into the </a:t>
            </a:r>
            <a:r>
              <a:rPr lang="en-US" sz="2200" i="1" dirty="0">
                <a:latin typeface="+mj-lt"/>
              </a:rPr>
              <a:t>Build Path</a:t>
            </a:r>
            <a:r>
              <a:rPr lang="en-US" sz="2200" dirty="0">
                <a:latin typeface="+mj-lt"/>
              </a:rPr>
              <a:t>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We are going to use:</a:t>
            </a:r>
          </a:p>
          <a:p>
            <a:pPr lvl="1"/>
            <a:r>
              <a:rPr lang="en-US" sz="2200" dirty="0">
                <a:latin typeface="+mj-lt"/>
              </a:rPr>
              <a:t>J2SE – 1.5 (JRE 1.8)</a:t>
            </a:r>
          </a:p>
          <a:p>
            <a:pPr lvl="1"/>
            <a:r>
              <a:rPr lang="en-US" sz="2200" dirty="0">
                <a:latin typeface="+mj-lt"/>
              </a:rPr>
              <a:t>JUnit 4.12</a:t>
            </a:r>
          </a:p>
          <a:p>
            <a:pPr lvl="1"/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Some older versions of JUnit does not use </a:t>
            </a:r>
            <a:r>
              <a:rPr lang="en-US" sz="2200" i="1" dirty="0">
                <a:latin typeface="+mj-lt"/>
              </a:rPr>
              <a:t>@Test </a:t>
            </a:r>
            <a:r>
              <a:rPr lang="en-US" sz="2200" dirty="0">
                <a:latin typeface="+mj-lt"/>
              </a:rPr>
              <a:t>annotation by default to specify a test. An extension of </a:t>
            </a:r>
            <a:r>
              <a:rPr lang="en-US" sz="2200" i="1" dirty="0" err="1">
                <a:latin typeface="+mj-lt"/>
              </a:rPr>
              <a:t>TestCase</a:t>
            </a:r>
            <a:r>
              <a:rPr lang="en-US" sz="2200" dirty="0">
                <a:latin typeface="+mj-lt"/>
              </a:rPr>
              <a:t> class is used instead.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Be aware of some conventions used when creating tests.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Unit testing is based on the logic: “If no failure occurs, the test is successful”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31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27F5-B618-461C-AC8A-93272EB2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47" y="65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test methods: the first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137A-503A-4CE6-B9BF-917C08AF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92" y="1199678"/>
            <a:ext cx="8982110" cy="4841685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 methods for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Nameop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class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84BFA-8490-4E36-9DE7-2FEAFCE5696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948921" y="3504346"/>
            <a:ext cx="1142550" cy="900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12699E-D17C-40E0-B23D-8D165E15649F}"/>
              </a:ext>
            </a:extLst>
          </p:cNvPr>
          <p:cNvSpPr txBox="1"/>
          <p:nvPr/>
        </p:nvSpPr>
        <p:spPr>
          <a:xfrm>
            <a:off x="4303155" y="2121191"/>
            <a:ext cx="440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Righ</a:t>
            </a:r>
            <a:r>
              <a:rPr lang="en-US" i="1" dirty="0"/>
              <a:t> Click -&gt; Run As -&gt; JUnit Test Case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13E2A-6D69-4A86-B730-3EDF030A40E9}"/>
              </a:ext>
            </a:extLst>
          </p:cNvPr>
          <p:cNvCxnSpPr>
            <a:cxnSpLocks/>
          </p:cNvCxnSpPr>
          <p:nvPr/>
        </p:nvCxnSpPr>
        <p:spPr>
          <a:xfrm>
            <a:off x="10320898" y="4259567"/>
            <a:ext cx="0" cy="1356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881734-8786-4B8D-BC0F-D80A331779BD}"/>
              </a:ext>
            </a:extLst>
          </p:cNvPr>
          <p:cNvSpPr txBox="1"/>
          <p:nvPr/>
        </p:nvSpPr>
        <p:spPr>
          <a:xfrm>
            <a:off x="7091471" y="4704215"/>
            <a:ext cx="316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test </a:t>
            </a:r>
            <a:r>
              <a:rPr lang="en-US" sz="1400" b="1" i="1" dirty="0" err="1"/>
              <a:t>appendsLastNameTestFail</a:t>
            </a:r>
            <a:r>
              <a:rPr lang="en-US" sz="1400" dirty="0"/>
              <a:t> </a:t>
            </a:r>
            <a:r>
              <a:rPr lang="en-US" sz="1400" b="1" dirty="0"/>
              <a:t>failed</a:t>
            </a:r>
            <a:r>
              <a:rPr lang="en-US" sz="1400" dirty="0"/>
              <a:t> because the returned value of </a:t>
            </a:r>
            <a:r>
              <a:rPr lang="en-US" sz="1400" i="1" dirty="0" err="1"/>
              <a:t>n.appendsLastName</a:t>
            </a:r>
            <a:r>
              <a:rPr lang="en-US" sz="1400" i="1" dirty="0"/>
              <a:t>(“Sa”) </a:t>
            </a:r>
            <a:r>
              <a:rPr lang="en-US" sz="1400" dirty="0"/>
              <a:t>does not match the expected result.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943749-6D63-44B1-9A15-1B4854D0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71" y="2681314"/>
            <a:ext cx="4808637" cy="16460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544626-0C89-43C8-9DA3-75686F4B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71" y="5616045"/>
            <a:ext cx="4801016" cy="6706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4DC92-09AE-4A8F-B265-6A3F9CF0587F}"/>
              </a:ext>
            </a:extLst>
          </p:cNvPr>
          <p:cNvCxnSpPr>
            <a:cxnSpLocks/>
          </p:cNvCxnSpPr>
          <p:nvPr/>
        </p:nvCxnSpPr>
        <p:spPr>
          <a:xfrm>
            <a:off x="8706757" y="6041363"/>
            <a:ext cx="2621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9699166-5D30-4952-B102-B9050EE8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47" y="2733624"/>
            <a:ext cx="5585944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E45F-71D5-4D0C-B4BB-A1CA99AF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391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JUnit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D88-B686-434A-883D-E06BA323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2" y="1243174"/>
            <a:ext cx="11712539" cy="53571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annotation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@Test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specifies a test method. The name of test methods should have the same name of original tested method preceded by “test” and followed by an “_” to specify the condition that is being made within a test.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source code is not mixed with test code:</a:t>
            </a:r>
          </a:p>
          <a:p>
            <a:pPr lvl="2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/main/java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maintain your code to be tested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/test/java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maintain the created tests</a:t>
            </a:r>
          </a:p>
          <a:p>
            <a:pPr marL="457200" lvl="1" indent="0" algn="just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inline expressions in test methods arguments (assert methods of JUnit API for example) instead of passing variables.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Each test method should be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public void.</a:t>
            </a:r>
          </a:p>
          <a:p>
            <a:pPr marL="0" indent="0" algn="just">
              <a:buNone/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Do not use multiple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assert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or other test methods within a test.</a:t>
            </a:r>
          </a:p>
        </p:txBody>
      </p:sp>
    </p:spTree>
    <p:extLst>
      <p:ext uri="{BB962C8B-B14F-4D97-AF65-F5344CB8AC3E}">
        <p14:creationId xmlns:p14="http://schemas.microsoft.com/office/powerpoint/2010/main" val="297221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B6BB-12BA-43A6-B1D1-0A912760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Grouping tests into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1AA8-9BF9-4CA1-9789-2455D715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74" y="1181725"/>
            <a:ext cx="11866651" cy="52996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 project can have a huge number of test case classes.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Some of the tests can be logically grouped.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 Suites are a way of grouping tests that follows a common logic: </a:t>
            </a:r>
          </a:p>
          <a:p>
            <a:pPr lvl="1"/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Divide tests taking in account their specificity. Allows a logic separation.</a:t>
            </a:r>
          </a:p>
          <a:p>
            <a:pPr marL="457200" lvl="1" indent="0">
              <a:buNone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Detach heavier tests from others. Allows the execution of the test environment restricted to lightest tests, or heaviest ones.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904" y="365647"/>
            <a:ext cx="67595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Agenda</a:t>
            </a:r>
            <a:endParaRPr kumimoji="0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05697-D70A-4302-98B6-1401D1DDB673}"/>
              </a:ext>
            </a:extLst>
          </p:cNvPr>
          <p:cNvSpPr txBox="1"/>
          <p:nvPr/>
        </p:nvSpPr>
        <p:spPr>
          <a:xfrm>
            <a:off x="462338" y="1068513"/>
            <a:ext cx="79213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 of Continuous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Functional vs Non-Functional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 of Functional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with Junit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 of Selenium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with Selenium</a:t>
            </a:r>
          </a:p>
          <a:p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 of Non-Functional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with </a:t>
            </a:r>
            <a:r>
              <a:rPr lang="en-IN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Jmeter</a:t>
            </a: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with </a:t>
            </a:r>
            <a:r>
              <a:rPr lang="en-IN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BlazeMeter</a:t>
            </a: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2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DCCE-C1AB-4D47-AFE9-641350B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59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Grouping tests into Suites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E437C-9D9C-473E-89C1-20134DFED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88" y="1771651"/>
            <a:ext cx="3465030" cy="378775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E58A1-0695-47B7-AF55-BBF85C720A48}"/>
              </a:ext>
            </a:extLst>
          </p:cNvPr>
          <p:cNvSpPr txBox="1">
            <a:spLocks/>
          </p:cNvSpPr>
          <p:nvPr/>
        </p:nvSpPr>
        <p:spPr>
          <a:xfrm>
            <a:off x="4317397" y="1771651"/>
            <a:ext cx="7374593" cy="446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Whenever Run As -&gt; JUnit Test 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com.myJunitTutorial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all tests inside the package will run.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possible to limit the test execution only to some of the specific tests in a Test Suite.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Create a Test Suite: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Right click over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com.myJunitTutorial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-&gt; New -&gt; Other -&gt; JUnit Test Suite.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Choose the Test Cases classes to include in the suite in the window.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new Test Suite (java file) will be created. </a:t>
            </a:r>
          </a:p>
        </p:txBody>
      </p:sp>
    </p:spTree>
    <p:extLst>
      <p:ext uri="{BB962C8B-B14F-4D97-AF65-F5344CB8AC3E}">
        <p14:creationId xmlns:p14="http://schemas.microsoft.com/office/powerpoint/2010/main" val="6497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D57-7A08-4CD1-9129-1E995FB3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1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Good Practices in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5BCA-1653-4A2E-A67A-40FAFA89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31" y="1561672"/>
            <a:ext cx="11203969" cy="4829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One </a:t>
            </a:r>
            <a:r>
              <a:rPr lang="en-US" sz="2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@Test 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should have only one purpose (one condition per test). Do not test multiple aspects in the same test.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Follow the conventions about test class naming;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Always separate your source code from testing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Make sure that a test only fails when there is a failure. Abstract the dependencies from external sources. If a test fails because of an external source changed his behavior, the test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becames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not useful in fact.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Cover all possible scenarios in each test to assure the correctness of the methods.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using JUnit for performance evaluation, take in consideration the platforms where the tests will run for choosing </a:t>
            </a:r>
            <a:r>
              <a:rPr lang="en-US" sz="22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timeout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wisely.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7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576" y="2794000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Automation Testing using</a:t>
            </a:r>
            <a:r>
              <a:rPr b="1" spc="2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38" y="338477"/>
            <a:ext cx="85159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Selenium?</a:t>
            </a:r>
            <a:endParaRPr sz="3600" b="1" spc="-1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1CC7A-69E5-4C8E-8A67-5C1BA77ABDE7}"/>
              </a:ext>
            </a:extLst>
          </p:cNvPr>
          <p:cNvSpPr txBox="1"/>
          <p:nvPr/>
        </p:nvSpPr>
        <p:spPr>
          <a:xfrm>
            <a:off x="421240" y="1633592"/>
            <a:ext cx="110138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Open-source and a portable automated software testing tool for  testing web applications.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It has capabilities to operate across different browsers  and operating systems.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Selenium is a set of tools that helps testers to automate web-based applications more efficiently.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Fast and easy to use even with large sets of data with great accuracy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Directly runs scripts for any web browser to automate the web applications and test 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14" y="227129"/>
            <a:ext cx="4801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r>
              <a:rPr sz="3600" b="1" spc="-4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b="1" spc="-4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Features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143" y="1470660"/>
            <a:ext cx="10402824" cy="451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127" y="472041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 Components</a:t>
            </a:r>
            <a:endParaRPr b="1" spc="-1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D9186-B00B-4B1E-A971-8A4D73C0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70" y="1628774"/>
            <a:ext cx="7859730" cy="464215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12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2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6176" y="1641348"/>
            <a:ext cx="10373868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191" y="1440180"/>
            <a:ext cx="11591544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1615439"/>
            <a:ext cx="10454640" cy="4014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7155" y="1548383"/>
            <a:ext cx="10270236" cy="407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333" y="5137"/>
            <a:ext cx="67595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Continuous Testing</a:t>
            </a:r>
            <a:endParaRPr kumimoji="0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D6193-3955-4B3C-9E70-21AB77F80361}"/>
              </a:ext>
            </a:extLst>
          </p:cNvPr>
          <p:cNvSpPr txBox="1"/>
          <p:nvPr/>
        </p:nvSpPr>
        <p:spPr>
          <a:xfrm>
            <a:off x="606175" y="1818526"/>
            <a:ext cx="11311847" cy="4890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F1770-88CE-4E31-BD17-1FFCDD9D3B4D}"/>
              </a:ext>
            </a:extLst>
          </p:cNvPr>
          <p:cNvSpPr txBox="1"/>
          <p:nvPr/>
        </p:nvSpPr>
        <p:spPr>
          <a:xfrm>
            <a:off x="71919" y="791109"/>
            <a:ext cx="1184610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Process of evaluating the functionality of a software application to find any software bugs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It checks whether the developed software met the specified requirements and identifies any defect in the software in order to produce a quality product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basically executing a system in order to identify any gaps, errors, or missing requirements contrary to the actual requirements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Types of 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Continous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Testing: 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Functional Testing : 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ype of testing which verifies that each function of the software application operates in conformance with the requirement specification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Non Functional Testing: 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ype of software testing to test non-functional parameters such as reliability, load test, performance and accountability of the software. The primary purpose of non-functional testing is to test the reading speed of the software system as per non-functional parameters. 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13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999" y="1819655"/>
            <a:ext cx="11277601" cy="385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344" y="447294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40" y="1680972"/>
            <a:ext cx="9352788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6319" y="1682495"/>
            <a:ext cx="10119360" cy="3877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747" y="1589532"/>
            <a:ext cx="10157460" cy="436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055" y="1630679"/>
            <a:ext cx="11295888" cy="426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203" y="1243583"/>
            <a:ext cx="10213848" cy="476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6176" y="1482851"/>
            <a:ext cx="8671559" cy="4922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5092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Setting </a:t>
            </a:r>
            <a:r>
              <a:rPr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sz="3600" b="1" spc="-75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  <a:endParaRPr sz="3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172" y="1470660"/>
            <a:ext cx="10931652" cy="431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567" y="2794000"/>
            <a:ext cx="2856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chemeClr val="tx1"/>
                </a:solidFill>
              </a:rPr>
              <a:t>THANK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C35B-7423-4703-9490-0B2BA39DC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Apache JMeter and </a:t>
            </a:r>
            <a:r>
              <a:rPr lang="en-IN" sz="4000" b="1" dirty="0" err="1"/>
              <a:t>BlazeMeter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5357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774B-C91C-48F1-9814-B28E613F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128819"/>
            <a:ext cx="7596883" cy="682839"/>
          </a:xfrm>
        </p:spPr>
        <p:txBody>
          <a:bodyPr>
            <a:normAutofit/>
          </a:bodyPr>
          <a:lstStyle/>
          <a:p>
            <a:r>
              <a:rPr lang="en-IN" sz="3600" b="1" dirty="0"/>
              <a:t>Functional vs Non-functional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B48FB-601C-45ED-9D8E-594655067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899685"/>
              </p:ext>
            </p:extLst>
          </p:nvPr>
        </p:nvGraphicFramePr>
        <p:xfrm>
          <a:off x="226031" y="718782"/>
          <a:ext cx="10732212" cy="583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404">
                  <a:extLst>
                    <a:ext uri="{9D8B030D-6E8A-4147-A177-3AD203B41FA5}">
                      <a16:colId xmlns:a16="http://schemas.microsoft.com/office/drawing/2014/main" val="2898134542"/>
                    </a:ext>
                  </a:extLst>
                </a:gridCol>
                <a:gridCol w="3577404">
                  <a:extLst>
                    <a:ext uri="{9D8B030D-6E8A-4147-A177-3AD203B41FA5}">
                      <a16:colId xmlns:a16="http://schemas.microsoft.com/office/drawing/2014/main" val="3510968647"/>
                    </a:ext>
                  </a:extLst>
                </a:gridCol>
                <a:gridCol w="3577404">
                  <a:extLst>
                    <a:ext uri="{9D8B030D-6E8A-4147-A177-3AD203B41FA5}">
                      <a16:colId xmlns:a16="http://schemas.microsoft.com/office/drawing/2014/main" val="3025191605"/>
                    </a:ext>
                  </a:extLst>
                </a:gridCol>
              </a:tblGrid>
              <a:tr h="678218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Parameters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Functional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Non-functional testing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6026362"/>
                  </a:ext>
                </a:extLst>
              </a:tr>
              <a:tr h="6949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Execution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is performed after functional testing.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86547"/>
                  </a:ext>
                </a:extLst>
              </a:tr>
              <a:tr h="694963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Focus area</a:t>
                      </a:r>
                      <a:endParaRPr lang="en-IN" sz="180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is based on the customer's requirements.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focusses on customer's expectations.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76332237"/>
                  </a:ext>
                </a:extLst>
              </a:tr>
              <a:tr h="982534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Requirement</a:t>
                      </a:r>
                      <a:endParaRPr lang="en-IN" sz="180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is easy to define functional requirements.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is difficult to define the requirements for non-functional testing.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24746020"/>
                  </a:ext>
                </a:extLst>
              </a:tr>
              <a:tr h="694963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Usage</a:t>
                      </a:r>
                      <a:endParaRPr lang="en-IN" sz="180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helps to validate the behavior of the application.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helps to validate the performance of the application.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95561939"/>
                  </a:ext>
                </a:extLst>
              </a:tr>
              <a:tr h="694963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Objective</a:t>
                      </a:r>
                      <a:endParaRPr lang="en-IN" sz="180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Carried out to validate software actions.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is done to validate the performance of the software.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313641669"/>
                  </a:ext>
                </a:extLst>
              </a:tr>
              <a:tr h="694963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Requirements</a:t>
                      </a:r>
                      <a:endParaRPr lang="en-IN" sz="180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Functional testing is carried out using the functional specification.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This kind of testing is carried out by performance specifications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49094127"/>
                  </a:ext>
                </a:extLst>
              </a:tr>
              <a:tr h="694963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Manual testing</a:t>
                      </a:r>
                      <a:endParaRPr lang="en-IN" sz="180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Functional testing is easy to execute by manual testing.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It's very hard to perform non-functional testing manually.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245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02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64F7-923E-4BC4-9C84-50848118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0" y="16991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Apache JMeter?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B4FA-66B4-498B-A548-D5AF5F86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" y="1702335"/>
            <a:ext cx="11702266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Apache JMeter Java application is an open source software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Used to load test functional behavior and measure performance. 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Used to test performance both on static and dynamic resources &amp;  Web dynamic applications.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Is used to simulate a heavy load on a server, group of servers, network or object to test its strength or to analyze overall performance under different load types.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0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3A1D-DCB8-492D-BD15-14AA0950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72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 of Apache JMeter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0ED1-DEB0-4014-844B-B35DDE48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12" y="1027417"/>
            <a:ext cx="11558427" cy="52317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Ability to load and performance test many different applications/server/protocol types:</a:t>
            </a:r>
          </a:p>
          <a:p>
            <a:pPr lvl="1"/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Web - HTTP, HTTPS (Java, NodeJS, PHP, ASP.NET, …)</a:t>
            </a:r>
          </a:p>
          <a:p>
            <a:pPr lvl="1"/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SOAP / REST Webservices</a:t>
            </a:r>
          </a:p>
          <a:p>
            <a:pPr lvl="1"/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FTP</a:t>
            </a:r>
          </a:p>
          <a:p>
            <a:pPr lvl="1"/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Database via JDBC</a:t>
            </a:r>
          </a:p>
          <a:p>
            <a:pPr lvl="1"/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LDAP ..etc</a:t>
            </a:r>
          </a:p>
          <a:p>
            <a:pPr marL="457200" lvl="1" indent="0">
              <a:buNone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Full featured Test IDE that allows fast Test Plan recording , building and debugging.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 complete and ready to present dynamic HTML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Easy correlation through ability to extract data from most popular response formats, HTML, JSON , XML etc..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Complete portability and 100% Java purity.</a:t>
            </a:r>
          </a:p>
          <a:p>
            <a:pPr marL="0" indent="0">
              <a:buNone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0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87A0-84D4-40F6-BB86-8A07BD43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72" y="295413"/>
            <a:ext cx="10515600" cy="1325563"/>
          </a:xfrm>
        </p:spPr>
        <p:txBody>
          <a:bodyPr/>
          <a:lstStyle/>
          <a:p>
            <a:r>
              <a:rPr lang="en-IN" dirty="0"/>
              <a:t>Working of JMeter</a:t>
            </a:r>
          </a:p>
        </p:txBody>
      </p:sp>
      <p:pic>
        <p:nvPicPr>
          <p:cNvPr id="2050" name="Picture 2" descr="jMeter - Overview">
            <a:extLst>
              <a:ext uri="{FF2B5EF4-FFF2-40B4-BE49-F238E27FC236}">
                <a16:creationId xmlns:a16="http://schemas.microsoft.com/office/drawing/2014/main" id="{70B1D9E1-F24C-45A5-AA74-C69F0126E2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83" y="1547272"/>
            <a:ext cx="7756988" cy="480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385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B868-F776-4958-92F4-6AFC66BB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JMeter in GUI Mode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BE9BA3-3F40-4989-A866-0ED4AEE104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45" y="1825625"/>
            <a:ext cx="7513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50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4A26-EC60-4BD7-B546-8FF383C5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Scenarios for Testing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8E6CC5C-6F78-4CFA-BDB5-1186873A2EF7}"/>
              </a:ext>
            </a:extLst>
          </p:cNvPr>
          <p:cNvSpPr/>
          <p:nvPr/>
        </p:nvSpPr>
        <p:spPr>
          <a:xfrm>
            <a:off x="65532" y="2403005"/>
            <a:ext cx="12060936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419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9FE03B-7F42-4461-A59E-EBF28AF46054}"/>
              </a:ext>
            </a:extLst>
          </p:cNvPr>
          <p:cNvSpPr txBox="1"/>
          <p:nvPr/>
        </p:nvSpPr>
        <p:spPr>
          <a:xfrm>
            <a:off x="328773" y="431514"/>
            <a:ext cx="753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What is </a:t>
            </a:r>
            <a:r>
              <a:rPr lang="en-IN" sz="3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BlazeMeter</a:t>
            </a:r>
            <a:endParaRPr lang="en-IN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BEB94-DFFA-4059-B200-DC024AF73519}"/>
              </a:ext>
            </a:extLst>
          </p:cNvPr>
          <p:cNvSpPr txBox="1"/>
          <p:nvPr/>
        </p:nvSpPr>
        <p:spPr>
          <a:xfrm>
            <a:off x="315074" y="1356189"/>
            <a:ext cx="118769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Commercial, self-service load testing platform as a service (PaaS), which is compatible with open-source Apache JMeter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BlazeMeter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platform is a program for comprehensive web testing and checking the load functionality of different software..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this program, developers and testers can do the following: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 real model of users’ behavior with a product under test;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further capabilities of test scripts and test loads on clients’ requests;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Make complex interactive reports in a real-time mode.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" y="1565640"/>
            <a:ext cx="11714988" cy="4426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5F1F8-6CBC-4895-86C2-BB41132EABDF}"/>
              </a:ext>
            </a:extLst>
          </p:cNvPr>
          <p:cNvSpPr txBox="1"/>
          <p:nvPr/>
        </p:nvSpPr>
        <p:spPr>
          <a:xfrm>
            <a:off x="770562" y="287676"/>
            <a:ext cx="65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BlazeMeter</a:t>
            </a:r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Purchase Plans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6503" y="1705355"/>
            <a:ext cx="1758950" cy="1965960"/>
            <a:chOff x="5556503" y="1705355"/>
            <a:chExt cx="1758950" cy="1965960"/>
          </a:xfrm>
        </p:grpSpPr>
        <p:sp>
          <p:nvSpPr>
            <p:cNvPr id="3" name="object 3"/>
            <p:cNvSpPr/>
            <p:nvPr/>
          </p:nvSpPr>
          <p:spPr>
            <a:xfrm>
              <a:off x="6246875" y="1705355"/>
              <a:ext cx="154305" cy="1080770"/>
            </a:xfrm>
            <a:custGeom>
              <a:avLst/>
              <a:gdLst/>
              <a:ahLst/>
              <a:cxnLst/>
              <a:rect l="l" t="t" r="r" b="b"/>
              <a:pathLst>
                <a:path w="154304" h="1080770">
                  <a:moveTo>
                    <a:pt x="115443" y="0"/>
                  </a:moveTo>
                  <a:lnTo>
                    <a:pt x="38481" y="0"/>
                  </a:lnTo>
                  <a:lnTo>
                    <a:pt x="38481" y="1003554"/>
                  </a:lnTo>
                  <a:lnTo>
                    <a:pt x="0" y="1003554"/>
                  </a:lnTo>
                  <a:lnTo>
                    <a:pt x="76962" y="1080516"/>
                  </a:lnTo>
                  <a:lnTo>
                    <a:pt x="153924" y="1003554"/>
                  </a:lnTo>
                  <a:lnTo>
                    <a:pt x="115443" y="1003554"/>
                  </a:lnTo>
                  <a:lnTo>
                    <a:pt x="11544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556503" y="2785872"/>
              <a:ext cx="1758950" cy="885825"/>
            </a:xfrm>
            <a:custGeom>
              <a:avLst/>
              <a:gdLst/>
              <a:ahLst/>
              <a:cxnLst/>
              <a:rect l="l" t="t" r="r" b="b"/>
              <a:pathLst>
                <a:path w="1758950" h="885825">
                  <a:moveTo>
                    <a:pt x="879348" y="0"/>
                  </a:moveTo>
                  <a:lnTo>
                    <a:pt x="816548" y="1111"/>
                  </a:lnTo>
                  <a:lnTo>
                    <a:pt x="754941" y="4397"/>
                  </a:lnTo>
                  <a:lnTo>
                    <a:pt x="694674" y="9781"/>
                  </a:lnTo>
                  <a:lnTo>
                    <a:pt x="635896" y="17188"/>
                  </a:lnTo>
                  <a:lnTo>
                    <a:pt x="578757" y="26545"/>
                  </a:lnTo>
                  <a:lnTo>
                    <a:pt x="523404" y="37775"/>
                  </a:lnTo>
                  <a:lnTo>
                    <a:pt x="469987" y="50803"/>
                  </a:lnTo>
                  <a:lnTo>
                    <a:pt x="418655" y="65556"/>
                  </a:lnTo>
                  <a:lnTo>
                    <a:pt x="369556" y="81957"/>
                  </a:lnTo>
                  <a:lnTo>
                    <a:pt x="322839" y="99933"/>
                  </a:lnTo>
                  <a:lnTo>
                    <a:pt x="278653" y="119407"/>
                  </a:lnTo>
                  <a:lnTo>
                    <a:pt x="237147" y="140305"/>
                  </a:lnTo>
                  <a:lnTo>
                    <a:pt x="198469" y="162552"/>
                  </a:lnTo>
                  <a:lnTo>
                    <a:pt x="162769" y="186073"/>
                  </a:lnTo>
                  <a:lnTo>
                    <a:pt x="130194" y="210793"/>
                  </a:lnTo>
                  <a:lnTo>
                    <a:pt x="100895" y="236637"/>
                  </a:lnTo>
                  <a:lnTo>
                    <a:pt x="52717" y="291397"/>
                  </a:lnTo>
                  <a:lnTo>
                    <a:pt x="19424" y="349754"/>
                  </a:lnTo>
                  <a:lnTo>
                    <a:pt x="2207" y="411108"/>
                  </a:lnTo>
                  <a:lnTo>
                    <a:pt x="0" y="442722"/>
                  </a:lnTo>
                  <a:lnTo>
                    <a:pt x="2207" y="474335"/>
                  </a:lnTo>
                  <a:lnTo>
                    <a:pt x="19424" y="535689"/>
                  </a:lnTo>
                  <a:lnTo>
                    <a:pt x="52717" y="594046"/>
                  </a:lnTo>
                  <a:lnTo>
                    <a:pt x="100895" y="648806"/>
                  </a:lnTo>
                  <a:lnTo>
                    <a:pt x="130194" y="674650"/>
                  </a:lnTo>
                  <a:lnTo>
                    <a:pt x="162769" y="699370"/>
                  </a:lnTo>
                  <a:lnTo>
                    <a:pt x="198469" y="722891"/>
                  </a:lnTo>
                  <a:lnTo>
                    <a:pt x="237147" y="745138"/>
                  </a:lnTo>
                  <a:lnTo>
                    <a:pt x="278653" y="766036"/>
                  </a:lnTo>
                  <a:lnTo>
                    <a:pt x="322839" y="785510"/>
                  </a:lnTo>
                  <a:lnTo>
                    <a:pt x="369556" y="803486"/>
                  </a:lnTo>
                  <a:lnTo>
                    <a:pt x="418655" y="819887"/>
                  </a:lnTo>
                  <a:lnTo>
                    <a:pt x="469987" y="834640"/>
                  </a:lnTo>
                  <a:lnTo>
                    <a:pt x="523404" y="847668"/>
                  </a:lnTo>
                  <a:lnTo>
                    <a:pt x="578757" y="858898"/>
                  </a:lnTo>
                  <a:lnTo>
                    <a:pt x="635896" y="868255"/>
                  </a:lnTo>
                  <a:lnTo>
                    <a:pt x="694674" y="875662"/>
                  </a:lnTo>
                  <a:lnTo>
                    <a:pt x="754941" y="881046"/>
                  </a:lnTo>
                  <a:lnTo>
                    <a:pt x="816548" y="884332"/>
                  </a:lnTo>
                  <a:lnTo>
                    <a:pt x="879348" y="885444"/>
                  </a:lnTo>
                  <a:lnTo>
                    <a:pt x="942147" y="884332"/>
                  </a:lnTo>
                  <a:lnTo>
                    <a:pt x="1003754" y="881046"/>
                  </a:lnTo>
                  <a:lnTo>
                    <a:pt x="1064021" y="875662"/>
                  </a:lnTo>
                  <a:lnTo>
                    <a:pt x="1122799" y="868255"/>
                  </a:lnTo>
                  <a:lnTo>
                    <a:pt x="1179938" y="858898"/>
                  </a:lnTo>
                  <a:lnTo>
                    <a:pt x="1235291" y="847668"/>
                  </a:lnTo>
                  <a:lnTo>
                    <a:pt x="1288708" y="834640"/>
                  </a:lnTo>
                  <a:lnTo>
                    <a:pt x="1340040" y="819887"/>
                  </a:lnTo>
                  <a:lnTo>
                    <a:pt x="1389139" y="803486"/>
                  </a:lnTo>
                  <a:lnTo>
                    <a:pt x="1435856" y="785510"/>
                  </a:lnTo>
                  <a:lnTo>
                    <a:pt x="1480042" y="766036"/>
                  </a:lnTo>
                  <a:lnTo>
                    <a:pt x="1521548" y="745138"/>
                  </a:lnTo>
                  <a:lnTo>
                    <a:pt x="1560226" y="722891"/>
                  </a:lnTo>
                  <a:lnTo>
                    <a:pt x="1595926" y="699370"/>
                  </a:lnTo>
                  <a:lnTo>
                    <a:pt x="1628501" y="674650"/>
                  </a:lnTo>
                  <a:lnTo>
                    <a:pt x="1657800" y="648806"/>
                  </a:lnTo>
                  <a:lnTo>
                    <a:pt x="1705978" y="594046"/>
                  </a:lnTo>
                  <a:lnTo>
                    <a:pt x="1739271" y="535689"/>
                  </a:lnTo>
                  <a:lnTo>
                    <a:pt x="1756488" y="474335"/>
                  </a:lnTo>
                  <a:lnTo>
                    <a:pt x="1758696" y="442722"/>
                  </a:lnTo>
                  <a:lnTo>
                    <a:pt x="1756488" y="411108"/>
                  </a:lnTo>
                  <a:lnTo>
                    <a:pt x="1739271" y="349754"/>
                  </a:lnTo>
                  <a:lnTo>
                    <a:pt x="1705978" y="291397"/>
                  </a:lnTo>
                  <a:lnTo>
                    <a:pt x="1657800" y="236637"/>
                  </a:lnTo>
                  <a:lnTo>
                    <a:pt x="1628501" y="210793"/>
                  </a:lnTo>
                  <a:lnTo>
                    <a:pt x="1595926" y="186073"/>
                  </a:lnTo>
                  <a:lnTo>
                    <a:pt x="1560226" y="162552"/>
                  </a:lnTo>
                  <a:lnTo>
                    <a:pt x="1521548" y="140305"/>
                  </a:lnTo>
                  <a:lnTo>
                    <a:pt x="1480042" y="119407"/>
                  </a:lnTo>
                  <a:lnTo>
                    <a:pt x="1435856" y="99933"/>
                  </a:lnTo>
                  <a:lnTo>
                    <a:pt x="1389139" y="81957"/>
                  </a:lnTo>
                  <a:lnTo>
                    <a:pt x="1340040" y="65556"/>
                  </a:lnTo>
                  <a:lnTo>
                    <a:pt x="1288708" y="50803"/>
                  </a:lnTo>
                  <a:lnTo>
                    <a:pt x="1235291" y="37775"/>
                  </a:lnTo>
                  <a:lnTo>
                    <a:pt x="1179938" y="26545"/>
                  </a:lnTo>
                  <a:lnTo>
                    <a:pt x="1122799" y="17188"/>
                  </a:lnTo>
                  <a:lnTo>
                    <a:pt x="1064021" y="9781"/>
                  </a:lnTo>
                  <a:lnTo>
                    <a:pt x="1003754" y="4397"/>
                  </a:lnTo>
                  <a:lnTo>
                    <a:pt x="942147" y="1111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903721" y="3013709"/>
            <a:ext cx="1065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Benefits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935" y="1008888"/>
            <a:ext cx="2973705" cy="696595"/>
          </a:xfrm>
          <a:custGeom>
            <a:avLst/>
            <a:gdLst/>
            <a:ahLst/>
            <a:cxnLst/>
            <a:rect l="l" t="t" r="r" b="b"/>
            <a:pathLst>
              <a:path w="2973704" h="696594">
                <a:moveTo>
                  <a:pt x="2857245" y="0"/>
                </a:moveTo>
                <a:lnTo>
                  <a:pt x="116077" y="0"/>
                </a:lnTo>
                <a:lnTo>
                  <a:pt x="70883" y="9118"/>
                </a:lnTo>
                <a:lnTo>
                  <a:pt x="33988" y="33988"/>
                </a:lnTo>
                <a:lnTo>
                  <a:pt x="9118" y="70883"/>
                </a:lnTo>
                <a:lnTo>
                  <a:pt x="0" y="116077"/>
                </a:lnTo>
                <a:lnTo>
                  <a:pt x="0" y="580389"/>
                </a:lnTo>
                <a:lnTo>
                  <a:pt x="9118" y="625584"/>
                </a:lnTo>
                <a:lnTo>
                  <a:pt x="33988" y="662479"/>
                </a:lnTo>
                <a:lnTo>
                  <a:pt x="70883" y="687349"/>
                </a:lnTo>
                <a:lnTo>
                  <a:pt x="116077" y="696467"/>
                </a:lnTo>
                <a:lnTo>
                  <a:pt x="2857245" y="696467"/>
                </a:lnTo>
                <a:lnTo>
                  <a:pt x="2902440" y="687349"/>
                </a:lnTo>
                <a:lnTo>
                  <a:pt x="2939335" y="662479"/>
                </a:lnTo>
                <a:lnTo>
                  <a:pt x="2964205" y="625584"/>
                </a:lnTo>
                <a:lnTo>
                  <a:pt x="2973323" y="580389"/>
                </a:lnTo>
                <a:lnTo>
                  <a:pt x="2973323" y="116077"/>
                </a:lnTo>
                <a:lnTo>
                  <a:pt x="2964205" y="70883"/>
                </a:lnTo>
                <a:lnTo>
                  <a:pt x="2939335" y="33988"/>
                </a:lnTo>
                <a:lnTo>
                  <a:pt x="2902440" y="9118"/>
                </a:lnTo>
                <a:lnTo>
                  <a:pt x="285724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9567" y="959307"/>
            <a:ext cx="2259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source</a:t>
            </a:r>
            <a:r>
              <a:rPr kumimoji="0" sz="240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14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high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functionality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2930651"/>
            <a:ext cx="2440305" cy="635635"/>
          </a:xfrm>
          <a:custGeom>
            <a:avLst/>
            <a:gdLst/>
            <a:ahLst/>
            <a:cxnLst/>
            <a:rect l="l" t="t" r="r" b="b"/>
            <a:pathLst>
              <a:path w="2440304" h="635635">
                <a:moveTo>
                  <a:pt x="2334005" y="0"/>
                </a:moveTo>
                <a:lnTo>
                  <a:pt x="105918" y="0"/>
                </a:lnTo>
                <a:lnTo>
                  <a:pt x="64668" y="8316"/>
                </a:lnTo>
                <a:lnTo>
                  <a:pt x="31003" y="31003"/>
                </a:lnTo>
                <a:lnTo>
                  <a:pt x="8316" y="64668"/>
                </a:lnTo>
                <a:lnTo>
                  <a:pt x="0" y="105918"/>
                </a:lnTo>
                <a:lnTo>
                  <a:pt x="0" y="529589"/>
                </a:lnTo>
                <a:lnTo>
                  <a:pt x="8316" y="570839"/>
                </a:lnTo>
                <a:lnTo>
                  <a:pt x="31003" y="604504"/>
                </a:lnTo>
                <a:lnTo>
                  <a:pt x="64668" y="627191"/>
                </a:lnTo>
                <a:lnTo>
                  <a:pt x="105918" y="635508"/>
                </a:lnTo>
                <a:lnTo>
                  <a:pt x="2334005" y="635508"/>
                </a:lnTo>
                <a:lnTo>
                  <a:pt x="2375255" y="627191"/>
                </a:lnTo>
                <a:lnTo>
                  <a:pt x="2408920" y="604504"/>
                </a:lnTo>
                <a:lnTo>
                  <a:pt x="2431607" y="570839"/>
                </a:lnTo>
                <a:lnTo>
                  <a:pt x="2439924" y="529589"/>
                </a:lnTo>
                <a:lnTo>
                  <a:pt x="2439924" y="105918"/>
                </a:lnTo>
                <a:lnTo>
                  <a:pt x="2431607" y="64668"/>
                </a:lnTo>
                <a:lnTo>
                  <a:pt x="2408920" y="31003"/>
                </a:lnTo>
                <a:lnTo>
                  <a:pt x="2375255" y="8316"/>
                </a:lnTo>
                <a:lnTo>
                  <a:pt x="233400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3352" y="3035934"/>
            <a:ext cx="190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Cross-platform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77200" y="2590800"/>
            <a:ext cx="2827020" cy="1022985"/>
          </a:xfrm>
          <a:custGeom>
            <a:avLst/>
            <a:gdLst/>
            <a:ahLst/>
            <a:cxnLst/>
            <a:rect l="l" t="t" r="r" b="b"/>
            <a:pathLst>
              <a:path w="2827020" h="1022985">
                <a:moveTo>
                  <a:pt x="2656585" y="0"/>
                </a:moveTo>
                <a:lnTo>
                  <a:pt x="170433" y="0"/>
                </a:lnTo>
                <a:lnTo>
                  <a:pt x="125133" y="6089"/>
                </a:lnTo>
                <a:lnTo>
                  <a:pt x="84422" y="23273"/>
                </a:lnTo>
                <a:lnTo>
                  <a:pt x="49926" y="49926"/>
                </a:lnTo>
                <a:lnTo>
                  <a:pt x="23273" y="84422"/>
                </a:lnTo>
                <a:lnTo>
                  <a:pt x="6089" y="125133"/>
                </a:lnTo>
                <a:lnTo>
                  <a:pt x="0" y="170434"/>
                </a:lnTo>
                <a:lnTo>
                  <a:pt x="0" y="852170"/>
                </a:lnTo>
                <a:lnTo>
                  <a:pt x="6089" y="897470"/>
                </a:lnTo>
                <a:lnTo>
                  <a:pt x="23273" y="938181"/>
                </a:lnTo>
                <a:lnTo>
                  <a:pt x="49926" y="972677"/>
                </a:lnTo>
                <a:lnTo>
                  <a:pt x="84422" y="999330"/>
                </a:lnTo>
                <a:lnTo>
                  <a:pt x="125133" y="1016514"/>
                </a:lnTo>
                <a:lnTo>
                  <a:pt x="170433" y="1022604"/>
                </a:lnTo>
                <a:lnTo>
                  <a:pt x="2656585" y="1022604"/>
                </a:lnTo>
                <a:lnTo>
                  <a:pt x="2701886" y="1016514"/>
                </a:lnTo>
                <a:lnTo>
                  <a:pt x="2742597" y="999330"/>
                </a:lnTo>
                <a:lnTo>
                  <a:pt x="2777093" y="972677"/>
                </a:lnTo>
                <a:lnTo>
                  <a:pt x="2803746" y="938181"/>
                </a:lnTo>
                <a:lnTo>
                  <a:pt x="2820930" y="897470"/>
                </a:lnTo>
                <a:lnTo>
                  <a:pt x="2827020" y="852170"/>
                </a:lnTo>
                <a:lnTo>
                  <a:pt x="2827020" y="170434"/>
                </a:lnTo>
                <a:lnTo>
                  <a:pt x="2820930" y="125133"/>
                </a:lnTo>
                <a:lnTo>
                  <a:pt x="2803746" y="84422"/>
                </a:lnTo>
                <a:lnTo>
                  <a:pt x="2777093" y="49926"/>
                </a:lnTo>
                <a:lnTo>
                  <a:pt x="2742597" y="23273"/>
                </a:lnTo>
                <a:lnTo>
                  <a:pt x="2701886" y="6089"/>
                </a:lnTo>
                <a:lnTo>
                  <a:pt x="265658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5032" y="2704338"/>
            <a:ext cx="2452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30607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Recording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test</a:t>
            </a:r>
            <a:r>
              <a:rPr kumimoji="0" sz="24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script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13147" y="3118104"/>
            <a:ext cx="4500880" cy="2496820"/>
            <a:chOff x="4613147" y="3118104"/>
            <a:chExt cx="4500880" cy="2496820"/>
          </a:xfrm>
        </p:grpSpPr>
        <p:sp>
          <p:nvSpPr>
            <p:cNvPr id="14" name="object 14"/>
            <p:cNvSpPr/>
            <p:nvPr/>
          </p:nvSpPr>
          <p:spPr>
            <a:xfrm>
              <a:off x="4613147" y="3160776"/>
              <a:ext cx="981710" cy="177165"/>
            </a:xfrm>
            <a:custGeom>
              <a:avLst/>
              <a:gdLst/>
              <a:ahLst/>
              <a:cxnLst/>
              <a:rect l="l" t="t" r="r" b="b"/>
              <a:pathLst>
                <a:path w="981710" h="177164">
                  <a:moveTo>
                    <a:pt x="893063" y="0"/>
                  </a:moveTo>
                  <a:lnTo>
                    <a:pt x="893063" y="44196"/>
                  </a:lnTo>
                  <a:lnTo>
                    <a:pt x="0" y="44196"/>
                  </a:lnTo>
                  <a:lnTo>
                    <a:pt x="0" y="132587"/>
                  </a:lnTo>
                  <a:lnTo>
                    <a:pt x="893063" y="132587"/>
                  </a:lnTo>
                  <a:lnTo>
                    <a:pt x="893063" y="176784"/>
                  </a:lnTo>
                  <a:lnTo>
                    <a:pt x="981455" y="88391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75575" y="3118104"/>
              <a:ext cx="802005" cy="158750"/>
            </a:xfrm>
            <a:custGeom>
              <a:avLst/>
              <a:gdLst/>
              <a:ahLst/>
              <a:cxnLst/>
              <a:rect l="l" t="t" r="r" b="b"/>
              <a:pathLst>
                <a:path w="802004" h="158750">
                  <a:moveTo>
                    <a:pt x="79248" y="0"/>
                  </a:moveTo>
                  <a:lnTo>
                    <a:pt x="0" y="79248"/>
                  </a:lnTo>
                  <a:lnTo>
                    <a:pt x="79248" y="158496"/>
                  </a:lnTo>
                  <a:lnTo>
                    <a:pt x="79248" y="118872"/>
                  </a:lnTo>
                  <a:lnTo>
                    <a:pt x="801624" y="118872"/>
                  </a:lnTo>
                  <a:lnTo>
                    <a:pt x="801624" y="39624"/>
                  </a:lnTo>
                  <a:lnTo>
                    <a:pt x="79248" y="39624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585203" y="4978908"/>
              <a:ext cx="2528570" cy="635635"/>
            </a:xfrm>
            <a:custGeom>
              <a:avLst/>
              <a:gdLst/>
              <a:ahLst/>
              <a:cxnLst/>
              <a:rect l="l" t="t" r="r" b="b"/>
              <a:pathLst>
                <a:path w="2528570" h="635635">
                  <a:moveTo>
                    <a:pt x="2422398" y="0"/>
                  </a:moveTo>
                  <a:lnTo>
                    <a:pt x="105918" y="0"/>
                  </a:lnTo>
                  <a:lnTo>
                    <a:pt x="64668" y="8316"/>
                  </a:lnTo>
                  <a:lnTo>
                    <a:pt x="31003" y="31003"/>
                  </a:lnTo>
                  <a:lnTo>
                    <a:pt x="8316" y="64668"/>
                  </a:lnTo>
                  <a:lnTo>
                    <a:pt x="0" y="105918"/>
                  </a:lnTo>
                  <a:lnTo>
                    <a:pt x="0" y="529590"/>
                  </a:lnTo>
                  <a:lnTo>
                    <a:pt x="8316" y="570839"/>
                  </a:lnTo>
                  <a:lnTo>
                    <a:pt x="31003" y="604504"/>
                  </a:lnTo>
                  <a:lnTo>
                    <a:pt x="64668" y="627191"/>
                  </a:lnTo>
                  <a:lnTo>
                    <a:pt x="105918" y="635508"/>
                  </a:lnTo>
                  <a:lnTo>
                    <a:pt x="2422398" y="635508"/>
                  </a:lnTo>
                  <a:lnTo>
                    <a:pt x="2463647" y="627191"/>
                  </a:lnTo>
                  <a:lnTo>
                    <a:pt x="2497312" y="604504"/>
                  </a:lnTo>
                  <a:lnTo>
                    <a:pt x="2519999" y="570839"/>
                  </a:lnTo>
                  <a:lnTo>
                    <a:pt x="2528316" y="529590"/>
                  </a:lnTo>
                  <a:lnTo>
                    <a:pt x="2528316" y="105918"/>
                  </a:lnTo>
                  <a:lnTo>
                    <a:pt x="2519999" y="64668"/>
                  </a:lnTo>
                  <a:lnTo>
                    <a:pt x="2497312" y="31003"/>
                  </a:lnTo>
                  <a:lnTo>
                    <a:pt x="2463647" y="8316"/>
                  </a:lnTo>
                  <a:lnTo>
                    <a:pt x="2422398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9033" y="5082666"/>
            <a:ext cx="220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Data-driven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tests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58439" y="3674109"/>
            <a:ext cx="4822825" cy="1870710"/>
            <a:chOff x="2758439" y="3674109"/>
            <a:chExt cx="4822825" cy="1870710"/>
          </a:xfrm>
        </p:grpSpPr>
        <p:sp>
          <p:nvSpPr>
            <p:cNvPr id="19" name="object 19"/>
            <p:cNvSpPr/>
            <p:nvPr/>
          </p:nvSpPr>
          <p:spPr>
            <a:xfrm>
              <a:off x="6606539" y="3674109"/>
              <a:ext cx="974725" cy="1358900"/>
            </a:xfrm>
            <a:custGeom>
              <a:avLst/>
              <a:gdLst/>
              <a:ahLst/>
              <a:cxnLst/>
              <a:rect l="l" t="t" r="r" b="b"/>
              <a:pathLst>
                <a:path w="974725" h="1358900">
                  <a:moveTo>
                    <a:pt x="24764" y="0"/>
                  </a:moveTo>
                  <a:lnTo>
                    <a:pt x="0" y="131444"/>
                  </a:lnTo>
                  <a:lnTo>
                    <a:pt x="38988" y="104775"/>
                  </a:lnTo>
                  <a:lnTo>
                    <a:pt x="896365" y="1358900"/>
                  </a:lnTo>
                  <a:lnTo>
                    <a:pt x="974470" y="1305559"/>
                  </a:lnTo>
                  <a:lnTo>
                    <a:pt x="117093" y="51434"/>
                  </a:lnTo>
                  <a:lnTo>
                    <a:pt x="156082" y="24764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758439" y="4907279"/>
              <a:ext cx="2626360" cy="637540"/>
            </a:xfrm>
            <a:custGeom>
              <a:avLst/>
              <a:gdLst/>
              <a:ahLst/>
              <a:cxnLst/>
              <a:rect l="l" t="t" r="r" b="b"/>
              <a:pathLst>
                <a:path w="2626360" h="637539">
                  <a:moveTo>
                    <a:pt x="2519680" y="0"/>
                  </a:moveTo>
                  <a:lnTo>
                    <a:pt x="106172" y="0"/>
                  </a:lnTo>
                  <a:lnTo>
                    <a:pt x="64829" y="8338"/>
                  </a:lnTo>
                  <a:lnTo>
                    <a:pt x="31083" y="31083"/>
                  </a:lnTo>
                  <a:lnTo>
                    <a:pt x="8338" y="64829"/>
                  </a:lnTo>
                  <a:lnTo>
                    <a:pt x="0" y="106172"/>
                  </a:lnTo>
                  <a:lnTo>
                    <a:pt x="0" y="530860"/>
                  </a:lnTo>
                  <a:lnTo>
                    <a:pt x="8338" y="572202"/>
                  </a:lnTo>
                  <a:lnTo>
                    <a:pt x="31083" y="605948"/>
                  </a:lnTo>
                  <a:lnTo>
                    <a:pt x="64829" y="628693"/>
                  </a:lnTo>
                  <a:lnTo>
                    <a:pt x="106172" y="637032"/>
                  </a:lnTo>
                  <a:lnTo>
                    <a:pt x="2519680" y="637032"/>
                  </a:lnTo>
                  <a:lnTo>
                    <a:pt x="2561022" y="628693"/>
                  </a:lnTo>
                  <a:lnTo>
                    <a:pt x="2594768" y="605948"/>
                  </a:lnTo>
                  <a:lnTo>
                    <a:pt x="2617513" y="572202"/>
                  </a:lnTo>
                  <a:lnTo>
                    <a:pt x="2625852" y="530860"/>
                  </a:lnTo>
                  <a:lnTo>
                    <a:pt x="2625852" y="106172"/>
                  </a:lnTo>
                  <a:lnTo>
                    <a:pt x="2617513" y="64829"/>
                  </a:lnTo>
                  <a:lnTo>
                    <a:pt x="2594768" y="31083"/>
                  </a:lnTo>
                  <a:lnTo>
                    <a:pt x="2561022" y="8338"/>
                  </a:lnTo>
                  <a:lnTo>
                    <a:pt x="2519680" y="0"/>
                  </a:lnTo>
                  <a:close/>
                </a:path>
              </a:pathLst>
            </a:custGeom>
            <a:solidFill>
              <a:srgbClr val="C69DE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69183" y="5010988"/>
            <a:ext cx="2407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Execute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real-world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16171" y="3581908"/>
            <a:ext cx="1453515" cy="1442085"/>
          </a:xfrm>
          <a:custGeom>
            <a:avLst/>
            <a:gdLst/>
            <a:ahLst/>
            <a:cxnLst/>
            <a:rect l="l" t="t" r="r" b="b"/>
            <a:pathLst>
              <a:path w="1453514" h="1442085">
                <a:moveTo>
                  <a:pt x="1303527" y="0"/>
                </a:moveTo>
                <a:lnTo>
                  <a:pt x="1340739" y="37464"/>
                </a:lnTo>
                <a:lnTo>
                  <a:pt x="0" y="1366900"/>
                </a:lnTo>
                <a:lnTo>
                  <a:pt x="74421" y="1441958"/>
                </a:lnTo>
                <a:lnTo>
                  <a:pt x="1415161" y="112521"/>
                </a:lnTo>
                <a:lnTo>
                  <a:pt x="1452371" y="150113"/>
                </a:lnTo>
                <a:lnTo>
                  <a:pt x="1453006" y="634"/>
                </a:lnTo>
                <a:lnTo>
                  <a:pt x="1303527" y="0"/>
                </a:lnTo>
                <a:close/>
              </a:path>
            </a:pathLst>
          </a:custGeom>
          <a:solidFill>
            <a:srgbClr val="C69DE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27F5E-7ED5-42CA-81AA-D09255231552}"/>
              </a:ext>
            </a:extLst>
          </p:cNvPr>
          <p:cNvSpPr txBox="1"/>
          <p:nvPr/>
        </p:nvSpPr>
        <p:spPr>
          <a:xfrm>
            <a:off x="445390" y="175105"/>
            <a:ext cx="484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 of </a:t>
            </a:r>
            <a:r>
              <a:rPr lang="en-IN" sz="3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BlazeMeter</a:t>
            </a:r>
            <a:endParaRPr lang="en-IN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0E518-AE24-40C7-8CDE-60D21ED76684}"/>
              </a:ext>
            </a:extLst>
          </p:cNvPr>
          <p:cNvSpPr txBox="1"/>
          <p:nvPr/>
        </p:nvSpPr>
        <p:spPr>
          <a:xfrm>
            <a:off x="1099335" y="410966"/>
            <a:ext cx="57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Benefits of </a:t>
            </a:r>
            <a:r>
              <a:rPr lang="en-IN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BlazeMeter</a:t>
            </a:r>
            <a:endParaRPr lang="en-IN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9F791-90EF-4652-80B6-106DF12DBAB0}"/>
              </a:ext>
            </a:extLst>
          </p:cNvPr>
          <p:cNvSpPr txBox="1"/>
          <p:nvPr/>
        </p:nvSpPr>
        <p:spPr>
          <a:xfrm>
            <a:off x="359597" y="1643866"/>
            <a:ext cx="1101389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Allows to use different scenarios of load testing with any number of test steps.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Detailed interactive reports, especially performance reports which are presented in a convenient and easily understandable form.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 user can receive detailed performance reports on each test session that allows analyzing the load and searching for critical vulnerabilities in the software under test.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Full management and regulation of tests. A user can view reports and key performance indicators in a real-time mode (from CPU load to system capacity).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All tests are saved in a special repository that allows a user to work with its data at any time (to compare completed tests for various periods of time).</a:t>
            </a: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9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91" y="2574035"/>
            <a:ext cx="11254740" cy="3265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1750" y="6488200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315CA32-858B-43D3-A48F-80CF4CB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9" y="26238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Performance Test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F0F5-B456-4752-865D-53650346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Functional vs Non-functional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09F08B-8260-42C8-AEE6-C811AD80B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897002"/>
              </p:ext>
            </p:extLst>
          </p:nvPr>
        </p:nvGraphicFramePr>
        <p:xfrm>
          <a:off x="273121" y="1325563"/>
          <a:ext cx="10515597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384091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4689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091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Parameters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Functional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Non-functional testing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6186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Functionality</a:t>
                      </a:r>
                      <a:endParaRPr lang="en-IN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describes what the product does.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 describes how the product works.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3900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Test Case</a:t>
                      </a:r>
                      <a:endParaRPr lang="en-IN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Check login functionality.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dashboard should load in 2 seconds.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6405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Testing Types</a:t>
                      </a:r>
                      <a:endParaRPr lang="en-IN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Examples of Functional Testing TypesUnit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Smoke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User Acceptance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Integration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Regression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Localization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Globalization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Interoperability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Examples of Non-functional Testing </a:t>
                      </a:r>
                      <a:r>
                        <a:rPr lang="en-US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TypesPerformance</a:t>
                      </a: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Volume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Scalability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Usability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Load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Stress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Compliance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Portability Testing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Disaster Recovery Testing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7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66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02111" y="1537716"/>
            <a:ext cx="108203" cy="1975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38688" y="3563052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8590" y="0"/>
                </a:moveTo>
                <a:lnTo>
                  <a:pt x="0" y="0"/>
                </a:lnTo>
                <a:lnTo>
                  <a:pt x="0" y="37651"/>
                </a:lnTo>
                <a:lnTo>
                  <a:pt x="8590" y="37651"/>
                </a:lnTo>
                <a:lnTo>
                  <a:pt x="859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2111" y="3645408"/>
            <a:ext cx="106679" cy="142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4386" y="2843529"/>
            <a:ext cx="443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>
                <a:latin typeface="Carlito"/>
                <a:cs typeface="Carlito"/>
              </a:rPr>
              <a:t>THANK YOU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1650" y="570992"/>
            <a:ext cx="25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5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ic Uralic"/>
                <a:ea typeface="+mn-ea"/>
                <a:cs typeface="Gothic Uralic"/>
              </a:rPr>
              <a:t>7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5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034" y="221810"/>
            <a:ext cx="87107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Advantages of Functional Testing</a:t>
            </a:r>
            <a:endParaRPr kumimoji="0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BACB3-BF57-4EBE-B290-6C69ECF51833}"/>
              </a:ext>
            </a:extLst>
          </p:cNvPr>
          <p:cNvSpPr txBox="1"/>
          <p:nvPr/>
        </p:nvSpPr>
        <p:spPr>
          <a:xfrm>
            <a:off x="441790" y="1058239"/>
            <a:ext cx="11137186" cy="67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Functional testing is important as it verifies that the system is fixed for release and it is error free.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ensures the below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or end- user is satisfied.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Produces a defect-free product/software.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Ensures all the requirements should be met.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Proper working of all the functionalities of an application/software/product.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Software/Product works as expected.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Security and Safety.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7990-FF9B-4D83-A184-D460BEF5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31" y="919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Working with Functional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A84D5-706B-498C-964A-0D93DF6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31" y="1561672"/>
            <a:ext cx="11127769" cy="46152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test data to identify the inputs.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Determine the expected outcome based on those inputs.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Run test cases with the proper inputs.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Compare actual results with expected results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2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AEFA-27EA-422C-9C03-0B287E3C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105684"/>
            <a:ext cx="7504416" cy="575353"/>
          </a:xfrm>
        </p:spPr>
        <p:txBody>
          <a:bodyPr>
            <a:noAutofit/>
          </a:bodyPr>
          <a:lstStyle/>
          <a:p>
            <a:r>
              <a:rPr lang="en-IN" sz="3600" b="1" dirty="0"/>
              <a:t>Functional Testing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7A8C-BF3B-41A2-BC19-5D283D78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53" y="842481"/>
            <a:ext cx="11665449" cy="4789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Unit Testing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Unit testing is done at the initial stages to assure that each block of code/unit performs its intended manipulation of inputs into desired outputs for the next module. Tests an individual unit/component of software to validate that each unit of the software performs as designed.</a:t>
            </a:r>
          </a:p>
          <a:p>
            <a:pPr marL="0" indent="0">
              <a:buNone/>
            </a:pPr>
            <a:r>
              <a:rPr lang="en-US" sz="1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Integration Testing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Takes multiple individual units/component of the software and tests them as a group to ensure that the unit modules connect as expected and convey data and commands throughout the system per the specifications built.</a:t>
            </a:r>
          </a:p>
          <a:p>
            <a:pPr marL="0" indent="0">
              <a:buNone/>
            </a:pPr>
            <a:r>
              <a:rPr lang="en-US" sz="1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Smoke Testing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Smoke Testing is a software testing process that determines whether the deployed software build is stable or not</a:t>
            </a:r>
          </a:p>
          <a:p>
            <a:pPr marL="0" indent="0">
              <a:buNone/>
            </a:pPr>
            <a:r>
              <a:rPr lang="en-US" sz="1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Regression Testing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Verify that the later feature additions and bug fixes not adversely affect existing </a:t>
            </a:r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features.It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 is full or partial selection of already executed test cases which are re-executed to ensure existing functionalities work fine.</a:t>
            </a:r>
          </a:p>
          <a:p>
            <a:pPr marL="0" indent="0">
              <a:buNone/>
            </a:pPr>
            <a:r>
              <a:rPr lang="en-US" sz="1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 Acceptance Testing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the last step before software goes live, user acceptance tests make sure it can handle required tasks in Real- World scenarios, according to specifications. End users typically perform these tests during the Beta testing period.</a:t>
            </a:r>
            <a:endParaRPr lang="en-IN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0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0A5C-9507-40C8-A556-BC7AAD81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63AC-FE43-4DFC-830B-8593DD6D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0" y="14557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2400" b="0" i="0" u="none" strike="noStrik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Some of the top Functional testing tools are given below</a:t>
            </a:r>
          </a:p>
          <a:p>
            <a:pPr marL="0" indent="0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i="0" u="none" strike="noStrike" baseline="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Ranorex</a:t>
            </a:r>
            <a:endParaRPr lang="en-IN" sz="2400" i="0" u="none" strike="noStrik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i="0" u="none" strike="noStrike" baseline="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TestIO</a:t>
            </a:r>
            <a:endParaRPr lang="en-IN" sz="2400" i="0" u="none" strike="noStrik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Telerik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CUIT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b="0" i="0" u="none" strike="noStrik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2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2047</Words>
  <Application>Microsoft Office PowerPoint</Application>
  <PresentationFormat>Widescreen</PresentationFormat>
  <Paragraphs>302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Calibri</vt:lpstr>
      <vt:lpstr>Calibri Light</vt:lpstr>
      <vt:lpstr>Carlito</vt:lpstr>
      <vt:lpstr>Century Gothic</vt:lpstr>
      <vt:lpstr>Gill Sans MT</vt:lpstr>
      <vt:lpstr>Gothic Uralic</vt:lpstr>
      <vt:lpstr>Verdana</vt:lpstr>
      <vt:lpstr>Wingdings</vt:lpstr>
      <vt:lpstr>Office Theme</vt:lpstr>
      <vt:lpstr>1_Office Theme</vt:lpstr>
      <vt:lpstr>3_Office Theme</vt:lpstr>
      <vt:lpstr>4_Office Theme</vt:lpstr>
      <vt:lpstr>PowerPoint Presentation</vt:lpstr>
      <vt:lpstr>PowerPoint Presentation</vt:lpstr>
      <vt:lpstr>PowerPoint Presentation</vt:lpstr>
      <vt:lpstr>Functional vs Non-functional</vt:lpstr>
      <vt:lpstr>Functional vs Non-functional</vt:lpstr>
      <vt:lpstr>PowerPoint Presentation</vt:lpstr>
      <vt:lpstr>Working with Functional Testing</vt:lpstr>
      <vt:lpstr>Functional Testing Types</vt:lpstr>
      <vt:lpstr>Functional Testing tools</vt:lpstr>
      <vt:lpstr>Testing Java applications using JUnit framework </vt:lpstr>
      <vt:lpstr>What is JUnit framework?</vt:lpstr>
      <vt:lpstr>How to create a Unit test?</vt:lpstr>
      <vt:lpstr>How to create a Unit test?</vt:lpstr>
      <vt:lpstr>How to create a Unit test? </vt:lpstr>
      <vt:lpstr>How to create an Unit test?</vt:lpstr>
      <vt:lpstr>How to create a Unit test?</vt:lpstr>
      <vt:lpstr>Creating test methods: the first test</vt:lpstr>
      <vt:lpstr> JUnit conventions</vt:lpstr>
      <vt:lpstr>Grouping tests into Suites</vt:lpstr>
      <vt:lpstr> Grouping tests into Suites</vt:lpstr>
      <vt:lpstr> Good Practices in Unit Testing</vt:lpstr>
      <vt:lpstr>Automation Testing using Selenium</vt:lpstr>
      <vt:lpstr>What is Selenium?</vt:lpstr>
      <vt:lpstr> Selenium Features</vt:lpstr>
      <vt:lpstr>Selenium Components</vt:lpstr>
      <vt:lpstr>Setting up Selenium</vt:lpstr>
      <vt:lpstr>Setting up Selenium</vt:lpstr>
      <vt:lpstr>Setting up Selenium</vt:lpstr>
      <vt:lpstr>Setting up Selenium</vt:lpstr>
      <vt:lpstr>Setting up Selenium</vt:lpstr>
      <vt:lpstr>Setting up Selenium</vt:lpstr>
      <vt:lpstr>Setting up Selenium</vt:lpstr>
      <vt:lpstr>Setting up Selenium</vt:lpstr>
      <vt:lpstr>Setting up Selenium</vt:lpstr>
      <vt:lpstr>Setting up Selenium</vt:lpstr>
      <vt:lpstr>Setting up Selenium</vt:lpstr>
      <vt:lpstr>Setting up Selenium</vt:lpstr>
      <vt:lpstr>THANK YOU</vt:lpstr>
      <vt:lpstr>Apache JMeter and BlazeMeter</vt:lpstr>
      <vt:lpstr>What is Apache JMeter?</vt:lpstr>
      <vt:lpstr>Features of Apache JMeter</vt:lpstr>
      <vt:lpstr>Working of JMeter</vt:lpstr>
      <vt:lpstr>JMeter in GUI Mode</vt:lpstr>
      <vt:lpstr>Scenarios for Testing</vt:lpstr>
      <vt:lpstr>PowerPoint Presentation</vt:lpstr>
      <vt:lpstr>PowerPoint Presentation</vt:lpstr>
      <vt:lpstr>PowerPoint Presentation</vt:lpstr>
      <vt:lpstr>PowerPoint Presentation</vt:lpstr>
      <vt:lpstr>Performance Test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Gaajula</dc:creator>
  <cp:lastModifiedBy>Chaitanya Gaajula</cp:lastModifiedBy>
  <cp:revision>10</cp:revision>
  <dcterms:created xsi:type="dcterms:W3CDTF">2022-03-10T01:44:04Z</dcterms:created>
  <dcterms:modified xsi:type="dcterms:W3CDTF">2022-03-11T15:05:41Z</dcterms:modified>
</cp:coreProperties>
</file>