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53" r:id="rId2"/>
    <p:sldMasterId id="2147483659" r:id="rId3"/>
    <p:sldMasterId id="2147483668" r:id="rId4"/>
    <p:sldMasterId id="2147483674" r:id="rId5"/>
    <p:sldMasterId id="2147483682" r:id="rId6"/>
    <p:sldMasterId id="2147483689" r:id="rId7"/>
    <p:sldMasterId id="2147483696" r:id="rId8"/>
  </p:sldMasterIdLst>
  <p:notesMasterIdLst>
    <p:notesMasterId r:id="rId23"/>
  </p:notesMasterIdLst>
  <p:sldIdLst>
    <p:sldId id="256" r:id="rId9"/>
    <p:sldId id="277" r:id="rId10"/>
    <p:sldId id="286" r:id="rId11"/>
    <p:sldId id="290" r:id="rId12"/>
    <p:sldId id="291" r:id="rId13"/>
    <p:sldId id="288" r:id="rId14"/>
    <p:sldId id="297" r:id="rId15"/>
    <p:sldId id="292" r:id="rId16"/>
    <p:sldId id="293" r:id="rId17"/>
    <p:sldId id="294" r:id="rId18"/>
    <p:sldId id="295" r:id="rId19"/>
    <p:sldId id="298" r:id="rId20"/>
    <p:sldId id="296"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8F9"/>
    <a:srgbClr val="BB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750" autoAdjust="0"/>
    <p:restoredTop sz="94632"/>
  </p:normalViewPr>
  <p:slideViewPr>
    <p:cSldViewPr snapToGrid="0" snapToObjects="1">
      <p:cViewPr varScale="1">
        <p:scale>
          <a:sx n="66" d="100"/>
          <a:sy n="66" d="100"/>
        </p:scale>
        <p:origin x="10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 Next Medium" panose="020B0602020204020303" pitchFamily="34" charset="77"/>
                <a:cs typeface="Futura Next 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 Next 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 Next Medium" panose="020B0602020204020303" pitchFamily="34" charset="77"/>
              </a:rPr>
              <a:t>copyright </a:t>
            </a:r>
            <a:r>
              <a:rPr lang="en-US" sz="700" b="0" i="0" spc="20" baseline="0" dirty="0" err="1">
                <a:latin typeface="Futura Next Medium" panose="020B0602020204020303" pitchFamily="34" charset="77"/>
              </a:rPr>
              <a:t>publicis</a:t>
            </a:r>
            <a:r>
              <a:rPr lang="en-US" sz="700" b="0" i="0" spc="20" baseline="0" dirty="0">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 Next Medium" panose="020B0602020204020303" pitchFamily="34" charset="77"/>
              </a:rPr>
              <a:t>copyright </a:t>
            </a:r>
            <a:r>
              <a:rPr lang="en-US" sz="700" b="0" i="0" spc="20" baseline="0" dirty="0" err="1">
                <a:solidFill>
                  <a:schemeClr val="bg1"/>
                </a:solidFill>
                <a:latin typeface="Futura Next Medium" panose="020B0602020204020303" pitchFamily="34" charset="77"/>
              </a:rPr>
              <a:t>publicis</a:t>
            </a:r>
            <a:r>
              <a:rPr lang="en-US" sz="700" b="0" i="0" spc="20" baseline="0" dirty="0">
                <a:solidFill>
                  <a:schemeClr val="bg1"/>
                </a:solidFill>
                <a:latin typeface="Futura Next Medium" panose="020B0602020204020303" pitchFamily="34" charset="77"/>
              </a:rPr>
              <a:t>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4.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hyperlink" Target="https://www.scaler.com/topics/java/set-in-java/" TargetMode="External"/><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hyperlink" Target="https://www.scaler.com/topics/hashset-in-java/" TargetMode="External"/><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740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B0F1A7-5F04-F644-8DDB-EACD01D5C01D}"/>
              </a:ext>
            </a:extLst>
          </p:cNvPr>
          <p:cNvSpPr>
            <a:spLocks noGrp="1"/>
          </p:cNvSpPr>
          <p:nvPr>
            <p:ph type="ctrTitle"/>
          </p:nvPr>
        </p:nvSpPr>
        <p:spPr>
          <a:xfrm>
            <a:off x="1620012" y="545458"/>
            <a:ext cx="8951976" cy="1262461"/>
          </a:xfrm>
        </p:spPr>
        <p:txBody>
          <a:bodyPr/>
          <a:lstStyle/>
          <a:p>
            <a:r>
              <a:rPr lang="en-US" sz="3200" b="1" dirty="0">
                <a:solidFill>
                  <a:schemeClr val="tx1"/>
                </a:solidFill>
              </a:rPr>
              <a:t>hash-map</a:t>
            </a:r>
          </a:p>
        </p:txBody>
      </p:sp>
      <p:sp>
        <p:nvSpPr>
          <p:cNvPr id="4" name="Slide Number Placeholder 3">
            <a:extLst>
              <a:ext uri="{FF2B5EF4-FFF2-40B4-BE49-F238E27FC236}">
                <a16:creationId xmlns:a16="http://schemas.microsoft.com/office/drawing/2014/main" id="{732FA594-0487-4246-91B4-1ACD83DCC77F}"/>
              </a:ext>
            </a:extLst>
          </p:cNvPr>
          <p:cNvSpPr>
            <a:spLocks noGrp="1"/>
          </p:cNvSpPr>
          <p:nvPr>
            <p:ph type="sldNum" sz="quarter" idx="10"/>
          </p:nvPr>
        </p:nvSpPr>
        <p:spPr/>
        <p:txBody>
          <a:bodyPr/>
          <a:lstStyle/>
          <a:p>
            <a:fld id="{58B792A5-9BAE-6942-BFE1-9FCDB51EA51E}" type="slidenum">
              <a:rPr lang="en-US" smtClean="0"/>
              <a:pPr/>
              <a:t>10</a:t>
            </a:fld>
            <a:endParaRPr lang="en-US" dirty="0"/>
          </a:p>
        </p:txBody>
      </p:sp>
      <p:sp>
        <p:nvSpPr>
          <p:cNvPr id="7" name="Text Placeholder 1">
            <a:extLst>
              <a:ext uri="{FF2B5EF4-FFF2-40B4-BE49-F238E27FC236}">
                <a16:creationId xmlns:a16="http://schemas.microsoft.com/office/drawing/2014/main" id="{EF762ACD-C278-CF9E-62A0-905843B2B2C9}"/>
              </a:ext>
            </a:extLst>
          </p:cNvPr>
          <p:cNvSpPr txBox="1">
            <a:spLocks/>
          </p:cNvSpPr>
          <p:nvPr/>
        </p:nvSpPr>
        <p:spPr>
          <a:xfrm>
            <a:off x="465860" y="2050785"/>
            <a:ext cx="11260279" cy="275643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Tx/>
              <a:buBlip>
                <a:blip r:embed="rId2"/>
              </a:buBlip>
              <a:defRPr sz="20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ü"/>
            </a:pPr>
            <a:r>
              <a:rPr lang="en-US" dirty="0">
                <a:latin typeface="+mj-lt"/>
                <a:cs typeface="Times New Roman" panose="02020603050405020304" pitchFamily="18" charset="0"/>
              </a:rPr>
              <a:t>The </a:t>
            </a:r>
            <a:r>
              <a:rPr lang="en-US" dirty="0">
                <a:solidFill>
                  <a:schemeClr val="tx1"/>
                </a:solidFill>
                <a:latin typeface="+mj-lt"/>
                <a:cs typeface="Times New Roman" panose="02020603050405020304" pitchFamily="18" charset="0"/>
              </a:rPr>
              <a:t>HashMap</a:t>
            </a:r>
            <a:r>
              <a:rPr lang="en-US" dirty="0">
                <a:latin typeface="+mj-lt"/>
                <a:cs typeface="Times New Roman" panose="02020603050405020304" pitchFamily="18" charset="0"/>
              </a:rPr>
              <a:t> class implements the Map Interface.</a:t>
            </a:r>
          </a:p>
          <a:p>
            <a:pPr marL="342900" indent="-342900">
              <a:buFont typeface="Wingdings" panose="05000000000000000000" pitchFamily="2" charset="2"/>
              <a:buChar char="ü"/>
            </a:pPr>
            <a:r>
              <a:rPr lang="en-US" dirty="0">
                <a:latin typeface="+mj-lt"/>
                <a:cs typeface="Times New Roman" panose="02020603050405020304" pitchFamily="18" charset="0"/>
              </a:rPr>
              <a:t>It stores data in the form of key-value pairs</a:t>
            </a:r>
          </a:p>
          <a:p>
            <a:pPr marL="342900" indent="-342900">
              <a:buFont typeface="Wingdings" panose="05000000000000000000" pitchFamily="2" charset="2"/>
              <a:buChar char="ü"/>
            </a:pPr>
            <a:r>
              <a:rPr lang="en-US" dirty="0">
                <a:latin typeface="+mj-lt"/>
                <a:cs typeface="Times New Roman" panose="02020603050405020304" pitchFamily="18" charset="0"/>
              </a:rPr>
              <a:t>They keys should have unique elements only</a:t>
            </a:r>
          </a:p>
        </p:txBody>
      </p:sp>
    </p:spTree>
    <p:extLst>
      <p:ext uri="{BB962C8B-B14F-4D97-AF65-F5344CB8AC3E}">
        <p14:creationId xmlns:p14="http://schemas.microsoft.com/office/powerpoint/2010/main" val="55687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13BC51-DF1B-4B4B-AD22-8E917DDE8774}"/>
              </a:ext>
            </a:extLst>
          </p:cNvPr>
          <p:cNvSpPr>
            <a:spLocks noGrp="1"/>
          </p:cNvSpPr>
          <p:nvPr>
            <p:ph type="sldNum" sz="quarter" idx="10"/>
          </p:nvPr>
        </p:nvSpPr>
        <p:spPr/>
        <p:txBody>
          <a:bodyPr/>
          <a:lstStyle/>
          <a:p>
            <a:fld id="{58B792A5-9BAE-6942-BFE1-9FCDB51EA51E}" type="slidenum">
              <a:rPr lang="en-US" smtClean="0"/>
              <a:pPr/>
              <a:t>11</a:t>
            </a:fld>
            <a:endParaRPr lang="en-US" dirty="0"/>
          </a:p>
        </p:txBody>
      </p:sp>
      <p:sp>
        <p:nvSpPr>
          <p:cNvPr id="6" name="Title 4">
            <a:extLst>
              <a:ext uri="{FF2B5EF4-FFF2-40B4-BE49-F238E27FC236}">
                <a16:creationId xmlns:a16="http://schemas.microsoft.com/office/drawing/2014/main" id="{F1B48D8A-3D82-10A9-12FA-240A8F8416C3}"/>
              </a:ext>
            </a:extLst>
          </p:cNvPr>
          <p:cNvSpPr>
            <a:spLocks noGrp="1"/>
          </p:cNvSpPr>
          <p:nvPr>
            <p:ph type="ctrTitle"/>
          </p:nvPr>
        </p:nvSpPr>
        <p:spPr>
          <a:xfrm>
            <a:off x="1620012" y="545458"/>
            <a:ext cx="8951976" cy="1262461"/>
          </a:xfrm>
        </p:spPr>
        <p:txBody>
          <a:bodyPr/>
          <a:lstStyle/>
          <a:p>
            <a:r>
              <a:rPr lang="en-US" sz="3200" b="1" dirty="0"/>
              <a:t>Syntax: HashMap</a:t>
            </a:r>
          </a:p>
        </p:txBody>
      </p:sp>
      <p:sp>
        <p:nvSpPr>
          <p:cNvPr id="8" name="TextBox 7">
            <a:extLst>
              <a:ext uri="{FF2B5EF4-FFF2-40B4-BE49-F238E27FC236}">
                <a16:creationId xmlns:a16="http://schemas.microsoft.com/office/drawing/2014/main" id="{526B3CE4-FAA0-A260-DC00-2448D6A741D3}"/>
              </a:ext>
            </a:extLst>
          </p:cNvPr>
          <p:cNvSpPr txBox="1"/>
          <p:nvPr/>
        </p:nvSpPr>
        <p:spPr>
          <a:xfrm>
            <a:off x="1333995" y="3251445"/>
            <a:ext cx="9524010" cy="830997"/>
          </a:xfrm>
          <a:prstGeom prst="rect">
            <a:avLst/>
          </a:prstGeom>
          <a:noFill/>
        </p:spPr>
        <p:txBody>
          <a:bodyPr wrap="square">
            <a:spAutoFit/>
          </a:bodyPr>
          <a:lstStyle/>
          <a:p>
            <a:pPr algn="ctr"/>
            <a:r>
              <a:rPr lang="en-IN" sz="2400" b="1" dirty="0">
                <a:highlight>
                  <a:srgbClr val="FFFF00"/>
                </a:highlight>
                <a:latin typeface="+mj-lt"/>
                <a:cs typeface="Times New Roman" panose="02020603050405020304" pitchFamily="18" charset="0"/>
              </a:rPr>
              <a:t>HashMap&lt;</a:t>
            </a:r>
            <a:r>
              <a:rPr lang="en-IN" sz="2400" b="1" dirty="0" err="1">
                <a:highlight>
                  <a:srgbClr val="FFFF00"/>
                </a:highlight>
                <a:latin typeface="+mj-lt"/>
                <a:cs typeface="Times New Roman" panose="02020603050405020304" pitchFamily="18" charset="0"/>
              </a:rPr>
              <a:t>Keytype</a:t>
            </a:r>
            <a:r>
              <a:rPr lang="en-IN" sz="2400" b="1" dirty="0">
                <a:highlight>
                  <a:srgbClr val="FFFF00"/>
                </a:highlight>
                <a:latin typeface="+mj-lt"/>
                <a:cs typeface="Times New Roman" panose="02020603050405020304" pitchFamily="18" charset="0"/>
              </a:rPr>
              <a:t>, </a:t>
            </a:r>
            <a:r>
              <a:rPr lang="en-IN" sz="2400" b="1" dirty="0" err="1">
                <a:highlight>
                  <a:srgbClr val="FFFF00"/>
                </a:highlight>
                <a:latin typeface="+mj-lt"/>
                <a:cs typeface="Times New Roman" panose="02020603050405020304" pitchFamily="18" charset="0"/>
              </a:rPr>
              <a:t>Valtype</a:t>
            </a:r>
            <a:r>
              <a:rPr lang="en-IN" sz="2400" b="1" dirty="0">
                <a:highlight>
                  <a:srgbClr val="FFFF00"/>
                </a:highlight>
                <a:latin typeface="+mj-lt"/>
                <a:cs typeface="Times New Roman" panose="02020603050405020304" pitchFamily="18" charset="0"/>
              </a:rPr>
              <a:t>&gt; </a:t>
            </a:r>
            <a:r>
              <a:rPr lang="en-IN" sz="2400" b="1" dirty="0" err="1">
                <a:highlight>
                  <a:srgbClr val="FFFF00"/>
                </a:highlight>
                <a:latin typeface="+mj-lt"/>
                <a:cs typeface="Times New Roman" panose="02020603050405020304" pitchFamily="18" charset="0"/>
              </a:rPr>
              <a:t>hs</a:t>
            </a:r>
            <a:r>
              <a:rPr lang="en-IN" sz="2400" b="1" dirty="0">
                <a:highlight>
                  <a:srgbClr val="FFFF00"/>
                </a:highlight>
                <a:latin typeface="+mj-lt"/>
                <a:cs typeface="Times New Roman" panose="02020603050405020304" pitchFamily="18" charset="0"/>
              </a:rPr>
              <a:t> = new HashMap&lt;</a:t>
            </a:r>
            <a:r>
              <a:rPr lang="en-IN" sz="2400" b="1" dirty="0" err="1">
                <a:highlight>
                  <a:srgbClr val="FFFF00"/>
                </a:highlight>
                <a:latin typeface="+mj-lt"/>
                <a:cs typeface="Times New Roman" panose="02020603050405020304" pitchFamily="18" charset="0"/>
              </a:rPr>
              <a:t>Keytype</a:t>
            </a:r>
            <a:r>
              <a:rPr lang="en-IN" sz="2400" b="1" dirty="0">
                <a:highlight>
                  <a:srgbClr val="FFFF00"/>
                </a:highlight>
                <a:latin typeface="+mj-lt"/>
                <a:cs typeface="Times New Roman" panose="02020603050405020304" pitchFamily="18" charset="0"/>
              </a:rPr>
              <a:t>, </a:t>
            </a:r>
            <a:r>
              <a:rPr lang="en-IN" sz="2400" b="1" dirty="0" err="1">
                <a:highlight>
                  <a:srgbClr val="FFFF00"/>
                </a:highlight>
                <a:latin typeface="+mj-lt"/>
                <a:cs typeface="Times New Roman" panose="02020603050405020304" pitchFamily="18" charset="0"/>
              </a:rPr>
              <a:t>Valtype</a:t>
            </a:r>
            <a:r>
              <a:rPr lang="en-IN" sz="2400" b="1" dirty="0">
                <a:highlight>
                  <a:srgbClr val="FFFF00"/>
                </a:highlight>
                <a:latin typeface="+mj-lt"/>
                <a:cs typeface="Times New Roman" panose="02020603050405020304" pitchFamily="18" charset="0"/>
              </a:rPr>
              <a:t>&gt;();</a:t>
            </a:r>
          </a:p>
        </p:txBody>
      </p:sp>
    </p:spTree>
    <p:extLst>
      <p:ext uri="{BB962C8B-B14F-4D97-AF65-F5344CB8AC3E}">
        <p14:creationId xmlns:p14="http://schemas.microsoft.com/office/powerpoint/2010/main" val="296604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B0F1A7-5F04-F644-8DDB-EACD01D5C01D}"/>
              </a:ext>
            </a:extLst>
          </p:cNvPr>
          <p:cNvSpPr>
            <a:spLocks noGrp="1"/>
          </p:cNvSpPr>
          <p:nvPr>
            <p:ph type="ctrTitle"/>
          </p:nvPr>
        </p:nvSpPr>
        <p:spPr>
          <a:xfrm>
            <a:off x="1620012" y="545458"/>
            <a:ext cx="8951976" cy="1262461"/>
          </a:xfrm>
        </p:spPr>
        <p:txBody>
          <a:bodyPr/>
          <a:lstStyle/>
          <a:p>
            <a:r>
              <a:rPr lang="en-US" sz="3200" b="1" dirty="0">
                <a:solidFill>
                  <a:schemeClr val="tx1"/>
                </a:solidFill>
              </a:rPr>
              <a:t>IMPORTANT METHODS</a:t>
            </a:r>
          </a:p>
        </p:txBody>
      </p:sp>
      <p:sp>
        <p:nvSpPr>
          <p:cNvPr id="4" name="Slide Number Placeholder 3">
            <a:extLst>
              <a:ext uri="{FF2B5EF4-FFF2-40B4-BE49-F238E27FC236}">
                <a16:creationId xmlns:a16="http://schemas.microsoft.com/office/drawing/2014/main" id="{732FA594-0487-4246-91B4-1ACD83DCC77F}"/>
              </a:ext>
            </a:extLst>
          </p:cNvPr>
          <p:cNvSpPr>
            <a:spLocks noGrp="1"/>
          </p:cNvSpPr>
          <p:nvPr>
            <p:ph type="sldNum" sz="quarter" idx="10"/>
          </p:nvPr>
        </p:nvSpPr>
        <p:spPr/>
        <p:txBody>
          <a:bodyPr/>
          <a:lstStyle/>
          <a:p>
            <a:fld id="{58B792A5-9BAE-6942-BFE1-9FCDB51EA51E}" type="slidenum">
              <a:rPr lang="en-US" smtClean="0"/>
              <a:pPr/>
              <a:t>12</a:t>
            </a:fld>
            <a:endParaRPr lang="en-US" dirty="0"/>
          </a:p>
        </p:txBody>
      </p:sp>
      <p:sp>
        <p:nvSpPr>
          <p:cNvPr id="7" name="Text Placeholder 1">
            <a:extLst>
              <a:ext uri="{FF2B5EF4-FFF2-40B4-BE49-F238E27FC236}">
                <a16:creationId xmlns:a16="http://schemas.microsoft.com/office/drawing/2014/main" id="{EF762ACD-C278-CF9E-62A0-905843B2B2C9}"/>
              </a:ext>
            </a:extLst>
          </p:cNvPr>
          <p:cNvSpPr txBox="1">
            <a:spLocks/>
          </p:cNvSpPr>
          <p:nvPr/>
        </p:nvSpPr>
        <p:spPr>
          <a:xfrm>
            <a:off x="465860" y="2050785"/>
            <a:ext cx="11260279" cy="275643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Tx/>
              <a:buBlip>
                <a:blip r:embed="rId2"/>
              </a:buBlip>
              <a:defRPr sz="20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solidFill>
                  <a:srgbClr val="FF0000"/>
                </a:solidFill>
                <a:latin typeface="+mj-lt"/>
                <a:cs typeface="Times New Roman" panose="02020603050405020304" pitchFamily="18" charset="0"/>
              </a:rPr>
              <a:t>put(): </a:t>
            </a:r>
            <a:r>
              <a:rPr lang="en-US" dirty="0">
                <a:latin typeface="+mj-lt"/>
                <a:cs typeface="Times New Roman" panose="02020603050405020304" pitchFamily="18" charset="0"/>
              </a:rPr>
              <a:t>Adds an element in the ser</a:t>
            </a:r>
          </a:p>
          <a:p>
            <a:pPr marL="342900" indent="-342900">
              <a:buFont typeface="Wingdings" panose="05000000000000000000" pitchFamily="2" charset="2"/>
              <a:buChar char="q"/>
            </a:pPr>
            <a:r>
              <a:rPr lang="en-US" dirty="0">
                <a:solidFill>
                  <a:srgbClr val="FF0000"/>
                </a:solidFill>
                <a:latin typeface="+mj-lt"/>
                <a:cs typeface="Times New Roman" panose="02020603050405020304" pitchFamily="18" charset="0"/>
              </a:rPr>
              <a:t>remove(): </a:t>
            </a:r>
            <a:r>
              <a:rPr lang="en-US" dirty="0">
                <a:latin typeface="+mj-lt"/>
                <a:cs typeface="Times New Roman" panose="02020603050405020304" pitchFamily="18" charset="0"/>
              </a:rPr>
              <a:t>Removes a particular element from the set</a:t>
            </a:r>
          </a:p>
          <a:p>
            <a:pPr marL="342900" indent="-342900">
              <a:buFont typeface="Wingdings" panose="05000000000000000000" pitchFamily="2" charset="2"/>
              <a:buChar char="q"/>
            </a:pPr>
            <a:r>
              <a:rPr lang="en-US" dirty="0" err="1">
                <a:solidFill>
                  <a:srgbClr val="FF0000"/>
                </a:solidFill>
                <a:latin typeface="+mj-lt"/>
                <a:cs typeface="Times New Roman" panose="02020603050405020304" pitchFamily="18" charset="0"/>
              </a:rPr>
              <a:t>containsKey</a:t>
            </a:r>
            <a:r>
              <a:rPr lang="en-US" dirty="0">
                <a:solidFill>
                  <a:srgbClr val="FF0000"/>
                </a:solidFill>
                <a:latin typeface="+mj-lt"/>
                <a:cs typeface="Times New Roman" panose="02020603050405020304" pitchFamily="18" charset="0"/>
              </a:rPr>
              <a:t>(): </a:t>
            </a:r>
            <a:r>
              <a:rPr lang="en-US" dirty="0">
                <a:latin typeface="+mj-lt"/>
                <a:cs typeface="Times New Roman" panose="02020603050405020304" pitchFamily="18" charset="0"/>
              </a:rPr>
              <a:t>Checks for the key values</a:t>
            </a:r>
          </a:p>
          <a:p>
            <a:pPr marL="342900" indent="-342900">
              <a:buFont typeface="Wingdings" panose="05000000000000000000" pitchFamily="2" charset="2"/>
              <a:buChar char="q"/>
            </a:pPr>
            <a:r>
              <a:rPr lang="en-US" dirty="0" err="1">
                <a:solidFill>
                  <a:srgbClr val="FF0000"/>
                </a:solidFill>
                <a:latin typeface="+mj-lt"/>
                <a:cs typeface="Times New Roman" panose="02020603050405020304" pitchFamily="18" charset="0"/>
              </a:rPr>
              <a:t>containsValue</a:t>
            </a:r>
            <a:r>
              <a:rPr lang="en-US" dirty="0">
                <a:solidFill>
                  <a:srgbClr val="FF0000"/>
                </a:solidFill>
                <a:latin typeface="+mj-lt"/>
                <a:cs typeface="Times New Roman" panose="02020603050405020304" pitchFamily="18" charset="0"/>
              </a:rPr>
              <a:t>(): </a:t>
            </a:r>
            <a:r>
              <a:rPr lang="en-US" dirty="0">
                <a:latin typeface="+mj-lt"/>
                <a:cs typeface="Times New Roman" panose="02020603050405020304" pitchFamily="18" charset="0"/>
              </a:rPr>
              <a:t>Checks for the bales</a:t>
            </a:r>
          </a:p>
        </p:txBody>
      </p:sp>
    </p:spTree>
    <p:extLst>
      <p:ext uri="{BB962C8B-B14F-4D97-AF65-F5344CB8AC3E}">
        <p14:creationId xmlns:p14="http://schemas.microsoft.com/office/powerpoint/2010/main" val="300495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B0F1A7-5F04-F644-8DDB-EACD01D5C01D}"/>
              </a:ext>
            </a:extLst>
          </p:cNvPr>
          <p:cNvSpPr>
            <a:spLocks noGrp="1"/>
          </p:cNvSpPr>
          <p:nvPr>
            <p:ph type="ctrTitle"/>
          </p:nvPr>
        </p:nvSpPr>
        <p:spPr>
          <a:xfrm>
            <a:off x="1620012" y="0"/>
            <a:ext cx="8951976" cy="1262461"/>
          </a:xfrm>
        </p:spPr>
        <p:txBody>
          <a:bodyPr/>
          <a:lstStyle/>
          <a:p>
            <a:r>
              <a:rPr lang="en-US" sz="3200" b="1" dirty="0">
                <a:solidFill>
                  <a:schemeClr val="tx1"/>
                </a:solidFill>
              </a:rPr>
              <a:t>Code snippet</a:t>
            </a:r>
          </a:p>
        </p:txBody>
      </p:sp>
      <p:sp>
        <p:nvSpPr>
          <p:cNvPr id="4" name="Slide Number Placeholder 3">
            <a:extLst>
              <a:ext uri="{FF2B5EF4-FFF2-40B4-BE49-F238E27FC236}">
                <a16:creationId xmlns:a16="http://schemas.microsoft.com/office/drawing/2014/main" id="{732FA594-0487-4246-91B4-1ACD83DCC77F}"/>
              </a:ext>
            </a:extLst>
          </p:cNvPr>
          <p:cNvSpPr>
            <a:spLocks noGrp="1"/>
          </p:cNvSpPr>
          <p:nvPr>
            <p:ph type="sldNum" sz="quarter" idx="10"/>
          </p:nvPr>
        </p:nvSpPr>
        <p:spPr/>
        <p:txBody>
          <a:bodyPr/>
          <a:lstStyle/>
          <a:p>
            <a:fld id="{58B792A5-9BAE-6942-BFE1-9FCDB51EA51E}" type="slidenum">
              <a:rPr lang="en-US" smtClean="0"/>
              <a:pPr/>
              <a:t>13</a:t>
            </a:fld>
            <a:endParaRPr lang="en-US" dirty="0"/>
          </a:p>
        </p:txBody>
      </p:sp>
      <p:sp>
        <p:nvSpPr>
          <p:cNvPr id="7" name="Text Placeholder 1">
            <a:extLst>
              <a:ext uri="{FF2B5EF4-FFF2-40B4-BE49-F238E27FC236}">
                <a16:creationId xmlns:a16="http://schemas.microsoft.com/office/drawing/2014/main" id="{EF762ACD-C278-CF9E-62A0-905843B2B2C9}"/>
              </a:ext>
            </a:extLst>
          </p:cNvPr>
          <p:cNvSpPr txBox="1">
            <a:spLocks/>
          </p:cNvSpPr>
          <p:nvPr/>
        </p:nvSpPr>
        <p:spPr>
          <a:xfrm>
            <a:off x="2756438" y="1164263"/>
            <a:ext cx="3631126" cy="495456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Tx/>
              <a:buBlip>
                <a:blip r:embed="rId2"/>
              </a:buBlip>
              <a:defRPr sz="20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import</a:t>
            </a:r>
            <a:r>
              <a:rPr lang="en-US" sz="1800" dirty="0">
                <a:solidFill>
                  <a:schemeClr val="tx1"/>
                </a:solidFill>
                <a:effectLst/>
                <a:latin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cs typeface="Times New Roman" panose="02020603050405020304" pitchFamily="18" charset="0"/>
              </a:rPr>
              <a:t>java.util</a:t>
            </a:r>
            <a:r>
              <a:rPr lang="en-US" sz="1800" dirty="0">
                <a:solidFill>
                  <a:schemeClr val="tx1"/>
                </a:solidFill>
                <a:effectLst/>
                <a:latin typeface="Times New Roman" panose="02020603050405020304" pitchFamily="18" charset="0"/>
                <a:cs typeface="Times New Roman" panose="02020603050405020304" pitchFamily="18" charset="0"/>
              </a:rPr>
              <a:t>.*;</a:t>
            </a:r>
          </a:p>
          <a:p>
            <a:pPr marL="0" marR="0">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public</a:t>
            </a:r>
            <a:r>
              <a:rPr lang="en-US" sz="1800" dirty="0">
                <a:solidFill>
                  <a:schemeClr val="tx1"/>
                </a:solidFill>
                <a:effectLst/>
                <a:latin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cs typeface="Times New Roman" panose="02020603050405020304" pitchFamily="18" charset="0"/>
              </a:rPr>
              <a:t>class</a:t>
            </a:r>
            <a:r>
              <a:rPr lang="en-US" sz="1800" dirty="0">
                <a:solidFill>
                  <a:schemeClr val="tx1"/>
                </a:solidFill>
                <a:effectLst/>
                <a:latin typeface="Times New Roman" panose="02020603050405020304" pitchFamily="18" charset="0"/>
                <a:cs typeface="Times New Roman" panose="02020603050405020304" pitchFamily="18" charset="0"/>
              </a:rPr>
              <a:t> HashMap1 </a:t>
            </a:r>
          </a:p>
          <a:p>
            <a:pPr marL="0" marR="0">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a:t>
            </a:r>
          </a:p>
          <a:p>
            <a:pPr marL="0" marR="0">
              <a:spcBef>
                <a:spcPts val="0"/>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public</a:t>
            </a:r>
            <a:r>
              <a:rPr lang="en-US" sz="1800" dirty="0">
                <a:solidFill>
                  <a:schemeClr val="tx1"/>
                </a:solidFill>
                <a:effectLst/>
                <a:latin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cs typeface="Times New Roman" panose="02020603050405020304" pitchFamily="18" charset="0"/>
              </a:rPr>
              <a:t>static</a:t>
            </a:r>
            <a:r>
              <a:rPr lang="en-US" sz="1800" dirty="0">
                <a:solidFill>
                  <a:schemeClr val="tx1"/>
                </a:solidFill>
                <a:effectLst/>
                <a:latin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cs typeface="Times New Roman" panose="02020603050405020304" pitchFamily="18" charset="0"/>
              </a:rPr>
              <a:t>void</a:t>
            </a:r>
            <a:r>
              <a:rPr lang="en-US" sz="1800" dirty="0">
                <a:solidFill>
                  <a:schemeClr val="tx1"/>
                </a:solidFill>
                <a:effectLst/>
                <a:latin typeface="Times New Roman" panose="02020603050405020304" pitchFamily="18" charset="0"/>
                <a:cs typeface="Times New Roman" panose="02020603050405020304" pitchFamily="18" charset="0"/>
              </a:rPr>
              <a:t> main (String </a:t>
            </a:r>
            <a:r>
              <a:rPr lang="en-US" sz="1800" dirty="0" err="1">
                <a:solidFill>
                  <a:schemeClr val="tx1"/>
                </a:solidFill>
                <a:effectLst/>
                <a:latin typeface="Times New Roman" panose="02020603050405020304" pitchFamily="18" charset="0"/>
                <a:cs typeface="Times New Roman" panose="02020603050405020304" pitchFamily="18" charset="0"/>
              </a:rPr>
              <a:t>args</a:t>
            </a:r>
            <a:r>
              <a:rPr lang="en-US" sz="1800" dirty="0">
                <a:solidFill>
                  <a:schemeClr val="tx1"/>
                </a:solidFill>
                <a:effectLst/>
                <a:latin typeface="Times New Roman" panose="02020603050405020304" pitchFamily="18" charset="0"/>
                <a:cs typeface="Times New Roman" panose="02020603050405020304" pitchFamily="18" charset="0"/>
              </a:rPr>
              <a:t>[])</a:t>
            </a:r>
          </a:p>
          <a:p>
            <a:pPr marL="0" marR="0">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a:t>
            </a:r>
          </a:p>
          <a:p>
            <a:pPr marL="0" marR="0">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HashMap&lt;Integer, String&gt; hm= </a:t>
            </a:r>
            <a:r>
              <a:rPr lang="en-US" sz="1800" b="1" dirty="0">
                <a:solidFill>
                  <a:schemeClr val="tx1"/>
                </a:solidFill>
                <a:effectLst/>
                <a:latin typeface="Times New Roman" panose="02020603050405020304" pitchFamily="18" charset="0"/>
                <a:cs typeface="Times New Roman" panose="02020603050405020304" pitchFamily="18" charset="0"/>
              </a:rPr>
              <a:t>new</a:t>
            </a:r>
            <a:r>
              <a:rPr lang="en-US" sz="1800" dirty="0">
                <a:solidFill>
                  <a:schemeClr val="tx1"/>
                </a:solidFill>
                <a:effectLst/>
                <a:latin typeface="Times New Roman" panose="02020603050405020304" pitchFamily="18" charset="0"/>
                <a:cs typeface="Times New Roman" panose="02020603050405020304" pitchFamily="18" charset="0"/>
              </a:rPr>
              <a:t> HashMap&lt;Integer, String&gt;();</a:t>
            </a:r>
          </a:p>
          <a:p>
            <a:pPr marL="0" marR="0">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//Put()</a:t>
            </a:r>
          </a:p>
          <a:p>
            <a:pPr marL="0" marR="0">
              <a:spcBef>
                <a:spcPts val="0"/>
              </a:spcBef>
              <a:spcAft>
                <a:spcPts val="0"/>
              </a:spcAft>
            </a:pPr>
            <a:r>
              <a:rPr lang="en-US" sz="1800" dirty="0" err="1">
                <a:solidFill>
                  <a:schemeClr val="tx1"/>
                </a:solidFill>
                <a:effectLst/>
                <a:latin typeface="Times New Roman" panose="02020603050405020304" pitchFamily="18" charset="0"/>
                <a:cs typeface="Times New Roman" panose="02020603050405020304" pitchFamily="18" charset="0"/>
              </a:rPr>
              <a:t>System.</a:t>
            </a:r>
            <a:r>
              <a:rPr lang="en-US" sz="1800" b="1" i="1" dirty="0" err="1">
                <a:solidFill>
                  <a:schemeClr val="tx1"/>
                </a:solidFill>
                <a:effectLst/>
                <a:latin typeface="Times New Roman" panose="02020603050405020304" pitchFamily="18" charset="0"/>
                <a:cs typeface="Times New Roman" panose="02020603050405020304" pitchFamily="18" charset="0"/>
              </a:rPr>
              <a:t>out</a:t>
            </a:r>
            <a:r>
              <a:rPr lang="en-US" sz="1800" dirty="0" err="1">
                <a:solidFill>
                  <a:schemeClr val="tx1"/>
                </a:solidFill>
                <a:effectLst/>
                <a:latin typeface="Times New Roman" panose="02020603050405020304" pitchFamily="18" charset="0"/>
                <a:cs typeface="Times New Roman" panose="02020603050405020304" pitchFamily="18" charset="0"/>
              </a:rPr>
              <a:t>.println</a:t>
            </a:r>
            <a:r>
              <a:rPr lang="en-US" sz="1800" dirty="0">
                <a:solidFill>
                  <a:schemeClr val="tx1"/>
                </a:solidFill>
                <a:effectLst/>
                <a:latin typeface="Times New Roman" panose="02020603050405020304" pitchFamily="18" charset="0"/>
                <a:cs typeface="Times New Roman" panose="02020603050405020304" pitchFamily="18" charset="0"/>
              </a:rPr>
              <a:t>("Adding Elements to the map");</a:t>
            </a:r>
          </a:p>
          <a:p>
            <a:pPr marL="0" marR="0">
              <a:spcBef>
                <a:spcPts val="0"/>
              </a:spcBef>
              <a:spcAft>
                <a:spcPts val="0"/>
              </a:spcAft>
            </a:pPr>
            <a:r>
              <a:rPr lang="en-US" sz="1800" dirty="0" err="1">
                <a:solidFill>
                  <a:schemeClr val="tx1"/>
                </a:solidFill>
                <a:effectLst/>
                <a:latin typeface="Times New Roman" panose="02020603050405020304" pitchFamily="18" charset="0"/>
                <a:cs typeface="Times New Roman" panose="02020603050405020304" pitchFamily="18" charset="0"/>
              </a:rPr>
              <a:t>hm.put</a:t>
            </a:r>
            <a:r>
              <a:rPr lang="en-US" sz="1800" dirty="0">
                <a:solidFill>
                  <a:schemeClr val="tx1"/>
                </a:solidFill>
                <a:effectLst/>
                <a:latin typeface="Times New Roman" panose="02020603050405020304" pitchFamily="18" charset="0"/>
                <a:cs typeface="Times New Roman" panose="02020603050405020304" pitchFamily="18" charset="0"/>
              </a:rPr>
              <a:t>(1,"Akshara"); </a:t>
            </a:r>
          </a:p>
          <a:p>
            <a:pPr marL="0" marR="0">
              <a:spcBef>
                <a:spcPts val="0"/>
              </a:spcBef>
              <a:spcAft>
                <a:spcPts val="0"/>
              </a:spcAft>
            </a:pPr>
            <a:r>
              <a:rPr lang="en-US" sz="1800" dirty="0" err="1">
                <a:solidFill>
                  <a:schemeClr val="tx1"/>
                </a:solidFill>
                <a:effectLst/>
                <a:latin typeface="Times New Roman" panose="02020603050405020304" pitchFamily="18" charset="0"/>
                <a:cs typeface="Times New Roman" panose="02020603050405020304" pitchFamily="18" charset="0"/>
              </a:rPr>
              <a:t>hm.put</a:t>
            </a:r>
            <a:r>
              <a:rPr lang="en-US" sz="1800" dirty="0">
                <a:solidFill>
                  <a:schemeClr val="tx1"/>
                </a:solidFill>
                <a:effectLst/>
                <a:latin typeface="Times New Roman" panose="02020603050405020304" pitchFamily="18" charset="0"/>
                <a:cs typeface="Times New Roman" panose="02020603050405020304" pitchFamily="18" charset="0"/>
              </a:rPr>
              <a:t>(2,"Ananya"); </a:t>
            </a:r>
          </a:p>
          <a:p>
            <a:pPr marL="0" marR="0">
              <a:spcBef>
                <a:spcPts val="0"/>
              </a:spcBef>
              <a:spcAft>
                <a:spcPts val="0"/>
              </a:spcAft>
            </a:pPr>
            <a:r>
              <a:rPr lang="en-US" sz="1800" dirty="0" err="1">
                <a:solidFill>
                  <a:schemeClr val="tx1"/>
                </a:solidFill>
                <a:effectLst/>
                <a:latin typeface="Times New Roman" panose="02020603050405020304" pitchFamily="18" charset="0"/>
                <a:cs typeface="Times New Roman" panose="02020603050405020304" pitchFamily="18" charset="0"/>
              </a:rPr>
              <a:t>hm.put</a:t>
            </a:r>
            <a:r>
              <a:rPr lang="en-US" sz="1800" dirty="0">
                <a:solidFill>
                  <a:schemeClr val="tx1"/>
                </a:solidFill>
                <a:effectLst/>
                <a:latin typeface="Times New Roman" panose="02020603050405020304" pitchFamily="18" charset="0"/>
                <a:cs typeface="Times New Roman" panose="02020603050405020304" pitchFamily="18" charset="0"/>
              </a:rPr>
              <a:t>(3,"Bindu"); </a:t>
            </a:r>
          </a:p>
          <a:p>
            <a:pPr marL="0" marR="0">
              <a:spcBef>
                <a:spcPts val="0"/>
              </a:spcBef>
              <a:spcAft>
                <a:spcPts val="0"/>
              </a:spcAft>
            </a:pPr>
            <a:r>
              <a:rPr lang="en-US" sz="1800" dirty="0" err="1">
                <a:solidFill>
                  <a:schemeClr val="tx1"/>
                </a:solidFill>
                <a:effectLst/>
                <a:latin typeface="Times New Roman" panose="02020603050405020304" pitchFamily="18" charset="0"/>
                <a:cs typeface="Times New Roman" panose="02020603050405020304" pitchFamily="18" charset="0"/>
              </a:rPr>
              <a:t>hm.put</a:t>
            </a:r>
            <a:r>
              <a:rPr lang="en-US" sz="1800" dirty="0">
                <a:solidFill>
                  <a:schemeClr val="tx1"/>
                </a:solidFill>
                <a:effectLst/>
                <a:latin typeface="Times New Roman" panose="02020603050405020304" pitchFamily="18" charset="0"/>
                <a:cs typeface="Times New Roman" panose="02020603050405020304" pitchFamily="18" charset="0"/>
              </a:rPr>
              <a:t>(4,"Sneha");</a:t>
            </a:r>
          </a:p>
          <a:p>
            <a:pPr marL="0" marR="0">
              <a:spcBef>
                <a:spcPts val="0"/>
              </a:spcBef>
              <a:spcAft>
                <a:spcPts val="0"/>
              </a:spcAft>
            </a:pPr>
            <a:r>
              <a:rPr lang="en-US" sz="1800" dirty="0" err="1">
                <a:solidFill>
                  <a:schemeClr val="tx1"/>
                </a:solidFill>
                <a:effectLst/>
                <a:latin typeface="Times New Roman" panose="02020603050405020304" pitchFamily="18" charset="0"/>
                <a:cs typeface="Times New Roman" panose="02020603050405020304" pitchFamily="18" charset="0"/>
              </a:rPr>
              <a:t>System.</a:t>
            </a:r>
            <a:r>
              <a:rPr lang="en-US" sz="1800" b="1" i="1" dirty="0" err="1">
                <a:solidFill>
                  <a:schemeClr val="tx1"/>
                </a:solidFill>
                <a:effectLst/>
                <a:latin typeface="Times New Roman" panose="02020603050405020304" pitchFamily="18" charset="0"/>
                <a:cs typeface="Times New Roman" panose="02020603050405020304" pitchFamily="18" charset="0"/>
              </a:rPr>
              <a:t>out</a:t>
            </a:r>
            <a:r>
              <a:rPr lang="en-US" sz="1800" dirty="0" err="1">
                <a:solidFill>
                  <a:schemeClr val="tx1"/>
                </a:solidFill>
                <a:effectLst/>
                <a:latin typeface="Times New Roman" panose="02020603050405020304" pitchFamily="18" charset="0"/>
                <a:cs typeface="Times New Roman" panose="02020603050405020304" pitchFamily="18" charset="0"/>
              </a:rPr>
              <a:t>.println</a:t>
            </a:r>
            <a:r>
              <a:rPr lang="en-US" sz="1800" dirty="0">
                <a:solidFill>
                  <a:schemeClr val="tx1"/>
                </a:solidFill>
                <a:effectLst/>
                <a:latin typeface="Times New Roman" panose="02020603050405020304" pitchFamily="18" charset="0"/>
                <a:cs typeface="Times New Roman" panose="02020603050405020304" pitchFamily="18" charset="0"/>
              </a:rPr>
              <a:t>(hm);</a:t>
            </a:r>
          </a:p>
          <a:p>
            <a:pPr marL="0" marR="0">
              <a:spcBef>
                <a:spcPts val="0"/>
              </a:spcBef>
              <a:spcAft>
                <a:spcPts val="0"/>
              </a:spcAft>
            </a:pPr>
            <a:endParaRPr lang="en-US" sz="1800" dirty="0">
              <a:solidFill>
                <a:schemeClr val="tx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FDDAA6-D1D5-2F22-A613-D354871629CD}"/>
              </a:ext>
            </a:extLst>
          </p:cNvPr>
          <p:cNvSpPr txBox="1"/>
          <p:nvPr/>
        </p:nvSpPr>
        <p:spPr>
          <a:xfrm>
            <a:off x="6820378" y="1206761"/>
            <a:ext cx="6097978" cy="3416320"/>
          </a:xfrm>
          <a:prstGeom prst="rect">
            <a:avLst/>
          </a:prstGeom>
          <a:noFill/>
        </p:spPr>
        <p:txBody>
          <a:bodyPr wrap="square">
            <a:spAutoFit/>
          </a:bodyPr>
          <a:lstStyle/>
          <a:p>
            <a:pPr marL="0" marR="0">
              <a:spcBef>
                <a:spcPts val="0"/>
              </a:spcBef>
              <a:spcAft>
                <a:spcPts val="0"/>
              </a:spcAft>
            </a:pPr>
            <a:r>
              <a:rPr lang="en-US" b="1" dirty="0">
                <a:effectLst/>
                <a:latin typeface="Times New Roman" panose="02020603050405020304" pitchFamily="18" charset="0"/>
                <a:cs typeface="Times New Roman" panose="02020603050405020304" pitchFamily="18" charset="0"/>
              </a:rPr>
              <a:t>//</a:t>
            </a:r>
            <a:r>
              <a:rPr lang="en-US" b="1" dirty="0" err="1">
                <a:effectLst/>
                <a:latin typeface="Times New Roman" panose="02020603050405020304" pitchFamily="18" charset="0"/>
                <a:cs typeface="Times New Roman" panose="02020603050405020304" pitchFamily="18" charset="0"/>
              </a:rPr>
              <a:t>containsKey</a:t>
            </a:r>
            <a:r>
              <a:rPr lang="en-US" b="1" dirty="0">
                <a:effectLst/>
                <a:latin typeface="Times New Roman" panose="02020603050405020304" pitchFamily="18" charset="0"/>
                <a:cs typeface="Times New Roman" panose="02020603050405020304" pitchFamily="18" charset="0"/>
              </a:rPr>
              <a:t>()</a:t>
            </a:r>
          </a:p>
          <a:p>
            <a:pPr marL="0" marR="0">
              <a:spcBef>
                <a:spcPts val="0"/>
              </a:spcBef>
              <a:spcAft>
                <a:spcPts val="0"/>
              </a:spcAft>
            </a:pPr>
            <a:r>
              <a:rPr lang="en-US" dirty="0" err="1">
                <a:effectLst/>
                <a:latin typeface="Times New Roman" panose="02020603050405020304" pitchFamily="18" charset="0"/>
                <a:cs typeface="Times New Roman" panose="02020603050405020304" pitchFamily="18" charset="0"/>
              </a:rPr>
              <a:t>System.</a:t>
            </a:r>
            <a:r>
              <a:rPr lang="en-US" i="1" dirty="0" err="1">
                <a:effectLst/>
                <a:latin typeface="Times New Roman" panose="02020603050405020304" pitchFamily="18" charset="0"/>
                <a:cs typeface="Times New Roman" panose="02020603050405020304" pitchFamily="18" charset="0"/>
              </a:rPr>
              <a:t>out</a:t>
            </a:r>
            <a:r>
              <a:rPr lang="en-US" dirty="0" err="1">
                <a:effectLst/>
                <a:latin typeface="Times New Roman" panose="02020603050405020304" pitchFamily="18" charset="0"/>
                <a:cs typeface="Times New Roman" panose="02020603050405020304" pitchFamily="18" charset="0"/>
              </a:rPr>
              <a:t>.println</a:t>
            </a:r>
            <a:r>
              <a:rPr lang="en-US" dirty="0">
                <a:effectLst/>
                <a:latin typeface="Times New Roman" panose="02020603050405020304" pitchFamily="18" charset="0"/>
                <a:cs typeface="Times New Roman" panose="02020603050405020304" pitchFamily="18" charset="0"/>
              </a:rPr>
              <a:t>("Check for key values");</a:t>
            </a:r>
          </a:p>
          <a:p>
            <a:pPr marL="0" marR="0">
              <a:spcBef>
                <a:spcPts val="0"/>
              </a:spcBef>
              <a:spcAft>
                <a:spcPts val="0"/>
              </a:spcAft>
            </a:pPr>
            <a:r>
              <a:rPr lang="en-US" dirty="0" err="1">
                <a:effectLst/>
                <a:latin typeface="Times New Roman" panose="02020603050405020304" pitchFamily="18" charset="0"/>
                <a:cs typeface="Times New Roman" panose="02020603050405020304" pitchFamily="18" charset="0"/>
              </a:rPr>
              <a:t>System.</a:t>
            </a:r>
            <a:r>
              <a:rPr lang="en-US" i="1" dirty="0" err="1">
                <a:effectLst/>
                <a:latin typeface="Times New Roman" panose="02020603050405020304" pitchFamily="18" charset="0"/>
                <a:cs typeface="Times New Roman" panose="02020603050405020304" pitchFamily="18" charset="0"/>
              </a:rPr>
              <a:t>out</a:t>
            </a:r>
            <a:r>
              <a:rPr lang="en-US" dirty="0" err="1">
                <a:effectLst/>
                <a:latin typeface="Times New Roman" panose="02020603050405020304" pitchFamily="18" charset="0"/>
                <a:cs typeface="Times New Roman" panose="02020603050405020304" pitchFamily="18" charset="0"/>
              </a:rPr>
              <a:t>.println</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hm.containsKey</a:t>
            </a:r>
            <a:r>
              <a:rPr lang="en-US" dirty="0">
                <a:effectLst/>
                <a:latin typeface="Times New Roman" panose="02020603050405020304" pitchFamily="18" charset="0"/>
                <a:cs typeface="Times New Roman" panose="02020603050405020304" pitchFamily="18" charset="0"/>
              </a:rPr>
              <a:t>(6));</a:t>
            </a:r>
          </a:p>
          <a:p>
            <a:pPr marL="0" marR="0">
              <a:spcBef>
                <a:spcPts val="0"/>
              </a:spcBef>
              <a:spcAft>
                <a:spcPts val="0"/>
              </a:spcAft>
            </a:pPr>
            <a:r>
              <a:rPr lang="en-US" dirty="0" err="1">
                <a:effectLst/>
                <a:latin typeface="Times New Roman" panose="02020603050405020304" pitchFamily="18" charset="0"/>
                <a:cs typeface="Times New Roman" panose="02020603050405020304" pitchFamily="18" charset="0"/>
              </a:rPr>
              <a:t>System.</a:t>
            </a:r>
            <a:r>
              <a:rPr lang="en-US" i="1" dirty="0" err="1">
                <a:effectLst/>
                <a:latin typeface="Times New Roman" panose="02020603050405020304" pitchFamily="18" charset="0"/>
                <a:cs typeface="Times New Roman" panose="02020603050405020304" pitchFamily="18" charset="0"/>
              </a:rPr>
              <a:t>out</a:t>
            </a:r>
            <a:r>
              <a:rPr lang="en-US" dirty="0" err="1">
                <a:effectLst/>
                <a:latin typeface="Times New Roman" panose="02020603050405020304" pitchFamily="18" charset="0"/>
                <a:cs typeface="Times New Roman" panose="02020603050405020304" pitchFamily="18" charset="0"/>
              </a:rPr>
              <a:t>.println</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hm.containsKey</a:t>
            </a:r>
            <a:r>
              <a:rPr lang="en-US" dirty="0">
                <a:effectLst/>
                <a:latin typeface="Times New Roman" panose="02020603050405020304" pitchFamily="18" charset="0"/>
                <a:cs typeface="Times New Roman" panose="02020603050405020304" pitchFamily="18" charset="0"/>
              </a:rPr>
              <a:t>(1));</a:t>
            </a:r>
          </a:p>
          <a:p>
            <a:pPr marL="0" marR="0">
              <a:spcBef>
                <a:spcPts val="0"/>
              </a:spcBef>
              <a:spcAft>
                <a:spcPts val="0"/>
              </a:spcAft>
            </a:pPr>
            <a:r>
              <a:rPr lang="en-US" dirty="0">
                <a:effectLst/>
                <a:latin typeface="Times New Roman" panose="02020603050405020304" pitchFamily="18" charset="0"/>
                <a:cs typeface="Times New Roman" panose="02020603050405020304" pitchFamily="18" charset="0"/>
              </a:rPr>
              <a:t>//</a:t>
            </a:r>
            <a:r>
              <a:rPr lang="en-US" b="1" dirty="0" err="1">
                <a:effectLst/>
                <a:latin typeface="Times New Roman" panose="02020603050405020304" pitchFamily="18" charset="0"/>
                <a:cs typeface="Times New Roman" panose="02020603050405020304" pitchFamily="18" charset="0"/>
              </a:rPr>
              <a:t>containsValues</a:t>
            </a:r>
            <a:r>
              <a:rPr lang="en-US" b="1" dirty="0">
                <a:effectLst/>
                <a:latin typeface="Times New Roman" panose="02020603050405020304" pitchFamily="18" charset="0"/>
                <a:cs typeface="Times New Roman" panose="02020603050405020304" pitchFamily="18" charset="0"/>
              </a:rPr>
              <a:t>()</a:t>
            </a:r>
          </a:p>
          <a:p>
            <a:pPr marL="0" marR="0">
              <a:spcBef>
                <a:spcPts val="0"/>
              </a:spcBef>
              <a:spcAft>
                <a:spcPts val="0"/>
              </a:spcAft>
            </a:pPr>
            <a:r>
              <a:rPr lang="en-US" dirty="0" err="1">
                <a:effectLst/>
                <a:latin typeface="Times New Roman" panose="02020603050405020304" pitchFamily="18" charset="0"/>
                <a:cs typeface="Times New Roman" panose="02020603050405020304" pitchFamily="18" charset="0"/>
              </a:rPr>
              <a:t>System.</a:t>
            </a:r>
            <a:r>
              <a:rPr lang="en-US" i="1" dirty="0" err="1">
                <a:effectLst/>
                <a:latin typeface="Times New Roman" panose="02020603050405020304" pitchFamily="18" charset="0"/>
                <a:cs typeface="Times New Roman" panose="02020603050405020304" pitchFamily="18" charset="0"/>
              </a:rPr>
              <a:t>out</a:t>
            </a:r>
            <a:r>
              <a:rPr lang="en-US" dirty="0" err="1">
                <a:effectLst/>
                <a:latin typeface="Times New Roman" panose="02020603050405020304" pitchFamily="18" charset="0"/>
                <a:cs typeface="Times New Roman" panose="02020603050405020304" pitchFamily="18" charset="0"/>
              </a:rPr>
              <a:t>.println</a:t>
            </a:r>
            <a:r>
              <a:rPr lang="en-US" dirty="0">
                <a:effectLst/>
                <a:latin typeface="Times New Roman" panose="02020603050405020304" pitchFamily="18" charset="0"/>
                <a:cs typeface="Times New Roman" panose="02020603050405020304" pitchFamily="18" charset="0"/>
              </a:rPr>
              <a:t>("Check for values");</a:t>
            </a:r>
          </a:p>
          <a:p>
            <a:pPr marL="0" marR="0">
              <a:spcBef>
                <a:spcPts val="0"/>
              </a:spcBef>
              <a:spcAft>
                <a:spcPts val="0"/>
              </a:spcAft>
            </a:pPr>
            <a:r>
              <a:rPr lang="en-US" dirty="0" err="1">
                <a:effectLst/>
                <a:latin typeface="Times New Roman" panose="02020603050405020304" pitchFamily="18" charset="0"/>
                <a:cs typeface="Times New Roman" panose="02020603050405020304" pitchFamily="18" charset="0"/>
              </a:rPr>
              <a:t>System.</a:t>
            </a:r>
            <a:r>
              <a:rPr lang="en-US" i="1" dirty="0" err="1">
                <a:effectLst/>
                <a:latin typeface="Times New Roman" panose="02020603050405020304" pitchFamily="18" charset="0"/>
                <a:cs typeface="Times New Roman" panose="02020603050405020304" pitchFamily="18" charset="0"/>
              </a:rPr>
              <a:t>out</a:t>
            </a:r>
            <a:r>
              <a:rPr lang="en-US" dirty="0" err="1">
                <a:effectLst/>
                <a:latin typeface="Times New Roman" panose="02020603050405020304" pitchFamily="18" charset="0"/>
                <a:cs typeface="Times New Roman" panose="02020603050405020304" pitchFamily="18" charset="0"/>
              </a:rPr>
              <a:t>.println</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hm.containsValue</a:t>
            </a:r>
            <a:r>
              <a:rPr lang="en-US" dirty="0">
                <a:effectLst/>
                <a:latin typeface="Times New Roman" panose="02020603050405020304" pitchFamily="18" charset="0"/>
                <a:cs typeface="Times New Roman" panose="02020603050405020304" pitchFamily="18" charset="0"/>
              </a:rPr>
              <a:t>("Akshara"));</a:t>
            </a:r>
          </a:p>
          <a:p>
            <a:pPr marL="0" marR="0">
              <a:spcBef>
                <a:spcPts val="0"/>
              </a:spcBef>
              <a:spcAft>
                <a:spcPts val="0"/>
              </a:spcAft>
            </a:pPr>
            <a:r>
              <a:rPr lang="en-US" dirty="0" err="1">
                <a:effectLst/>
                <a:latin typeface="Times New Roman" panose="02020603050405020304" pitchFamily="18" charset="0"/>
                <a:cs typeface="Times New Roman" panose="02020603050405020304" pitchFamily="18" charset="0"/>
              </a:rPr>
              <a:t>System.</a:t>
            </a:r>
            <a:r>
              <a:rPr lang="en-US" i="1" dirty="0" err="1">
                <a:effectLst/>
                <a:latin typeface="Times New Roman" panose="02020603050405020304" pitchFamily="18" charset="0"/>
                <a:cs typeface="Times New Roman" panose="02020603050405020304" pitchFamily="18" charset="0"/>
              </a:rPr>
              <a:t>out</a:t>
            </a:r>
            <a:r>
              <a:rPr lang="en-US" dirty="0" err="1">
                <a:effectLst/>
                <a:latin typeface="Times New Roman" panose="02020603050405020304" pitchFamily="18" charset="0"/>
                <a:cs typeface="Times New Roman" panose="02020603050405020304" pitchFamily="18" charset="0"/>
              </a:rPr>
              <a:t>.println</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hm.containsValue</a:t>
            </a:r>
            <a:r>
              <a:rPr lang="en-US" dirty="0">
                <a:effectLst/>
                <a:latin typeface="Times New Roman" panose="02020603050405020304" pitchFamily="18" charset="0"/>
                <a:cs typeface="Times New Roman" panose="02020603050405020304" pitchFamily="18" charset="0"/>
              </a:rPr>
              <a:t>("Wendy"));</a:t>
            </a:r>
          </a:p>
          <a:p>
            <a:pPr marL="0" marR="0">
              <a:spcBef>
                <a:spcPts val="0"/>
              </a:spcBef>
              <a:spcAft>
                <a:spcPts val="0"/>
              </a:spcAft>
            </a:pPr>
            <a:r>
              <a:rPr lang="en-US" dirty="0">
                <a:effectLst/>
                <a:latin typeface="Times New Roman" panose="02020603050405020304" pitchFamily="18" charset="0"/>
                <a:cs typeface="Times New Roman" panose="02020603050405020304" pitchFamily="18" charset="0"/>
              </a:rPr>
              <a:t>}</a:t>
            </a:r>
          </a:p>
          <a:p>
            <a:pPr marL="0" marR="0">
              <a:spcBef>
                <a:spcPts val="0"/>
              </a:spcBef>
              <a:spcAft>
                <a:spcPts val="0"/>
              </a:spcAft>
            </a:pPr>
            <a:br>
              <a:rPr lang="en-US" dirty="0">
                <a:effectLst/>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861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p:txBody>
          <a:bodyPr/>
          <a:lstStyle/>
          <a:p>
            <a:r>
              <a:rPr lang="en-US" b="1" dirty="0" err="1">
                <a:effectLst>
                  <a:outerShdw blurRad="38100" dist="38100" dir="2700000" algn="tl">
                    <a:srgbClr val="000000">
                      <a:alpha val="43137"/>
                    </a:srgbClr>
                  </a:outerShdw>
                </a:effectLst>
              </a:rPr>
              <a:t>HashSets</a:t>
            </a:r>
            <a:r>
              <a:rPr lang="en-US" b="1" dirty="0">
                <a:effectLst>
                  <a:outerShdw blurRad="38100" dist="38100" dir="2700000" algn="tl">
                    <a:srgbClr val="000000">
                      <a:alpha val="43137"/>
                    </a:srgbClr>
                  </a:outerShdw>
                </a:effectLst>
              </a:rPr>
              <a:t> and </a:t>
            </a:r>
            <a:r>
              <a:rPr lang="en-US" b="1" dirty="0" err="1">
                <a:effectLst>
                  <a:outerShdw blurRad="38100" dist="38100" dir="2700000" algn="tl">
                    <a:srgbClr val="000000">
                      <a:alpha val="43137"/>
                    </a:srgbClr>
                  </a:outerShdw>
                </a:effectLst>
              </a:rPr>
              <a:t>HashMaps</a:t>
            </a:r>
            <a:endParaRPr lang="en-US" b="1" dirty="0">
              <a:effectLst>
                <a:outerShdw blurRad="38100" dist="38100" dir="2700000" algn="tl">
                  <a:srgbClr val="000000">
                    <a:alpha val="43137"/>
                  </a:srgbClr>
                </a:outerShdw>
              </a:effectLst>
            </a:endParaRPr>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p:txBody>
          <a:bodyPr/>
          <a:lstStyle/>
          <a:p>
            <a:fld id="{58B792A5-9BAE-6942-BFE1-9FCDB51EA51E}" type="slidenum">
              <a:rPr lang="en-US" smtClean="0"/>
              <a:pPr/>
              <a:t>2</a:t>
            </a:fld>
            <a:endParaRPr lang="en-US" dirty="0"/>
          </a:p>
        </p:txBody>
      </p:sp>
    </p:spTree>
    <p:extLst>
      <p:ext uri="{BB962C8B-B14F-4D97-AF65-F5344CB8AC3E}">
        <p14:creationId xmlns:p14="http://schemas.microsoft.com/office/powerpoint/2010/main" val="73395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B0F1A7-5F04-F644-8DDB-EACD01D5C01D}"/>
              </a:ext>
            </a:extLst>
          </p:cNvPr>
          <p:cNvSpPr>
            <a:spLocks noGrp="1"/>
          </p:cNvSpPr>
          <p:nvPr>
            <p:ph type="ctrTitle"/>
          </p:nvPr>
        </p:nvSpPr>
        <p:spPr>
          <a:xfrm>
            <a:off x="1620012" y="545458"/>
            <a:ext cx="8951976" cy="1262461"/>
          </a:xfrm>
        </p:spPr>
        <p:txBody>
          <a:bodyPr/>
          <a:lstStyle/>
          <a:p>
            <a:r>
              <a:rPr lang="en-US" sz="3200" b="1" dirty="0">
                <a:solidFill>
                  <a:schemeClr val="tx1"/>
                </a:solidFill>
              </a:rPr>
              <a:t>COLLECTION FRAME-WORK IN JAVA</a:t>
            </a:r>
          </a:p>
        </p:txBody>
      </p:sp>
      <p:sp>
        <p:nvSpPr>
          <p:cNvPr id="4" name="Slide Number Placeholder 3">
            <a:extLst>
              <a:ext uri="{FF2B5EF4-FFF2-40B4-BE49-F238E27FC236}">
                <a16:creationId xmlns:a16="http://schemas.microsoft.com/office/drawing/2014/main" id="{732FA594-0487-4246-91B4-1ACD83DCC77F}"/>
              </a:ext>
            </a:extLst>
          </p:cNvPr>
          <p:cNvSpPr>
            <a:spLocks noGrp="1"/>
          </p:cNvSpPr>
          <p:nvPr>
            <p:ph type="sldNum" sz="quarter" idx="10"/>
          </p:nvPr>
        </p:nvSpPr>
        <p:spPr/>
        <p:txBody>
          <a:bodyPr/>
          <a:lstStyle/>
          <a:p>
            <a:fld id="{58B792A5-9BAE-6942-BFE1-9FCDB51EA51E}" type="slidenum">
              <a:rPr lang="en-US" smtClean="0"/>
              <a:pPr/>
              <a:t>3</a:t>
            </a:fld>
            <a:endParaRPr lang="en-US" dirty="0"/>
          </a:p>
        </p:txBody>
      </p:sp>
      <p:pic>
        <p:nvPicPr>
          <p:cNvPr id="3" name="Picture 2">
            <a:extLst>
              <a:ext uri="{FF2B5EF4-FFF2-40B4-BE49-F238E27FC236}">
                <a16:creationId xmlns:a16="http://schemas.microsoft.com/office/drawing/2014/main" id="{E1F576DA-D262-E50F-62A8-BF1B9201CED7}"/>
              </a:ext>
            </a:extLst>
          </p:cNvPr>
          <p:cNvPicPr>
            <a:picLocks noChangeAspect="1"/>
          </p:cNvPicPr>
          <p:nvPr/>
        </p:nvPicPr>
        <p:blipFill>
          <a:blip r:embed="rId2"/>
          <a:stretch>
            <a:fillRect/>
          </a:stretch>
        </p:blipFill>
        <p:spPr>
          <a:xfrm>
            <a:off x="1340644" y="1807919"/>
            <a:ext cx="9888188" cy="4341641"/>
          </a:xfrm>
          <a:prstGeom prst="rect">
            <a:avLst/>
          </a:prstGeom>
          <a:ln w="228600" cap="sq" cmpd="thickThin">
            <a:solidFill>
              <a:schemeClr val="bg1"/>
            </a:solidFill>
            <a:prstDash val="solid"/>
            <a:miter lim="800000"/>
          </a:ln>
          <a:effectLst>
            <a:innerShdw blurRad="76200">
              <a:srgbClr val="000000"/>
            </a:innerShdw>
          </a:effectLst>
        </p:spPr>
      </p:pic>
    </p:spTree>
    <p:extLst>
      <p:ext uri="{BB962C8B-B14F-4D97-AF65-F5344CB8AC3E}">
        <p14:creationId xmlns:p14="http://schemas.microsoft.com/office/powerpoint/2010/main" val="74020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B0F1A7-5F04-F644-8DDB-EACD01D5C01D}"/>
              </a:ext>
            </a:extLst>
          </p:cNvPr>
          <p:cNvSpPr>
            <a:spLocks noGrp="1"/>
          </p:cNvSpPr>
          <p:nvPr>
            <p:ph type="ctrTitle"/>
          </p:nvPr>
        </p:nvSpPr>
        <p:spPr>
          <a:xfrm>
            <a:off x="1620012" y="545458"/>
            <a:ext cx="8951976" cy="1262461"/>
          </a:xfrm>
        </p:spPr>
        <p:txBody>
          <a:bodyPr/>
          <a:lstStyle/>
          <a:p>
            <a:r>
              <a:rPr lang="en-US" sz="3200" b="1" dirty="0">
                <a:solidFill>
                  <a:schemeClr val="tx1"/>
                </a:solidFill>
              </a:rPr>
              <a:t>sets</a:t>
            </a:r>
          </a:p>
        </p:txBody>
      </p:sp>
      <p:sp>
        <p:nvSpPr>
          <p:cNvPr id="4" name="Slide Number Placeholder 3">
            <a:extLst>
              <a:ext uri="{FF2B5EF4-FFF2-40B4-BE49-F238E27FC236}">
                <a16:creationId xmlns:a16="http://schemas.microsoft.com/office/drawing/2014/main" id="{732FA594-0487-4246-91B4-1ACD83DCC77F}"/>
              </a:ext>
            </a:extLst>
          </p:cNvPr>
          <p:cNvSpPr>
            <a:spLocks noGrp="1"/>
          </p:cNvSpPr>
          <p:nvPr>
            <p:ph type="sldNum" sz="quarter" idx="10"/>
          </p:nvPr>
        </p:nvSpPr>
        <p:spPr/>
        <p:txBody>
          <a:bodyPr/>
          <a:lstStyle/>
          <a:p>
            <a:fld id="{58B792A5-9BAE-6942-BFE1-9FCDB51EA51E}" type="slidenum">
              <a:rPr lang="en-US" smtClean="0"/>
              <a:pPr/>
              <a:t>4</a:t>
            </a:fld>
            <a:endParaRPr lang="en-US" dirty="0"/>
          </a:p>
        </p:txBody>
      </p:sp>
      <p:sp>
        <p:nvSpPr>
          <p:cNvPr id="7" name="Text Placeholder 1">
            <a:extLst>
              <a:ext uri="{FF2B5EF4-FFF2-40B4-BE49-F238E27FC236}">
                <a16:creationId xmlns:a16="http://schemas.microsoft.com/office/drawing/2014/main" id="{EF762ACD-C278-CF9E-62A0-905843B2B2C9}"/>
              </a:ext>
            </a:extLst>
          </p:cNvPr>
          <p:cNvSpPr txBox="1">
            <a:spLocks/>
          </p:cNvSpPr>
          <p:nvPr/>
        </p:nvSpPr>
        <p:spPr>
          <a:xfrm>
            <a:off x="465860" y="2050785"/>
            <a:ext cx="11260279" cy="275643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Tx/>
              <a:buBlip>
                <a:blip r:embed="rId2"/>
              </a:buBlip>
              <a:defRPr sz="20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dirty="0">
                <a:latin typeface="+mj-lt"/>
                <a:cs typeface="Times New Roman" panose="02020603050405020304" pitchFamily="18" charset="0"/>
              </a:rPr>
              <a:t>The </a:t>
            </a:r>
            <a:r>
              <a:rPr lang="en-US" dirty="0">
                <a:latin typeface="+mj-lt"/>
                <a:cs typeface="Times New Roman" panose="02020603050405020304" pitchFamily="18" charset="0"/>
                <a:hlinkClick r:id="rId3"/>
              </a:rPr>
              <a:t>Set interface</a:t>
            </a:r>
            <a:r>
              <a:rPr lang="en-US" dirty="0">
                <a:latin typeface="+mj-lt"/>
                <a:cs typeface="Times New Roman" panose="02020603050405020304" pitchFamily="18" charset="0"/>
              </a:rPr>
              <a:t> defines an unordered collection.</a:t>
            </a:r>
          </a:p>
          <a:p>
            <a:pPr marL="342900" indent="-342900">
              <a:buFont typeface="Wingdings" panose="05000000000000000000" pitchFamily="2" charset="2"/>
              <a:buChar char="Ø"/>
            </a:pPr>
            <a:r>
              <a:rPr lang="en-US" dirty="0">
                <a:latin typeface="+mj-lt"/>
                <a:cs typeface="Times New Roman" panose="02020603050405020304" pitchFamily="18" charset="0"/>
              </a:rPr>
              <a:t>We cannot store duplicate values in this.</a:t>
            </a:r>
          </a:p>
          <a:p>
            <a:pPr marL="342900" indent="-342900">
              <a:buFont typeface="Wingdings" panose="05000000000000000000" pitchFamily="2" charset="2"/>
              <a:buChar char="Ø"/>
            </a:pPr>
            <a:r>
              <a:rPr lang="en-US" dirty="0">
                <a:latin typeface="+mj-lt"/>
                <a:cs typeface="Times New Roman" panose="02020603050405020304" pitchFamily="18" charset="0"/>
              </a:rPr>
              <a:t>The Set Interface is implemented by popular classes like </a:t>
            </a:r>
            <a:r>
              <a:rPr lang="en-US" dirty="0" err="1">
                <a:latin typeface="+mj-lt"/>
                <a:cs typeface="Times New Roman" panose="02020603050405020304" pitchFamily="18" charset="0"/>
              </a:rPr>
              <a:t>HashedSet</a:t>
            </a:r>
            <a:r>
              <a:rPr lang="en-US" dirty="0">
                <a:latin typeface="+mj-lt"/>
                <a:cs typeface="Times New Roman" panose="02020603050405020304" pitchFamily="18" charset="0"/>
              </a:rPr>
              <a:t>, </a:t>
            </a:r>
            <a:r>
              <a:rPr lang="en-US" dirty="0" err="1">
                <a:latin typeface="+mj-lt"/>
                <a:cs typeface="Times New Roman" panose="02020603050405020304" pitchFamily="18" charset="0"/>
              </a:rPr>
              <a:t>LinkedHashSet</a:t>
            </a:r>
            <a:r>
              <a:rPr lang="en-US" dirty="0">
                <a:latin typeface="+mj-lt"/>
                <a:cs typeface="Times New Roman" panose="02020603050405020304" pitchFamily="18" charset="0"/>
              </a:rPr>
              <a:t>, and </a:t>
            </a:r>
            <a:r>
              <a:rPr lang="en-US" dirty="0" err="1">
                <a:latin typeface="+mj-lt"/>
                <a:cs typeface="Times New Roman" panose="02020603050405020304" pitchFamily="18" charset="0"/>
              </a:rPr>
              <a:t>TreeSet</a:t>
            </a:r>
            <a:r>
              <a:rPr lang="en-US" dirty="0">
                <a:latin typeface="+mj-lt"/>
                <a:cs typeface="Times New Roman" panose="02020603050405020304" pitchFamily="18" charset="0"/>
              </a:rPr>
              <a:t>.</a:t>
            </a:r>
          </a:p>
          <a:p>
            <a:pPr marL="342900" indent="-342900">
              <a:buFont typeface="Wingdings" panose="05000000000000000000" pitchFamily="2" charset="2"/>
              <a:buChar char="Ø"/>
            </a:pP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118265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B0F1A7-5F04-F644-8DDB-EACD01D5C01D}"/>
              </a:ext>
            </a:extLst>
          </p:cNvPr>
          <p:cNvSpPr>
            <a:spLocks noGrp="1"/>
          </p:cNvSpPr>
          <p:nvPr>
            <p:ph type="ctrTitle"/>
          </p:nvPr>
        </p:nvSpPr>
        <p:spPr>
          <a:xfrm>
            <a:off x="1620012" y="545458"/>
            <a:ext cx="8951976" cy="1262461"/>
          </a:xfrm>
        </p:spPr>
        <p:txBody>
          <a:bodyPr/>
          <a:lstStyle/>
          <a:p>
            <a:r>
              <a:rPr lang="en-US" sz="3200" b="1" dirty="0">
                <a:solidFill>
                  <a:schemeClr val="tx1"/>
                </a:solidFill>
              </a:rPr>
              <a:t>hash-set</a:t>
            </a:r>
          </a:p>
        </p:txBody>
      </p:sp>
      <p:sp>
        <p:nvSpPr>
          <p:cNvPr id="4" name="Slide Number Placeholder 3">
            <a:extLst>
              <a:ext uri="{FF2B5EF4-FFF2-40B4-BE49-F238E27FC236}">
                <a16:creationId xmlns:a16="http://schemas.microsoft.com/office/drawing/2014/main" id="{732FA594-0487-4246-91B4-1ACD83DCC77F}"/>
              </a:ext>
            </a:extLst>
          </p:cNvPr>
          <p:cNvSpPr>
            <a:spLocks noGrp="1"/>
          </p:cNvSpPr>
          <p:nvPr>
            <p:ph type="sldNum" sz="quarter" idx="10"/>
          </p:nvPr>
        </p:nvSpPr>
        <p:spPr/>
        <p:txBody>
          <a:bodyPr/>
          <a:lstStyle/>
          <a:p>
            <a:fld id="{58B792A5-9BAE-6942-BFE1-9FCDB51EA51E}" type="slidenum">
              <a:rPr lang="en-US" smtClean="0"/>
              <a:pPr/>
              <a:t>5</a:t>
            </a:fld>
            <a:endParaRPr lang="en-US" dirty="0"/>
          </a:p>
        </p:txBody>
      </p:sp>
      <p:sp>
        <p:nvSpPr>
          <p:cNvPr id="7" name="Text Placeholder 1">
            <a:extLst>
              <a:ext uri="{FF2B5EF4-FFF2-40B4-BE49-F238E27FC236}">
                <a16:creationId xmlns:a16="http://schemas.microsoft.com/office/drawing/2014/main" id="{EF762ACD-C278-CF9E-62A0-905843B2B2C9}"/>
              </a:ext>
            </a:extLst>
          </p:cNvPr>
          <p:cNvSpPr txBox="1">
            <a:spLocks/>
          </p:cNvSpPr>
          <p:nvPr/>
        </p:nvSpPr>
        <p:spPr>
          <a:xfrm>
            <a:off x="465860" y="2050785"/>
            <a:ext cx="11260279" cy="275643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Tx/>
              <a:buBlip>
                <a:blip r:embed="rId2"/>
              </a:buBlip>
              <a:defRPr sz="20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ü"/>
            </a:pPr>
            <a:r>
              <a:rPr lang="en-US" dirty="0">
                <a:latin typeface="+mj-lt"/>
                <a:cs typeface="Times New Roman" panose="02020603050405020304" pitchFamily="18" charset="0"/>
              </a:rPr>
              <a:t>The </a:t>
            </a:r>
            <a:r>
              <a:rPr lang="en-US" dirty="0">
                <a:solidFill>
                  <a:schemeClr val="tx1"/>
                </a:solidFill>
                <a:latin typeface="+mj-lt"/>
                <a:cs typeface="Times New Roman" panose="02020603050405020304" pitchFamily="18" charset="0"/>
                <a:hlinkClick r:id="rId3">
                  <a:extLst>
                    <a:ext uri="{A12FA001-AC4F-418D-AE19-62706E023703}">
                      <ahyp:hlinkClr xmlns:ahyp="http://schemas.microsoft.com/office/drawing/2018/hyperlinkcolor" val="tx"/>
                    </a:ext>
                  </a:extLst>
                </a:hlinkClick>
              </a:rPr>
              <a:t>HashSet</a:t>
            </a:r>
            <a:r>
              <a:rPr lang="en-US" dirty="0">
                <a:latin typeface="+mj-lt"/>
                <a:cs typeface="Times New Roman" panose="02020603050405020304" pitchFamily="18" charset="0"/>
              </a:rPr>
              <a:t> class implements the Set Interface.</a:t>
            </a:r>
          </a:p>
          <a:p>
            <a:pPr marL="342900" indent="-342900">
              <a:buFont typeface="Wingdings" panose="05000000000000000000" pitchFamily="2" charset="2"/>
              <a:buChar char="ü"/>
            </a:pPr>
            <a:r>
              <a:rPr lang="en-US" dirty="0">
                <a:latin typeface="+mj-lt"/>
                <a:cs typeface="Times New Roman" panose="02020603050405020304" pitchFamily="18" charset="0"/>
              </a:rPr>
              <a:t>It uses a hash table for storage which uses a mechanism called Hashing.</a:t>
            </a:r>
          </a:p>
          <a:p>
            <a:pPr marL="342900" indent="-342900">
              <a:buFont typeface="Wingdings" panose="05000000000000000000" pitchFamily="2" charset="2"/>
              <a:buChar char="ü"/>
            </a:pPr>
            <a:r>
              <a:rPr lang="en-US" dirty="0">
                <a:latin typeface="+mj-lt"/>
                <a:cs typeface="Times New Roman" panose="02020603050405020304" pitchFamily="18" charset="0"/>
              </a:rPr>
              <a:t>Contains unique elements only</a:t>
            </a:r>
          </a:p>
          <a:p>
            <a:pPr marL="342900" indent="-342900">
              <a:buFont typeface="Wingdings" panose="05000000000000000000" pitchFamily="2" charset="2"/>
              <a:buChar char="ü"/>
            </a:pPr>
            <a:r>
              <a:rPr lang="en-US" dirty="0">
                <a:latin typeface="+mj-lt"/>
                <a:cs typeface="Times New Roman" panose="02020603050405020304" pitchFamily="18" charset="0"/>
              </a:rPr>
              <a:t>We can store Null values in this.</a:t>
            </a:r>
          </a:p>
          <a:p>
            <a:pPr marL="342900" indent="-342900">
              <a:buFont typeface="Wingdings" panose="05000000000000000000" pitchFamily="2" charset="2"/>
              <a:buChar char="ü"/>
            </a:pPr>
            <a:r>
              <a:rPr lang="en-US" dirty="0">
                <a:latin typeface="+mj-lt"/>
                <a:cs typeface="Times New Roman" panose="02020603050405020304" pitchFamily="18" charset="0"/>
              </a:rPr>
              <a:t>HashSet is non-synchronized means multiple threads at a time can access the code. This means if one thread is working on HashSet, other threads can also get a hold of it. </a:t>
            </a:r>
          </a:p>
          <a:p>
            <a:pPr marL="342900" indent="-342900">
              <a:buFont typeface="Wingdings" panose="05000000000000000000" pitchFamily="2" charset="2"/>
              <a:buChar char="ü"/>
            </a:pPr>
            <a:r>
              <a:rPr lang="en-US" dirty="0">
                <a:latin typeface="+mj-lt"/>
                <a:cs typeface="Times New Roman" panose="02020603050405020304" pitchFamily="18" charset="0"/>
              </a:rPr>
              <a:t>Multiple operations on HashSet can be performed at a time.</a:t>
            </a:r>
          </a:p>
        </p:txBody>
      </p:sp>
    </p:spTree>
    <p:extLst>
      <p:ext uri="{BB962C8B-B14F-4D97-AF65-F5344CB8AC3E}">
        <p14:creationId xmlns:p14="http://schemas.microsoft.com/office/powerpoint/2010/main" val="182094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13BC51-DF1B-4B4B-AD22-8E917DDE8774}"/>
              </a:ext>
            </a:extLst>
          </p:cNvPr>
          <p:cNvSpPr>
            <a:spLocks noGrp="1"/>
          </p:cNvSpPr>
          <p:nvPr>
            <p:ph type="sldNum" sz="quarter" idx="10"/>
          </p:nvPr>
        </p:nvSpPr>
        <p:spPr/>
        <p:txBody>
          <a:bodyPr/>
          <a:lstStyle/>
          <a:p>
            <a:fld id="{58B792A5-9BAE-6942-BFE1-9FCDB51EA51E}" type="slidenum">
              <a:rPr lang="en-US" smtClean="0"/>
              <a:pPr/>
              <a:t>6</a:t>
            </a:fld>
            <a:endParaRPr lang="en-US" dirty="0"/>
          </a:p>
        </p:txBody>
      </p:sp>
      <p:sp>
        <p:nvSpPr>
          <p:cNvPr id="6" name="Title 4">
            <a:extLst>
              <a:ext uri="{FF2B5EF4-FFF2-40B4-BE49-F238E27FC236}">
                <a16:creationId xmlns:a16="http://schemas.microsoft.com/office/drawing/2014/main" id="{F1B48D8A-3D82-10A9-12FA-240A8F8416C3}"/>
              </a:ext>
            </a:extLst>
          </p:cNvPr>
          <p:cNvSpPr>
            <a:spLocks noGrp="1"/>
          </p:cNvSpPr>
          <p:nvPr>
            <p:ph type="ctrTitle"/>
          </p:nvPr>
        </p:nvSpPr>
        <p:spPr>
          <a:xfrm>
            <a:off x="1620012" y="545458"/>
            <a:ext cx="8951976" cy="1262461"/>
          </a:xfrm>
          <a:noFill/>
        </p:spPr>
        <p:txBody>
          <a:bodyPr/>
          <a:lstStyle/>
          <a:p>
            <a:r>
              <a:rPr lang="en-US" sz="3200" b="1" dirty="0"/>
              <a:t>Syntax: HashSet</a:t>
            </a:r>
          </a:p>
        </p:txBody>
      </p:sp>
      <p:sp>
        <p:nvSpPr>
          <p:cNvPr id="8" name="TextBox 7">
            <a:extLst>
              <a:ext uri="{FF2B5EF4-FFF2-40B4-BE49-F238E27FC236}">
                <a16:creationId xmlns:a16="http://schemas.microsoft.com/office/drawing/2014/main" id="{526B3CE4-FAA0-A260-DC00-2448D6A741D3}"/>
              </a:ext>
            </a:extLst>
          </p:cNvPr>
          <p:cNvSpPr txBox="1"/>
          <p:nvPr/>
        </p:nvSpPr>
        <p:spPr>
          <a:xfrm>
            <a:off x="2058389" y="3244334"/>
            <a:ext cx="8075221" cy="461665"/>
          </a:xfrm>
          <a:prstGeom prst="rect">
            <a:avLst/>
          </a:prstGeom>
          <a:noFill/>
        </p:spPr>
        <p:txBody>
          <a:bodyPr wrap="square">
            <a:spAutoFit/>
          </a:bodyPr>
          <a:lstStyle/>
          <a:p>
            <a:pPr algn="ctr"/>
            <a:r>
              <a:rPr lang="en-IN" sz="2400" b="1" dirty="0">
                <a:highlight>
                  <a:srgbClr val="FFFF00"/>
                </a:highlight>
                <a:latin typeface="+mj-lt"/>
                <a:cs typeface="Times New Roman" panose="02020603050405020304" pitchFamily="18" charset="0"/>
              </a:rPr>
              <a:t>HashSet&lt;Datatype&gt; </a:t>
            </a:r>
            <a:r>
              <a:rPr lang="en-IN" sz="2400" b="1" dirty="0" err="1">
                <a:highlight>
                  <a:srgbClr val="FFFF00"/>
                </a:highlight>
                <a:latin typeface="+mj-lt"/>
                <a:cs typeface="Times New Roman" panose="02020603050405020304" pitchFamily="18" charset="0"/>
              </a:rPr>
              <a:t>hs</a:t>
            </a:r>
            <a:r>
              <a:rPr lang="en-IN" sz="2400" b="1" dirty="0">
                <a:highlight>
                  <a:srgbClr val="FFFF00"/>
                </a:highlight>
                <a:latin typeface="+mj-lt"/>
                <a:cs typeface="Times New Roman" panose="02020603050405020304" pitchFamily="18" charset="0"/>
              </a:rPr>
              <a:t> = new HashSet&lt;Datatype&gt;();</a:t>
            </a:r>
          </a:p>
        </p:txBody>
      </p:sp>
    </p:spTree>
    <p:extLst>
      <p:ext uri="{BB962C8B-B14F-4D97-AF65-F5344CB8AC3E}">
        <p14:creationId xmlns:p14="http://schemas.microsoft.com/office/powerpoint/2010/main" val="66248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B0F1A7-5F04-F644-8DDB-EACD01D5C01D}"/>
              </a:ext>
            </a:extLst>
          </p:cNvPr>
          <p:cNvSpPr>
            <a:spLocks noGrp="1"/>
          </p:cNvSpPr>
          <p:nvPr>
            <p:ph type="ctrTitle"/>
          </p:nvPr>
        </p:nvSpPr>
        <p:spPr>
          <a:xfrm>
            <a:off x="1620012" y="545458"/>
            <a:ext cx="8951976" cy="1262461"/>
          </a:xfrm>
        </p:spPr>
        <p:txBody>
          <a:bodyPr/>
          <a:lstStyle/>
          <a:p>
            <a:r>
              <a:rPr lang="en-US" sz="3200" b="1" dirty="0">
                <a:solidFill>
                  <a:schemeClr val="tx1"/>
                </a:solidFill>
              </a:rPr>
              <a:t>IMPORTANT METHODS</a:t>
            </a:r>
          </a:p>
        </p:txBody>
      </p:sp>
      <p:sp>
        <p:nvSpPr>
          <p:cNvPr id="4" name="Slide Number Placeholder 3">
            <a:extLst>
              <a:ext uri="{FF2B5EF4-FFF2-40B4-BE49-F238E27FC236}">
                <a16:creationId xmlns:a16="http://schemas.microsoft.com/office/drawing/2014/main" id="{732FA594-0487-4246-91B4-1ACD83DCC77F}"/>
              </a:ext>
            </a:extLst>
          </p:cNvPr>
          <p:cNvSpPr>
            <a:spLocks noGrp="1"/>
          </p:cNvSpPr>
          <p:nvPr>
            <p:ph type="sldNum" sz="quarter" idx="10"/>
          </p:nvPr>
        </p:nvSpPr>
        <p:spPr/>
        <p:txBody>
          <a:bodyPr/>
          <a:lstStyle/>
          <a:p>
            <a:fld id="{58B792A5-9BAE-6942-BFE1-9FCDB51EA51E}" type="slidenum">
              <a:rPr lang="en-US" smtClean="0"/>
              <a:pPr/>
              <a:t>7</a:t>
            </a:fld>
            <a:endParaRPr lang="en-US" dirty="0"/>
          </a:p>
        </p:txBody>
      </p:sp>
      <p:sp>
        <p:nvSpPr>
          <p:cNvPr id="7" name="Text Placeholder 1">
            <a:extLst>
              <a:ext uri="{FF2B5EF4-FFF2-40B4-BE49-F238E27FC236}">
                <a16:creationId xmlns:a16="http://schemas.microsoft.com/office/drawing/2014/main" id="{EF762ACD-C278-CF9E-62A0-905843B2B2C9}"/>
              </a:ext>
            </a:extLst>
          </p:cNvPr>
          <p:cNvSpPr txBox="1">
            <a:spLocks/>
          </p:cNvSpPr>
          <p:nvPr/>
        </p:nvSpPr>
        <p:spPr>
          <a:xfrm>
            <a:off x="465860" y="2050785"/>
            <a:ext cx="11260279" cy="275643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Tx/>
              <a:buBlip>
                <a:blip r:embed="rId2"/>
              </a:buBlip>
              <a:defRPr sz="20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q"/>
            </a:pPr>
            <a:r>
              <a:rPr lang="en-US" dirty="0">
                <a:solidFill>
                  <a:srgbClr val="FF0000"/>
                </a:solidFill>
                <a:latin typeface="+mj-lt"/>
                <a:cs typeface="Times New Roman" panose="02020603050405020304" pitchFamily="18" charset="0"/>
              </a:rPr>
              <a:t>add(): </a:t>
            </a:r>
            <a:r>
              <a:rPr lang="en-US" dirty="0">
                <a:latin typeface="+mj-lt"/>
                <a:cs typeface="Times New Roman" panose="02020603050405020304" pitchFamily="18" charset="0"/>
              </a:rPr>
              <a:t>Adds an element in the set</a:t>
            </a:r>
          </a:p>
          <a:p>
            <a:pPr marL="342900" indent="-342900">
              <a:buFont typeface="Wingdings" panose="05000000000000000000" pitchFamily="2" charset="2"/>
              <a:buChar char="q"/>
            </a:pPr>
            <a:r>
              <a:rPr lang="en-US" dirty="0">
                <a:solidFill>
                  <a:srgbClr val="FF0000"/>
                </a:solidFill>
                <a:latin typeface="+mj-lt"/>
                <a:cs typeface="Times New Roman" panose="02020603050405020304" pitchFamily="18" charset="0"/>
              </a:rPr>
              <a:t>remove(): </a:t>
            </a:r>
            <a:r>
              <a:rPr lang="en-US" dirty="0">
                <a:latin typeface="+mj-lt"/>
                <a:cs typeface="Times New Roman" panose="02020603050405020304" pitchFamily="18" charset="0"/>
              </a:rPr>
              <a:t>Removes a particular element from the set</a:t>
            </a:r>
          </a:p>
          <a:p>
            <a:pPr marL="342900" indent="-342900">
              <a:buFont typeface="Wingdings" panose="05000000000000000000" pitchFamily="2" charset="2"/>
              <a:buChar char="q"/>
            </a:pPr>
            <a:r>
              <a:rPr lang="en-US" dirty="0" err="1">
                <a:solidFill>
                  <a:srgbClr val="FF0000"/>
                </a:solidFill>
                <a:latin typeface="+mj-lt"/>
                <a:cs typeface="Times New Roman" panose="02020603050405020304" pitchFamily="18" charset="0"/>
              </a:rPr>
              <a:t>removeAll</a:t>
            </a:r>
            <a:r>
              <a:rPr lang="en-US" dirty="0">
                <a:solidFill>
                  <a:srgbClr val="FF0000"/>
                </a:solidFill>
                <a:latin typeface="+mj-lt"/>
                <a:cs typeface="Times New Roman" panose="02020603050405020304" pitchFamily="18" charset="0"/>
              </a:rPr>
              <a:t>(): </a:t>
            </a:r>
            <a:r>
              <a:rPr lang="en-US" dirty="0">
                <a:latin typeface="+mj-lt"/>
                <a:cs typeface="Times New Roman" panose="02020603050405020304" pitchFamily="18" charset="0"/>
              </a:rPr>
              <a:t>Removes all elements</a:t>
            </a:r>
          </a:p>
          <a:p>
            <a:pPr marL="342900" indent="-342900">
              <a:buFont typeface="Wingdings" panose="05000000000000000000" pitchFamily="2" charset="2"/>
              <a:buChar char="q"/>
            </a:pPr>
            <a:r>
              <a:rPr lang="en-US" dirty="0">
                <a:solidFill>
                  <a:srgbClr val="FF0000"/>
                </a:solidFill>
                <a:latin typeface="+mj-lt"/>
                <a:cs typeface="Times New Roman" panose="02020603050405020304" pitchFamily="18" charset="0"/>
              </a:rPr>
              <a:t>size(): </a:t>
            </a:r>
            <a:r>
              <a:rPr lang="en-US" dirty="0">
                <a:latin typeface="+mj-lt"/>
                <a:cs typeface="Times New Roman" panose="02020603050405020304" pitchFamily="18" charset="0"/>
              </a:rPr>
              <a:t>Returns the number of elements in the set</a:t>
            </a:r>
          </a:p>
          <a:p>
            <a:pPr marL="342900" indent="-342900">
              <a:buFont typeface="Wingdings" panose="05000000000000000000" pitchFamily="2" charset="2"/>
              <a:buChar char="q"/>
            </a:pPr>
            <a:r>
              <a:rPr lang="en-US" dirty="0" err="1">
                <a:solidFill>
                  <a:srgbClr val="FF0000"/>
                </a:solidFill>
                <a:latin typeface="+mj-lt"/>
                <a:cs typeface="Times New Roman" panose="02020603050405020304" pitchFamily="18" charset="0"/>
              </a:rPr>
              <a:t>isEmpty</a:t>
            </a:r>
            <a:r>
              <a:rPr lang="en-US" dirty="0">
                <a:solidFill>
                  <a:srgbClr val="FF0000"/>
                </a:solidFill>
                <a:latin typeface="+mj-lt"/>
                <a:cs typeface="Times New Roman" panose="02020603050405020304" pitchFamily="18" charset="0"/>
              </a:rPr>
              <a:t>(): </a:t>
            </a:r>
            <a:r>
              <a:rPr lang="en-US" dirty="0">
                <a:latin typeface="+mj-lt"/>
                <a:cs typeface="Times New Roman" panose="02020603050405020304" pitchFamily="18" charset="0"/>
              </a:rPr>
              <a:t>Checks if the set is empty or not</a:t>
            </a:r>
          </a:p>
        </p:txBody>
      </p:sp>
    </p:spTree>
    <p:extLst>
      <p:ext uri="{BB962C8B-B14F-4D97-AF65-F5344CB8AC3E}">
        <p14:creationId xmlns:p14="http://schemas.microsoft.com/office/powerpoint/2010/main" val="270340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B0F1A7-5F04-F644-8DDB-EACD01D5C01D}"/>
              </a:ext>
            </a:extLst>
          </p:cNvPr>
          <p:cNvSpPr>
            <a:spLocks noGrp="1"/>
          </p:cNvSpPr>
          <p:nvPr>
            <p:ph type="ctrTitle"/>
          </p:nvPr>
        </p:nvSpPr>
        <p:spPr>
          <a:xfrm>
            <a:off x="1620012" y="0"/>
            <a:ext cx="8951976" cy="1262461"/>
          </a:xfrm>
        </p:spPr>
        <p:txBody>
          <a:bodyPr/>
          <a:lstStyle/>
          <a:p>
            <a:r>
              <a:rPr lang="en-US" sz="3200" b="1" dirty="0">
                <a:solidFill>
                  <a:schemeClr val="tx1"/>
                </a:solidFill>
              </a:rPr>
              <a:t>Code snippet</a:t>
            </a:r>
          </a:p>
        </p:txBody>
      </p:sp>
      <p:sp>
        <p:nvSpPr>
          <p:cNvPr id="4" name="Slide Number Placeholder 3">
            <a:extLst>
              <a:ext uri="{FF2B5EF4-FFF2-40B4-BE49-F238E27FC236}">
                <a16:creationId xmlns:a16="http://schemas.microsoft.com/office/drawing/2014/main" id="{732FA594-0487-4246-91B4-1ACD83DCC77F}"/>
              </a:ext>
            </a:extLst>
          </p:cNvPr>
          <p:cNvSpPr>
            <a:spLocks noGrp="1"/>
          </p:cNvSpPr>
          <p:nvPr>
            <p:ph type="sldNum" sz="quarter" idx="10"/>
          </p:nvPr>
        </p:nvSpPr>
        <p:spPr/>
        <p:txBody>
          <a:bodyPr/>
          <a:lstStyle/>
          <a:p>
            <a:fld id="{58B792A5-9BAE-6942-BFE1-9FCDB51EA51E}" type="slidenum">
              <a:rPr lang="en-US" smtClean="0"/>
              <a:pPr/>
              <a:t>8</a:t>
            </a:fld>
            <a:endParaRPr lang="en-US" dirty="0"/>
          </a:p>
        </p:txBody>
      </p:sp>
      <p:sp>
        <p:nvSpPr>
          <p:cNvPr id="7" name="Text Placeholder 1">
            <a:extLst>
              <a:ext uri="{FF2B5EF4-FFF2-40B4-BE49-F238E27FC236}">
                <a16:creationId xmlns:a16="http://schemas.microsoft.com/office/drawing/2014/main" id="{EF762ACD-C278-CF9E-62A0-905843B2B2C9}"/>
              </a:ext>
            </a:extLst>
          </p:cNvPr>
          <p:cNvSpPr txBox="1">
            <a:spLocks/>
          </p:cNvSpPr>
          <p:nvPr/>
        </p:nvSpPr>
        <p:spPr>
          <a:xfrm>
            <a:off x="2756438" y="1164263"/>
            <a:ext cx="3631126" cy="495456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Tx/>
              <a:buBlip>
                <a:blip r:embed="rId2"/>
              </a:buBlip>
              <a:defRPr sz="20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Times New Roman" panose="02020603050405020304" pitchFamily="18" charset="0"/>
                <a:cs typeface="Times New Roman" panose="02020603050405020304" pitchFamily="18" charset="0"/>
              </a:rPr>
              <a:t>package </a:t>
            </a:r>
            <a:r>
              <a:rPr lang="en-US" sz="1400" dirty="0" err="1">
                <a:latin typeface="Times New Roman" panose="02020603050405020304" pitchFamily="18" charset="0"/>
                <a:cs typeface="Times New Roman" panose="02020603050405020304" pitchFamily="18" charset="0"/>
              </a:rPr>
              <a:t>hashset</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java.util</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public class HashSet1 {</a:t>
            </a:r>
          </a:p>
          <a:p>
            <a:r>
              <a:rPr lang="en-US" sz="1400" dirty="0">
                <a:latin typeface="Times New Roman" panose="02020603050405020304" pitchFamily="18" charset="0"/>
                <a:cs typeface="Times New Roman" panose="02020603050405020304" pitchFamily="18" charset="0"/>
              </a:rPr>
              <a:t>public static void main(String </a:t>
            </a:r>
            <a:r>
              <a:rPr lang="en-US" sz="1400" dirty="0" err="1">
                <a:latin typeface="Times New Roman" panose="02020603050405020304" pitchFamily="18" charset="0"/>
                <a:cs typeface="Times New Roman" panose="02020603050405020304" pitchFamily="18" charset="0"/>
              </a:rPr>
              <a:t>args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HashSet &lt;String&gt; </a:t>
            </a:r>
            <a:r>
              <a:rPr lang="en-US" sz="1400" dirty="0" err="1">
                <a:latin typeface="Times New Roman" panose="02020603050405020304" pitchFamily="18" charset="0"/>
                <a:cs typeface="Times New Roman" panose="02020603050405020304" pitchFamily="18" charset="0"/>
              </a:rPr>
              <a:t>hs</a:t>
            </a:r>
            <a:r>
              <a:rPr lang="en-US" sz="1400" dirty="0">
                <a:latin typeface="Times New Roman" panose="02020603050405020304" pitchFamily="18" charset="0"/>
                <a:cs typeface="Times New Roman" panose="02020603050405020304" pitchFamily="18" charset="0"/>
              </a:rPr>
              <a:t>= new HashSet &lt;String&gt;();</a:t>
            </a:r>
          </a:p>
          <a:p>
            <a:r>
              <a:rPr lang="en-US" sz="1400" dirty="0">
                <a:latin typeface="Times New Roman" panose="02020603050405020304" pitchFamily="18" charset="0"/>
                <a:cs typeface="Times New Roman" panose="02020603050405020304" pitchFamily="18" charset="0"/>
              </a:rPr>
              <a:t>//add()</a:t>
            </a:r>
          </a:p>
          <a:p>
            <a:r>
              <a:rPr lang="en-US" sz="1400" dirty="0" err="1">
                <a:latin typeface="Times New Roman" panose="02020603050405020304" pitchFamily="18" charset="0"/>
                <a:cs typeface="Times New Roman" panose="02020603050405020304" pitchFamily="18" charset="0"/>
              </a:rPr>
              <a:t>System.</a:t>
            </a:r>
            <a:r>
              <a:rPr lang="en-US" sz="1400" i="1" dirty="0" err="1">
                <a:latin typeface="Times New Roman" panose="02020603050405020304" pitchFamily="18" charset="0"/>
                <a:cs typeface="Times New Roman" panose="02020603050405020304" pitchFamily="18" charset="0"/>
              </a:rPr>
              <a:t>out</a:t>
            </a:r>
            <a:r>
              <a:rPr lang="en-US" sz="1400" dirty="0" err="1">
                <a:latin typeface="Times New Roman" panose="02020603050405020304" pitchFamily="18" charset="0"/>
                <a:cs typeface="Times New Roman" panose="02020603050405020304" pitchFamily="18" charset="0"/>
              </a:rPr>
              <a:t>.println</a:t>
            </a:r>
            <a:r>
              <a:rPr lang="en-US" sz="1400" dirty="0">
                <a:latin typeface="Times New Roman" panose="02020603050405020304" pitchFamily="18" charset="0"/>
                <a:cs typeface="Times New Roman" panose="02020603050405020304" pitchFamily="18" charset="0"/>
              </a:rPr>
              <a:t>("Adding elements inside the </a:t>
            </a:r>
            <a:r>
              <a:rPr lang="en-US" sz="1400" dirty="0" err="1">
                <a:latin typeface="Times New Roman" panose="02020603050405020304" pitchFamily="18" charset="0"/>
                <a:cs typeface="Times New Roman" panose="02020603050405020304" pitchFamily="18" charset="0"/>
              </a:rPr>
              <a:t>hashset</a:t>
            </a:r>
            <a:r>
              <a:rPr lang="en-US" sz="1400" dirty="0">
                <a:latin typeface="Times New Roman" panose="02020603050405020304" pitchFamily="18" charset="0"/>
                <a:cs typeface="Times New Roman" panose="02020603050405020304" pitchFamily="18" charset="0"/>
              </a:rPr>
              <a:t>");</a:t>
            </a:r>
          </a:p>
          <a:p>
            <a:r>
              <a:rPr lang="en-US" sz="1400" dirty="0" err="1">
                <a:latin typeface="Times New Roman" panose="02020603050405020304" pitchFamily="18" charset="0"/>
                <a:cs typeface="Times New Roman" panose="02020603050405020304" pitchFamily="18" charset="0"/>
              </a:rPr>
              <a:t>hs.add</a:t>
            </a:r>
            <a:r>
              <a:rPr lang="en-US" sz="1400" dirty="0">
                <a:latin typeface="Times New Roman" panose="02020603050405020304" pitchFamily="18" charset="0"/>
                <a:cs typeface="Times New Roman" panose="02020603050405020304" pitchFamily="18" charset="0"/>
              </a:rPr>
              <a:t>("Ravi"); </a:t>
            </a:r>
          </a:p>
          <a:p>
            <a:r>
              <a:rPr lang="en-US" sz="1400" dirty="0" err="1">
                <a:latin typeface="Times New Roman" panose="02020603050405020304" pitchFamily="18" charset="0"/>
                <a:cs typeface="Times New Roman" panose="02020603050405020304" pitchFamily="18" charset="0"/>
              </a:rPr>
              <a:t>hs.add</a:t>
            </a:r>
            <a:r>
              <a:rPr lang="en-US" sz="1400" dirty="0">
                <a:latin typeface="Times New Roman" panose="02020603050405020304" pitchFamily="18" charset="0"/>
                <a:cs typeface="Times New Roman" panose="02020603050405020304" pitchFamily="18" charset="0"/>
              </a:rPr>
              <a:t>("Vijay"); </a:t>
            </a:r>
          </a:p>
          <a:p>
            <a:r>
              <a:rPr lang="en-US" sz="1400" dirty="0" err="1">
                <a:latin typeface="Times New Roman" panose="02020603050405020304" pitchFamily="18" charset="0"/>
                <a:cs typeface="Times New Roman" panose="02020603050405020304" pitchFamily="18" charset="0"/>
              </a:rPr>
              <a:t>hs.add</a:t>
            </a:r>
            <a:r>
              <a:rPr lang="en-US" sz="1400" dirty="0">
                <a:latin typeface="Times New Roman" panose="02020603050405020304" pitchFamily="18" charset="0"/>
                <a:cs typeface="Times New Roman" panose="02020603050405020304" pitchFamily="18" charset="0"/>
              </a:rPr>
              <a:t>("Arun"); </a:t>
            </a:r>
          </a:p>
          <a:p>
            <a:r>
              <a:rPr lang="en-US" sz="1400" dirty="0" err="1">
                <a:latin typeface="Times New Roman" panose="02020603050405020304" pitchFamily="18" charset="0"/>
                <a:cs typeface="Times New Roman" panose="02020603050405020304" pitchFamily="18" charset="0"/>
              </a:rPr>
              <a:t>hs.add</a:t>
            </a:r>
            <a:r>
              <a:rPr lang="en-US" sz="1400" dirty="0">
                <a:latin typeface="Times New Roman" panose="02020603050405020304" pitchFamily="18" charset="0"/>
                <a:cs typeface="Times New Roman" panose="02020603050405020304" pitchFamily="18" charset="0"/>
              </a:rPr>
              <a:t>("Sumit"); </a:t>
            </a:r>
          </a:p>
          <a:p>
            <a:r>
              <a:rPr lang="en-US" sz="1400" dirty="0" err="1">
                <a:latin typeface="Times New Roman" panose="02020603050405020304" pitchFamily="18" charset="0"/>
                <a:cs typeface="Times New Roman" panose="02020603050405020304" pitchFamily="18" charset="0"/>
              </a:rPr>
              <a:t>System.</a:t>
            </a:r>
            <a:r>
              <a:rPr lang="en-US" sz="1400" i="1" dirty="0" err="1">
                <a:latin typeface="Times New Roman" panose="02020603050405020304" pitchFamily="18" charset="0"/>
                <a:cs typeface="Times New Roman" panose="02020603050405020304" pitchFamily="18" charset="0"/>
              </a:rPr>
              <a:t>out</a:t>
            </a:r>
            <a:r>
              <a:rPr lang="en-US" sz="1400" dirty="0" err="1">
                <a:latin typeface="Times New Roman" panose="02020603050405020304" pitchFamily="18" charset="0"/>
                <a:cs typeface="Times New Roman" panose="02020603050405020304" pitchFamily="18" charset="0"/>
              </a:rPr>
              <a:t>.println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hs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//remove()</a:t>
            </a:r>
          </a:p>
          <a:p>
            <a:r>
              <a:rPr lang="en-US" sz="1400" dirty="0" err="1">
                <a:latin typeface="Times New Roman" panose="02020603050405020304" pitchFamily="18" charset="0"/>
                <a:cs typeface="Times New Roman" panose="02020603050405020304" pitchFamily="18" charset="0"/>
              </a:rPr>
              <a:t>System.</a:t>
            </a:r>
            <a:r>
              <a:rPr lang="en-US" sz="1400" i="1" dirty="0" err="1">
                <a:latin typeface="Times New Roman" panose="02020603050405020304" pitchFamily="18" charset="0"/>
                <a:cs typeface="Times New Roman" panose="02020603050405020304" pitchFamily="18" charset="0"/>
              </a:rPr>
              <a:t>out</a:t>
            </a:r>
            <a:r>
              <a:rPr lang="en-US" sz="1400" dirty="0" err="1">
                <a:latin typeface="Times New Roman" panose="02020603050405020304" pitchFamily="18" charset="0"/>
                <a:cs typeface="Times New Roman" panose="02020603050405020304" pitchFamily="18" charset="0"/>
              </a:rPr>
              <a:t>.println</a:t>
            </a:r>
            <a:r>
              <a:rPr lang="en-US" sz="1400" dirty="0">
                <a:latin typeface="Times New Roman" panose="02020603050405020304" pitchFamily="18" charset="0"/>
                <a:cs typeface="Times New Roman" panose="02020603050405020304" pitchFamily="18" charset="0"/>
              </a:rPr>
              <a:t>("Removing a Specific element");</a:t>
            </a:r>
          </a:p>
          <a:p>
            <a:r>
              <a:rPr lang="en-US" sz="1400" dirty="0" err="1">
                <a:latin typeface="Times New Roman" panose="02020603050405020304" pitchFamily="18" charset="0"/>
                <a:cs typeface="Times New Roman" panose="02020603050405020304" pitchFamily="18" charset="0"/>
              </a:rPr>
              <a:t>hs.remove</a:t>
            </a:r>
            <a:r>
              <a:rPr lang="en-US" sz="1400" dirty="0">
                <a:latin typeface="Times New Roman" panose="02020603050405020304" pitchFamily="18" charset="0"/>
                <a:cs typeface="Times New Roman" panose="02020603050405020304" pitchFamily="18" charset="0"/>
              </a:rPr>
              <a:t>("Vijay");</a:t>
            </a:r>
          </a:p>
          <a:p>
            <a:r>
              <a:rPr lang="en-US" sz="1400" dirty="0" err="1">
                <a:latin typeface="Times New Roman" panose="02020603050405020304" pitchFamily="18" charset="0"/>
                <a:cs typeface="Times New Roman" panose="02020603050405020304" pitchFamily="18" charset="0"/>
              </a:rPr>
              <a:t>System.</a:t>
            </a:r>
            <a:r>
              <a:rPr lang="en-US" sz="1400" i="1" dirty="0" err="1">
                <a:latin typeface="Times New Roman" panose="02020603050405020304" pitchFamily="18" charset="0"/>
                <a:cs typeface="Times New Roman" panose="02020603050405020304" pitchFamily="18" charset="0"/>
              </a:rPr>
              <a:t>out</a:t>
            </a:r>
            <a:r>
              <a:rPr lang="en-US" sz="1400" dirty="0" err="1">
                <a:latin typeface="Times New Roman" panose="02020603050405020304" pitchFamily="18" charset="0"/>
                <a:cs typeface="Times New Roman" panose="02020603050405020304" pitchFamily="18" charset="0"/>
              </a:rPr>
              <a:t>.println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hs</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FDDAA6-D1D5-2F22-A613-D354871629CD}"/>
              </a:ext>
            </a:extLst>
          </p:cNvPr>
          <p:cNvSpPr txBox="1"/>
          <p:nvPr/>
        </p:nvSpPr>
        <p:spPr>
          <a:xfrm>
            <a:off x="6820378" y="1206761"/>
            <a:ext cx="6097978" cy="2462213"/>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//size()</a:t>
            </a:r>
          </a:p>
          <a:p>
            <a:r>
              <a:rPr lang="en-US" sz="1400" dirty="0" err="1">
                <a:latin typeface="Times New Roman" panose="02020603050405020304" pitchFamily="18" charset="0"/>
                <a:cs typeface="Times New Roman" panose="02020603050405020304" pitchFamily="18" charset="0"/>
              </a:rPr>
              <a:t>System.</a:t>
            </a:r>
            <a:r>
              <a:rPr lang="en-US" sz="1400" b="1" i="1" dirty="0" err="1">
                <a:latin typeface="Times New Roman" panose="02020603050405020304" pitchFamily="18" charset="0"/>
                <a:cs typeface="Times New Roman" panose="02020603050405020304" pitchFamily="18" charset="0"/>
              </a:rPr>
              <a:t>out</a:t>
            </a:r>
            <a:r>
              <a:rPr lang="en-US" sz="1400" dirty="0" err="1">
                <a:latin typeface="Times New Roman" panose="02020603050405020304" pitchFamily="18" charset="0"/>
                <a:cs typeface="Times New Roman" panose="02020603050405020304" pitchFamily="18" charset="0"/>
              </a:rPr>
              <a:t>.println</a:t>
            </a:r>
            <a:r>
              <a:rPr lang="en-US" sz="1400" dirty="0">
                <a:latin typeface="Times New Roman" panose="02020603050405020304" pitchFamily="18" charset="0"/>
                <a:cs typeface="Times New Roman" panose="02020603050405020304" pitchFamily="18" charset="0"/>
              </a:rPr>
              <a:t>("Return the number of elements");</a:t>
            </a:r>
          </a:p>
          <a:p>
            <a:r>
              <a:rPr lang="en-US" sz="1400" dirty="0" err="1">
                <a:latin typeface="Times New Roman" panose="02020603050405020304" pitchFamily="18" charset="0"/>
                <a:cs typeface="Times New Roman" panose="02020603050405020304" pitchFamily="18" charset="0"/>
              </a:rPr>
              <a:t>System.</a:t>
            </a:r>
            <a:r>
              <a:rPr lang="en-US" sz="1400" b="1" i="1" dirty="0" err="1">
                <a:latin typeface="Times New Roman" panose="02020603050405020304" pitchFamily="18" charset="0"/>
                <a:cs typeface="Times New Roman" panose="02020603050405020304" pitchFamily="18" charset="0"/>
              </a:rPr>
              <a:t>out</a:t>
            </a:r>
            <a:r>
              <a:rPr lang="en-US" sz="1400" dirty="0" err="1">
                <a:latin typeface="Times New Roman" panose="02020603050405020304" pitchFamily="18" charset="0"/>
                <a:cs typeface="Times New Roman" panose="02020603050405020304" pitchFamily="18" charset="0"/>
              </a:rPr>
              <a:t>.println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hs.size</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isEmpty</a:t>
            </a:r>
            <a:r>
              <a:rPr lang="en-US" sz="1400" dirty="0">
                <a:latin typeface="Times New Roman" panose="02020603050405020304" pitchFamily="18" charset="0"/>
                <a:cs typeface="Times New Roman" panose="02020603050405020304" pitchFamily="18" charset="0"/>
              </a:rPr>
              <a:t>()</a:t>
            </a:r>
          </a:p>
          <a:p>
            <a:r>
              <a:rPr lang="en-US" sz="1400" dirty="0" err="1">
                <a:latin typeface="Times New Roman" panose="02020603050405020304" pitchFamily="18" charset="0"/>
                <a:cs typeface="Times New Roman" panose="02020603050405020304" pitchFamily="18" charset="0"/>
              </a:rPr>
              <a:t>System.</a:t>
            </a:r>
            <a:r>
              <a:rPr lang="en-US" sz="1400" b="1" i="1" dirty="0" err="1">
                <a:latin typeface="Times New Roman" panose="02020603050405020304" pitchFamily="18" charset="0"/>
                <a:cs typeface="Times New Roman" panose="02020603050405020304" pitchFamily="18" charset="0"/>
              </a:rPr>
              <a:t>out</a:t>
            </a:r>
            <a:r>
              <a:rPr lang="en-US" sz="1400" dirty="0" err="1">
                <a:latin typeface="Times New Roman" panose="02020603050405020304" pitchFamily="18" charset="0"/>
                <a:cs typeface="Times New Roman" panose="02020603050405020304" pitchFamily="18" charset="0"/>
              </a:rPr>
              <a:t>.println</a:t>
            </a:r>
            <a:r>
              <a:rPr lang="en-US" sz="1400" dirty="0">
                <a:latin typeface="Times New Roman" panose="02020603050405020304" pitchFamily="18" charset="0"/>
                <a:cs typeface="Times New Roman" panose="02020603050405020304" pitchFamily="18" charset="0"/>
              </a:rPr>
              <a:t>("Checking if the </a:t>
            </a:r>
            <a:r>
              <a:rPr lang="en-US" sz="1400" dirty="0" err="1">
                <a:latin typeface="Times New Roman" panose="02020603050405020304" pitchFamily="18" charset="0"/>
                <a:cs typeface="Times New Roman" panose="02020603050405020304" pitchFamily="18" charset="0"/>
              </a:rPr>
              <a:t>hashset</a:t>
            </a:r>
            <a:r>
              <a:rPr lang="en-US" sz="1400" dirty="0">
                <a:latin typeface="Times New Roman" panose="02020603050405020304" pitchFamily="18" charset="0"/>
                <a:cs typeface="Times New Roman" panose="02020603050405020304" pitchFamily="18" charset="0"/>
              </a:rPr>
              <a:t> is empty");</a:t>
            </a:r>
          </a:p>
          <a:p>
            <a:r>
              <a:rPr lang="en-US" sz="1400" dirty="0" err="1">
                <a:latin typeface="Times New Roman" panose="02020603050405020304" pitchFamily="18" charset="0"/>
                <a:cs typeface="Times New Roman" panose="02020603050405020304" pitchFamily="18" charset="0"/>
              </a:rPr>
              <a:t>System.</a:t>
            </a:r>
            <a:r>
              <a:rPr lang="en-US" sz="1400" b="1" i="1" dirty="0" err="1">
                <a:latin typeface="Times New Roman" panose="02020603050405020304" pitchFamily="18" charset="0"/>
                <a:cs typeface="Times New Roman" panose="02020603050405020304" pitchFamily="18" charset="0"/>
              </a:rPr>
              <a:t>out</a:t>
            </a:r>
            <a:r>
              <a:rPr lang="en-US" sz="1400" dirty="0" err="1">
                <a:latin typeface="Times New Roman" panose="02020603050405020304" pitchFamily="18" charset="0"/>
                <a:cs typeface="Times New Roman" panose="02020603050405020304" pitchFamily="18" charset="0"/>
              </a:rPr>
              <a:t>.println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hs.isEmpty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a:t>
            </a:r>
          </a:p>
          <a:p>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349984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B0F1A7-5F04-F644-8DDB-EACD01D5C01D}"/>
              </a:ext>
            </a:extLst>
          </p:cNvPr>
          <p:cNvSpPr>
            <a:spLocks noGrp="1"/>
          </p:cNvSpPr>
          <p:nvPr>
            <p:ph type="ctrTitle"/>
          </p:nvPr>
        </p:nvSpPr>
        <p:spPr>
          <a:xfrm>
            <a:off x="1620012" y="545458"/>
            <a:ext cx="8951976" cy="1262461"/>
          </a:xfrm>
        </p:spPr>
        <p:txBody>
          <a:bodyPr/>
          <a:lstStyle/>
          <a:p>
            <a:r>
              <a:rPr lang="en-US" sz="3200" b="1" dirty="0">
                <a:solidFill>
                  <a:schemeClr val="tx1"/>
                </a:solidFill>
              </a:rPr>
              <a:t>MAPs</a:t>
            </a:r>
          </a:p>
        </p:txBody>
      </p:sp>
      <p:sp>
        <p:nvSpPr>
          <p:cNvPr id="4" name="Slide Number Placeholder 3">
            <a:extLst>
              <a:ext uri="{FF2B5EF4-FFF2-40B4-BE49-F238E27FC236}">
                <a16:creationId xmlns:a16="http://schemas.microsoft.com/office/drawing/2014/main" id="{732FA594-0487-4246-91B4-1ACD83DCC77F}"/>
              </a:ext>
            </a:extLst>
          </p:cNvPr>
          <p:cNvSpPr>
            <a:spLocks noGrp="1"/>
          </p:cNvSpPr>
          <p:nvPr>
            <p:ph type="sldNum" sz="quarter" idx="10"/>
          </p:nvPr>
        </p:nvSpPr>
        <p:spPr/>
        <p:txBody>
          <a:bodyPr/>
          <a:lstStyle/>
          <a:p>
            <a:fld id="{58B792A5-9BAE-6942-BFE1-9FCDB51EA51E}" type="slidenum">
              <a:rPr lang="en-US" smtClean="0"/>
              <a:pPr/>
              <a:t>9</a:t>
            </a:fld>
            <a:endParaRPr lang="en-US" dirty="0"/>
          </a:p>
        </p:txBody>
      </p:sp>
      <p:sp>
        <p:nvSpPr>
          <p:cNvPr id="7" name="Text Placeholder 1">
            <a:extLst>
              <a:ext uri="{FF2B5EF4-FFF2-40B4-BE49-F238E27FC236}">
                <a16:creationId xmlns:a16="http://schemas.microsoft.com/office/drawing/2014/main" id="{EF762ACD-C278-CF9E-62A0-905843B2B2C9}"/>
              </a:ext>
            </a:extLst>
          </p:cNvPr>
          <p:cNvSpPr txBox="1">
            <a:spLocks/>
          </p:cNvSpPr>
          <p:nvPr/>
        </p:nvSpPr>
        <p:spPr>
          <a:xfrm>
            <a:off x="465860" y="2050785"/>
            <a:ext cx="11260279" cy="275643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85000"/>
                    <a:lumOff val="1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Tx/>
              <a:buBlip>
                <a:blip r:embed="rId2"/>
              </a:buBlip>
              <a:defRPr sz="20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buFont typeface="Wingdings" panose="05000000000000000000" pitchFamily="2" charset="2"/>
              <a:buChar char="Ø"/>
            </a:pPr>
            <a:r>
              <a:rPr lang="en-US" dirty="0">
                <a:latin typeface="+mj-lt"/>
                <a:cs typeface="Times New Roman" panose="02020603050405020304" pitchFamily="18" charset="0"/>
              </a:rPr>
              <a:t>Maps are perfect to use for key-value association mapping such as dictionaries. </a:t>
            </a:r>
          </a:p>
          <a:p>
            <a:pPr marL="342900" indent="-342900" fontAlgn="base">
              <a:buFont typeface="Wingdings" panose="05000000000000000000" pitchFamily="2" charset="2"/>
              <a:buChar char="Ø"/>
            </a:pPr>
            <a:r>
              <a:rPr lang="en-US" dirty="0">
                <a:latin typeface="+mj-lt"/>
                <a:cs typeface="Times New Roman" panose="02020603050405020304" pitchFamily="18" charset="0"/>
              </a:rPr>
              <a:t>The maps are used to perform lookups by keys or when someone wants to retrieve and update elements by keys. Some common scenarios are as follows: </a:t>
            </a:r>
          </a:p>
          <a:p>
            <a:pPr marL="342900" indent="-342900" fontAlgn="base">
              <a:buFont typeface="Wingdings" panose="05000000000000000000" pitchFamily="2" charset="2"/>
              <a:buChar char="Ø"/>
            </a:pPr>
            <a:r>
              <a:rPr lang="en-US" dirty="0">
                <a:latin typeface="+mj-lt"/>
                <a:cs typeface="Times New Roman" panose="02020603050405020304" pitchFamily="18" charset="0"/>
              </a:rPr>
              <a:t>Examples: </a:t>
            </a:r>
          </a:p>
          <a:p>
            <a:pPr fontAlgn="base"/>
            <a:r>
              <a:rPr lang="en-US" dirty="0">
                <a:latin typeface="+mj-lt"/>
                <a:cs typeface="Times New Roman" panose="02020603050405020304" pitchFamily="18" charset="0"/>
              </a:rPr>
              <a:t>	A map of zip codes and cities.</a:t>
            </a:r>
          </a:p>
          <a:p>
            <a:pPr fontAlgn="base"/>
            <a:r>
              <a:rPr lang="en-US" dirty="0">
                <a:latin typeface="+mj-lt"/>
                <a:cs typeface="Times New Roman" panose="02020603050405020304" pitchFamily="18" charset="0"/>
              </a:rPr>
              <a:t>	A map of managers and employees. Each manager (key) is associated with a list 	of employees (value) he manages.</a:t>
            </a:r>
          </a:p>
          <a:p>
            <a:pPr marL="342900" indent="-342900">
              <a:buFont typeface="Wingdings" panose="05000000000000000000" pitchFamily="2" charset="2"/>
              <a:buChar char="Ø"/>
            </a:pP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3981120810"/>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TotalTime>
  <Words>675</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14</vt:i4>
      </vt:variant>
    </vt:vector>
  </HeadingPairs>
  <TitlesOfParts>
    <vt:vector size="29" baseType="lpstr">
      <vt:lpstr>Arial</vt:lpstr>
      <vt:lpstr>Futura Next Book</vt:lpstr>
      <vt:lpstr>Futura Next DemiBold</vt:lpstr>
      <vt:lpstr>Futura Next Medium</vt:lpstr>
      <vt:lpstr>Minion Pro</vt:lpstr>
      <vt:lpstr>Times New Roman</vt:lpstr>
      <vt:lpstr>Wingdings</vt:lpstr>
      <vt:lpstr>Brand Mark</vt:lpstr>
      <vt:lpstr>Cover</vt:lpstr>
      <vt:lpstr>Agenda</vt:lpstr>
      <vt:lpstr>Divider</vt:lpstr>
      <vt:lpstr>Quote</vt:lpstr>
      <vt:lpstr>Voice</vt:lpstr>
      <vt:lpstr>Content</vt:lpstr>
      <vt:lpstr>Back Cover</vt:lpstr>
      <vt:lpstr>PowerPoint Presentation</vt:lpstr>
      <vt:lpstr>PowerPoint Presentation</vt:lpstr>
      <vt:lpstr>COLLECTION FRAME-WORK IN JAVA</vt:lpstr>
      <vt:lpstr>sets</vt:lpstr>
      <vt:lpstr>hash-set</vt:lpstr>
      <vt:lpstr>Syntax: HashSet</vt:lpstr>
      <vt:lpstr>IMPORTANT METHODS</vt:lpstr>
      <vt:lpstr>Code snippet</vt:lpstr>
      <vt:lpstr>MAPs</vt:lpstr>
      <vt:lpstr>hash-map</vt:lpstr>
      <vt:lpstr>Syntax: HashMap</vt:lpstr>
      <vt:lpstr>IMPORTANT METHODS</vt:lpstr>
      <vt:lpstr>Code snippet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Akshara Sridhar</cp:lastModifiedBy>
  <cp:revision>105</cp:revision>
  <dcterms:created xsi:type="dcterms:W3CDTF">2018-11-16T01:56:21Z</dcterms:created>
  <dcterms:modified xsi:type="dcterms:W3CDTF">2024-01-29T11:53:16Z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nilsaini</vt:lpwstr>
  </property>
  <property fmtid="{D5CDD505-2E9C-101B-9397-08002B2CF9AE}" pid="5" name="Jive_VersionGuid">
    <vt:lpwstr>6f690e84-c1be-4313-bab2-227353a5d8e1</vt:lpwstr>
  </property>
  <property fmtid="{D5CDD505-2E9C-101B-9397-08002B2CF9AE}" pid="6" name="Offisync_UpdateToken">
    <vt:lpwstr>8</vt:lpwstr>
  </property>
  <property fmtid="{D5CDD505-2E9C-101B-9397-08002B2CF9AE}" pid="7" name="Offisync_ProviderInitializationData">
    <vt:lpwstr>https://vox.publicissapient.com</vt:lpwstr>
  </property>
</Properties>
</file>