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8" r:id="rId2"/>
    <p:sldId id="259" r:id="rId3"/>
    <p:sldId id="260" r:id="rId4"/>
    <p:sldId id="267" r:id="rId5"/>
    <p:sldId id="261" r:id="rId6"/>
    <p:sldId id="262" r:id="rId7"/>
    <p:sldId id="263" r:id="rId8"/>
    <p:sldId id="280" r:id="rId9"/>
    <p:sldId id="264" r:id="rId10"/>
    <p:sldId id="268" r:id="rId11"/>
    <p:sldId id="269" r:id="rId12"/>
    <p:sldId id="270" r:id="rId13"/>
    <p:sldId id="277" r:id="rId14"/>
    <p:sldId id="274" r:id="rId15"/>
    <p:sldId id="278" r:id="rId16"/>
    <p:sldId id="279" r:id="rId17"/>
    <p:sldId id="275" r:id="rId18"/>
    <p:sldId id="276" r:id="rId19"/>
    <p:sldId id="273" r:id="rId20"/>
    <p:sldId id="271"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manth reddy Nukala" initials="H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60"/>
  </p:normalViewPr>
  <p:slideViewPr>
    <p:cSldViewPr snapToGrid="0" showGuides="1">
      <p:cViewPr varScale="1">
        <p:scale>
          <a:sx n="63" d="100"/>
          <a:sy n="63" d="100"/>
        </p:scale>
        <p:origin x="1400" y="52"/>
      </p:cViewPr>
      <p:guideLst>
        <p:guide orient="horz" pos="2159"/>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commentAuthors" Target="commentAuthor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6-20T18:19:39.783" idx="1">
    <p:pos x="5760" y="487"/>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28110D-D235-4D54-9D70-FC1D3626E4C5}" type="datetimeFigureOut">
              <a:rPr lang="en-US" smtClean="0"/>
              <a:t>8/10/2025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5C6BD7-3975-47C0-896D-9B343412047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C150CF-BE5D-4A28-8D15-9098D05D7B8E}"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150CF-BE5D-4A28-8D15-9098D05D7B8E}"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150CF-BE5D-4A28-8D15-9098D05D7B8E}"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C150CF-BE5D-4A28-8D15-9098D05D7B8E}"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C150CF-BE5D-4A28-8D15-9098D05D7B8E}"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150CF-BE5D-4A28-8D15-9098D05D7B8E}"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C150CF-BE5D-4A28-8D15-9098D05D7B8E}"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EC150CF-BE5D-4A28-8D15-9098D05D7B8E}"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150CF-BE5D-4A28-8D15-9098D05D7B8E}"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150CF-BE5D-4A28-8D15-9098D05D7B8E}"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C150CF-BE5D-4A28-8D15-9098D05D7B8E}"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59A72-89A7-48FF-8C9A-5D65DED2B3A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150CF-BE5D-4A28-8D15-9098D05D7B8E}" type="datetimeFigureOut">
              <a:rPr lang="en-US" smtClean="0"/>
              <a:t>8/10/2025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59A72-89A7-48FF-8C9A-5D65DED2B3A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6.xml" /><Relationship Id="rId4" Type="http://schemas.openxmlformats.org/officeDocument/2006/relationships/image" Target="../media/image7.png" /></Relationships>
</file>

<file path=ppt/slides/_rels/slide15.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10.png" /></Relationships>
</file>

<file path=ppt/slides/_rels/slide1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PROBLEM STATEMENT</a:t>
            </a:r>
          </a:p>
        </p:txBody>
      </p:sp>
      <p:sp>
        <p:nvSpPr>
          <p:cNvPr id="5" name="Text Box 4"/>
          <p:cNvSpPr txBox="1"/>
          <p:nvPr/>
        </p:nvSpPr>
        <p:spPr>
          <a:xfrm>
            <a:off x="675640" y="1742440"/>
            <a:ext cx="8163560" cy="368300"/>
          </a:xfrm>
          <a:prstGeom prst="rect">
            <a:avLst/>
          </a:prstGeom>
          <a:noFill/>
        </p:spPr>
        <p:txBody>
          <a:bodyPr wrap="square" rtlCol="0">
            <a:spAutoFit/>
          </a:bodyPr>
          <a:lstStyle/>
          <a:p>
            <a:endParaRPr lang="en-US"/>
          </a:p>
        </p:txBody>
      </p:sp>
      <p:sp>
        <p:nvSpPr>
          <p:cNvPr id="6" name="Text Box 5"/>
          <p:cNvSpPr txBox="1"/>
          <p:nvPr/>
        </p:nvSpPr>
        <p:spPr>
          <a:xfrm>
            <a:off x="539115" y="1310640"/>
            <a:ext cx="8046085" cy="4267200"/>
          </a:xfrm>
          <a:prstGeom prst="rect">
            <a:avLst/>
          </a:prstGeom>
          <a:noFill/>
        </p:spPr>
        <p:txBody>
          <a:bodyPr wrap="square" rtlCol="0">
            <a:no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Approximately 210 million people in India require mental health intervention. According to the National Mental Health </a:t>
            </a:r>
            <a:r>
              <a:rPr lang="en-US" sz="2200" dirty="0" err="1">
                <a:latin typeface="Times New Roman" panose="02020603050405020304" pitchFamily="18" charset="0"/>
                <a:cs typeface="Times New Roman" panose="02020603050405020304" pitchFamily="18" charset="0"/>
              </a:rPr>
              <a:t>Survey,treatment</a:t>
            </a:r>
            <a:r>
              <a:rPr lang="en-US" sz="2200" dirty="0">
                <a:latin typeface="Times New Roman" panose="02020603050405020304" pitchFamily="18" charset="0"/>
                <a:cs typeface="Times New Roman" panose="02020603050405020304" pitchFamily="18" charset="0"/>
              </a:rPr>
              <a:t> gap reported for any mental disorders is around 83%. </a:t>
            </a:r>
          </a:p>
          <a:p>
            <a:pPr algn="just"/>
            <a:r>
              <a:rPr lang="en-US" sz="2200" dirty="0">
                <a:latin typeface="Times New Roman" panose="02020603050405020304" pitchFamily="18" charset="0"/>
                <a:cs typeface="Times New Roman" panose="02020603050405020304" pitchFamily="18" charset="0"/>
              </a:rPr>
              <a:t>Recognizing this we can enhance Mental Health Care in India through AI: Developing effective AI-driven solutions to improve mental health diagnosis, treatment, and support.</a:t>
            </a:r>
          </a:p>
        </p:txBody>
      </p:sp>
      <p:sp>
        <p:nvSpPr>
          <p:cNvPr id="7" name="Content Placeholder 6">
            <a:extLst>
              <a:ext uri="{FF2B5EF4-FFF2-40B4-BE49-F238E27FC236}">
                <a16:creationId xmlns:a16="http://schemas.microsoft.com/office/drawing/2014/main" id="{81845A5C-6632-6102-65BF-945FCE9A2D4E}"/>
              </a:ext>
            </a:extLst>
          </p:cNvPr>
          <p:cNvSpPr>
            <a:spLocks noGrp="1"/>
          </p:cNvSpPr>
          <p:nvPr>
            <p:ph idx="1"/>
          </p:nvPr>
        </p:nvSpPr>
        <p:spPr/>
        <p:txBody>
          <a:bodyPr/>
          <a:lstStyle/>
          <a:p>
            <a:pPr marL="0" indent="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DESIGN</a:t>
            </a:r>
            <a:endParaRPr lang="en-IN" sz="4000" dirty="0">
              <a:latin typeface="Times New Roman" panose="02020603050405020304" pitchFamily="18" charset="0"/>
              <a:cs typeface="Times New Roman" panose="02020603050405020304" pitchFamily="18" charset="0"/>
            </a:endParaRPr>
          </a:p>
        </p:txBody>
      </p:sp>
      <p:sp>
        <p:nvSpPr>
          <p:cNvPr id="5" name="AutoShape 4"/>
          <p:cNvSpPr>
            <a:spLocks noChangeAspect="1" noChangeArrowheads="1"/>
          </p:cNvSpPr>
          <p:nvPr/>
        </p:nvSpPr>
        <p:spPr bwMode="auto">
          <a:xfrm>
            <a:off x="4419599" y="3276599"/>
            <a:ext cx="972671" cy="9726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2"/>
          <a:stretch>
            <a:fillRect/>
          </a:stretch>
        </p:blipFill>
        <p:spPr>
          <a:xfrm>
            <a:off x="0" y="773222"/>
            <a:ext cx="9144000" cy="5311555"/>
          </a:xfrm>
          <a:prstGeom prst="rect">
            <a:avLst/>
          </a:prstGeom>
        </p:spPr>
      </p:pic>
      <p:sp>
        <p:nvSpPr>
          <p:cNvPr id="3" name="TextBox 2"/>
          <p:cNvSpPr txBox="1"/>
          <p:nvPr/>
        </p:nvSpPr>
        <p:spPr>
          <a:xfrm>
            <a:off x="457200" y="1190445"/>
            <a:ext cx="8114581" cy="4955203"/>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MODEL INTEGRATION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Scope &amp; Requirement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Identify the Input’s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Understanding UI Elements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Craft and Build Interaction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Testing</a:t>
            </a:r>
          </a:p>
          <a:p>
            <a:r>
              <a:rPr lang="en-US" sz="2000" b="1" u="sng" dirty="0">
                <a:latin typeface="Times New Roman" panose="02020603050405020304" pitchFamily="18" charset="0"/>
                <a:cs typeface="Times New Roman" panose="02020603050405020304" pitchFamily="18" charset="0"/>
              </a:rPr>
              <a:t>FLASK SERVER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Setup flask application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Database Models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Templates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Authentication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Routing &amp; Views</a:t>
            </a:r>
          </a:p>
          <a:p>
            <a:r>
              <a:rPr lang="en-US" sz="2000" b="1" u="sng" dirty="0">
                <a:latin typeface="Times New Roman" panose="02020603050405020304" pitchFamily="18" charset="0"/>
                <a:cs typeface="Times New Roman" panose="02020603050405020304" pitchFamily="18" charset="0"/>
              </a:rPr>
              <a:t>MODEL INTEGRATION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and Chatbot Integration</a:t>
            </a:r>
          </a:p>
          <a:p>
            <a:endParaRPr lang="en-US" dirty="0"/>
          </a:p>
          <a:p>
            <a:pPr marL="285750" indent="-285750">
              <a:buFont typeface="Arial" panose="020B0604020202020204" pitchFamily="34" charset="0"/>
              <a:buChar char="•"/>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133" y="10318"/>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FLOWCHART</a:t>
            </a:r>
            <a:endParaRPr lang="en-IN" sz="40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09ECEB3-9D3E-FFAC-93A9-A0A4DA907079}"/>
              </a:ext>
            </a:extLst>
          </p:cNvPr>
          <p:cNvSpPr/>
          <p:nvPr/>
        </p:nvSpPr>
        <p:spPr>
          <a:xfrm>
            <a:off x="365759" y="1813560"/>
            <a:ext cx="1605281"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Sign-up</a:t>
            </a:r>
            <a:endParaRPr lang="en-IN" dirty="0"/>
          </a:p>
        </p:txBody>
      </p:sp>
      <p:sp>
        <p:nvSpPr>
          <p:cNvPr id="5" name="Rectangle: Rounded Corners 4">
            <a:extLst>
              <a:ext uri="{FF2B5EF4-FFF2-40B4-BE49-F238E27FC236}">
                <a16:creationId xmlns:a16="http://schemas.microsoft.com/office/drawing/2014/main" id="{95FE98D7-D695-B10C-BDA4-EC9B590A9F57}"/>
              </a:ext>
            </a:extLst>
          </p:cNvPr>
          <p:cNvSpPr/>
          <p:nvPr/>
        </p:nvSpPr>
        <p:spPr>
          <a:xfrm>
            <a:off x="7299541" y="3337401"/>
            <a:ext cx="1358474" cy="1117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RASA NLU</a:t>
            </a:r>
            <a:endParaRPr lang="en-IN" dirty="0"/>
          </a:p>
        </p:txBody>
      </p:sp>
      <p:sp>
        <p:nvSpPr>
          <p:cNvPr id="6" name="Rectangle: Rounded Corners 5">
            <a:extLst>
              <a:ext uri="{FF2B5EF4-FFF2-40B4-BE49-F238E27FC236}">
                <a16:creationId xmlns:a16="http://schemas.microsoft.com/office/drawing/2014/main" id="{CB29F118-8673-EB58-F6F8-6426F0CA36FF}"/>
              </a:ext>
            </a:extLst>
          </p:cNvPr>
          <p:cNvSpPr/>
          <p:nvPr/>
        </p:nvSpPr>
        <p:spPr>
          <a:xfrm>
            <a:off x="2184185" y="1831340"/>
            <a:ext cx="141859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Login</a:t>
            </a:r>
            <a:endParaRPr lang="en-IN" dirty="0"/>
          </a:p>
        </p:txBody>
      </p:sp>
      <p:sp>
        <p:nvSpPr>
          <p:cNvPr id="7" name="Rectangle: Rounded Corners 6">
            <a:extLst>
              <a:ext uri="{FF2B5EF4-FFF2-40B4-BE49-F238E27FC236}">
                <a16:creationId xmlns:a16="http://schemas.microsoft.com/office/drawing/2014/main" id="{90132310-925E-550A-7AE4-7CCBDB3CB226}"/>
              </a:ext>
            </a:extLst>
          </p:cNvPr>
          <p:cNvSpPr/>
          <p:nvPr/>
        </p:nvSpPr>
        <p:spPr>
          <a:xfrm>
            <a:off x="3826932" y="1813560"/>
            <a:ext cx="141859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verified and allowed access</a:t>
            </a:r>
            <a:endParaRPr lang="en-IN" dirty="0"/>
          </a:p>
        </p:txBody>
      </p:sp>
      <p:sp>
        <p:nvSpPr>
          <p:cNvPr id="8" name="Rectangle: Rounded Corners 7">
            <a:extLst>
              <a:ext uri="{FF2B5EF4-FFF2-40B4-BE49-F238E27FC236}">
                <a16:creationId xmlns:a16="http://schemas.microsoft.com/office/drawing/2014/main" id="{ED542932-4D27-AAC8-FEDD-78C386B20BEA}"/>
              </a:ext>
            </a:extLst>
          </p:cNvPr>
          <p:cNvSpPr/>
          <p:nvPr/>
        </p:nvSpPr>
        <p:spPr>
          <a:xfrm>
            <a:off x="5534660" y="1813560"/>
            <a:ext cx="141859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Input</a:t>
            </a:r>
            <a:endParaRPr lang="en-IN" dirty="0"/>
          </a:p>
        </p:txBody>
      </p:sp>
      <p:sp>
        <p:nvSpPr>
          <p:cNvPr id="9" name="Rectangle: Rounded Corners 8">
            <a:extLst>
              <a:ext uri="{FF2B5EF4-FFF2-40B4-BE49-F238E27FC236}">
                <a16:creationId xmlns:a16="http://schemas.microsoft.com/office/drawing/2014/main" id="{16461343-2A6B-399C-E9B1-08D6CD597593}"/>
              </a:ext>
            </a:extLst>
          </p:cNvPr>
          <p:cNvSpPr/>
          <p:nvPr/>
        </p:nvSpPr>
        <p:spPr>
          <a:xfrm>
            <a:off x="7239424" y="1813560"/>
            <a:ext cx="1418590"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Flask server posts</a:t>
            </a:r>
            <a:endParaRPr lang="en-IN" dirty="0"/>
          </a:p>
        </p:txBody>
      </p:sp>
      <p:sp>
        <p:nvSpPr>
          <p:cNvPr id="10" name="Rectangle: Rounded Corners 9">
            <a:extLst>
              <a:ext uri="{FF2B5EF4-FFF2-40B4-BE49-F238E27FC236}">
                <a16:creationId xmlns:a16="http://schemas.microsoft.com/office/drawing/2014/main" id="{11A6497B-6A89-0DD0-72B0-4C9F60536771}"/>
              </a:ext>
            </a:extLst>
          </p:cNvPr>
          <p:cNvSpPr/>
          <p:nvPr/>
        </p:nvSpPr>
        <p:spPr>
          <a:xfrm>
            <a:off x="365758" y="3317240"/>
            <a:ext cx="1605281" cy="11379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Logout</a:t>
            </a:r>
            <a:endParaRPr lang="en-IN" dirty="0"/>
          </a:p>
        </p:txBody>
      </p:sp>
      <p:sp>
        <p:nvSpPr>
          <p:cNvPr id="11" name="Rectangle: Rounded Corners 10">
            <a:extLst>
              <a:ext uri="{FF2B5EF4-FFF2-40B4-BE49-F238E27FC236}">
                <a16:creationId xmlns:a16="http://schemas.microsoft.com/office/drawing/2014/main" id="{70A20D0E-9814-5F20-5FDB-FDDB2DFE20D2}"/>
              </a:ext>
            </a:extLst>
          </p:cNvPr>
          <p:cNvSpPr/>
          <p:nvPr/>
        </p:nvSpPr>
        <p:spPr>
          <a:xfrm>
            <a:off x="2203449" y="3312161"/>
            <a:ext cx="1455845"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End conversation</a:t>
            </a:r>
            <a:endParaRPr lang="en-IN" dirty="0"/>
          </a:p>
        </p:txBody>
      </p:sp>
      <p:sp>
        <p:nvSpPr>
          <p:cNvPr id="12" name="Rectangle: Rounded Corners 11">
            <a:extLst>
              <a:ext uri="{FF2B5EF4-FFF2-40B4-BE49-F238E27FC236}">
                <a16:creationId xmlns:a16="http://schemas.microsoft.com/office/drawing/2014/main" id="{F170273F-4397-7ED0-83B9-E661E5AC917B}"/>
              </a:ext>
            </a:extLst>
          </p:cNvPr>
          <p:cNvSpPr/>
          <p:nvPr/>
        </p:nvSpPr>
        <p:spPr>
          <a:xfrm>
            <a:off x="3844077" y="3312161"/>
            <a:ext cx="1455845" cy="1143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 response</a:t>
            </a:r>
            <a:endParaRPr lang="en-IN" dirty="0"/>
          </a:p>
        </p:txBody>
      </p:sp>
      <p:sp>
        <p:nvSpPr>
          <p:cNvPr id="13" name="Rectangle: Rounded Corners 12">
            <a:extLst>
              <a:ext uri="{FF2B5EF4-FFF2-40B4-BE49-F238E27FC236}">
                <a16:creationId xmlns:a16="http://schemas.microsoft.com/office/drawing/2014/main" id="{E43B067B-FEDD-F655-F5E2-250E53A1B164}"/>
              </a:ext>
            </a:extLst>
          </p:cNvPr>
          <p:cNvSpPr/>
          <p:nvPr/>
        </p:nvSpPr>
        <p:spPr>
          <a:xfrm>
            <a:off x="5611284" y="3302080"/>
            <a:ext cx="1329267" cy="11631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RASA Core</a:t>
            </a:r>
            <a:endParaRPr lang="en-IN" dirty="0"/>
          </a:p>
        </p:txBody>
      </p:sp>
      <p:cxnSp>
        <p:nvCxnSpPr>
          <p:cNvPr id="17" name="Straight Arrow Connector 16">
            <a:extLst>
              <a:ext uri="{FF2B5EF4-FFF2-40B4-BE49-F238E27FC236}">
                <a16:creationId xmlns:a16="http://schemas.microsoft.com/office/drawing/2014/main" id="{C3BDF263-C1AE-D435-B689-C242C1A59AA6}"/>
              </a:ext>
            </a:extLst>
          </p:cNvPr>
          <p:cNvCxnSpPr>
            <a:stCxn id="4" idx="3"/>
            <a:endCxn id="6" idx="1"/>
          </p:cNvCxnSpPr>
          <p:nvPr/>
        </p:nvCxnSpPr>
        <p:spPr>
          <a:xfrm>
            <a:off x="1971040" y="2385060"/>
            <a:ext cx="213145" cy="17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5D73F91-7B47-7C90-19EB-9850AA587E34}"/>
              </a:ext>
            </a:extLst>
          </p:cNvPr>
          <p:cNvCxnSpPr/>
          <p:nvPr/>
        </p:nvCxnSpPr>
        <p:spPr>
          <a:xfrm flipV="1">
            <a:off x="3602775" y="2379980"/>
            <a:ext cx="232409"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7B489A-CF1B-A840-6321-FE41F78E831F}"/>
              </a:ext>
            </a:extLst>
          </p:cNvPr>
          <p:cNvCxnSpPr>
            <a:cxnSpLocks/>
          </p:cNvCxnSpPr>
          <p:nvPr/>
        </p:nvCxnSpPr>
        <p:spPr>
          <a:xfrm flipH="1">
            <a:off x="6940551" y="3896281"/>
            <a:ext cx="326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568AF3E-F742-5FE4-7CFB-133D01397F01}"/>
              </a:ext>
            </a:extLst>
          </p:cNvPr>
          <p:cNvCxnSpPr>
            <a:cxnSpLocks/>
            <a:endCxn id="8" idx="1"/>
          </p:cNvCxnSpPr>
          <p:nvPr/>
        </p:nvCxnSpPr>
        <p:spPr>
          <a:xfrm>
            <a:off x="5266688" y="2382520"/>
            <a:ext cx="267972" cy="2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8FD0100-B352-C9E5-F34B-F58A8A0AFAFB}"/>
              </a:ext>
            </a:extLst>
          </p:cNvPr>
          <p:cNvCxnSpPr>
            <a:cxnSpLocks/>
          </p:cNvCxnSpPr>
          <p:nvPr/>
        </p:nvCxnSpPr>
        <p:spPr>
          <a:xfrm>
            <a:off x="6985424" y="2392680"/>
            <a:ext cx="25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3566469-A4D6-F53D-C8D7-0E3B5FB487F2}"/>
              </a:ext>
            </a:extLst>
          </p:cNvPr>
          <p:cNvCxnSpPr>
            <a:cxnSpLocks/>
          </p:cNvCxnSpPr>
          <p:nvPr/>
        </p:nvCxnSpPr>
        <p:spPr>
          <a:xfrm flipH="1">
            <a:off x="5299922" y="3896281"/>
            <a:ext cx="326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875DCFE-C01B-4F38-9425-9365167B851E}"/>
              </a:ext>
            </a:extLst>
          </p:cNvPr>
          <p:cNvCxnSpPr>
            <a:cxnSpLocks/>
          </p:cNvCxnSpPr>
          <p:nvPr/>
        </p:nvCxnSpPr>
        <p:spPr>
          <a:xfrm flipH="1">
            <a:off x="1971039" y="3896281"/>
            <a:ext cx="326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AAE11D6-A4FB-20AB-C3E0-17F236D36BA7}"/>
              </a:ext>
            </a:extLst>
          </p:cNvPr>
          <p:cNvCxnSpPr>
            <a:cxnSpLocks/>
          </p:cNvCxnSpPr>
          <p:nvPr/>
        </p:nvCxnSpPr>
        <p:spPr>
          <a:xfrm flipH="1">
            <a:off x="3659294" y="3941922"/>
            <a:ext cx="326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2D3D816-DB08-CCA9-A845-FCF32941CE17}"/>
              </a:ext>
            </a:extLst>
          </p:cNvPr>
          <p:cNvCxnSpPr>
            <a:cxnSpLocks/>
          </p:cNvCxnSpPr>
          <p:nvPr/>
        </p:nvCxnSpPr>
        <p:spPr>
          <a:xfrm>
            <a:off x="7978778" y="2778602"/>
            <a:ext cx="0" cy="533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PSEUDOCODE</a:t>
            </a:r>
            <a:endParaRPr lang="en-IN" sz="4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09600" y="1205972"/>
            <a:ext cx="8077200" cy="723274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Import necessary libraries and dependencies(Rasa &amp; Flask)</a:t>
            </a:r>
          </a:p>
          <a:p>
            <a:r>
              <a:rPr lang="en-IN" sz="2200" dirty="0">
                <a:latin typeface="Times New Roman" panose="02020603050405020304" pitchFamily="18" charset="0"/>
                <a:cs typeface="Times New Roman" panose="02020603050405020304" pitchFamily="18" charset="0"/>
              </a:rPr>
              <a:t>Define Database Models</a:t>
            </a:r>
          </a:p>
          <a:p>
            <a:r>
              <a:rPr lang="en-IN" sz="2200" dirty="0">
                <a:latin typeface="Times New Roman" panose="02020603050405020304" pitchFamily="18" charset="0"/>
                <a:cs typeface="Times New Roman" panose="02020603050405020304" pitchFamily="18" charset="0"/>
              </a:rPr>
              <a:t>Define App Routes:</a:t>
            </a:r>
          </a:p>
          <a:p>
            <a:pPr lvl="3"/>
            <a:r>
              <a:rPr lang="en-IN" sz="2200" dirty="0">
                <a:latin typeface="Times New Roman" panose="02020603050405020304" pitchFamily="18" charset="0"/>
                <a:cs typeface="Times New Roman" panose="02020603050405020304" pitchFamily="18" charset="0"/>
              </a:rPr>
              <a:t>@app.route:(‘/logout’):</a:t>
            </a:r>
          </a:p>
          <a:p>
            <a:pPr lvl="3"/>
            <a:r>
              <a:rPr lang="en-IN" sz="2200" dirty="0">
                <a:latin typeface="Times New Roman" panose="02020603050405020304" pitchFamily="18" charset="0"/>
                <a:cs typeface="Times New Roman" panose="02020603050405020304" pitchFamily="18" charset="0"/>
              </a:rPr>
              <a:t>def logout():</a:t>
            </a:r>
          </a:p>
          <a:p>
            <a:pPr lvl="3"/>
            <a:r>
              <a:rPr lang="en-IN" sz="2200" dirty="0">
                <a:latin typeface="Times New Roman" panose="02020603050405020304" pitchFamily="18" charset="0"/>
                <a:cs typeface="Times New Roman" panose="02020603050405020304" pitchFamily="18" charset="0"/>
              </a:rPr>
              <a:t> return </a:t>
            </a:r>
            <a:r>
              <a:rPr lang="en-IN" sz="2200" dirty="0" err="1">
                <a:latin typeface="Times New Roman" panose="02020603050405020304" pitchFamily="18" charset="0"/>
                <a:cs typeface="Times New Roman" panose="02020603050405020304" pitchFamily="18" charset="0"/>
              </a:rPr>
              <a:t>render_template</a:t>
            </a:r>
            <a:r>
              <a:rPr lang="en-IN" sz="2200" dirty="0">
                <a:latin typeface="Times New Roman" panose="02020603050405020304" pitchFamily="18" charset="0"/>
                <a:cs typeface="Times New Roman" panose="02020603050405020304" pitchFamily="18" charset="0"/>
              </a:rPr>
              <a:t>(‘logout’);</a:t>
            </a:r>
          </a:p>
          <a:p>
            <a:r>
              <a:rPr lang="en-IN" sz="2200" dirty="0">
                <a:latin typeface="Times New Roman" panose="02020603050405020304" pitchFamily="18" charset="0"/>
                <a:cs typeface="Times New Roman" panose="02020603050405020304" pitchFamily="18" charset="0"/>
              </a:rPr>
              <a:t>Rasa Chatbot Configuration:</a:t>
            </a:r>
          </a:p>
          <a:p>
            <a:pPr marL="285750" indent="-285750">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nlu.yml</a:t>
            </a:r>
            <a:r>
              <a:rPr lang="en-IN" sz="22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domain.yml</a:t>
            </a:r>
            <a:endParaRPr lang="en-IN"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sz="2200" dirty="0" err="1">
                <a:latin typeface="Times New Roman" panose="02020603050405020304" pitchFamily="18" charset="0"/>
                <a:cs typeface="Times New Roman" panose="02020603050405020304" pitchFamily="18" charset="0"/>
              </a:rPr>
              <a:t>Stories.yml</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Train Chatbot : rasa train </a:t>
            </a:r>
          </a:p>
          <a:p>
            <a:r>
              <a:rPr lang="en-IN" sz="2200" dirty="0">
                <a:latin typeface="Times New Roman" panose="02020603050405020304" pitchFamily="18" charset="0"/>
                <a:cs typeface="Times New Roman" panose="02020603050405020304" pitchFamily="18" charset="0"/>
              </a:rPr>
              <a:t>Dashboard and Chatbot Integration:</a:t>
            </a:r>
          </a:p>
          <a:p>
            <a:r>
              <a:rPr lang="en-IN" sz="2200" dirty="0">
                <a:latin typeface="Times New Roman" panose="02020603050405020304" pitchFamily="18" charset="0"/>
                <a:cs typeface="Times New Roman" panose="02020603050405020304" pitchFamily="18" charset="0"/>
              </a:rPr>
              <a:t>Start Flask and Rasa server:</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rasa run --enable-</a:t>
            </a:r>
            <a:r>
              <a:rPr lang="en-IN" sz="2200" dirty="0" err="1">
                <a:latin typeface="Times New Roman" panose="02020603050405020304" pitchFamily="18" charset="0"/>
                <a:cs typeface="Times New Roman" panose="02020603050405020304" pitchFamily="18" charset="0"/>
              </a:rPr>
              <a:t>api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cors</a:t>
            </a:r>
            <a:r>
              <a:rPr lang="en-IN" sz="2200" dirty="0">
                <a:latin typeface="Times New Roman" panose="02020603050405020304" pitchFamily="18" charset="0"/>
                <a:cs typeface="Times New Roman" panose="02020603050405020304" pitchFamily="18" charset="0"/>
              </a:rPr>
              <a:t> “*” –debug</a:t>
            </a: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python main.py</a:t>
            </a:r>
          </a:p>
          <a:p>
            <a:endParaRPr lang="en-IN"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a:p>
            <a:pPr algn="ctr"/>
            <a:endParaRPr lang="en-IN" dirty="0"/>
          </a:p>
          <a:p>
            <a:endParaRPr lang="en-IN" dirty="0"/>
          </a:p>
          <a:p>
            <a:endParaRPr lang="en-IN" dirty="0"/>
          </a:p>
          <a:p>
            <a:pPr algn="ctr"/>
            <a:endParaRPr lang="en-US"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Flask Application</a:t>
            </a:r>
            <a:endParaRPr lang="en-IN" sz="360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52467" y="1417638"/>
            <a:ext cx="3668948" cy="4760313"/>
          </a:xfrm>
          <a:prstGeom prst="rect">
            <a:avLst/>
          </a:prstGeom>
        </p:spPr>
      </p:pic>
      <p:pic>
        <p:nvPicPr>
          <p:cNvPr id="4" name="Picture 3"/>
          <p:cNvPicPr>
            <a:picLocks noChangeAspect="1"/>
          </p:cNvPicPr>
          <p:nvPr/>
        </p:nvPicPr>
        <p:blipFill>
          <a:blip r:embed="rId3"/>
          <a:stretch>
            <a:fillRect/>
          </a:stretch>
        </p:blipFill>
        <p:spPr>
          <a:xfrm>
            <a:off x="4394141" y="1708031"/>
            <a:ext cx="4577752" cy="41068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p:cNvPicPr>
          <p:nvPr/>
        </p:nvPicPr>
        <p:blipFill>
          <a:blip r:embed="rId2"/>
          <a:stretch>
            <a:fillRect/>
          </a:stretch>
        </p:blipFill>
        <p:spPr>
          <a:xfrm>
            <a:off x="1994052" y="274638"/>
            <a:ext cx="4681266" cy="2489740"/>
          </a:xfrm>
          <a:prstGeom prst="rect">
            <a:avLst/>
          </a:prstGeom>
        </p:spPr>
      </p:pic>
      <p:pic>
        <p:nvPicPr>
          <p:cNvPr id="4" name="Picture 3"/>
          <p:cNvPicPr>
            <a:picLocks noChangeAspect="1"/>
          </p:cNvPicPr>
          <p:nvPr/>
        </p:nvPicPr>
        <p:blipFill>
          <a:blip r:embed="rId3"/>
          <a:stretch>
            <a:fillRect/>
          </a:stretch>
        </p:blipFill>
        <p:spPr>
          <a:xfrm>
            <a:off x="402566" y="2879491"/>
            <a:ext cx="4019909" cy="3492556"/>
          </a:xfrm>
          <a:prstGeom prst="rect">
            <a:avLst/>
          </a:prstGeom>
        </p:spPr>
      </p:pic>
      <p:pic>
        <p:nvPicPr>
          <p:cNvPr id="5" name="Picture 4"/>
          <p:cNvPicPr>
            <a:picLocks noChangeAspect="1"/>
          </p:cNvPicPr>
          <p:nvPr/>
        </p:nvPicPr>
        <p:blipFill>
          <a:blip r:embed="rId4"/>
          <a:stretch>
            <a:fillRect/>
          </a:stretch>
        </p:blipFill>
        <p:spPr>
          <a:xfrm>
            <a:off x="4572000" y="2882559"/>
            <a:ext cx="4353464" cy="349255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Bot Training</a:t>
            </a:r>
            <a:endParaRPr lang="en-IN" sz="3600" i="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314" y="1397068"/>
            <a:ext cx="3531079" cy="15348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8627" y="1411333"/>
            <a:ext cx="3333863" cy="151241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314" y="3804491"/>
            <a:ext cx="8166340" cy="155715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dirty="0">
                <a:latin typeface="Times New Roman" panose="02020603050405020304" pitchFamily="18" charset="0"/>
                <a:cs typeface="Times New Roman" panose="02020603050405020304" pitchFamily="18" charset="0"/>
              </a:rPr>
              <a:t>Integration with Flask</a:t>
            </a:r>
            <a:endParaRPr lang="en-IN" sz="3600" i="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98408" y="1680952"/>
            <a:ext cx="5002242" cy="2961636"/>
          </a:xfrm>
          <a:prstGeom prst="rect">
            <a:avLst/>
          </a:prstGeom>
        </p:spPr>
      </p:pic>
      <p:pic>
        <p:nvPicPr>
          <p:cNvPr id="4" name="Picture 3"/>
          <p:cNvPicPr>
            <a:picLocks noChangeAspect="1"/>
          </p:cNvPicPr>
          <p:nvPr/>
        </p:nvPicPr>
        <p:blipFill>
          <a:blip r:embed="rId3"/>
          <a:stretch>
            <a:fillRect/>
          </a:stretch>
        </p:blipFill>
        <p:spPr>
          <a:xfrm>
            <a:off x="0" y="4905902"/>
            <a:ext cx="9089256" cy="129011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316071" y="636948"/>
            <a:ext cx="8511857" cy="470567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39987" y="555827"/>
            <a:ext cx="8664026" cy="499958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TEST CASES</a:t>
            </a:r>
            <a:endParaRPr lang="en-IN" sz="4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083" y="1647311"/>
            <a:ext cx="8048881" cy="3764328"/>
          </a:xfrm>
          <a:prstGeom prst="rect">
            <a:avLst/>
          </a:prstGeom>
        </p:spPr>
      </p:pic>
    </p:spTree>
    <p:extLst>
      <p:ext uri="{BB962C8B-B14F-4D97-AF65-F5344CB8AC3E}">
        <p14:creationId xmlns:p14="http://schemas.microsoft.com/office/powerpoint/2010/main" val="125568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p:txBody>
          <a:bodyPr>
            <a:normAutofit fontScale="95000"/>
          </a:bodyPr>
          <a:lstStyle/>
          <a:p>
            <a:pPr marL="0" indent="0">
              <a:buNone/>
            </a:pPr>
            <a:r>
              <a:rPr lang="en-US" sz="2300" dirty="0">
                <a:latin typeface="Times New Roman" panose="02020603050405020304" pitchFamily="18" charset="0"/>
                <a:cs typeface="Times New Roman" panose="02020603050405020304" pitchFamily="18" charset="0"/>
              </a:rPr>
              <a:t>Globally, one in four individuals grapples with mental illness, with India burdened by 60 to 70 million affected. </a:t>
            </a:r>
          </a:p>
          <a:p>
            <a:pPr marL="0" indent="0">
              <a:buNone/>
            </a:pPr>
            <a:r>
              <a:rPr lang="en-US" sz="2300" dirty="0">
                <a:latin typeface="Times New Roman" panose="02020603050405020304" pitchFamily="18" charset="0"/>
                <a:cs typeface="Times New Roman" panose="02020603050405020304" pitchFamily="18" charset="0"/>
              </a:rPr>
              <a:t>AI presents a groundbreaking solution, leveraging machine learning and natural language processing to revolutionize mental health care. The project aims to develop a chatbot for digital therapeutics, providing virtual assistance and preemptive interventions. This AI-driven tool seeks to offer companionship, guidance, and enhanced support in navigating mental well-being challenges, aiming to address India’s mental health crisis effectively</a:t>
            </a:r>
            <a:r>
              <a:rPr 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333" cy="910695"/>
          </a:xfrm>
        </p:spPr>
        <p:txBody>
          <a:bodyPr/>
          <a:lstStyle/>
          <a:p>
            <a:r>
              <a:rPr lang="en-US" sz="4000" dirty="0">
                <a:latin typeface="Times New Roman" panose="02020603050405020304" pitchFamily="18" charset="0"/>
                <a:cs typeface="Times New Roman" panose="02020603050405020304" pitchFamily="18" charset="0"/>
              </a:rPr>
              <a:t>CONCLUSION &amp; FUTURE</a:t>
            </a:r>
            <a:r>
              <a:rPr lang="en-US" b="1" dirty="0"/>
              <a:t> </a:t>
            </a:r>
            <a:r>
              <a:rPr lang="en-US" sz="4000" dirty="0">
                <a:latin typeface="Times New Roman" panose="02020603050405020304" pitchFamily="18" charset="0"/>
                <a:cs typeface="Times New Roman" panose="02020603050405020304" pitchFamily="18" charset="0"/>
              </a:rPr>
              <a:t>SCOPE</a:t>
            </a:r>
            <a:r>
              <a:rPr lang="en-US" b="1" dirty="0"/>
              <a:t> </a:t>
            </a:r>
            <a:endParaRPr lang="en-IN" b="1" dirty="0"/>
          </a:p>
        </p:txBody>
      </p:sp>
      <p:sp>
        <p:nvSpPr>
          <p:cNvPr id="4" name="TextBox 3"/>
          <p:cNvSpPr txBox="1"/>
          <p:nvPr/>
        </p:nvSpPr>
        <p:spPr>
          <a:xfrm>
            <a:off x="1032933" y="1312333"/>
            <a:ext cx="7382934" cy="4770537"/>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In conclusion, this project has successfully demonstrated the integration of Rasa and Flask to create a robust conversational AI application</a:t>
            </a:r>
          </a:p>
          <a:p>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 for Therapists and Clinicians</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Assessment modules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Integration with Wearable Technology</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Virtual Counsellors and Assistants</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Journalling</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Community</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LLM INTEGRATION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12" name="Content Placeholder 11"/>
          <p:cNvSpPr>
            <a:spLocks noGrp="1"/>
          </p:cNvSpPr>
          <p:nvPr>
            <p:ph idx="1"/>
          </p:nvPr>
        </p:nvSpPr>
        <p:spPr/>
        <p:txBody>
          <a:bodyPr>
            <a:normAutofit fontScale="77500" lnSpcReduction="20000"/>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https://ajcse.info</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https://flask.palletsprojects.com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https://rasa.com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https://www.w3schools.com › html </a:t>
            </a:r>
            <a:r>
              <a:rPr lang="en-US" sz="3200" dirty="0" err="1">
                <a:latin typeface="Times New Roman" panose="02020603050405020304" pitchFamily="18" charset="0"/>
                <a:cs typeface="Times New Roman" panose="02020603050405020304" pitchFamily="18" charset="0"/>
              </a:rPr>
              <a:t>HTML</a:t>
            </a:r>
            <a:r>
              <a:rPr lang="en-US" sz="3200" dirty="0">
                <a:latin typeface="Times New Roman" panose="02020603050405020304" pitchFamily="18" charset="0"/>
                <a:cs typeface="Times New Roman" panose="02020603050405020304" pitchFamily="18" charset="0"/>
              </a:rPr>
              <a:t> Styles CSS - W3Schools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https://www.w3schools.com › </a:t>
            </a:r>
            <a:r>
              <a:rPr lang="en-US" sz="3200" dirty="0" err="1">
                <a:latin typeface="Times New Roman" panose="02020603050405020304" pitchFamily="18" charset="0"/>
                <a:cs typeface="Times New Roman" panose="02020603050405020304" pitchFamily="18" charset="0"/>
              </a:rPr>
              <a:t>css</a:t>
            </a:r>
            <a:r>
              <a:rPr lang="en-US" sz="3200" dirty="0">
                <a:latin typeface="Times New Roman" panose="02020603050405020304" pitchFamily="18" charset="0"/>
                <a:cs typeface="Times New Roman" panose="02020603050405020304" pitchFamily="18" charset="0"/>
              </a:rPr>
              <a:t> CSS Tutorial - W3Schools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https://www.xaqt.com/blog/mastering-rule-based-systems/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https://medium.com</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https://woebothealth.com/why-generative-ai-is-not-yet-ready-for-mental-healthcare/</a:t>
            </a:r>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https://www.analyticsvidhya.com</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0" indent="0">
              <a:buNone/>
            </a:pP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457200">
              <a:lnSpc>
                <a:spcPct val="120000"/>
              </a:lnSpc>
              <a:spcBef>
                <a:spcPts val="1000"/>
              </a:spcBef>
              <a:buSzPts val="1800"/>
              <a:buNone/>
            </a:pPr>
            <a:r>
              <a:rPr lang="en-US" sz="1600" dirty="0">
                <a:latin typeface="Times New Roman" panose="02020603050405020304"/>
                <a:cs typeface="Times New Roman" panose="02020603050405020304"/>
              </a:rPr>
              <a:t>Paper : Mental Health Chatbot</a:t>
            </a:r>
            <a:endParaRPr lang="en-US" sz="1600" dirty="0">
              <a:latin typeface="Times New Roman" panose="02020603050405020304"/>
              <a:cs typeface="Calibri" panose="020F0502020204030204"/>
            </a:endParaRPr>
          </a:p>
          <a:p>
            <a:pPr marL="457200">
              <a:lnSpc>
                <a:spcPct val="120000"/>
              </a:lnSpc>
              <a:spcBef>
                <a:spcPts val="1000"/>
              </a:spcBef>
              <a:buSzPts val="1800"/>
              <a:buNone/>
            </a:pPr>
            <a:r>
              <a:rPr lang="en-US" sz="1600" dirty="0">
                <a:latin typeface="Times New Roman" panose="02020603050405020304"/>
                <a:cs typeface="Times New Roman" panose="02020603050405020304"/>
              </a:rPr>
              <a:t>Published by &amp; Year: </a:t>
            </a:r>
            <a:r>
              <a:rPr lang="en-US" sz="1600" dirty="0">
                <a:latin typeface="Times New Roman" panose="02020603050405020304"/>
                <a:ea typeface="+mn-lt"/>
                <a:cs typeface="+mn-lt"/>
              </a:rPr>
              <a:t>International Journal of Research Publication and Reviews, October 2023.</a:t>
            </a:r>
          </a:p>
          <a:p>
            <a:pPr>
              <a:lnSpc>
                <a:spcPct val="120000"/>
              </a:lnSpc>
              <a:buNone/>
            </a:pPr>
            <a:r>
              <a:rPr lang="en-US" sz="1600" dirty="0">
                <a:latin typeface="Times New Roman" panose="02020603050405020304"/>
                <a:cs typeface="Times New Roman" panose="02020603050405020304"/>
              </a:rPr>
              <a:t>  About paper:</a:t>
            </a:r>
          </a:p>
          <a:p>
            <a:pPr>
              <a:lnSpc>
                <a:spcPct val="120000"/>
              </a:lnSpc>
              <a:buNone/>
            </a:pPr>
            <a:r>
              <a:rPr lang="en-US" sz="1600" dirty="0">
                <a:latin typeface="Times New Roman" panose="02020603050405020304"/>
                <a:ea typeface="+mn-lt"/>
                <a:cs typeface="+mn-lt"/>
              </a:rPr>
              <a:t>         This project aims to develop a virtual CHAT BOT using Python that allows users to get information from the chatbot about mental health . A chatbot based conversational user interface fits into this space. The user can interact with them via graphical interfaces or widgets, and the trend is in this direction. On a college’s website, one often doesn’t know where to search for some kind of information. It becomes difficult to extract information for a person who is not a student or employee there. The solution to these comes up with a chatbot by providing information. Chat bots are an intelligent system being developed using artificial intelligence (AI) and natural language processing (NLP) algorithms. </a:t>
            </a:r>
          </a:p>
          <a:p>
            <a:pPr>
              <a:lnSpc>
                <a:spcPct val="120000"/>
              </a:lnSpc>
              <a:buNone/>
            </a:pPr>
            <a:r>
              <a:rPr lang="en-US" sz="1600" dirty="0">
                <a:latin typeface="Times New Roman" panose="02020603050405020304"/>
                <a:ea typeface="+mn-lt"/>
                <a:cs typeface="+mn-lt"/>
              </a:rPr>
              <a:t>        </a:t>
            </a:r>
            <a:r>
              <a:rPr lang="en-US" sz="1600" b="1" dirty="0">
                <a:latin typeface="Times New Roman" panose="02020603050405020304"/>
                <a:ea typeface="+mn-lt"/>
                <a:cs typeface="+mn-lt"/>
              </a:rPr>
              <a:t> Keywords: Chatbot natural language processing (NLP) and artificial intelligence(AI).</a:t>
            </a:r>
            <a:endParaRPr lang="en-US" sz="1600" b="1" dirty="0">
              <a:latin typeface="Times New Roman" panose="02020603050405020304"/>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2" name="TextBox 1"/>
          <p:cNvSpPr txBox="1"/>
          <p:nvPr/>
        </p:nvSpPr>
        <p:spPr>
          <a:xfrm>
            <a:off x="1339880" y="596372"/>
            <a:ext cx="750681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600" dirty="0">
                <a:ea typeface="+mn-lt"/>
                <a:cs typeface="+mn-lt"/>
              </a:rPr>
              <a:t>LITERATURE SURVEY - BASE PAPER-1</a:t>
            </a:r>
            <a:endParaRPr lang="en-US" sz="3600" dirty="0"/>
          </a:p>
          <a:p>
            <a:pPr algn="l"/>
            <a:endParaRPr lang="en-US" dirty="0">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858838"/>
            <a:ext cx="8229600" cy="685801"/>
          </a:xfrm>
        </p:spPr>
        <p:txBody>
          <a:bodyPr>
            <a:normAutofit fontScale="90000"/>
          </a:bodyPr>
          <a:lstStyle/>
          <a:p>
            <a:r>
              <a:rPr lang="en-US" sz="4400" dirty="0">
                <a:ea typeface="+mn-lt"/>
                <a:cs typeface="+mn-lt"/>
              </a:rPr>
              <a:t>LITERATURE SURVEY - BASE PAPER-2</a:t>
            </a:r>
            <a:br>
              <a:rPr lang="en-US" sz="4400" dirty="0"/>
            </a:br>
            <a:endParaRPr lang="en-US" dirty="0">
              <a:ea typeface="Calibri" panose="020F0502020204030204"/>
              <a:cs typeface="Calibri" panose="020F0502020204030204"/>
            </a:endParaRP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600" dirty="0">
                <a:latin typeface="Times New Roman" panose="02020603050405020304" pitchFamily="18" charset="0"/>
                <a:cs typeface="Times New Roman" panose="02020603050405020304" pitchFamily="18" charset="0"/>
              </a:rPr>
              <a:t>Paper :</a:t>
            </a:r>
            <a:r>
              <a:rPr lang="en-US" sz="1600" dirty="0">
                <a:latin typeface="Times New Roman" panose="02020603050405020304" pitchFamily="18" charset="0"/>
                <a:ea typeface="+mn-lt"/>
                <a:cs typeface="Times New Roman" panose="02020603050405020304" pitchFamily="18" charset="0"/>
              </a:rPr>
              <a:t>Transformer vs. RASA Model: A Thorough Attempt To Develop Conversational Artificial Intelligence To Provide Automated Services To University Disciples </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ea typeface="Calibri" panose="020F0502020204030204"/>
              <a:cs typeface="Times New Roman" panose="02020603050405020304" pitchFamily="18" charset="0"/>
            </a:endParaRPr>
          </a:p>
          <a:p>
            <a:pPr marL="0" indent="0">
              <a:buNone/>
            </a:pPr>
            <a:r>
              <a:rPr lang="en-US" sz="1600" dirty="0">
                <a:latin typeface="Times New Roman" panose="02020603050405020304" pitchFamily="18" charset="0"/>
                <a:ea typeface="Calibri" panose="020F0502020204030204"/>
                <a:cs typeface="Times New Roman" panose="02020603050405020304" pitchFamily="18" charset="0"/>
              </a:rPr>
              <a:t>Year: International Journal of Research Publication and Reviews, October 2023.</a:t>
            </a:r>
          </a:p>
          <a:p>
            <a:pPr>
              <a:lnSpc>
                <a:spcPct val="120000"/>
              </a:lnSpc>
              <a:buNone/>
            </a:pPr>
            <a:r>
              <a:rPr lang="en-US" sz="1600" dirty="0">
                <a:latin typeface="Times New Roman" panose="02020603050405020304" pitchFamily="18" charset="0"/>
                <a:ea typeface="Calibri" panose="020F0502020204030204"/>
                <a:cs typeface="Times New Roman" panose="02020603050405020304" pitchFamily="18" charset="0"/>
              </a:rPr>
              <a:t> About paper:</a:t>
            </a:r>
          </a:p>
          <a:p>
            <a:pPr>
              <a:lnSpc>
                <a:spcPct val="120000"/>
              </a:lnSpc>
              <a:buNone/>
            </a:pPr>
            <a:r>
              <a:rPr lang="en-US" sz="1600" dirty="0">
                <a:latin typeface="Times New Roman" panose="02020603050405020304" pitchFamily="18" charset="0"/>
                <a:ea typeface="Calibri" panose="020F0502020204030204"/>
                <a:cs typeface="Times New Roman" panose="02020603050405020304" pitchFamily="18" charset="0"/>
              </a:rPr>
              <a:t>         </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Over the last decade, chatbots, or conversational agents, have become integral to internet services, providing comprehensive responses to user queries and fostering community </a:t>
            </a:r>
            <a:r>
              <a:rPr lang="en-US" sz="16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interaction.We</a:t>
            </a:r>
            <a:r>
              <a:rPr lang="en-US" sz="1600" b="0" i="0" dirty="0">
                <a:solidFill>
                  <a:srgbClr val="0D0D0D"/>
                </a:solidFill>
                <a:effectLst/>
                <a:highlight>
                  <a:srgbClr val="FFFFFF"/>
                </a:highlight>
                <a:latin typeface="Times New Roman" panose="02020603050405020304" pitchFamily="18" charset="0"/>
                <a:cs typeface="Times New Roman" panose="02020603050405020304" pitchFamily="18" charset="0"/>
              </a:rPr>
              <a:t> propose developing an interactive chatbot capable of learning from student interactions. Through extensive research, we've identified two models, the Transformer and RASA, for comparison in terms of accuracy and effectiveness in chatbot development. By evaluating their strengths and weaknesses, we aim to enhance chatbot performance and functionality, ultimately improving accessibility and learning outcomes for students. This research will contribute to streamlining information retrieval processes in educational settings and optimizing student support services </a:t>
            </a:r>
            <a:r>
              <a:rPr lang="en-US" sz="1600" dirty="0">
                <a:latin typeface="Times New Roman" panose="02020603050405020304" pitchFamily="18" charset="0"/>
                <a:ea typeface="+mn-lt"/>
                <a:cs typeface="Times New Roman" panose="02020603050405020304" pitchFamily="18" charset="0"/>
              </a:rPr>
              <a:t>.</a:t>
            </a:r>
          </a:p>
          <a:p>
            <a:pPr>
              <a:lnSpc>
                <a:spcPct val="120000"/>
              </a:lnSpc>
              <a:buNone/>
            </a:pPr>
            <a:r>
              <a:rPr lang="en-US" sz="1600" dirty="0">
                <a:latin typeface="Times New Roman" panose="02020603050405020304" pitchFamily="18" charset="0"/>
                <a:ea typeface="+mn-lt"/>
                <a:cs typeface="Times New Roman" panose="02020603050405020304" pitchFamily="18" charset="0"/>
              </a:rPr>
              <a:t> </a:t>
            </a:r>
            <a:r>
              <a:rPr lang="en-US" sz="1600" b="1" dirty="0">
                <a:latin typeface="Times New Roman" panose="02020603050405020304" pitchFamily="18" charset="0"/>
                <a:ea typeface="+mn-lt"/>
                <a:cs typeface="Times New Roman" panose="02020603050405020304" pitchFamily="18" charset="0"/>
              </a:rPr>
              <a:t>Keywords: Chatbots, Conversational agents, Artificial intelligence models, Transformer, RASA model, Accuracy, Chatbot development, Accessibility, Learning, Conceptualization.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EXISTING</a:t>
            </a:r>
            <a:r>
              <a:rPr lang="en-US"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SYSTEMS</a:t>
            </a:r>
          </a:p>
        </p:txBody>
      </p:sp>
      <p:sp>
        <p:nvSpPr>
          <p:cNvPr id="3" name="Content Placeholder 2"/>
          <p:cNvSpPr>
            <a:spLocks noGrp="1"/>
          </p:cNvSpPr>
          <p:nvPr>
            <p:ph idx="1"/>
          </p:nvPr>
        </p:nvSpPr>
        <p:spPr>
          <a:xfrm>
            <a:off x="457200" y="1417955"/>
            <a:ext cx="8229600" cy="4525963"/>
          </a:xfrm>
        </p:spPr>
        <p:txBody>
          <a:bodyPr>
            <a:no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Traditional mental healthcare relies on </a:t>
            </a:r>
            <a:r>
              <a:rPr lang="en-US" sz="2200" b="1" dirty="0">
                <a:latin typeface="Times New Roman" panose="02020603050405020304" pitchFamily="18" charset="0"/>
                <a:cs typeface="Times New Roman" panose="02020603050405020304" pitchFamily="18" charset="0"/>
                <a:sym typeface="+mn-ea"/>
              </a:rPr>
              <a:t>costly</a:t>
            </a:r>
            <a:r>
              <a:rPr lang="en-US" sz="2200" dirty="0">
                <a:latin typeface="Times New Roman" panose="02020603050405020304" pitchFamily="18" charset="0"/>
                <a:cs typeface="Times New Roman" panose="02020603050405020304" pitchFamily="18" charset="0"/>
                <a:sym typeface="+mn-ea"/>
              </a:rPr>
              <a:t>, time-consuming, and sometimes </a:t>
            </a:r>
            <a:r>
              <a:rPr lang="en-US" sz="2200" b="1" dirty="0">
                <a:latin typeface="Times New Roman" panose="02020603050405020304" pitchFamily="18" charset="0"/>
                <a:cs typeface="Times New Roman" panose="02020603050405020304" pitchFamily="18" charset="0"/>
                <a:sym typeface="+mn-ea"/>
              </a:rPr>
              <a:t>stigmatizing</a:t>
            </a:r>
            <a:r>
              <a:rPr lang="en-US" sz="2200" dirty="0">
                <a:latin typeface="Times New Roman" panose="02020603050405020304" pitchFamily="18" charset="0"/>
                <a:cs typeface="Times New Roman" panose="02020603050405020304" pitchFamily="18" charset="0"/>
                <a:sym typeface="+mn-ea"/>
              </a:rPr>
              <a:t> in-person therapy sessions.</a:t>
            </a:r>
            <a:endParaRPr lang="en-IN" sz="22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Hotlines and crisis helplines offer valuable support but often struggle with </a:t>
            </a:r>
            <a:r>
              <a:rPr lang="en-US" sz="2200" b="1" dirty="0">
                <a:latin typeface="Times New Roman" panose="02020603050405020304" pitchFamily="18" charset="0"/>
                <a:cs typeface="Times New Roman" panose="02020603050405020304" pitchFamily="18" charset="0"/>
                <a:sym typeface="+mn-ea"/>
              </a:rPr>
              <a:t>high demand </a:t>
            </a:r>
            <a:r>
              <a:rPr lang="en-US" sz="2200" dirty="0">
                <a:latin typeface="Times New Roman" panose="02020603050405020304" pitchFamily="18" charset="0"/>
                <a:cs typeface="Times New Roman" panose="02020603050405020304" pitchFamily="18" charset="0"/>
                <a:sym typeface="+mn-ea"/>
              </a:rPr>
              <a:t>and lack capacity for ongoing assistance or follow-up care.</a:t>
            </a:r>
            <a:endParaRPr lang="en-IN" sz="2200" dirty="0">
              <a:latin typeface="Times New Roman" panose="02020603050405020304" pitchFamily="18" charset="0"/>
              <a:cs typeface="Times New Roman" panose="02020603050405020304" pitchFamily="18" charset="0"/>
              <a:sym typeface="+mn-ea"/>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mental health apps market was valued at USD 4.49 billion in 2019 and is projected to grow from USD 0.2 billion in 2023 to USD 17.5 billion by 2031.</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Many online platforms and apps offer mental health resources and self-help tools, but they may </a:t>
            </a:r>
            <a:r>
              <a:rPr lang="en-IN" sz="2200" b="1" dirty="0">
                <a:latin typeface="Times New Roman" panose="02020603050405020304" pitchFamily="18" charset="0"/>
                <a:cs typeface="Times New Roman" panose="02020603050405020304" pitchFamily="18" charset="0"/>
                <a:sym typeface="+mn-ea"/>
              </a:rPr>
              <a:t>lack personalized guidance</a:t>
            </a:r>
            <a:r>
              <a:rPr lang="en-IN" sz="2200" dirty="0">
                <a:latin typeface="Times New Roman" panose="02020603050405020304" pitchFamily="18" charset="0"/>
                <a:cs typeface="Times New Roman" panose="02020603050405020304" pitchFamily="18" charset="0"/>
                <a:sym typeface="+mn-ea"/>
              </a:rPr>
              <a:t>.</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mn-ea"/>
              </a:rPr>
              <a:t>Chatbot solutions like </a:t>
            </a:r>
            <a:r>
              <a:rPr lang="en-US" sz="2200" b="1" dirty="0" err="1">
                <a:latin typeface="Times New Roman" panose="02020603050405020304" pitchFamily="18" charset="0"/>
                <a:cs typeface="Times New Roman" panose="02020603050405020304" pitchFamily="18" charset="0"/>
                <a:sym typeface="+mn-ea"/>
              </a:rPr>
              <a:t>Woebot</a:t>
            </a:r>
            <a:r>
              <a:rPr lang="en-US" sz="2200" dirty="0">
                <a:latin typeface="Times New Roman" panose="02020603050405020304" pitchFamily="18" charset="0"/>
                <a:cs typeface="Times New Roman" panose="02020603050405020304" pitchFamily="18" charset="0"/>
                <a:sym typeface="+mn-ea"/>
              </a:rPr>
              <a:t>, </a:t>
            </a:r>
            <a:r>
              <a:rPr lang="en-US" sz="2200" b="1" dirty="0" err="1">
                <a:latin typeface="Times New Roman" panose="02020603050405020304" pitchFamily="18" charset="0"/>
                <a:cs typeface="Times New Roman" panose="02020603050405020304" pitchFamily="18" charset="0"/>
                <a:sym typeface="+mn-ea"/>
              </a:rPr>
              <a:t>Wysa</a:t>
            </a:r>
            <a:r>
              <a:rPr lang="en-US" sz="2200" dirty="0">
                <a:latin typeface="Times New Roman" panose="02020603050405020304" pitchFamily="18" charset="0"/>
                <a:cs typeface="Times New Roman" panose="02020603050405020304" pitchFamily="18" charset="0"/>
                <a:sym typeface="+mn-ea"/>
              </a:rPr>
              <a:t>, and </a:t>
            </a:r>
            <a:r>
              <a:rPr lang="en-US" sz="2200" b="1" dirty="0">
                <a:latin typeface="Times New Roman" panose="02020603050405020304" pitchFamily="18" charset="0"/>
                <a:cs typeface="Times New Roman" panose="02020603050405020304" pitchFamily="18" charset="0"/>
                <a:sym typeface="+mn-ea"/>
              </a:rPr>
              <a:t>Tess</a:t>
            </a:r>
            <a:r>
              <a:rPr lang="en-US" sz="2200" dirty="0">
                <a:latin typeface="Times New Roman" panose="02020603050405020304" pitchFamily="18" charset="0"/>
                <a:cs typeface="Times New Roman" panose="02020603050405020304" pitchFamily="18" charset="0"/>
                <a:sym typeface="+mn-ea"/>
              </a:rPr>
              <a:t> support various mental health issues through text-based interactions. </a:t>
            </a:r>
            <a:r>
              <a:rPr lang="en-IN" sz="1900" dirty="0">
                <a:latin typeface="Times New Roman" panose="02020603050405020304" pitchFamily="18" charset="0"/>
                <a:cs typeface="Times New Roman" panose="02020603050405020304" pitchFamily="18" charset="0"/>
                <a:sym typeface="+mn-ea"/>
              </a:rPr>
              <a:t>
</a:t>
            </a:r>
            <a:endParaRPr lang="en-US" sz="9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LIMITATIONS</a:t>
            </a:r>
          </a:p>
        </p:txBody>
      </p:sp>
      <p:sp>
        <p:nvSpPr>
          <p:cNvPr id="3" name="Content Placeholder 2"/>
          <p:cNvSpPr>
            <a:spLocks noGrp="1"/>
          </p:cNvSpPr>
          <p:nvPr>
            <p:ph idx="1"/>
          </p:nvPr>
        </p:nvSpPr>
        <p:spPr/>
        <p:txBody>
          <a:bodyPr>
            <a:noAutofit/>
          </a:bodyPr>
          <a:lstStyle/>
          <a:p>
            <a:r>
              <a:rPr lang="en-IN" sz="2200" dirty="0">
                <a:latin typeface="Times New Roman" panose="02020603050405020304" pitchFamily="18" charset="0"/>
                <a:cs typeface="Times New Roman" panose="02020603050405020304" pitchFamily="18" charset="0"/>
              </a:rPr>
              <a:t>Existing chatbots </a:t>
            </a:r>
            <a:r>
              <a:rPr lang="en-IN" sz="2200" b="1" dirty="0">
                <a:latin typeface="Times New Roman" panose="02020603050405020304" pitchFamily="18" charset="0"/>
                <a:cs typeface="Times New Roman" panose="02020603050405020304" pitchFamily="18" charset="0"/>
              </a:rPr>
              <a:t>lack nuanced language </a:t>
            </a:r>
            <a:r>
              <a:rPr lang="en-IN" sz="2200" dirty="0">
                <a:latin typeface="Times New Roman" panose="02020603050405020304" pitchFamily="18" charset="0"/>
                <a:cs typeface="Times New Roman" panose="02020603050405020304" pitchFamily="18" charset="0"/>
              </a:rPr>
              <a:t>understanding and context, reducing effectiveness.
Mental healthcare apps often </a:t>
            </a:r>
            <a:r>
              <a:rPr lang="en-IN" sz="2200" b="1" dirty="0">
                <a:latin typeface="Times New Roman" panose="02020603050405020304" pitchFamily="18" charset="0"/>
                <a:cs typeface="Times New Roman" panose="02020603050405020304" pitchFamily="18" charset="0"/>
              </a:rPr>
              <a:t>lack personalization </a:t>
            </a:r>
            <a:r>
              <a:rPr lang="en-IN" sz="2200" dirty="0">
                <a:latin typeface="Times New Roman" panose="02020603050405020304" pitchFamily="18" charset="0"/>
                <a:cs typeface="Times New Roman" panose="02020603050405020304" pitchFamily="18" charset="0"/>
              </a:rPr>
              <a:t>for diverse needs and backgrounds.
Some apps provide </a:t>
            </a:r>
            <a:r>
              <a:rPr lang="en-IN" sz="2200" b="1" dirty="0">
                <a:latin typeface="Times New Roman" panose="02020603050405020304" pitchFamily="18" charset="0"/>
                <a:cs typeface="Times New Roman" panose="02020603050405020304" pitchFamily="18" charset="0"/>
              </a:rPr>
              <a:t>inaccurate information</a:t>
            </a:r>
            <a:r>
              <a:rPr lang="en-IN" sz="2200" dirty="0">
                <a:latin typeface="Times New Roman" panose="02020603050405020304" pitchFamily="18" charset="0"/>
                <a:cs typeface="Times New Roman" panose="02020603050405020304" pitchFamily="18" charset="0"/>
              </a:rPr>
              <a:t>, leading to potential harm.
Overemphasis on self-help may hinder access to professional support.
Not all apps are evidence-based, diminishing effectiveness.
Expensive and Exclusive.
Proliferation of apps leads to service fragmentation, hindering access to comprehensive care.</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PROPOSED</a:t>
            </a:r>
            <a:r>
              <a:rPr lang="en-US" dirty="0"/>
              <a:t> </a:t>
            </a:r>
            <a:r>
              <a:rPr lang="en-US" sz="4000" dirty="0">
                <a:latin typeface="Times New Roman" panose="02020603050405020304" pitchFamily="18" charset="0"/>
                <a:cs typeface="Times New Roman" panose="02020603050405020304" pitchFamily="18" charset="0"/>
              </a:rPr>
              <a:t>SYSTEM</a:t>
            </a:r>
          </a:p>
        </p:txBody>
      </p:sp>
      <p:sp>
        <p:nvSpPr>
          <p:cNvPr id="3" name="Content Placeholder 2"/>
          <p:cNvSpPr>
            <a:spLocks noGrp="1"/>
          </p:cNvSpPr>
          <p:nvPr>
            <p:ph idx="1"/>
          </p:nvPr>
        </p:nvSpPr>
        <p:spPr/>
        <p:txBody>
          <a:bodyPr>
            <a:no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Implementing </a:t>
            </a:r>
            <a:r>
              <a:rPr lang="en-IN" sz="2200" b="1" i="1" dirty="0">
                <a:latin typeface="Times New Roman" panose="02020603050405020304" pitchFamily="18" charset="0"/>
                <a:cs typeface="Times New Roman" panose="02020603050405020304" pitchFamily="18" charset="0"/>
                <a:sym typeface="+mn-ea"/>
              </a:rPr>
              <a:t>advanced NLP</a:t>
            </a:r>
            <a:r>
              <a:rPr lang="en-IN" sz="2200" dirty="0">
                <a:latin typeface="Times New Roman" panose="02020603050405020304" pitchFamily="18" charset="0"/>
                <a:cs typeface="Times New Roman" panose="02020603050405020304" pitchFamily="18" charset="0"/>
                <a:sym typeface="+mn-ea"/>
              </a:rPr>
              <a:t> using Rasa framework to build a conversational text-based rule-based AI. Rasa is open source and enables best user customization features to cater our needs. </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No use of generative or reinforcement learning in order to reduce harmful hallucinations which is problem in healthcare services.</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Enable personalization by authentication and </a:t>
            </a:r>
            <a:r>
              <a:rPr lang="en-IN" sz="2200" b="1" i="1" dirty="0">
                <a:latin typeface="Times New Roman" panose="02020603050405020304" pitchFamily="18" charset="0"/>
                <a:cs typeface="Times New Roman" panose="02020603050405020304" pitchFamily="18" charset="0"/>
                <a:sym typeface="+mn-ea"/>
              </a:rPr>
              <a:t>user defined recommendation </a:t>
            </a:r>
            <a:r>
              <a:rPr lang="en-IN" sz="2200" dirty="0">
                <a:latin typeface="Times New Roman" panose="02020603050405020304" pitchFamily="18" charset="0"/>
                <a:cs typeface="Times New Roman" panose="02020603050405020304" pitchFamily="18" charset="0"/>
                <a:sym typeface="+mn-ea"/>
              </a:rPr>
              <a:t>for individuals basing test results. </a:t>
            </a: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sym typeface="+mn-ea"/>
              </a:rPr>
              <a:t>Handle</a:t>
            </a:r>
            <a:r>
              <a:rPr lang="en-US" altLang="en-IN" sz="2200" dirty="0">
                <a:latin typeface="Times New Roman" panose="02020603050405020304" pitchFamily="18" charset="0"/>
                <a:cs typeface="Times New Roman" panose="02020603050405020304" pitchFamily="18" charset="0"/>
                <a:sym typeface="+mn-ea"/>
              </a:rPr>
              <a:t>s</a:t>
            </a:r>
            <a:r>
              <a:rPr lang="en-IN" sz="2200" dirty="0">
                <a:latin typeface="Times New Roman" panose="02020603050405020304" pitchFamily="18" charset="0"/>
                <a:cs typeface="Times New Roman" panose="02020603050405020304" pitchFamily="18" charset="0"/>
                <a:sym typeface="+mn-ea"/>
              </a:rPr>
              <a:t> privacy concerns .</a:t>
            </a:r>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sym typeface="+mn-ea"/>
              </a:rPr>
              <a:t>Cost free, accessible 24*7,reliable digital services.</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000" dirty="0"/>
          </a:p>
          <a:p>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256" y="-34925"/>
            <a:ext cx="8091487" cy="729455"/>
          </a:xfrm>
        </p:spPr>
        <p:txBody>
          <a:bodyPr>
            <a:normAutofit/>
          </a:bodyPr>
          <a:lstStyle/>
          <a:p>
            <a:r>
              <a:rPr lang="en-US" sz="3600" dirty="0">
                <a:latin typeface="Times New Roman" panose="02020603050405020304" pitchFamily="18" charset="0"/>
                <a:cs typeface="Times New Roman" panose="02020603050405020304" pitchFamily="18" charset="0"/>
              </a:rPr>
              <a:t>BLOCK DIAGRAM</a:t>
            </a:r>
            <a:endParaRPr lang="en-IN" sz="36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stretch>
            <a:fillRect/>
          </a:stretch>
        </p:blipFill>
        <p:spPr>
          <a:xfrm>
            <a:off x="527050" y="570865"/>
            <a:ext cx="7959725" cy="67468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MODULES</a:t>
            </a:r>
          </a:p>
        </p:txBody>
      </p:sp>
      <p:sp>
        <p:nvSpPr>
          <p:cNvPr id="5" name="Rectangle 4"/>
          <p:cNvSpPr/>
          <p:nvPr/>
        </p:nvSpPr>
        <p:spPr>
          <a:xfrm>
            <a:off x="762000" y="1975450"/>
            <a:ext cx="1600200" cy="996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rPr>
              <a:t>User Authentication Module</a:t>
            </a:r>
            <a:endParaRPr lang="en-IN">
              <a:solidFill>
                <a:schemeClr val="tx1"/>
              </a:solidFill>
            </a:endParaRPr>
          </a:p>
        </p:txBody>
      </p:sp>
      <p:sp>
        <p:nvSpPr>
          <p:cNvPr id="8" name="Rectangle 7"/>
          <p:cNvSpPr/>
          <p:nvPr/>
        </p:nvSpPr>
        <p:spPr>
          <a:xfrm>
            <a:off x="3606800" y="1975450"/>
            <a:ext cx="1541251" cy="9963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Chatbot Interface Module</a:t>
            </a:r>
            <a:endParaRPr lang="en-IN" dirty="0"/>
          </a:p>
        </p:txBody>
      </p:sp>
      <p:sp>
        <p:nvSpPr>
          <p:cNvPr id="12" name="Rectangle 11"/>
          <p:cNvSpPr/>
          <p:nvPr/>
        </p:nvSpPr>
        <p:spPr>
          <a:xfrm>
            <a:off x="6553200" y="1978325"/>
            <a:ext cx="1600200" cy="99347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solidFill>
                  <a:schemeClr val="tx1"/>
                </a:solidFill>
              </a:rPr>
              <a:t>Database Module</a:t>
            </a:r>
            <a:endParaRPr lang="en-IN">
              <a:solidFill>
                <a:schemeClr val="tx1"/>
              </a:solidFill>
            </a:endParaRPr>
          </a:p>
        </p:txBody>
      </p:sp>
      <p:sp>
        <p:nvSpPr>
          <p:cNvPr id="14" name="TextBox 13"/>
          <p:cNvSpPr txBox="1"/>
          <p:nvPr/>
        </p:nvSpPr>
        <p:spPr>
          <a:xfrm>
            <a:off x="781216" y="3203050"/>
            <a:ext cx="731520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Handles user authentication using Flask framework(includes registration and login. Privacy and personalization.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Enables the user to interact with the </a:t>
            </a:r>
            <a:r>
              <a:rPr lang="en-US" sz="2000" dirty="0" err="1">
                <a:latin typeface="Times New Roman" panose="02020603050405020304" pitchFamily="18" charset="0"/>
                <a:cs typeface="Times New Roman" panose="02020603050405020304" pitchFamily="18" charset="0"/>
              </a:rPr>
              <a:t>chatbot</a:t>
            </a:r>
            <a:r>
              <a:rPr lang="en-US" sz="2000" dirty="0">
                <a:latin typeface="Times New Roman" panose="02020603050405020304" pitchFamily="18" charset="0"/>
                <a:cs typeface="Times New Roman" panose="02020603050405020304" pitchFamily="18" charset="0"/>
              </a:rPr>
              <a:t>: ask and receive response. Uses Rasa framework.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DB module handles data storage, retrieval , and privacy.</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 Item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18</TotalTime>
  <Words>1140</Words>
  <Application>Microsoft Office PowerPoint</Application>
  <PresentationFormat>On-screen Show (4:3)</PresentationFormat>
  <Paragraphs>128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PROBLEM STATEMENT</vt:lpstr>
      <vt:lpstr>ABSTRACT</vt:lpstr>
      <vt:lpstr>PowerPoint Presentation</vt:lpstr>
      <vt:lpstr>LITERATURE SURVEY - BASE PAPER-2 </vt:lpstr>
      <vt:lpstr>EXISTING SYSTEMS</vt:lpstr>
      <vt:lpstr>LIMITATIONS</vt:lpstr>
      <vt:lpstr>PROPOSED SYSTEM</vt:lpstr>
      <vt:lpstr>BLOCK DIAGRAM</vt:lpstr>
      <vt:lpstr>MODULES</vt:lpstr>
      <vt:lpstr>DESIGN</vt:lpstr>
      <vt:lpstr>FLOWCHART</vt:lpstr>
      <vt:lpstr>PSEUDOCODE</vt:lpstr>
      <vt:lpstr>Flask Application</vt:lpstr>
      <vt:lpstr>PowerPoint Presentation</vt:lpstr>
      <vt:lpstr>Bot Training</vt:lpstr>
      <vt:lpstr>Integration with Flask</vt:lpstr>
      <vt:lpstr>PowerPoint Presentation</vt:lpstr>
      <vt:lpstr>PowerPoint Presentation</vt:lpstr>
      <vt:lpstr>TEST CASES</vt:lpstr>
      <vt:lpstr>CONCLUSION &amp; FUTURE SCOPE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IT DEPT</dc:creator>
  <cp:lastModifiedBy>aishwarya p</cp:lastModifiedBy>
  <cp:revision>158</cp:revision>
  <dcterms:created xsi:type="dcterms:W3CDTF">2024-05-02T06:35:00Z</dcterms:created>
  <dcterms:modified xsi:type="dcterms:W3CDTF">2025-08-10T01:35:35Z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50F990568290415C916264C5E665AD6C_12</vt:lpwstr>
  </property>
  <property fmtid="{D5CDD505-2E9C-101B-9397-08002B2CF9AE}" pid="3" name="KSOProductBuildVer">
    <vt:lpwstr>1033-12.2.0.13472</vt:lpwstr>
  </property>
</Properties>
</file>