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8" r:id="rId3"/>
    <p:sldId id="261" r:id="rId4"/>
    <p:sldId id="260" r:id="rId5"/>
    <p:sldId id="267" r:id="rId6"/>
    <p:sldId id="269" r:id="rId7"/>
    <p:sldId id="259" r:id="rId8"/>
    <p:sldId id="262" r:id="rId9"/>
    <p:sldId id="263" r:id="rId10"/>
    <p:sldId id="264" r:id="rId11"/>
    <p:sldId id="265" r:id="rId12"/>
    <p:sldId id="266" r:id="rId13"/>
    <p:sldId id="268" r:id="rId1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0" d="100"/>
          <a:sy n="60" d="100"/>
        </p:scale>
        <p:origin x="64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ra k k" userId="b34a9156e5bb02a6" providerId="LiveId" clId="{48614444-2335-4F59-8C78-76966B123CE1}"/>
    <pc:docChg chg="undo custSel modSld">
      <pc:chgData name="Akshara k k" userId="b34a9156e5bb02a6" providerId="LiveId" clId="{48614444-2335-4F59-8C78-76966B123CE1}" dt="2024-06-08T09:26:55.421" v="567" actId="20577"/>
      <pc:docMkLst>
        <pc:docMk/>
      </pc:docMkLst>
      <pc:sldChg chg="modSp mod">
        <pc:chgData name="Akshara k k" userId="b34a9156e5bb02a6" providerId="LiveId" clId="{48614444-2335-4F59-8C78-76966B123CE1}" dt="2024-06-08T09:26:55.421" v="567" actId="20577"/>
        <pc:sldMkLst>
          <pc:docMk/>
          <pc:sldMk cId="109857222" sldId="256"/>
        </pc:sldMkLst>
        <pc:spChg chg="mod">
          <ac:chgData name="Akshara k k" userId="b34a9156e5bb02a6" providerId="LiveId" clId="{48614444-2335-4F59-8C78-76966B123CE1}" dt="2024-06-08T08:22:41.384" v="483" actId="20577"/>
          <ac:spMkLst>
            <pc:docMk/>
            <pc:sldMk cId="109857222" sldId="256"/>
            <ac:spMk id="2" creationId="{00000000-0000-0000-0000-000000000000}"/>
          </ac:spMkLst>
        </pc:spChg>
        <pc:spChg chg="mod">
          <ac:chgData name="Akshara k k" userId="b34a9156e5bb02a6" providerId="LiveId" clId="{48614444-2335-4F59-8C78-76966B123CE1}" dt="2024-06-08T09:26:55.421" v="567" actId="20577"/>
          <ac:spMkLst>
            <pc:docMk/>
            <pc:sldMk cId="109857222" sldId="256"/>
            <ac:spMk id="3" creationId="{00000000-0000-0000-0000-000000000000}"/>
          </ac:spMkLst>
        </pc:spChg>
      </pc:sldChg>
      <pc:sldChg chg="modSp mod">
        <pc:chgData name="Akshara k k" userId="b34a9156e5bb02a6" providerId="LiveId" clId="{48614444-2335-4F59-8C78-76966B123CE1}" dt="2024-06-08T08:21:00.489" v="469" actId="20577"/>
        <pc:sldMkLst>
          <pc:docMk/>
          <pc:sldMk cId="2385772283" sldId="259"/>
        </pc:sldMkLst>
        <pc:spChg chg="mod">
          <ac:chgData name="Akshara k k" userId="b34a9156e5bb02a6" providerId="LiveId" clId="{48614444-2335-4F59-8C78-76966B123CE1}" dt="2024-06-08T08:21:00.489" v="469" actId="20577"/>
          <ac:spMkLst>
            <pc:docMk/>
            <pc:sldMk cId="2385772283" sldId="259"/>
            <ac:spMk id="2" creationId="{7B9B624C-4697-AA2F-08BC-739A99100B2C}"/>
          </ac:spMkLst>
        </pc:spChg>
      </pc:sldChg>
      <pc:sldChg chg="modSp mod">
        <pc:chgData name="Akshara k k" userId="b34a9156e5bb02a6" providerId="LiveId" clId="{48614444-2335-4F59-8C78-76966B123CE1}" dt="2024-06-08T06:04:21.565" v="5" actId="27636"/>
        <pc:sldMkLst>
          <pc:docMk/>
          <pc:sldMk cId="1327961536" sldId="262"/>
        </pc:sldMkLst>
        <pc:spChg chg="mod">
          <ac:chgData name="Akshara k k" userId="b34a9156e5bb02a6" providerId="LiveId" clId="{48614444-2335-4F59-8C78-76966B123CE1}" dt="2024-06-08T06:04:21.565" v="5" actId="27636"/>
          <ac:spMkLst>
            <pc:docMk/>
            <pc:sldMk cId="1327961536" sldId="262"/>
            <ac:spMk id="2" creationId="{56803E39-6F64-A84B-A1D7-08C7F8214369}"/>
          </ac:spMkLst>
        </pc:spChg>
      </pc:sldChg>
      <pc:sldChg chg="modSp mod">
        <pc:chgData name="Akshara k k" userId="b34a9156e5bb02a6" providerId="LiveId" clId="{48614444-2335-4F59-8C78-76966B123CE1}" dt="2024-06-08T06:11:49.869" v="464" actId="20577"/>
        <pc:sldMkLst>
          <pc:docMk/>
          <pc:sldMk cId="436918519" sldId="264"/>
        </pc:sldMkLst>
        <pc:spChg chg="mod">
          <ac:chgData name="Akshara k k" userId="b34a9156e5bb02a6" providerId="LiveId" clId="{48614444-2335-4F59-8C78-76966B123CE1}" dt="2024-06-08T06:11:49.869" v="464" actId="20577"/>
          <ac:spMkLst>
            <pc:docMk/>
            <pc:sldMk cId="436918519" sldId="264"/>
            <ac:spMk id="2" creationId="{755CA068-DAB3-9139-CC12-787EF5752F62}"/>
          </ac:spMkLst>
        </pc:spChg>
      </pc:sldChg>
      <pc:sldChg chg="modSp mod">
        <pc:chgData name="Akshara k k" userId="b34a9156e5bb02a6" providerId="LiveId" clId="{48614444-2335-4F59-8C78-76966B123CE1}" dt="2024-06-08T06:09:09.869" v="449" actId="20577"/>
        <pc:sldMkLst>
          <pc:docMk/>
          <pc:sldMk cId="1388421772" sldId="265"/>
        </pc:sldMkLst>
        <pc:spChg chg="mod">
          <ac:chgData name="Akshara k k" userId="b34a9156e5bb02a6" providerId="LiveId" clId="{48614444-2335-4F59-8C78-76966B123CE1}" dt="2024-06-08T06:09:09.869" v="449" actId="20577"/>
          <ac:spMkLst>
            <pc:docMk/>
            <pc:sldMk cId="1388421772" sldId="265"/>
            <ac:spMk id="2" creationId="{E2128D73-E4A6-369B-DB2E-111907EBAD50}"/>
          </ac:spMkLst>
        </pc:spChg>
      </pc:sldChg>
      <pc:sldChg chg="modSp mod">
        <pc:chgData name="Akshara k k" userId="b34a9156e5bb02a6" providerId="LiveId" clId="{48614444-2335-4F59-8C78-76966B123CE1}" dt="2024-06-08T06:11:39.483" v="463" actId="14100"/>
        <pc:sldMkLst>
          <pc:docMk/>
          <pc:sldMk cId="829441070" sldId="266"/>
        </pc:sldMkLst>
        <pc:spChg chg="mod">
          <ac:chgData name="Akshara k k" userId="b34a9156e5bb02a6" providerId="LiveId" clId="{48614444-2335-4F59-8C78-76966B123CE1}" dt="2024-06-08T06:11:21.896" v="458" actId="255"/>
          <ac:spMkLst>
            <pc:docMk/>
            <pc:sldMk cId="829441070" sldId="266"/>
            <ac:spMk id="2" creationId="{2D412917-83EF-9608-0306-0391C30E1B40}"/>
          </ac:spMkLst>
        </pc:spChg>
        <pc:picChg chg="mod">
          <ac:chgData name="Akshara k k" userId="b34a9156e5bb02a6" providerId="LiveId" clId="{48614444-2335-4F59-8C78-76966B123CE1}" dt="2024-06-08T06:11:39.483" v="463" actId="14100"/>
          <ac:picMkLst>
            <pc:docMk/>
            <pc:sldMk cId="829441070" sldId="266"/>
            <ac:picMk id="3" creationId="{E34BD3A6-F927-E77B-57DF-54387595CE3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6/8/2024</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458632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6/8/2024</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694763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6/8/2024</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68469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6/8/2024</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722947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6/8/2024</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516176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6/8/2024</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695699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6/8/2024</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31576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6/8/2024</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129063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6/8/2024</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479284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6/8/2024</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671416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6/8/2024</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13227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6/8/2024</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1317764096"/>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4F0AD4-7619-011B-2FA7-793E0764AA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65114C3-015C-6D16-DD63-F1A2D3D8F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V="1">
            <a:off x="-35524" y="-119829"/>
            <a:ext cx="12204742" cy="6152857"/>
          </a:xfrm>
          <a:custGeom>
            <a:avLst/>
            <a:gdLst>
              <a:gd name="connsiteX0" fmla="*/ 2879413 w 12204742"/>
              <a:gd name="connsiteY0" fmla="*/ 2336 h 6152857"/>
              <a:gd name="connsiteX1" fmla="*/ 140766 w 12204742"/>
              <a:gd name="connsiteY1" fmla="*/ 1212659 h 6152857"/>
              <a:gd name="connsiteX2" fmla="*/ 0 w 12204742"/>
              <a:gd name="connsiteY2" fmla="*/ 1366844 h 6152857"/>
              <a:gd name="connsiteX3" fmla="*/ 83541 w 12204742"/>
              <a:gd name="connsiteY3" fmla="*/ 6152857 h 6152857"/>
              <a:gd name="connsiteX4" fmla="*/ 12204742 w 12204742"/>
              <a:gd name="connsiteY4" fmla="*/ 5941281 h 6152857"/>
              <a:gd name="connsiteX5" fmla="*/ 5349696 w 12204742"/>
              <a:gd name="connsiteY5" fmla="*/ 753031 h 6152857"/>
              <a:gd name="connsiteX6" fmla="*/ 5265419 w 12204742"/>
              <a:gd name="connsiteY6" fmla="*/ 692507 h 6152857"/>
              <a:gd name="connsiteX7" fmla="*/ 3112670 w 12204742"/>
              <a:gd name="connsiteY7" fmla="*/ 1150 h 6152857"/>
              <a:gd name="connsiteX8" fmla="*/ 2879413 w 12204742"/>
              <a:gd name="connsiteY8" fmla="*/ 2336 h 615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4742" h="6152857">
                <a:moveTo>
                  <a:pt x="2879413" y="2336"/>
                </a:moveTo>
                <a:cubicBezTo>
                  <a:pt x="1869738" y="36741"/>
                  <a:pt x="880393" y="450749"/>
                  <a:pt x="140766" y="1212659"/>
                </a:cubicBezTo>
                <a:lnTo>
                  <a:pt x="0" y="1366844"/>
                </a:lnTo>
                <a:lnTo>
                  <a:pt x="83541" y="6152857"/>
                </a:lnTo>
                <a:lnTo>
                  <a:pt x="12204742" y="5941281"/>
                </a:lnTo>
                <a:lnTo>
                  <a:pt x="5349696" y="753031"/>
                </a:lnTo>
                <a:lnTo>
                  <a:pt x="5265419" y="692507"/>
                </a:lnTo>
                <a:cubicBezTo>
                  <a:pt x="4607957" y="245206"/>
                  <a:pt x="3859582" y="19009"/>
                  <a:pt x="3112670" y="1150"/>
                </a:cubicBezTo>
                <a:cubicBezTo>
                  <a:pt x="3034867" y="-711"/>
                  <a:pt x="2957079" y="-310"/>
                  <a:pt x="2879413" y="2336"/>
                </a:cubicBez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279400" y="850005"/>
            <a:ext cx="8825785" cy="1655289"/>
          </a:xfrm>
        </p:spPr>
        <p:txBody>
          <a:bodyPr>
            <a:normAutofit/>
          </a:bodyPr>
          <a:lstStyle/>
          <a:p>
            <a:pPr>
              <a:lnSpc>
                <a:spcPct val="90000"/>
              </a:lnSpc>
            </a:pPr>
            <a:r>
              <a:rPr lang="en-GB" sz="4000" u="sng" dirty="0">
                <a:solidFill>
                  <a:schemeClr val="accent5">
                    <a:lumMod val="75000"/>
                  </a:schemeClr>
                </a:solidFill>
              </a:rPr>
              <a:t>RESUME</a:t>
            </a:r>
            <a:r>
              <a:rPr lang="en-GB" sz="4100" dirty="0"/>
              <a:t> </a:t>
            </a:r>
            <a:r>
              <a:rPr lang="en-GB" sz="4100" u="sng" dirty="0">
                <a:solidFill>
                  <a:schemeClr val="accent5">
                    <a:lumMod val="75000"/>
                  </a:schemeClr>
                </a:solidFill>
              </a:rPr>
              <a:t>CLASSIFICATION</a:t>
            </a:r>
            <a:r>
              <a:rPr lang="en-GB" sz="4100" dirty="0"/>
              <a:t> </a:t>
            </a:r>
            <a:r>
              <a:rPr lang="en-GB" sz="4100" u="sng" dirty="0">
                <a:solidFill>
                  <a:schemeClr val="accent5">
                    <a:lumMod val="75000"/>
                  </a:schemeClr>
                </a:solidFill>
              </a:rPr>
              <a:t>NLP</a:t>
            </a:r>
          </a:p>
        </p:txBody>
      </p:sp>
      <p:sp>
        <p:nvSpPr>
          <p:cNvPr id="3" name="Subtitle 2"/>
          <p:cNvSpPr>
            <a:spLocks noGrp="1"/>
          </p:cNvSpPr>
          <p:nvPr>
            <p:ph type="subTitle" idx="1"/>
          </p:nvPr>
        </p:nvSpPr>
        <p:spPr>
          <a:xfrm>
            <a:off x="1638300" y="2641600"/>
            <a:ext cx="4434340" cy="3095821"/>
          </a:xfrm>
        </p:spPr>
        <p:txBody>
          <a:bodyPr vert="horz" lIns="91440" tIns="45720" rIns="91440" bIns="45720" rtlCol="0" anchor="t">
            <a:normAutofit fontScale="92500" lnSpcReduction="20000"/>
          </a:bodyPr>
          <a:lstStyle/>
          <a:p>
            <a:r>
              <a:rPr lang="en-GB" sz="1800" dirty="0">
                <a:solidFill>
                  <a:schemeClr val="accent5"/>
                </a:solidFill>
              </a:rPr>
              <a:t>Project P397:</a:t>
            </a:r>
          </a:p>
          <a:p>
            <a:r>
              <a:rPr lang="en-GB" sz="1800" dirty="0">
                <a:solidFill>
                  <a:schemeClr val="accent5"/>
                </a:solidFill>
              </a:rPr>
              <a:t>GROUP 1</a:t>
            </a:r>
          </a:p>
          <a:p>
            <a:r>
              <a:rPr lang="en-GB" sz="1800" dirty="0">
                <a:solidFill>
                  <a:schemeClr val="accent5"/>
                </a:solidFill>
              </a:rPr>
              <a:t>Manjunath Nalli</a:t>
            </a:r>
          </a:p>
          <a:p>
            <a:r>
              <a:rPr lang="en-GB" sz="1800" dirty="0">
                <a:solidFill>
                  <a:schemeClr val="accent5"/>
                </a:solidFill>
              </a:rPr>
              <a:t>Akshara k </a:t>
            </a:r>
            <a:r>
              <a:rPr lang="en-GB" sz="1800" dirty="0" err="1">
                <a:solidFill>
                  <a:schemeClr val="accent5"/>
                </a:solidFill>
              </a:rPr>
              <a:t>k</a:t>
            </a:r>
            <a:endParaRPr lang="en-GB" sz="1800" dirty="0">
              <a:solidFill>
                <a:schemeClr val="accent5"/>
              </a:solidFill>
            </a:endParaRPr>
          </a:p>
          <a:p>
            <a:r>
              <a:rPr lang="en-GB" sz="1800" dirty="0">
                <a:solidFill>
                  <a:schemeClr val="accent5"/>
                </a:solidFill>
              </a:rPr>
              <a:t>Sai Kumar P</a:t>
            </a:r>
          </a:p>
          <a:p>
            <a:r>
              <a:rPr lang="en-GB" sz="1800" dirty="0" err="1">
                <a:solidFill>
                  <a:schemeClr val="accent5"/>
                </a:solidFill>
              </a:rPr>
              <a:t>Anzil</a:t>
            </a:r>
            <a:r>
              <a:rPr lang="en-GB" sz="1800" dirty="0">
                <a:solidFill>
                  <a:schemeClr val="accent5"/>
                </a:solidFill>
              </a:rPr>
              <a:t> R</a:t>
            </a:r>
          </a:p>
          <a:p>
            <a:r>
              <a:rPr lang="en-GB" sz="1800" dirty="0">
                <a:solidFill>
                  <a:schemeClr val="accent5"/>
                </a:solidFill>
              </a:rPr>
              <a:t>Uttam </a:t>
            </a:r>
            <a:r>
              <a:rPr lang="en-GB" sz="1800" dirty="0" err="1">
                <a:solidFill>
                  <a:schemeClr val="accent5"/>
                </a:solidFill>
              </a:rPr>
              <a:t>kumbhar</a:t>
            </a:r>
            <a:endParaRPr lang="en-GB" sz="1800" dirty="0">
              <a:solidFill>
                <a:schemeClr val="accent5"/>
              </a:solidFill>
            </a:endParaRPr>
          </a:p>
          <a:p>
            <a:r>
              <a:rPr lang="en-GB" sz="1800" dirty="0">
                <a:solidFill>
                  <a:schemeClr val="accent5"/>
                </a:solidFill>
              </a:rPr>
              <a:t>Shilpa M S</a:t>
            </a:r>
          </a:p>
          <a:p>
            <a:endParaRPr lang="en-GB" sz="1800" dirty="0">
              <a:solidFill>
                <a:schemeClr val="accent5"/>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CA068-DAB3-9139-CC12-787EF5752F62}"/>
              </a:ext>
            </a:extLst>
          </p:cNvPr>
          <p:cNvSpPr>
            <a:spLocks noGrp="1"/>
          </p:cNvSpPr>
          <p:nvPr>
            <p:ph type="title"/>
          </p:nvPr>
        </p:nvSpPr>
        <p:spPr>
          <a:xfrm>
            <a:off x="558800" y="872241"/>
            <a:ext cx="5108635" cy="4983253"/>
          </a:xfrm>
        </p:spPr>
        <p:txBody>
          <a:bodyPr>
            <a:normAutofit/>
          </a:bodyPr>
          <a:lstStyle/>
          <a:p>
            <a:r>
              <a:rPr lang="en-GB" u="sng" dirty="0">
                <a:solidFill>
                  <a:srgbClr val="0070C0"/>
                </a:solidFill>
              </a:rPr>
              <a:t>EXPLORATORY</a:t>
            </a:r>
            <a:r>
              <a:rPr lang="en-GB" dirty="0"/>
              <a:t> </a:t>
            </a:r>
            <a:r>
              <a:rPr lang="en-GB" u="sng" dirty="0">
                <a:solidFill>
                  <a:srgbClr val="0070C0"/>
                </a:solidFill>
              </a:rPr>
              <a:t>DATA</a:t>
            </a:r>
            <a:r>
              <a:rPr lang="en-GB" dirty="0"/>
              <a:t> </a:t>
            </a:r>
            <a:r>
              <a:rPr lang="en-GB" u="sng" dirty="0">
                <a:solidFill>
                  <a:srgbClr val="0070C0"/>
                </a:solidFill>
              </a:rPr>
              <a:t>ANALYSIS</a:t>
            </a:r>
            <a:r>
              <a:rPr lang="en-GB" dirty="0">
                <a:solidFill>
                  <a:srgbClr val="0070C0"/>
                </a:solidFill>
              </a:rPr>
              <a:t> (EDA)</a:t>
            </a:r>
            <a:br>
              <a:rPr lang="en-GB" dirty="0"/>
            </a:br>
            <a:br>
              <a:rPr lang="en-GB" dirty="0"/>
            </a:br>
            <a:r>
              <a:rPr lang="en-GB" b="0" u="sng" dirty="0"/>
              <a:t>Scatter</a:t>
            </a:r>
            <a:r>
              <a:rPr lang="en-GB" b="0" dirty="0"/>
              <a:t> </a:t>
            </a:r>
            <a:r>
              <a:rPr lang="en-GB" b="0" u="sng" dirty="0"/>
              <a:t>plot </a:t>
            </a:r>
            <a:r>
              <a:rPr lang="en-GB" b="0" dirty="0"/>
              <a:t>:</a:t>
            </a:r>
            <a:br>
              <a:rPr lang="en-GB" b="0" dirty="0"/>
            </a:br>
            <a:br>
              <a:rPr lang="en-GB" b="0" dirty="0"/>
            </a:br>
            <a:r>
              <a:rPr lang="en-GB" sz="1800" b="0" dirty="0">
                <a:solidFill>
                  <a:srgbClr val="202124"/>
                </a:solidFill>
                <a:ea typeface="+mj-lt"/>
                <a:cs typeface="+mj-lt"/>
              </a:rPr>
              <a:t>A scatter plot (aka scatter chart, scatter graph) </a:t>
            </a:r>
            <a:r>
              <a:rPr lang="en-GB" sz="1800" b="0" dirty="0">
                <a:solidFill>
                  <a:srgbClr val="040C28"/>
                </a:solidFill>
                <a:ea typeface="+mj-lt"/>
                <a:cs typeface="+mj-lt"/>
              </a:rPr>
              <a:t>uses dots to represent values for two different numeric variables</a:t>
            </a:r>
            <a:r>
              <a:rPr lang="en-GB" sz="1800" b="0" dirty="0">
                <a:solidFill>
                  <a:srgbClr val="202124"/>
                </a:solidFill>
                <a:ea typeface="+mj-lt"/>
                <a:cs typeface="+mj-lt"/>
              </a:rPr>
              <a:t>. The position of each dot on the horizontal and vertical axis indicates values for an individual data point. Scatter plots are used to observe relationships between variables.</a:t>
            </a:r>
            <a:br>
              <a:rPr lang="en-GB" sz="1800" b="0" dirty="0">
                <a:solidFill>
                  <a:srgbClr val="202124"/>
                </a:solidFill>
                <a:ea typeface="+mj-lt"/>
                <a:cs typeface="+mj-lt"/>
              </a:rPr>
            </a:br>
            <a:br>
              <a:rPr lang="en-GB" sz="1800" dirty="0"/>
            </a:br>
            <a:r>
              <a:rPr lang="en-GB" sz="2400" b="0" dirty="0">
                <a:ea typeface="+mj-lt"/>
                <a:cs typeface="+mj-lt"/>
              </a:rPr>
              <a:t>&gt;</a:t>
            </a:r>
            <a:r>
              <a:rPr lang="en-GB" sz="1800" b="0" dirty="0">
                <a:solidFill>
                  <a:srgbClr val="202124"/>
                </a:solidFill>
                <a:ea typeface="+mj-lt"/>
                <a:cs typeface="+mj-lt"/>
              </a:rPr>
              <a:t>Scatter plot has no pattern formed so it is a good sentimental thing.</a:t>
            </a:r>
          </a:p>
        </p:txBody>
      </p:sp>
      <p:pic>
        <p:nvPicPr>
          <p:cNvPr id="3" name="Picture 2" descr="A graph with blue dots&#10;&#10;Description automatically generated">
            <a:extLst>
              <a:ext uri="{FF2B5EF4-FFF2-40B4-BE49-F238E27FC236}">
                <a16:creationId xmlns:a16="http://schemas.microsoft.com/office/drawing/2014/main" id="{42B3160D-25AE-2D73-264D-EB0013FC2A45}"/>
              </a:ext>
            </a:extLst>
          </p:cNvPr>
          <p:cNvPicPr>
            <a:picLocks noChangeAspect="1"/>
          </p:cNvPicPr>
          <p:nvPr/>
        </p:nvPicPr>
        <p:blipFill>
          <a:blip r:embed="rId2"/>
          <a:stretch>
            <a:fillRect/>
          </a:stretch>
        </p:blipFill>
        <p:spPr>
          <a:xfrm>
            <a:off x="5370512" y="690564"/>
            <a:ext cx="6501606" cy="5724524"/>
          </a:xfrm>
          <a:prstGeom prst="rect">
            <a:avLst/>
          </a:prstGeom>
        </p:spPr>
      </p:pic>
    </p:spTree>
    <p:extLst>
      <p:ext uri="{BB962C8B-B14F-4D97-AF65-F5344CB8AC3E}">
        <p14:creationId xmlns:p14="http://schemas.microsoft.com/office/powerpoint/2010/main" val="436918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8D73-E4A6-369B-DB2E-111907EBAD50}"/>
              </a:ext>
            </a:extLst>
          </p:cNvPr>
          <p:cNvSpPr>
            <a:spLocks noGrp="1"/>
          </p:cNvSpPr>
          <p:nvPr>
            <p:ph type="title"/>
          </p:nvPr>
        </p:nvSpPr>
        <p:spPr>
          <a:xfrm>
            <a:off x="393700" y="290423"/>
            <a:ext cx="6143684" cy="6567578"/>
          </a:xfrm>
        </p:spPr>
        <p:txBody>
          <a:bodyPr>
            <a:normAutofit/>
          </a:bodyPr>
          <a:lstStyle/>
          <a:p>
            <a:r>
              <a:rPr lang="en-GB" u="sng" dirty="0">
                <a:solidFill>
                  <a:srgbClr val="C00000"/>
                </a:solidFill>
              </a:rPr>
              <a:t>MODEL</a:t>
            </a:r>
            <a:r>
              <a:rPr lang="en-GB" dirty="0"/>
              <a:t> </a:t>
            </a:r>
            <a:r>
              <a:rPr lang="en-GB" u="sng" dirty="0">
                <a:solidFill>
                  <a:srgbClr val="C00000"/>
                </a:solidFill>
              </a:rPr>
              <a:t>BUILDING</a:t>
            </a:r>
            <a:br>
              <a:rPr lang="en-GB" u="sng" dirty="0">
                <a:solidFill>
                  <a:srgbClr val="C00000"/>
                </a:solidFill>
              </a:rPr>
            </a:br>
            <a:br>
              <a:rPr lang="en-GB" u="sng" dirty="0">
                <a:solidFill>
                  <a:srgbClr val="C00000"/>
                </a:solidFill>
              </a:rPr>
            </a:br>
            <a:endParaRPr lang="en-GB" u="sng" dirty="0"/>
          </a:p>
          <a:p>
            <a:r>
              <a:rPr lang="en-GB" b="0" dirty="0">
                <a:ea typeface="+mj-lt"/>
                <a:cs typeface="+mj-lt"/>
              </a:rPr>
              <a:t>&gt;In Model building we used few models like Logistic regression, KNN,SVM.</a:t>
            </a:r>
            <a:br>
              <a:rPr lang="en-GB" b="0" dirty="0">
                <a:ea typeface="+mj-lt"/>
                <a:cs typeface="+mj-lt"/>
              </a:rPr>
            </a:br>
            <a:br>
              <a:rPr lang="en-GB" b="0" dirty="0">
                <a:ea typeface="+mj-lt"/>
                <a:cs typeface="+mj-lt"/>
              </a:rPr>
            </a:br>
            <a:r>
              <a:rPr lang="en-GB" b="0" dirty="0">
                <a:ea typeface="+mj-lt"/>
                <a:cs typeface="+mj-lt"/>
              </a:rPr>
              <a:t>&gt; we choose logistic model because the f1 score for logistic regression model is 1 </a:t>
            </a:r>
            <a:br>
              <a:rPr lang="en-GB" b="0" dirty="0">
                <a:ea typeface="+mj-lt"/>
                <a:cs typeface="+mj-lt"/>
              </a:rPr>
            </a:br>
            <a:br>
              <a:rPr lang="en-GB" b="0" dirty="0">
                <a:ea typeface="+mj-lt"/>
                <a:cs typeface="+mj-lt"/>
              </a:rPr>
            </a:br>
            <a:r>
              <a:rPr lang="en-GB" b="0" dirty="0">
                <a:solidFill>
                  <a:srgbClr val="000000"/>
                </a:solidFill>
                <a:ea typeface="+mj-lt"/>
                <a:cs typeface="+mj-lt"/>
              </a:rPr>
              <a:t>&gt;In logistic regression model we get a accuracy 1.0</a:t>
            </a:r>
            <a:endParaRPr lang="en-GB" u="sng" dirty="0">
              <a:solidFill>
                <a:srgbClr val="C00000"/>
              </a:solidFill>
              <a:ea typeface="+mj-lt"/>
              <a:cs typeface="+mj-lt"/>
            </a:endParaRPr>
          </a:p>
          <a:p>
            <a:endParaRPr lang="en-GB" b="0" dirty="0">
              <a:solidFill>
                <a:srgbClr val="000000"/>
              </a:solidFill>
            </a:endParaRPr>
          </a:p>
        </p:txBody>
      </p:sp>
      <p:pic>
        <p:nvPicPr>
          <p:cNvPr id="6" name="Picture 5" descr="A screenshot of a computer program">
            <a:extLst>
              <a:ext uri="{FF2B5EF4-FFF2-40B4-BE49-F238E27FC236}">
                <a16:creationId xmlns:a16="http://schemas.microsoft.com/office/drawing/2014/main" id="{C8D8C53F-AC32-7CFF-A413-D82502951D38}"/>
              </a:ext>
            </a:extLst>
          </p:cNvPr>
          <p:cNvPicPr>
            <a:picLocks noChangeAspect="1"/>
          </p:cNvPicPr>
          <p:nvPr/>
        </p:nvPicPr>
        <p:blipFill>
          <a:blip r:embed="rId2"/>
          <a:stretch>
            <a:fillRect/>
          </a:stretch>
        </p:blipFill>
        <p:spPr>
          <a:xfrm>
            <a:off x="6943725" y="3379788"/>
            <a:ext cx="5086350" cy="2003425"/>
          </a:xfrm>
          <a:prstGeom prst="rect">
            <a:avLst/>
          </a:prstGeom>
        </p:spPr>
      </p:pic>
      <p:pic>
        <p:nvPicPr>
          <p:cNvPr id="7" name="Picture 6" descr="A screenshot of a computer code&#10;&#10;Description automatically generated">
            <a:extLst>
              <a:ext uri="{FF2B5EF4-FFF2-40B4-BE49-F238E27FC236}">
                <a16:creationId xmlns:a16="http://schemas.microsoft.com/office/drawing/2014/main" id="{2C1BF45C-4BC0-CDDD-C845-1E33435F3E64}"/>
              </a:ext>
            </a:extLst>
          </p:cNvPr>
          <p:cNvPicPr>
            <a:picLocks noChangeAspect="1"/>
          </p:cNvPicPr>
          <p:nvPr/>
        </p:nvPicPr>
        <p:blipFill>
          <a:blip r:embed="rId3"/>
          <a:stretch>
            <a:fillRect/>
          </a:stretch>
        </p:blipFill>
        <p:spPr>
          <a:xfrm>
            <a:off x="7496175" y="1476375"/>
            <a:ext cx="3244850" cy="1035050"/>
          </a:xfrm>
          <a:prstGeom prst="rect">
            <a:avLst/>
          </a:prstGeom>
        </p:spPr>
      </p:pic>
    </p:spTree>
    <p:extLst>
      <p:ext uri="{BB962C8B-B14F-4D97-AF65-F5344CB8AC3E}">
        <p14:creationId xmlns:p14="http://schemas.microsoft.com/office/powerpoint/2010/main" val="1388421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12917-83EF-9608-0306-0391C30E1B40}"/>
              </a:ext>
            </a:extLst>
          </p:cNvPr>
          <p:cNvSpPr>
            <a:spLocks noGrp="1"/>
          </p:cNvSpPr>
          <p:nvPr>
            <p:ph type="title"/>
          </p:nvPr>
        </p:nvSpPr>
        <p:spPr>
          <a:xfrm>
            <a:off x="233363" y="654754"/>
            <a:ext cx="4481572" cy="5496014"/>
          </a:xfrm>
        </p:spPr>
        <p:txBody>
          <a:bodyPr>
            <a:normAutofit fontScale="90000"/>
          </a:bodyPr>
          <a:lstStyle/>
          <a:p>
            <a:r>
              <a:rPr lang="en-GB" u="sng" dirty="0">
                <a:solidFill>
                  <a:srgbClr val="FFC000"/>
                </a:solidFill>
              </a:rPr>
              <a:t>MODEL</a:t>
            </a:r>
            <a:r>
              <a:rPr lang="en-GB" dirty="0">
                <a:solidFill>
                  <a:srgbClr val="FFC000"/>
                </a:solidFill>
              </a:rPr>
              <a:t> </a:t>
            </a:r>
            <a:r>
              <a:rPr lang="en-GB" u="sng" dirty="0">
                <a:solidFill>
                  <a:srgbClr val="FFC000"/>
                </a:solidFill>
              </a:rPr>
              <a:t>DEPOLYMENT</a:t>
            </a:r>
            <a:br>
              <a:rPr lang="en-GB" u="sng" dirty="0">
                <a:solidFill>
                  <a:srgbClr val="FFC000"/>
                </a:solidFill>
              </a:rPr>
            </a:br>
            <a:br>
              <a:rPr lang="en-GB" u="sng" dirty="0"/>
            </a:br>
            <a:br>
              <a:rPr lang="en-GB" u="sng" dirty="0"/>
            </a:br>
            <a:r>
              <a:rPr lang="en-GB" sz="2700" b="0" dirty="0">
                <a:ea typeface="+mj-lt"/>
                <a:cs typeface="+mj-lt"/>
              </a:rPr>
              <a:t>&gt;Uploads a resume file.</a:t>
            </a:r>
            <a:br>
              <a:rPr lang="en-GB" sz="2700" b="0" dirty="0">
                <a:ea typeface="+mj-lt"/>
                <a:cs typeface="+mj-lt"/>
              </a:rPr>
            </a:br>
            <a:endParaRPr lang="en-GB" sz="2700" b="0" dirty="0"/>
          </a:p>
          <a:p>
            <a:r>
              <a:rPr lang="en-GB" sz="2700" b="0" dirty="0">
                <a:ea typeface="+mj-lt"/>
                <a:cs typeface="+mj-lt"/>
              </a:rPr>
              <a:t>&gt;Preprocesses the text for model compatibility.</a:t>
            </a:r>
            <a:br>
              <a:rPr lang="en-GB" sz="2700" b="0" dirty="0">
                <a:ea typeface="+mj-lt"/>
                <a:cs typeface="+mj-lt"/>
              </a:rPr>
            </a:br>
            <a:endParaRPr lang="en-GB" sz="2700" dirty="0"/>
          </a:p>
          <a:p>
            <a:r>
              <a:rPr lang="en-GB" sz="2700" b="0" dirty="0">
                <a:ea typeface="+mj-lt"/>
                <a:cs typeface="+mj-lt"/>
              </a:rPr>
              <a:t>&gt;Uses the loaded model to make predictions.</a:t>
            </a:r>
            <a:br>
              <a:rPr lang="en-GB" sz="2700" b="0" dirty="0">
                <a:ea typeface="+mj-lt"/>
                <a:cs typeface="+mj-lt"/>
              </a:rPr>
            </a:br>
            <a:endParaRPr lang="en-GB" sz="2700" dirty="0"/>
          </a:p>
          <a:p>
            <a:r>
              <a:rPr lang="en-GB" sz="2700" b="0" dirty="0">
                <a:ea typeface="+mj-lt"/>
                <a:cs typeface="+mj-lt"/>
              </a:rPr>
              <a:t>&gt;Displays the predicted job category on the web app. </a:t>
            </a:r>
            <a:endParaRPr lang="en-GB" sz="2700" dirty="0"/>
          </a:p>
          <a:p>
            <a:endParaRPr lang="en-GB" u="sng" dirty="0"/>
          </a:p>
          <a:p>
            <a:br>
              <a:rPr lang="en-GB" u="sng" dirty="0"/>
            </a:br>
            <a:br>
              <a:rPr lang="en-GB" u="sng" dirty="0"/>
            </a:br>
            <a:endParaRPr lang="en-GB" u="sng" dirty="0">
              <a:solidFill>
                <a:srgbClr val="FFC000"/>
              </a:solidFill>
            </a:endParaRPr>
          </a:p>
        </p:txBody>
      </p:sp>
      <p:pic>
        <p:nvPicPr>
          <p:cNvPr id="3" name="Picture 2" descr="A screenshot of a computer&#10;&#10;Description automatically generated">
            <a:extLst>
              <a:ext uri="{FF2B5EF4-FFF2-40B4-BE49-F238E27FC236}">
                <a16:creationId xmlns:a16="http://schemas.microsoft.com/office/drawing/2014/main" id="{E34BD3A6-F927-E77B-57DF-54387595CE30}"/>
              </a:ext>
            </a:extLst>
          </p:cNvPr>
          <p:cNvPicPr>
            <a:picLocks noChangeAspect="1"/>
          </p:cNvPicPr>
          <p:nvPr/>
        </p:nvPicPr>
        <p:blipFill rotWithShape="1">
          <a:blip r:embed="rId2"/>
          <a:srcRect l="19070" t="12134" r="13023" b="17155"/>
          <a:stretch/>
        </p:blipFill>
        <p:spPr>
          <a:xfrm>
            <a:off x="4284922" y="935665"/>
            <a:ext cx="7673716" cy="5267581"/>
          </a:xfrm>
          <a:prstGeom prst="rect">
            <a:avLst/>
          </a:prstGeom>
        </p:spPr>
      </p:pic>
    </p:spTree>
    <p:extLst>
      <p:ext uri="{BB962C8B-B14F-4D97-AF65-F5344CB8AC3E}">
        <p14:creationId xmlns:p14="http://schemas.microsoft.com/office/powerpoint/2010/main" val="829441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6401" y="337895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8" name="Rectangle 17">
            <a:extLst>
              <a:ext uri="{FF2B5EF4-FFF2-40B4-BE49-F238E27FC236}">
                <a16:creationId xmlns:a16="http://schemas.microsoft.com/office/drawing/2014/main" id="{53A8B5D0-FF70-A013-5518-8E9A077F1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52336E8-0082-9D72-D2C4-4163EEBE12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000" flipH="1">
            <a:off x="3823340" y="2206019"/>
            <a:ext cx="8404540" cy="4724346"/>
          </a:xfrm>
          <a:custGeom>
            <a:avLst/>
            <a:gdLst>
              <a:gd name="connsiteX0" fmla="*/ 1276386 w 8404540"/>
              <a:gd name="connsiteY0" fmla="*/ 1707 h 4724346"/>
              <a:gd name="connsiteX1" fmla="*/ 46392 w 8404540"/>
              <a:gd name="connsiteY1" fmla="*/ 317762 h 4724346"/>
              <a:gd name="connsiteX2" fmla="*/ 0 w 8404540"/>
              <a:gd name="connsiteY2" fmla="*/ 342953 h 4724346"/>
              <a:gd name="connsiteX3" fmla="*/ 76477 w 8404540"/>
              <a:gd name="connsiteY3" fmla="*/ 4724346 h 4724346"/>
              <a:gd name="connsiteX4" fmla="*/ 8404540 w 8404540"/>
              <a:gd name="connsiteY4" fmla="*/ 4578979 h 4724346"/>
              <a:gd name="connsiteX5" fmla="*/ 3081575 w 8404540"/>
              <a:gd name="connsiteY5" fmla="*/ 550286 h 4724346"/>
              <a:gd name="connsiteX6" fmla="*/ 3019989 w 8404540"/>
              <a:gd name="connsiteY6" fmla="*/ 506058 h 4724346"/>
              <a:gd name="connsiteX7" fmla="*/ 1446842 w 8404540"/>
              <a:gd name="connsiteY7" fmla="*/ 840 h 4724346"/>
              <a:gd name="connsiteX8" fmla="*/ 1276386 w 8404540"/>
              <a:gd name="connsiteY8" fmla="*/ 1707 h 4724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04540" h="4724346">
                <a:moveTo>
                  <a:pt x="1276386" y="1707"/>
                </a:moveTo>
                <a:cubicBezTo>
                  <a:pt x="850714" y="16212"/>
                  <a:pt x="429986" y="123046"/>
                  <a:pt x="46392" y="317762"/>
                </a:cubicBezTo>
                <a:lnTo>
                  <a:pt x="0" y="342953"/>
                </a:lnTo>
                <a:lnTo>
                  <a:pt x="76477" y="4724346"/>
                </a:lnTo>
                <a:lnTo>
                  <a:pt x="8404540" y="4578979"/>
                </a:lnTo>
                <a:lnTo>
                  <a:pt x="3081575" y="550286"/>
                </a:lnTo>
                <a:lnTo>
                  <a:pt x="3019989" y="506058"/>
                </a:lnTo>
                <a:cubicBezTo>
                  <a:pt x="2539541" y="179187"/>
                  <a:pt x="1992657" y="13891"/>
                  <a:pt x="1446842" y="840"/>
                </a:cubicBezTo>
                <a:cubicBezTo>
                  <a:pt x="1389987" y="-519"/>
                  <a:pt x="1333142" y="-227"/>
                  <a:pt x="1276386" y="1707"/>
                </a:cubicBez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C7BEF08-CA08-5F3B-1CF9-BF4A2BAF7FC4}"/>
              </a:ext>
            </a:extLst>
          </p:cNvPr>
          <p:cNvSpPr>
            <a:spLocks noGrp="1"/>
          </p:cNvSpPr>
          <p:nvPr>
            <p:ph type="title"/>
          </p:nvPr>
        </p:nvSpPr>
        <p:spPr>
          <a:xfrm>
            <a:off x="1066801" y="810491"/>
            <a:ext cx="6255894" cy="1684021"/>
          </a:xfrm>
        </p:spPr>
        <p:txBody>
          <a:bodyPr vert="horz" lIns="91440" tIns="45720" rIns="91440" bIns="45720" rtlCol="0" anchor="b">
            <a:normAutofit/>
          </a:bodyPr>
          <a:lstStyle/>
          <a:p>
            <a:pPr>
              <a:lnSpc>
                <a:spcPct val="100000"/>
              </a:lnSpc>
            </a:pPr>
            <a:r>
              <a:rPr lang="en-US" sz="4800"/>
              <a:t>THANK YOU</a:t>
            </a:r>
          </a:p>
        </p:txBody>
      </p:sp>
    </p:spTree>
    <p:extLst>
      <p:ext uri="{BB962C8B-B14F-4D97-AF65-F5344CB8AC3E}">
        <p14:creationId xmlns:p14="http://schemas.microsoft.com/office/powerpoint/2010/main" val="3756595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blue and orange logo&#10;&#10;Description automatically generated">
            <a:extLst>
              <a:ext uri="{FF2B5EF4-FFF2-40B4-BE49-F238E27FC236}">
                <a16:creationId xmlns:a16="http://schemas.microsoft.com/office/drawing/2014/main" id="{D308C310-F25E-19D3-0D4B-D0A367677D56}"/>
              </a:ext>
            </a:extLst>
          </p:cNvPr>
          <p:cNvPicPr>
            <a:picLocks noChangeAspect="1"/>
          </p:cNvPicPr>
          <p:nvPr/>
        </p:nvPicPr>
        <p:blipFill>
          <a:blip r:embed="rId2"/>
          <a:stretch>
            <a:fillRect/>
          </a:stretch>
        </p:blipFill>
        <p:spPr>
          <a:xfrm>
            <a:off x="484632" y="4602283"/>
            <a:ext cx="2560320" cy="2117688"/>
          </a:xfrm>
          <a:prstGeom prst="rect">
            <a:avLst/>
          </a:prstGeom>
        </p:spPr>
      </p:pic>
      <p:pic>
        <p:nvPicPr>
          <p:cNvPr id="4" name="Picture 3" descr="A blue and black logo&#10;&#10;Description automatically generated">
            <a:extLst>
              <a:ext uri="{FF2B5EF4-FFF2-40B4-BE49-F238E27FC236}">
                <a16:creationId xmlns:a16="http://schemas.microsoft.com/office/drawing/2014/main" id="{CDD931E6-9222-873A-E32F-3A075A2C24CF}"/>
              </a:ext>
            </a:extLst>
          </p:cNvPr>
          <p:cNvPicPr>
            <a:picLocks noChangeAspect="1"/>
          </p:cNvPicPr>
          <p:nvPr/>
        </p:nvPicPr>
        <p:blipFill>
          <a:blip r:embed="rId3"/>
          <a:stretch>
            <a:fillRect/>
          </a:stretch>
        </p:blipFill>
        <p:spPr>
          <a:xfrm>
            <a:off x="3329231" y="4487983"/>
            <a:ext cx="2560320" cy="2117688"/>
          </a:xfrm>
          <a:prstGeom prst="rect">
            <a:avLst/>
          </a:prstGeom>
        </p:spPr>
      </p:pic>
      <p:pic>
        <p:nvPicPr>
          <p:cNvPr id="6" name="Picture 5" descr="A blue text on a white background&#10;&#10;Description automatically generated">
            <a:extLst>
              <a:ext uri="{FF2B5EF4-FFF2-40B4-BE49-F238E27FC236}">
                <a16:creationId xmlns:a16="http://schemas.microsoft.com/office/drawing/2014/main" id="{5DE43FB2-3E53-D9F8-7266-C4A635C3B851}"/>
              </a:ext>
            </a:extLst>
          </p:cNvPr>
          <p:cNvPicPr>
            <a:picLocks noChangeAspect="1"/>
          </p:cNvPicPr>
          <p:nvPr/>
        </p:nvPicPr>
        <p:blipFill>
          <a:blip r:embed="rId4"/>
          <a:stretch>
            <a:fillRect/>
          </a:stretch>
        </p:blipFill>
        <p:spPr>
          <a:xfrm>
            <a:off x="6261126" y="4602283"/>
            <a:ext cx="2560320" cy="2117688"/>
          </a:xfrm>
          <a:prstGeom prst="rect">
            <a:avLst/>
          </a:prstGeom>
        </p:spPr>
      </p:pic>
      <p:pic>
        <p:nvPicPr>
          <p:cNvPr id="3" name="Picture 2" descr="A logo of a database&#10;&#10;Description automatically generated">
            <a:extLst>
              <a:ext uri="{FF2B5EF4-FFF2-40B4-BE49-F238E27FC236}">
                <a16:creationId xmlns:a16="http://schemas.microsoft.com/office/drawing/2014/main" id="{38D9CD1D-5E70-BAD0-3CC9-993CEDB0E669}"/>
              </a:ext>
            </a:extLst>
          </p:cNvPr>
          <p:cNvPicPr>
            <a:picLocks noChangeAspect="1"/>
          </p:cNvPicPr>
          <p:nvPr/>
        </p:nvPicPr>
        <p:blipFill>
          <a:blip r:embed="rId5"/>
          <a:stretch>
            <a:fillRect/>
          </a:stretch>
        </p:blipFill>
        <p:spPr>
          <a:xfrm>
            <a:off x="9222262" y="4602283"/>
            <a:ext cx="2560320" cy="2117688"/>
          </a:xfrm>
          <a:prstGeom prst="rect">
            <a:avLst/>
          </a:prstGeom>
        </p:spPr>
      </p:pic>
      <p:sp>
        <p:nvSpPr>
          <p:cNvPr id="8" name="Title 7">
            <a:extLst>
              <a:ext uri="{FF2B5EF4-FFF2-40B4-BE49-F238E27FC236}">
                <a16:creationId xmlns:a16="http://schemas.microsoft.com/office/drawing/2014/main" id="{1A68FDC7-1112-48D1-D080-454AB5B33266}"/>
              </a:ext>
            </a:extLst>
          </p:cNvPr>
          <p:cNvSpPr>
            <a:spLocks noGrp="1"/>
          </p:cNvSpPr>
          <p:nvPr>
            <p:ph type="title"/>
          </p:nvPr>
        </p:nvSpPr>
        <p:spPr>
          <a:xfrm>
            <a:off x="977900" y="912723"/>
            <a:ext cx="8975784" cy="3138578"/>
          </a:xfrm>
        </p:spPr>
        <p:txBody>
          <a:bodyPr>
            <a:normAutofit fontScale="90000"/>
          </a:bodyPr>
          <a:lstStyle/>
          <a:p>
            <a:r>
              <a:rPr lang="en-GB" i="1" u="sng" dirty="0">
                <a:solidFill>
                  <a:srgbClr val="00B0F0"/>
                </a:solidFill>
                <a:highlight>
                  <a:srgbClr val="FFFF00"/>
                </a:highlight>
              </a:rPr>
              <a:t>Agenda</a:t>
            </a:r>
            <a:br>
              <a:rPr lang="en-GB" i="1" u="sng" dirty="0">
                <a:solidFill>
                  <a:schemeClr val="bg2">
                    <a:lumMod val="50000"/>
                  </a:schemeClr>
                </a:solidFill>
              </a:rPr>
            </a:br>
            <a:r>
              <a:rPr lang="en-GB" b="0" dirty="0">
                <a:solidFill>
                  <a:schemeClr val="bg2">
                    <a:lumMod val="50000"/>
                  </a:schemeClr>
                </a:solidFill>
              </a:rPr>
              <a:t>                           </a:t>
            </a:r>
            <a:r>
              <a:rPr lang="en-GB" b="0" dirty="0">
                <a:solidFill>
                  <a:srgbClr val="000000"/>
                </a:solidFill>
              </a:rPr>
              <a:t>Problem</a:t>
            </a:r>
            <a:r>
              <a:rPr lang="en-GB" b="0" dirty="0">
                <a:solidFill>
                  <a:schemeClr val="bg2">
                    <a:lumMod val="50000"/>
                  </a:schemeClr>
                </a:solidFill>
                <a:ea typeface="+mj-lt"/>
                <a:cs typeface="+mj-lt"/>
              </a:rPr>
              <a:t> </a:t>
            </a:r>
            <a:r>
              <a:rPr lang="en-GB" b="0" dirty="0">
                <a:ea typeface="+mj-lt"/>
                <a:cs typeface="+mj-lt"/>
              </a:rPr>
              <a:t>statement</a:t>
            </a:r>
            <a:endParaRPr lang="en-GB" i="1" u="sng" dirty="0"/>
          </a:p>
          <a:p>
            <a:r>
              <a:rPr lang="en-GB" b="0" dirty="0">
                <a:solidFill>
                  <a:schemeClr val="bg2">
                    <a:lumMod val="50000"/>
                  </a:schemeClr>
                </a:solidFill>
                <a:ea typeface="+mj-lt"/>
                <a:cs typeface="+mj-lt"/>
              </a:rPr>
              <a:t>                           </a:t>
            </a:r>
            <a:r>
              <a:rPr lang="en-GB" b="0" dirty="0">
                <a:ea typeface="+mj-lt"/>
                <a:cs typeface="+mj-lt"/>
              </a:rPr>
              <a:t>Data</a:t>
            </a:r>
            <a:r>
              <a:rPr lang="en-GB" b="0" dirty="0">
                <a:solidFill>
                  <a:schemeClr val="bg2">
                    <a:lumMod val="50000"/>
                  </a:schemeClr>
                </a:solidFill>
                <a:ea typeface="+mj-lt"/>
                <a:cs typeface="+mj-lt"/>
              </a:rPr>
              <a:t> </a:t>
            </a:r>
            <a:r>
              <a:rPr lang="en-GB" b="0" dirty="0">
                <a:ea typeface="+mj-lt"/>
                <a:cs typeface="+mj-lt"/>
              </a:rPr>
              <a:t>Summary</a:t>
            </a:r>
            <a:endParaRPr lang="en-GB" dirty="0"/>
          </a:p>
          <a:p>
            <a:r>
              <a:rPr lang="en-GB" b="0" dirty="0">
                <a:solidFill>
                  <a:schemeClr val="bg2">
                    <a:lumMod val="50000"/>
                  </a:schemeClr>
                </a:solidFill>
                <a:ea typeface="+mj-lt"/>
                <a:cs typeface="+mj-lt"/>
              </a:rPr>
              <a:t>                           </a:t>
            </a:r>
            <a:r>
              <a:rPr lang="en-GB" b="0" dirty="0">
                <a:ea typeface="+mj-lt"/>
                <a:cs typeface="+mj-lt"/>
              </a:rPr>
              <a:t>Exploratory</a:t>
            </a:r>
            <a:r>
              <a:rPr lang="en-GB" b="0" dirty="0">
                <a:solidFill>
                  <a:schemeClr val="bg2">
                    <a:lumMod val="50000"/>
                  </a:schemeClr>
                </a:solidFill>
                <a:ea typeface="+mj-lt"/>
                <a:cs typeface="+mj-lt"/>
              </a:rPr>
              <a:t> </a:t>
            </a:r>
            <a:r>
              <a:rPr lang="en-GB" b="0" dirty="0">
                <a:ea typeface="+mj-lt"/>
                <a:cs typeface="+mj-lt"/>
              </a:rPr>
              <a:t>Data</a:t>
            </a:r>
            <a:r>
              <a:rPr lang="en-GB" b="0" dirty="0">
                <a:solidFill>
                  <a:schemeClr val="bg2">
                    <a:lumMod val="50000"/>
                  </a:schemeClr>
                </a:solidFill>
                <a:ea typeface="+mj-lt"/>
                <a:cs typeface="+mj-lt"/>
              </a:rPr>
              <a:t> </a:t>
            </a:r>
            <a:r>
              <a:rPr lang="en-GB" b="0" dirty="0">
                <a:ea typeface="+mj-lt"/>
                <a:cs typeface="+mj-lt"/>
              </a:rPr>
              <a:t>Analysis (EDA)</a:t>
            </a:r>
            <a:endParaRPr lang="en-GB" b="0" dirty="0">
              <a:solidFill>
                <a:schemeClr val="bg2">
                  <a:lumMod val="50000"/>
                </a:schemeClr>
              </a:solidFill>
            </a:endParaRPr>
          </a:p>
          <a:p>
            <a:r>
              <a:rPr lang="en-GB" b="0" dirty="0">
                <a:solidFill>
                  <a:schemeClr val="bg2">
                    <a:lumMod val="50000"/>
                  </a:schemeClr>
                </a:solidFill>
                <a:ea typeface="+mj-lt"/>
                <a:cs typeface="+mj-lt"/>
              </a:rPr>
              <a:t>                           </a:t>
            </a:r>
            <a:r>
              <a:rPr lang="en-GB" b="0" dirty="0">
                <a:ea typeface="+mj-lt"/>
                <a:cs typeface="+mj-lt"/>
              </a:rPr>
              <a:t>Model</a:t>
            </a:r>
            <a:r>
              <a:rPr lang="en-GB" b="0" dirty="0">
                <a:solidFill>
                  <a:schemeClr val="bg2">
                    <a:lumMod val="50000"/>
                  </a:schemeClr>
                </a:solidFill>
                <a:ea typeface="+mj-lt"/>
                <a:cs typeface="+mj-lt"/>
              </a:rPr>
              <a:t> </a:t>
            </a:r>
            <a:r>
              <a:rPr lang="en-GB" b="0" dirty="0">
                <a:ea typeface="+mj-lt"/>
                <a:cs typeface="+mj-lt"/>
              </a:rPr>
              <a:t>Building</a:t>
            </a:r>
            <a:endParaRPr lang="en-GB" dirty="0"/>
          </a:p>
          <a:p>
            <a:r>
              <a:rPr lang="en-GB" b="0" dirty="0">
                <a:solidFill>
                  <a:schemeClr val="bg2">
                    <a:lumMod val="50000"/>
                  </a:schemeClr>
                </a:solidFill>
                <a:ea typeface="+mj-lt"/>
                <a:cs typeface="+mj-lt"/>
              </a:rPr>
              <a:t>                           </a:t>
            </a:r>
            <a:r>
              <a:rPr lang="en-GB" b="0" dirty="0">
                <a:solidFill>
                  <a:srgbClr val="000000"/>
                </a:solidFill>
                <a:ea typeface="+mj-lt"/>
                <a:cs typeface="+mj-lt"/>
              </a:rPr>
              <a:t>Conclusion</a:t>
            </a:r>
            <a:endParaRPr lang="en-GB" dirty="0"/>
          </a:p>
          <a:p>
            <a:r>
              <a:rPr lang="en-GB" b="0" dirty="0">
                <a:solidFill>
                  <a:schemeClr val="bg2">
                    <a:lumMod val="50000"/>
                  </a:schemeClr>
                </a:solidFill>
              </a:rPr>
              <a:t>                                       </a:t>
            </a:r>
            <a:endParaRPr lang="en-GB" i="1" u="sng" dirty="0">
              <a:solidFill>
                <a:schemeClr val="bg2">
                  <a:lumMod val="50000"/>
                </a:schemeClr>
              </a:solidFill>
            </a:endParaRPr>
          </a:p>
        </p:txBody>
      </p:sp>
    </p:spTree>
    <p:extLst>
      <p:ext uri="{BB962C8B-B14F-4D97-AF65-F5344CB8AC3E}">
        <p14:creationId xmlns:p14="http://schemas.microsoft.com/office/powerpoint/2010/main" val="2528766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57FC9-3B56-D966-BEDC-4D6147E71E46}"/>
              </a:ext>
            </a:extLst>
          </p:cNvPr>
          <p:cNvSpPr>
            <a:spLocks noGrp="1"/>
          </p:cNvSpPr>
          <p:nvPr>
            <p:ph type="title"/>
          </p:nvPr>
        </p:nvSpPr>
        <p:spPr>
          <a:xfrm>
            <a:off x="1066800" y="1357223"/>
            <a:ext cx="8886884" cy="4789578"/>
          </a:xfrm>
        </p:spPr>
        <p:txBody>
          <a:bodyPr>
            <a:normAutofit fontScale="90000"/>
          </a:bodyPr>
          <a:lstStyle/>
          <a:p>
            <a:r>
              <a:rPr lang="en-GB" dirty="0">
                <a:solidFill>
                  <a:schemeClr val="bg2">
                    <a:lumMod val="50000"/>
                  </a:schemeClr>
                </a:solidFill>
              </a:rPr>
              <a:t>PROBLEM STATEMENT</a:t>
            </a:r>
            <a:br>
              <a:rPr lang="en-GB" dirty="0">
                <a:solidFill>
                  <a:schemeClr val="bg2">
                    <a:lumMod val="50000"/>
                  </a:schemeClr>
                </a:solidFill>
              </a:rPr>
            </a:br>
            <a:br>
              <a:rPr lang="en-GB" dirty="0"/>
            </a:br>
            <a:r>
              <a:rPr lang="en-GB" b="0" dirty="0">
                <a:ea typeface="+mj-lt"/>
                <a:cs typeface="+mj-lt"/>
              </a:rPr>
              <a:t>In today's competitive job market, recruiters are often flooded with hundreds, even thousands of resumes for a single position. Manually sorting through this volume of data is a time-consuming and error-prone process. This presentation will explore how machine learning can be used to automate resume classification, making the recruitment process faster and more efficient.</a:t>
            </a:r>
            <a:endParaRPr lang="en-GB" dirty="0">
              <a:solidFill>
                <a:schemeClr val="bg2">
                  <a:lumMod val="50000"/>
                </a:schemeClr>
              </a:solidFill>
            </a:endParaRPr>
          </a:p>
          <a:p>
            <a:endParaRPr lang="en-GB" dirty="0"/>
          </a:p>
        </p:txBody>
      </p:sp>
    </p:spTree>
    <p:extLst>
      <p:ext uri="{BB962C8B-B14F-4D97-AF65-F5344CB8AC3E}">
        <p14:creationId xmlns:p14="http://schemas.microsoft.com/office/powerpoint/2010/main" val="2500106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1CF37-D975-24AB-1AE2-720EB82658A2}"/>
              </a:ext>
            </a:extLst>
          </p:cNvPr>
          <p:cNvSpPr>
            <a:spLocks noGrp="1"/>
          </p:cNvSpPr>
          <p:nvPr>
            <p:ph type="title"/>
          </p:nvPr>
        </p:nvSpPr>
        <p:spPr>
          <a:xfrm>
            <a:off x="190500" y="1357223"/>
            <a:ext cx="6791384" cy="4014878"/>
          </a:xfrm>
        </p:spPr>
        <p:txBody>
          <a:bodyPr>
            <a:normAutofit/>
          </a:bodyPr>
          <a:lstStyle/>
          <a:p>
            <a:r>
              <a:rPr lang="en-GB" u="sng" dirty="0">
                <a:solidFill>
                  <a:schemeClr val="accent1">
                    <a:lumMod val="40000"/>
                    <a:lumOff val="60000"/>
                  </a:schemeClr>
                </a:solidFill>
              </a:rPr>
              <a:t>DATA</a:t>
            </a:r>
            <a:r>
              <a:rPr lang="en-GB" dirty="0">
                <a:solidFill>
                  <a:schemeClr val="accent1">
                    <a:lumMod val="40000"/>
                    <a:lumOff val="60000"/>
                  </a:schemeClr>
                </a:solidFill>
              </a:rPr>
              <a:t> </a:t>
            </a:r>
            <a:r>
              <a:rPr lang="en-GB" u="sng" dirty="0">
                <a:solidFill>
                  <a:schemeClr val="accent1">
                    <a:lumMod val="40000"/>
                    <a:lumOff val="60000"/>
                  </a:schemeClr>
                </a:solidFill>
              </a:rPr>
              <a:t>SUMMARY</a:t>
            </a:r>
            <a:br>
              <a:rPr lang="en-GB" dirty="0">
                <a:solidFill>
                  <a:schemeClr val="accent1">
                    <a:lumMod val="40000"/>
                    <a:lumOff val="60000"/>
                  </a:schemeClr>
                </a:solidFill>
              </a:rPr>
            </a:br>
            <a:br>
              <a:rPr lang="en-GB" dirty="0">
                <a:solidFill>
                  <a:schemeClr val="accent1">
                    <a:lumMod val="40000"/>
                    <a:lumOff val="60000"/>
                  </a:schemeClr>
                </a:solidFill>
              </a:rPr>
            </a:br>
            <a:r>
              <a:rPr lang="en-GB" b="0" dirty="0">
                <a:ea typeface="+mj-lt"/>
                <a:cs typeface="+mj-lt"/>
              </a:rPr>
              <a:t>The dataset consists of 4 different categories of resumes: Peoplesoft, React &amp; SQL Developers, and Workday.</a:t>
            </a:r>
            <a:endParaRPr lang="en-GB" dirty="0">
              <a:solidFill>
                <a:schemeClr val="accent1">
                  <a:lumMod val="40000"/>
                  <a:lumOff val="60000"/>
                </a:schemeClr>
              </a:solidFill>
            </a:endParaRPr>
          </a:p>
          <a:p>
            <a:endParaRPr lang="en-GB" dirty="0"/>
          </a:p>
        </p:txBody>
      </p:sp>
      <p:pic>
        <p:nvPicPr>
          <p:cNvPr id="3" name="Picture 2" descr="A close-up of a book&#10;&#10;Description automatically generated">
            <a:extLst>
              <a:ext uri="{FF2B5EF4-FFF2-40B4-BE49-F238E27FC236}">
                <a16:creationId xmlns:a16="http://schemas.microsoft.com/office/drawing/2014/main" id="{04306E92-D5F6-045F-EAB9-44B270E6C755}"/>
              </a:ext>
            </a:extLst>
          </p:cNvPr>
          <p:cNvPicPr>
            <a:picLocks noChangeAspect="1"/>
          </p:cNvPicPr>
          <p:nvPr/>
        </p:nvPicPr>
        <p:blipFill>
          <a:blip r:embed="rId2"/>
          <a:stretch>
            <a:fillRect/>
          </a:stretch>
        </p:blipFill>
        <p:spPr>
          <a:xfrm>
            <a:off x="7416800" y="1023937"/>
            <a:ext cx="4292600" cy="5191125"/>
          </a:xfrm>
          <a:prstGeom prst="rect">
            <a:avLst/>
          </a:prstGeom>
        </p:spPr>
      </p:pic>
    </p:spTree>
    <p:extLst>
      <p:ext uri="{BB962C8B-B14F-4D97-AF65-F5344CB8AC3E}">
        <p14:creationId xmlns:p14="http://schemas.microsoft.com/office/powerpoint/2010/main" val="2161324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EACDD-E20B-98C1-ABC4-337205DE3BF8}"/>
              </a:ext>
            </a:extLst>
          </p:cNvPr>
          <p:cNvSpPr>
            <a:spLocks noGrp="1"/>
          </p:cNvSpPr>
          <p:nvPr>
            <p:ph type="title"/>
          </p:nvPr>
        </p:nvSpPr>
        <p:spPr>
          <a:xfrm>
            <a:off x="209551" y="583317"/>
            <a:ext cx="5672196" cy="5734139"/>
          </a:xfrm>
        </p:spPr>
        <p:txBody>
          <a:bodyPr>
            <a:normAutofit/>
          </a:bodyPr>
          <a:lstStyle/>
          <a:p>
            <a:r>
              <a:rPr lang="en-US" u="sng" dirty="0">
                <a:solidFill>
                  <a:srgbClr val="92D050"/>
                </a:solidFill>
              </a:rPr>
              <a:t>EXPLORATORY</a:t>
            </a:r>
            <a:r>
              <a:rPr lang="en-US" dirty="0"/>
              <a:t> </a:t>
            </a:r>
            <a:r>
              <a:rPr lang="en-US" u="sng" dirty="0">
                <a:solidFill>
                  <a:srgbClr val="92D050"/>
                </a:solidFill>
              </a:rPr>
              <a:t>DATA</a:t>
            </a:r>
            <a:r>
              <a:rPr lang="en-US" dirty="0"/>
              <a:t> </a:t>
            </a:r>
            <a:r>
              <a:rPr lang="en-US" u="sng" dirty="0">
                <a:solidFill>
                  <a:srgbClr val="92D050"/>
                </a:solidFill>
              </a:rPr>
              <a:t>ANALYSIS</a:t>
            </a:r>
            <a:r>
              <a:rPr lang="en-US" dirty="0">
                <a:solidFill>
                  <a:srgbClr val="92D050"/>
                </a:solidFill>
              </a:rPr>
              <a:t> (EDA)</a:t>
            </a:r>
            <a:br>
              <a:rPr lang="en-US" dirty="0">
                <a:solidFill>
                  <a:srgbClr val="92D050"/>
                </a:solidFill>
              </a:rPr>
            </a:br>
            <a:br>
              <a:rPr lang="en-US" dirty="0">
                <a:solidFill>
                  <a:srgbClr val="92D050"/>
                </a:solidFill>
              </a:rPr>
            </a:br>
            <a:br>
              <a:rPr lang="en-US" dirty="0">
                <a:solidFill>
                  <a:srgbClr val="92D050"/>
                </a:solidFill>
              </a:rPr>
            </a:br>
            <a:r>
              <a:rPr lang="en-US" b="0" u="sng" dirty="0"/>
              <a:t>Word</a:t>
            </a:r>
            <a:r>
              <a:rPr lang="en-US" dirty="0"/>
              <a:t> </a:t>
            </a:r>
            <a:r>
              <a:rPr lang="en-US" b="0" u="sng" dirty="0"/>
              <a:t>cloud</a:t>
            </a:r>
            <a:r>
              <a:rPr lang="en-US" b="0" dirty="0"/>
              <a:t>:</a:t>
            </a:r>
            <a:br>
              <a:rPr lang="en-US" b="0" dirty="0"/>
            </a:br>
            <a:br>
              <a:rPr lang="en-US" dirty="0"/>
            </a:br>
            <a:r>
              <a:rPr lang="en-US" sz="2400" b="0" dirty="0"/>
              <a:t>Creating a word cloud is a great way to visually represent text data, highlighting the most frequent words by making them larger and more prominent</a:t>
            </a:r>
            <a:r>
              <a:rPr lang="en-US" sz="1600" dirty="0"/>
              <a:t>.</a:t>
            </a:r>
            <a:endParaRPr lang="en-US" sz="2800" b="0" dirty="0">
              <a:solidFill>
                <a:srgbClr val="000000"/>
              </a:solidFill>
            </a:endParaRPr>
          </a:p>
        </p:txBody>
      </p:sp>
      <p:pic>
        <p:nvPicPr>
          <p:cNvPr id="3" name="Picture 2" descr="A close up of words&#10;&#10;Description automatically generated">
            <a:extLst>
              <a:ext uri="{FF2B5EF4-FFF2-40B4-BE49-F238E27FC236}">
                <a16:creationId xmlns:a16="http://schemas.microsoft.com/office/drawing/2014/main" id="{16EC3945-019F-2167-B594-72D234FEB2F5}"/>
              </a:ext>
            </a:extLst>
          </p:cNvPr>
          <p:cNvPicPr>
            <a:picLocks noChangeAspect="1"/>
          </p:cNvPicPr>
          <p:nvPr/>
        </p:nvPicPr>
        <p:blipFill>
          <a:blip r:embed="rId2"/>
          <a:stretch>
            <a:fillRect/>
          </a:stretch>
        </p:blipFill>
        <p:spPr>
          <a:xfrm>
            <a:off x="5777419" y="1714500"/>
            <a:ext cx="6197381" cy="4036220"/>
          </a:xfrm>
          <a:prstGeom prst="rect">
            <a:avLst/>
          </a:prstGeom>
        </p:spPr>
      </p:pic>
    </p:spTree>
    <p:extLst>
      <p:ext uri="{BB962C8B-B14F-4D97-AF65-F5344CB8AC3E}">
        <p14:creationId xmlns:p14="http://schemas.microsoft.com/office/powerpoint/2010/main" val="1127128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0DE27-243B-FCF8-194A-67356D541A69}"/>
              </a:ext>
            </a:extLst>
          </p:cNvPr>
          <p:cNvSpPr>
            <a:spLocks noGrp="1"/>
          </p:cNvSpPr>
          <p:nvPr>
            <p:ph type="title"/>
          </p:nvPr>
        </p:nvSpPr>
        <p:spPr>
          <a:xfrm>
            <a:off x="1041992" y="138223"/>
            <a:ext cx="7825562" cy="5667153"/>
          </a:xfrm>
        </p:spPr>
        <p:txBody>
          <a:bodyPr>
            <a:noAutofit/>
          </a:bodyPr>
          <a:lstStyle/>
          <a:p>
            <a:r>
              <a:rPr lang="en-US" sz="2000" b="0" dirty="0">
                <a:solidFill>
                  <a:srgbClr val="000000"/>
                </a:solidFill>
              </a:rPr>
              <a:t>The</a:t>
            </a:r>
            <a:r>
              <a:rPr lang="en-US" sz="2000" dirty="0">
                <a:solidFill>
                  <a:srgbClr val="000000"/>
                </a:solidFill>
              </a:rPr>
              <a:t> </a:t>
            </a:r>
            <a:r>
              <a:rPr lang="en-US" sz="2000" b="0" dirty="0">
                <a:solidFill>
                  <a:srgbClr val="000000"/>
                </a:solidFill>
              </a:rPr>
              <a:t>methods</a:t>
            </a:r>
            <a:r>
              <a:rPr lang="en-US" sz="2000" dirty="0">
                <a:solidFill>
                  <a:srgbClr val="000000"/>
                </a:solidFill>
              </a:rPr>
              <a:t> </a:t>
            </a:r>
            <a:r>
              <a:rPr lang="en-US" sz="2000" b="0" dirty="0">
                <a:solidFill>
                  <a:srgbClr val="000000"/>
                </a:solidFill>
              </a:rPr>
              <a:t>we</a:t>
            </a:r>
            <a:r>
              <a:rPr lang="en-US" sz="2000" dirty="0">
                <a:solidFill>
                  <a:srgbClr val="000000"/>
                </a:solidFill>
              </a:rPr>
              <a:t> </a:t>
            </a:r>
            <a:r>
              <a:rPr lang="en-US" sz="2000" b="0" dirty="0">
                <a:solidFill>
                  <a:srgbClr val="000000"/>
                </a:solidFill>
              </a:rPr>
              <a:t>used</a:t>
            </a:r>
            <a:r>
              <a:rPr lang="en-US" sz="2000" dirty="0">
                <a:solidFill>
                  <a:srgbClr val="000000"/>
                </a:solidFill>
              </a:rPr>
              <a:t> </a:t>
            </a:r>
            <a:r>
              <a:rPr lang="en-US" sz="2000" b="0" dirty="0">
                <a:solidFill>
                  <a:srgbClr val="000000"/>
                </a:solidFill>
              </a:rPr>
              <a:t>for</a:t>
            </a:r>
            <a:r>
              <a:rPr lang="en-US" sz="2000" dirty="0">
                <a:solidFill>
                  <a:srgbClr val="000000"/>
                </a:solidFill>
              </a:rPr>
              <a:t> </a:t>
            </a:r>
            <a:br>
              <a:rPr lang="en-US" sz="2000" dirty="0">
                <a:solidFill>
                  <a:srgbClr val="000000"/>
                </a:solidFill>
              </a:rPr>
            </a:br>
            <a:r>
              <a:rPr lang="en-US" sz="2000" dirty="0">
                <a:solidFill>
                  <a:srgbClr val="000000"/>
                </a:solidFill>
              </a:rPr>
              <a:t>Tokenization</a:t>
            </a:r>
            <a:r>
              <a:rPr lang="en-US" sz="2000" b="0" dirty="0">
                <a:solidFill>
                  <a:srgbClr val="000000"/>
                </a:solidFill>
              </a:rPr>
              <a:t>-</a:t>
            </a:r>
            <a:br>
              <a:rPr lang="en-US" sz="2000" b="0" dirty="0">
                <a:solidFill>
                  <a:srgbClr val="000000"/>
                </a:solidFill>
              </a:rPr>
            </a:br>
            <a:r>
              <a:rPr lang="en-US" sz="2000" b="0" dirty="0">
                <a:solidFill>
                  <a:srgbClr val="202124"/>
                </a:solidFill>
                <a:ea typeface="+mj-lt"/>
                <a:cs typeface="+mj-lt"/>
              </a:rPr>
              <a:t>Tokenization, in the realm of Natural Language Processing (NLP) and machine learning, refers to </a:t>
            </a:r>
            <a:r>
              <a:rPr lang="en-US" sz="2000" b="0" dirty="0">
                <a:solidFill>
                  <a:srgbClr val="040C28"/>
                </a:solidFill>
                <a:ea typeface="+mj-lt"/>
                <a:cs typeface="+mj-lt"/>
              </a:rPr>
              <a:t>the process of converting a sequence of text into smaller parts, known as tokens</a:t>
            </a:r>
            <a:r>
              <a:rPr lang="en-US" sz="2000" b="0" dirty="0">
                <a:solidFill>
                  <a:srgbClr val="202124"/>
                </a:solidFill>
                <a:ea typeface="+mj-lt"/>
                <a:cs typeface="+mj-lt"/>
              </a:rPr>
              <a:t>. These tokens can be as small as characters or as long as words</a:t>
            </a:r>
            <a:br>
              <a:rPr lang="en-US" sz="2000" b="0" dirty="0">
                <a:solidFill>
                  <a:srgbClr val="202124"/>
                </a:solidFill>
                <a:ea typeface="+mj-lt"/>
                <a:cs typeface="+mj-lt"/>
              </a:rPr>
            </a:br>
            <a:br>
              <a:rPr lang="en-US" sz="2000" b="0" dirty="0">
                <a:solidFill>
                  <a:srgbClr val="202124"/>
                </a:solidFill>
                <a:ea typeface="+mj-lt"/>
                <a:cs typeface="+mj-lt"/>
              </a:rPr>
            </a:br>
            <a:br>
              <a:rPr lang="en-US" sz="2000" b="0" dirty="0">
                <a:solidFill>
                  <a:srgbClr val="202124"/>
                </a:solidFill>
                <a:ea typeface="+mj-lt"/>
                <a:cs typeface="+mj-lt"/>
              </a:rPr>
            </a:br>
            <a:br>
              <a:rPr lang="en-US" sz="2000" b="0" dirty="0">
                <a:solidFill>
                  <a:srgbClr val="202124"/>
                </a:solidFill>
                <a:ea typeface="+mj-lt"/>
                <a:cs typeface="+mj-lt"/>
              </a:rPr>
            </a:br>
            <a:br>
              <a:rPr lang="en-US" sz="2000" b="0" dirty="0">
                <a:ea typeface="+mj-lt"/>
                <a:cs typeface="+mj-lt"/>
              </a:rPr>
            </a:br>
            <a:r>
              <a:rPr lang="en-US" sz="2000" dirty="0">
                <a:solidFill>
                  <a:srgbClr val="000000"/>
                </a:solidFill>
              </a:rPr>
              <a:t>TFIDF vectorizer</a:t>
            </a:r>
            <a:r>
              <a:rPr lang="en-US" sz="2000" b="0" dirty="0">
                <a:solidFill>
                  <a:srgbClr val="000000"/>
                </a:solidFill>
              </a:rPr>
              <a:t>-</a:t>
            </a:r>
            <a:r>
              <a:rPr lang="en-US" sz="2000" b="0" dirty="0">
                <a:solidFill>
                  <a:srgbClr val="202124"/>
                </a:solidFill>
                <a:ea typeface="+mj-lt"/>
                <a:cs typeface="+mj-lt"/>
              </a:rPr>
              <a:t>Term frequency-inverse document frequency (TF-IDF) is </a:t>
            </a:r>
            <a:r>
              <a:rPr lang="en-US" sz="2000" b="0" dirty="0">
                <a:solidFill>
                  <a:srgbClr val="040C28"/>
                </a:solidFill>
                <a:ea typeface="+mj-lt"/>
                <a:cs typeface="+mj-lt"/>
              </a:rPr>
              <a:t>a natural language processing (NLP) technique that's used to measure the importance of different words in a sentence</a:t>
            </a:r>
            <a:endParaRPr lang="en-IN" sz="2000" dirty="0"/>
          </a:p>
        </p:txBody>
      </p:sp>
    </p:spTree>
    <p:extLst>
      <p:ext uri="{BB962C8B-B14F-4D97-AF65-F5344CB8AC3E}">
        <p14:creationId xmlns:p14="http://schemas.microsoft.com/office/powerpoint/2010/main" val="645673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B624C-4697-AA2F-08BC-739A99100B2C}"/>
              </a:ext>
            </a:extLst>
          </p:cNvPr>
          <p:cNvSpPr>
            <a:spLocks noGrp="1"/>
          </p:cNvSpPr>
          <p:nvPr>
            <p:ph type="title"/>
          </p:nvPr>
        </p:nvSpPr>
        <p:spPr>
          <a:xfrm>
            <a:off x="368300" y="353923"/>
            <a:ext cx="5165784" cy="6161178"/>
          </a:xfrm>
        </p:spPr>
        <p:txBody>
          <a:bodyPr>
            <a:normAutofit fontScale="90000"/>
          </a:bodyPr>
          <a:lstStyle/>
          <a:p>
            <a:r>
              <a:rPr lang="en-GB" u="sng" dirty="0">
                <a:solidFill>
                  <a:srgbClr val="00B050"/>
                </a:solidFill>
              </a:rPr>
              <a:t>EXPLORATORY</a:t>
            </a:r>
            <a:r>
              <a:rPr lang="en-GB" dirty="0"/>
              <a:t> </a:t>
            </a:r>
            <a:r>
              <a:rPr lang="en-GB" u="sng" dirty="0">
                <a:solidFill>
                  <a:srgbClr val="00B050"/>
                </a:solidFill>
              </a:rPr>
              <a:t>DATA</a:t>
            </a:r>
            <a:r>
              <a:rPr lang="en-GB" dirty="0"/>
              <a:t> </a:t>
            </a:r>
            <a:r>
              <a:rPr lang="en-GB" u="sng" dirty="0">
                <a:solidFill>
                  <a:srgbClr val="00B050"/>
                </a:solidFill>
              </a:rPr>
              <a:t>ANALYSIS</a:t>
            </a:r>
            <a:r>
              <a:rPr lang="en-GB" dirty="0">
                <a:solidFill>
                  <a:srgbClr val="00B050"/>
                </a:solidFill>
              </a:rPr>
              <a:t> (EDA)</a:t>
            </a:r>
            <a:br>
              <a:rPr lang="en-GB" dirty="0">
                <a:solidFill>
                  <a:srgbClr val="00B050"/>
                </a:solidFill>
              </a:rPr>
            </a:br>
            <a:br>
              <a:rPr lang="en-GB" dirty="0"/>
            </a:br>
            <a:r>
              <a:rPr lang="en-GB" sz="2000" dirty="0"/>
              <a:t>Visualizing</a:t>
            </a:r>
            <a:r>
              <a:rPr lang="en-GB" sz="2000" dirty="0">
                <a:solidFill>
                  <a:srgbClr val="00B050"/>
                </a:solidFill>
              </a:rPr>
              <a:t> </a:t>
            </a:r>
            <a:r>
              <a:rPr lang="en-GB" sz="2000" dirty="0"/>
              <a:t>results</a:t>
            </a:r>
            <a:br>
              <a:rPr lang="en-GB" sz="2000" dirty="0"/>
            </a:br>
            <a:r>
              <a:rPr lang="en-GB" sz="2000" dirty="0"/>
              <a:t>Bar chart for top nouns and verbs</a:t>
            </a:r>
            <a:br>
              <a:rPr lang="en-GB" sz="2000" dirty="0"/>
            </a:br>
            <a:br>
              <a:rPr lang="en-GB" sz="2000" dirty="0"/>
            </a:br>
            <a:br>
              <a:rPr lang="en-GB" sz="2000" dirty="0"/>
            </a:br>
            <a:br>
              <a:rPr lang="en-GB" sz="2000" dirty="0"/>
            </a:br>
            <a:r>
              <a:rPr lang="en-GB" sz="2000" b="0" dirty="0">
                <a:ea typeface="+mj-lt"/>
                <a:cs typeface="+mj-lt"/>
              </a:rPr>
              <a:t>&gt;Extracting all the skills from each category</a:t>
            </a:r>
            <a:br>
              <a:rPr lang="en-GB" sz="2000" b="0" dirty="0">
                <a:ea typeface="+mj-lt"/>
                <a:cs typeface="+mj-lt"/>
              </a:rPr>
            </a:br>
            <a:endParaRPr lang="en-GB" sz="2000" b="0" dirty="0">
              <a:ea typeface="+mj-lt"/>
              <a:cs typeface="+mj-lt"/>
            </a:endParaRPr>
          </a:p>
          <a:p>
            <a:r>
              <a:rPr lang="en-GB" sz="2000" b="0" dirty="0">
                <a:ea typeface="+mj-lt"/>
                <a:cs typeface="+mj-lt"/>
              </a:rPr>
              <a:t>&gt;Major skills of Peoplesoft are people soft, oracle, HCM, SQL, java, python.</a:t>
            </a:r>
            <a:br>
              <a:rPr lang="en-GB" sz="2000" b="0" dirty="0">
                <a:ea typeface="+mj-lt"/>
                <a:cs typeface="+mj-lt"/>
              </a:rPr>
            </a:br>
            <a:endParaRPr lang="en-GB" dirty="0"/>
          </a:p>
          <a:p>
            <a:r>
              <a:rPr lang="en-GB" sz="2000" b="0" dirty="0">
                <a:ea typeface="+mj-lt"/>
                <a:cs typeface="+mj-lt"/>
              </a:rPr>
              <a:t>Skills of React Developer are react, Java script, java, angular, SQL, oracle.</a:t>
            </a:r>
            <a:br>
              <a:rPr lang="en-GB" sz="2000" b="0" dirty="0">
                <a:ea typeface="+mj-lt"/>
                <a:cs typeface="+mj-lt"/>
              </a:rPr>
            </a:br>
            <a:endParaRPr lang="en-GB" dirty="0"/>
          </a:p>
          <a:p>
            <a:r>
              <a:rPr lang="en-GB" sz="2000" b="0" dirty="0">
                <a:ea typeface="+mj-lt"/>
                <a:cs typeface="+mj-lt"/>
              </a:rPr>
              <a:t>&gt;Skills of SQL Developer are SQL, python, oracle.</a:t>
            </a:r>
            <a:br>
              <a:rPr lang="en-GB" sz="2000" b="0" dirty="0">
                <a:ea typeface="+mj-lt"/>
                <a:cs typeface="+mj-lt"/>
              </a:rPr>
            </a:br>
            <a:endParaRPr lang="en-GB" dirty="0"/>
          </a:p>
          <a:p>
            <a:r>
              <a:rPr lang="en-GB" sz="2000" b="0" dirty="0">
                <a:ea typeface="+mj-lt"/>
                <a:cs typeface="+mj-lt"/>
              </a:rPr>
              <a:t>&gt;Skills of Workday are workday, HCM, people soft, oracle, SQL, FCM.</a:t>
            </a:r>
            <a:endParaRPr lang="en-GB" sz="2000" b="0" dirty="0"/>
          </a:p>
          <a:p>
            <a:endParaRPr lang="en-GB" sz="2000" dirty="0"/>
          </a:p>
          <a:p>
            <a:endParaRPr lang="en-GB" dirty="0"/>
          </a:p>
          <a:p>
            <a:endParaRPr lang="en-GB" dirty="0"/>
          </a:p>
        </p:txBody>
      </p:sp>
      <p:pic>
        <p:nvPicPr>
          <p:cNvPr id="3" name="Picture 2">
            <a:extLst>
              <a:ext uri="{FF2B5EF4-FFF2-40B4-BE49-F238E27FC236}">
                <a16:creationId xmlns:a16="http://schemas.microsoft.com/office/drawing/2014/main" id="{C608983E-F529-6C84-64C3-C07FC50B5197}"/>
              </a:ext>
            </a:extLst>
          </p:cNvPr>
          <p:cNvPicPr>
            <a:picLocks noChangeAspect="1"/>
          </p:cNvPicPr>
          <p:nvPr/>
        </p:nvPicPr>
        <p:blipFill>
          <a:blip r:embed="rId2"/>
          <a:stretch>
            <a:fillRect/>
          </a:stretch>
        </p:blipFill>
        <p:spPr>
          <a:xfrm>
            <a:off x="5697600" y="533400"/>
            <a:ext cx="6283200" cy="5981700"/>
          </a:xfrm>
          <a:prstGeom prst="rect">
            <a:avLst/>
          </a:prstGeom>
        </p:spPr>
      </p:pic>
    </p:spTree>
    <p:extLst>
      <p:ext uri="{BB962C8B-B14F-4D97-AF65-F5344CB8AC3E}">
        <p14:creationId xmlns:p14="http://schemas.microsoft.com/office/powerpoint/2010/main" val="2385772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03E39-6F64-A84B-A1D7-08C7F8214369}"/>
              </a:ext>
            </a:extLst>
          </p:cNvPr>
          <p:cNvSpPr>
            <a:spLocks noGrp="1"/>
          </p:cNvSpPr>
          <p:nvPr>
            <p:ph type="title"/>
          </p:nvPr>
        </p:nvSpPr>
        <p:spPr>
          <a:xfrm>
            <a:off x="342900" y="811123"/>
            <a:ext cx="9356784" cy="2517865"/>
          </a:xfrm>
          <a:solidFill>
            <a:schemeClr val="bg1"/>
          </a:solidFill>
        </p:spPr>
        <p:txBody>
          <a:bodyPr>
            <a:normAutofit/>
          </a:bodyPr>
          <a:lstStyle/>
          <a:p>
            <a:r>
              <a:rPr lang="en-GB" u="sng" dirty="0">
                <a:solidFill>
                  <a:srgbClr val="7030A0"/>
                </a:solidFill>
              </a:rPr>
              <a:t>EXPLORATORY</a:t>
            </a:r>
            <a:r>
              <a:rPr lang="en-GB" dirty="0"/>
              <a:t> </a:t>
            </a:r>
            <a:r>
              <a:rPr lang="en-GB" u="sng" dirty="0">
                <a:solidFill>
                  <a:srgbClr val="7030A0"/>
                </a:solidFill>
              </a:rPr>
              <a:t>DATA</a:t>
            </a:r>
            <a:r>
              <a:rPr lang="en-GB" dirty="0"/>
              <a:t> </a:t>
            </a:r>
            <a:r>
              <a:rPr lang="en-GB" u="sng" dirty="0">
                <a:solidFill>
                  <a:srgbClr val="7030A0"/>
                </a:solidFill>
              </a:rPr>
              <a:t>ANALYSIS</a:t>
            </a:r>
            <a:br>
              <a:rPr lang="en-GB" u="sng" dirty="0">
                <a:solidFill>
                  <a:srgbClr val="7030A0"/>
                </a:solidFill>
              </a:rPr>
            </a:br>
            <a:br>
              <a:rPr lang="en-GB" u="sng" dirty="0">
                <a:solidFill>
                  <a:srgbClr val="7030A0"/>
                </a:solidFill>
              </a:rPr>
            </a:br>
            <a:r>
              <a:rPr lang="en-GB" b="0" u="sng" dirty="0"/>
              <a:t>DISTRIBUTION</a:t>
            </a:r>
            <a:r>
              <a:rPr lang="en-GB" b="0" dirty="0"/>
              <a:t> </a:t>
            </a:r>
            <a:r>
              <a:rPr lang="en-GB" b="0" u="sng" dirty="0"/>
              <a:t>PLOT:</a:t>
            </a:r>
            <a:r>
              <a:rPr lang="en-GB" b="0" u="sng" dirty="0">
                <a:solidFill>
                  <a:srgbClr val="000000"/>
                </a:solidFill>
                <a:ea typeface="+mj-lt"/>
                <a:cs typeface="+mj-lt"/>
              </a:rPr>
              <a:t> </a:t>
            </a:r>
            <a:br>
              <a:rPr lang="en-GB" b="0" u="sng" dirty="0">
                <a:solidFill>
                  <a:srgbClr val="000000"/>
                </a:solidFill>
                <a:ea typeface="+mj-lt"/>
                <a:cs typeface="+mj-lt"/>
              </a:rPr>
            </a:br>
            <a:r>
              <a:rPr lang="en-GB" sz="1300" b="0" dirty="0">
                <a:solidFill>
                  <a:srgbClr val="4D5156"/>
                </a:solidFill>
                <a:ea typeface="+mj-lt"/>
                <a:cs typeface="+mj-lt"/>
              </a:rPr>
              <a:t>A distribution plot, </a:t>
            </a:r>
            <a:r>
              <a:rPr lang="en-GB" sz="1300" b="0" dirty="0">
                <a:solidFill>
                  <a:srgbClr val="040C28"/>
                </a:solidFill>
                <a:ea typeface="+mj-lt"/>
                <a:cs typeface="+mj-lt"/>
              </a:rPr>
              <a:t>depicts the variation in the data distribution</a:t>
            </a:r>
            <a:r>
              <a:rPr lang="en-GB" sz="1300" b="0" dirty="0">
                <a:solidFill>
                  <a:srgbClr val="4D5156"/>
                </a:solidFill>
                <a:ea typeface="+mj-lt"/>
                <a:cs typeface="+mj-lt"/>
              </a:rPr>
              <a:t>. Seaborn distribution </a:t>
            </a:r>
            <a:r>
              <a:rPr lang="en-GB" sz="1300" b="0" dirty="0" err="1">
                <a:solidFill>
                  <a:srgbClr val="4D5156"/>
                </a:solidFill>
                <a:ea typeface="+mj-lt"/>
                <a:cs typeface="+mj-lt"/>
              </a:rPr>
              <a:t>plotrepresents</a:t>
            </a:r>
            <a:r>
              <a:rPr lang="en-GB" sz="1300" b="0" dirty="0">
                <a:solidFill>
                  <a:srgbClr val="4D5156"/>
                </a:solidFill>
                <a:ea typeface="+mj-lt"/>
                <a:cs typeface="+mj-lt"/>
              </a:rPr>
              <a:t> the overall distribution of continuous data variables. The Seaborn module along with the Matplotlib module is used to depict the distribution plot with different variations in it.</a:t>
            </a:r>
            <a:br>
              <a:rPr lang="en-GB" sz="1300" u="sng" dirty="0"/>
            </a:br>
            <a:br>
              <a:rPr lang="en-GB" sz="1300" u="sng" dirty="0"/>
            </a:br>
            <a:endParaRPr lang="en-GB" sz="1300" u="sng" dirty="0">
              <a:solidFill>
                <a:srgbClr val="7030A0"/>
              </a:solidFill>
            </a:endParaRPr>
          </a:p>
        </p:txBody>
      </p:sp>
      <p:pic>
        <p:nvPicPr>
          <p:cNvPr id="3" name="Picture 2" descr="A graph of a line graph">
            <a:extLst>
              <a:ext uri="{FF2B5EF4-FFF2-40B4-BE49-F238E27FC236}">
                <a16:creationId xmlns:a16="http://schemas.microsoft.com/office/drawing/2014/main" id="{C761B695-4E84-1C25-F730-29D5AAD45A81}"/>
              </a:ext>
            </a:extLst>
          </p:cNvPr>
          <p:cNvPicPr>
            <a:picLocks noChangeAspect="1"/>
          </p:cNvPicPr>
          <p:nvPr/>
        </p:nvPicPr>
        <p:blipFill>
          <a:blip r:embed="rId2"/>
          <a:stretch>
            <a:fillRect/>
          </a:stretch>
        </p:blipFill>
        <p:spPr>
          <a:xfrm>
            <a:off x="744538" y="2757486"/>
            <a:ext cx="10715625" cy="3763170"/>
          </a:xfrm>
          <a:prstGeom prst="rect">
            <a:avLst/>
          </a:prstGeom>
        </p:spPr>
      </p:pic>
    </p:spTree>
    <p:extLst>
      <p:ext uri="{BB962C8B-B14F-4D97-AF65-F5344CB8AC3E}">
        <p14:creationId xmlns:p14="http://schemas.microsoft.com/office/powerpoint/2010/main" val="1327961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995C9-467A-A8A5-92AA-2EE4833C8F6A}"/>
              </a:ext>
            </a:extLst>
          </p:cNvPr>
          <p:cNvSpPr>
            <a:spLocks noGrp="1"/>
          </p:cNvSpPr>
          <p:nvPr>
            <p:ph type="title"/>
          </p:nvPr>
        </p:nvSpPr>
        <p:spPr>
          <a:xfrm>
            <a:off x="203200" y="671423"/>
            <a:ext cx="8886884" cy="2150359"/>
          </a:xfrm>
        </p:spPr>
        <p:txBody>
          <a:bodyPr>
            <a:normAutofit/>
          </a:bodyPr>
          <a:lstStyle/>
          <a:p>
            <a:r>
              <a:rPr lang="en-GB" u="sng" dirty="0">
                <a:solidFill>
                  <a:srgbClr val="FF0000"/>
                </a:solidFill>
              </a:rPr>
              <a:t>EXPLORATORY</a:t>
            </a:r>
            <a:r>
              <a:rPr lang="en-GB" dirty="0"/>
              <a:t> </a:t>
            </a:r>
            <a:r>
              <a:rPr lang="en-GB" u="sng" dirty="0">
                <a:solidFill>
                  <a:srgbClr val="FF0000"/>
                </a:solidFill>
              </a:rPr>
              <a:t>DATA</a:t>
            </a:r>
            <a:r>
              <a:rPr lang="en-GB" dirty="0"/>
              <a:t> </a:t>
            </a:r>
            <a:r>
              <a:rPr lang="en-GB" u="sng" dirty="0">
                <a:solidFill>
                  <a:srgbClr val="FF0000"/>
                </a:solidFill>
              </a:rPr>
              <a:t>ANALYSIS</a:t>
            </a:r>
            <a:r>
              <a:rPr lang="en-GB" dirty="0">
                <a:solidFill>
                  <a:srgbClr val="FF0000"/>
                </a:solidFill>
              </a:rPr>
              <a:t> (EDA)</a:t>
            </a:r>
            <a:br>
              <a:rPr lang="en-GB" dirty="0">
                <a:solidFill>
                  <a:srgbClr val="FF0000"/>
                </a:solidFill>
              </a:rPr>
            </a:br>
            <a:br>
              <a:rPr lang="en-GB" dirty="0"/>
            </a:br>
            <a:r>
              <a:rPr lang="en-GB" b="0" u="sng" dirty="0"/>
              <a:t>LINE</a:t>
            </a:r>
            <a:r>
              <a:rPr lang="en-GB" dirty="0">
                <a:solidFill>
                  <a:srgbClr val="FF0000"/>
                </a:solidFill>
              </a:rPr>
              <a:t> </a:t>
            </a:r>
            <a:r>
              <a:rPr lang="en-GB" b="0" u="sng" dirty="0"/>
              <a:t>PLOT:</a:t>
            </a:r>
            <a:r>
              <a:rPr lang="en-GB" sz="1500" b="0" dirty="0">
                <a:solidFill>
                  <a:srgbClr val="202124"/>
                </a:solidFill>
                <a:ea typeface="+mj-lt"/>
                <a:cs typeface="+mj-lt"/>
              </a:rPr>
              <a:t>A line plot, also called a dot plot, is </a:t>
            </a:r>
            <a:r>
              <a:rPr lang="en-GB" sz="1500" b="0" dirty="0">
                <a:solidFill>
                  <a:srgbClr val="040C28"/>
                </a:solidFill>
                <a:ea typeface="+mj-lt"/>
                <a:cs typeface="+mj-lt"/>
              </a:rPr>
              <a:t>a graph that shows the frequency, or the number of times, a value occurs in a data set</a:t>
            </a:r>
            <a:r>
              <a:rPr lang="en-GB" sz="1500" b="0" dirty="0">
                <a:solidFill>
                  <a:srgbClr val="202124"/>
                </a:solidFill>
                <a:ea typeface="+mj-lt"/>
                <a:cs typeface="+mj-lt"/>
              </a:rPr>
              <a:t>. This dot plot contains a random dataset. Line plots are constructed with each value recorded along the horizontal axis, also called the x-axis.</a:t>
            </a:r>
            <a:endParaRPr lang="en-GB" b="0" u="sng" dirty="0"/>
          </a:p>
        </p:txBody>
      </p:sp>
      <p:pic>
        <p:nvPicPr>
          <p:cNvPr id="3" name="Picture 2" descr="A blue line graph with numbers&#10;&#10;Description automatically generated">
            <a:extLst>
              <a:ext uri="{FF2B5EF4-FFF2-40B4-BE49-F238E27FC236}">
                <a16:creationId xmlns:a16="http://schemas.microsoft.com/office/drawing/2014/main" id="{06941732-67ED-E81C-2A3F-FAC87C2B35D2}"/>
              </a:ext>
            </a:extLst>
          </p:cNvPr>
          <p:cNvPicPr>
            <a:picLocks noChangeAspect="1"/>
          </p:cNvPicPr>
          <p:nvPr/>
        </p:nvPicPr>
        <p:blipFill>
          <a:blip r:embed="rId2"/>
          <a:stretch>
            <a:fillRect/>
          </a:stretch>
        </p:blipFill>
        <p:spPr>
          <a:xfrm>
            <a:off x="772291" y="2822575"/>
            <a:ext cx="10266418" cy="3857625"/>
          </a:xfrm>
          <a:prstGeom prst="rect">
            <a:avLst/>
          </a:prstGeom>
        </p:spPr>
      </p:pic>
    </p:spTree>
    <p:extLst>
      <p:ext uri="{BB962C8B-B14F-4D97-AF65-F5344CB8AC3E}">
        <p14:creationId xmlns:p14="http://schemas.microsoft.com/office/powerpoint/2010/main" val="658629606"/>
      </p:ext>
    </p:extLst>
  </p:cSld>
  <p:clrMapOvr>
    <a:masterClrMapping/>
  </p:clrMapOvr>
</p:sld>
</file>

<file path=ppt/theme/theme1.xml><?xml version="1.0" encoding="utf-8"?>
<a:theme xmlns:a="http://schemas.openxmlformats.org/drawingml/2006/main" name="SwellVTI">
  <a:themeElements>
    <a:clrScheme name="Swell">
      <a:dk1>
        <a:sysClr val="windowText" lastClr="000000"/>
      </a:dk1>
      <a:lt1>
        <a:sysClr val="window" lastClr="FFFFFF"/>
      </a:lt1>
      <a:dk2>
        <a:srgbClr val="233B47"/>
      </a:dk2>
      <a:lt2>
        <a:srgbClr val="FEEFD9"/>
      </a:lt2>
      <a:accent1>
        <a:srgbClr val="16AEA7"/>
      </a:accent1>
      <a:accent2>
        <a:srgbClr val="618F88"/>
      </a:accent2>
      <a:accent3>
        <a:srgbClr val="7A9973"/>
      </a:accent3>
      <a:accent4>
        <a:srgbClr val="8AAE8E"/>
      </a:accent4>
      <a:accent5>
        <a:srgbClr val="EB8F60"/>
      </a:accent5>
      <a:accent6>
        <a:srgbClr val="E57A6F"/>
      </a:accent6>
      <a:hlink>
        <a:srgbClr val="13968F"/>
      </a:hlink>
      <a:folHlink>
        <a:srgbClr val="E56152"/>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emplate>office theme</Template>
  <TotalTime>24</TotalTime>
  <Words>663</Words>
  <Application>Microsoft Office PowerPoint</Application>
  <PresentationFormat>Widescreen</PresentationFormat>
  <Paragraphs>37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Neue Haas Grotesk Text Pro</vt:lpstr>
      <vt:lpstr>SwellVTI</vt:lpstr>
      <vt:lpstr>RESUME CLASSIFICATION NLP</vt:lpstr>
      <vt:lpstr>Agenda                            Problem statement                            Data Summary                            Exploratory Data Analysis (EDA)                            Model Building                            Conclusion                                        </vt:lpstr>
      <vt:lpstr>PROBLEM STATEMENT  In today's competitive job market, recruiters are often flooded with hundreds, even thousands of resumes for a single position. Manually sorting through this volume of data is a time-consuming and error-prone process. This presentation will explore how machine learning can be used to automate resume classification, making the recruitment process faster and more efficient. </vt:lpstr>
      <vt:lpstr>DATA SUMMARY  The dataset consists of 4 different categories of resumes: Peoplesoft, React &amp; SQL Developers, and Workday. </vt:lpstr>
      <vt:lpstr>EXPLORATORY DATA ANALYSIS (EDA)   Word cloud:  Creating a word cloud is a great way to visually represent text data, highlighting the most frequent words by making them larger and more prominent.</vt:lpstr>
      <vt:lpstr>The methods we used for  Tokenization- Tokenization, in the realm of Natural Language Processing (NLP) and machine learning, refers to the process of converting a sequence of text into smaller parts, known as tokens. These tokens can be as small as characters or as long as words     TFIDF vectorizer-Term frequency-inverse document frequency (TF-IDF) is a natural language processing (NLP) technique that's used to measure the importance of different words in a sentence</vt:lpstr>
      <vt:lpstr>EXPLORATORY DATA ANALYSIS (EDA)  Visualizing results Bar chart for top nouns and verbs    &gt;Extracting all the skills from each category  &gt;Major skills of Peoplesoft are people soft, oracle, HCM, SQL, java, python.  Skills of React Developer are react, Java script, java, angular, SQL, oracle.  &gt;Skills of SQL Developer are SQL, python, oracle.  &gt;Skills of Workday are workday, HCM, people soft, oracle, SQL, FCM.   </vt:lpstr>
      <vt:lpstr>EXPLORATORY DATA ANALYSIS  DISTRIBUTION PLOT:  A distribution plot, depicts the variation in the data distribution. Seaborn distribution plotrepresents the overall distribution of continuous data variables. The Seaborn module along with the Matplotlib module is used to depict the distribution plot with different variations in it.  </vt:lpstr>
      <vt:lpstr>EXPLORATORY DATA ANALYSIS (EDA)  LINE PLOT:A line plot, also called a dot plot, is a graph that shows the frequency, or the number of times, a value occurs in a data set. This dot plot contains a random dataset. Line plots are constructed with each value recorded along the horizontal axis, also called the x-axis.</vt:lpstr>
      <vt:lpstr>EXPLORATORY DATA ANALYSIS (EDA)  Scatter plot :  A scatter plot (aka scatter chart, scatter graph) uses dots to represent values for two different numeric variables. The position of each dot on the horizontal and vertical axis indicates values for an individual data point. Scatter plots are used to observe relationships between variables.  &gt;Scatter plot has no pattern formed so it is a good sentimental thing.</vt:lpstr>
      <vt:lpstr>MODEL BUILDING   &gt;In Model building we used few models like Logistic regression, KNN,SVM.  &gt; we choose logistic model because the f1 score for logistic regression model is 1   &gt;In logistic regression model we get a accuracy 1.0 </vt:lpstr>
      <vt:lpstr>MODEL DEPOLYMENT   &gt;Uploads a resume file.  &gt;Preprocesses the text for model compatibility.  &gt;Uses the loaded model to make predictions.  &gt;Displays the predicted job category on the web app.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Akshara</dc:creator>
  <cp:lastModifiedBy>Akshara k k</cp:lastModifiedBy>
  <cp:revision>690</cp:revision>
  <dcterms:created xsi:type="dcterms:W3CDTF">2024-06-07T07:41:03Z</dcterms:created>
  <dcterms:modified xsi:type="dcterms:W3CDTF">2024-06-08T09:27:00Z</dcterms:modified>
</cp:coreProperties>
</file>