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2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585720" y="2069719"/>
            <a:ext cx="7020559"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172" y="4572"/>
            <a:ext cx="2814955" cy="6854190"/>
          </a:xfrm>
          <a:custGeom>
            <a:avLst/>
            <a:gdLst/>
            <a:ahLst/>
            <a:cxnLst/>
            <a:rect l="l" t="t" r="r" b="b"/>
            <a:pathLst>
              <a:path w="2814954" h="6854190">
                <a:moveTo>
                  <a:pt x="0" y="0"/>
                </a:moveTo>
                <a:lnTo>
                  <a:pt x="1217929" y="6852919"/>
                </a:lnTo>
              </a:path>
              <a:path w="2814954" h="6854190">
                <a:moveTo>
                  <a:pt x="2814828" y="3691128"/>
                </a:moveTo>
                <a:lnTo>
                  <a:pt x="2814828" y="6854062"/>
                </a:lnTo>
              </a:path>
            </a:pathLst>
          </a:custGeom>
          <a:ln w="9144">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700" y="0"/>
                </a:lnTo>
                <a:lnTo>
                  <a:pt x="0" y="6857999"/>
                </a:lnTo>
                <a:lnTo>
                  <a:pt x="3009900" y="6857999"/>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4" y="0"/>
            <a:ext cx="2588895" cy="6858000"/>
          </a:xfrm>
          <a:custGeom>
            <a:avLst/>
            <a:gdLst/>
            <a:ahLst/>
            <a:cxnLst/>
            <a:rect l="l" t="t" r="r" b="b"/>
            <a:pathLst>
              <a:path w="2588895" h="6858000">
                <a:moveTo>
                  <a:pt x="2588641" y="0"/>
                </a:moveTo>
                <a:lnTo>
                  <a:pt x="0" y="0"/>
                </a:lnTo>
                <a:lnTo>
                  <a:pt x="1208277" y="6857999"/>
                </a:lnTo>
                <a:lnTo>
                  <a:pt x="2588641" y="6857999"/>
                </a:lnTo>
                <a:lnTo>
                  <a:pt x="2588641"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8" y="0"/>
            <a:ext cx="2854960" cy="6858000"/>
          </a:xfrm>
          <a:custGeom>
            <a:avLst/>
            <a:gdLst/>
            <a:ahLst/>
            <a:cxnLst/>
            <a:rect l="l" t="t" r="r" b="b"/>
            <a:pathLst>
              <a:path w="2854959" h="6858000">
                <a:moveTo>
                  <a:pt x="2854452" y="0"/>
                </a:moveTo>
                <a:lnTo>
                  <a:pt x="0" y="0"/>
                </a:lnTo>
                <a:lnTo>
                  <a:pt x="2470277" y="6857999"/>
                </a:lnTo>
                <a:lnTo>
                  <a:pt x="2854452" y="6857999"/>
                </a:lnTo>
                <a:lnTo>
                  <a:pt x="2854452"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350" y="0"/>
                </a:lnTo>
                <a:lnTo>
                  <a:pt x="0" y="6857999"/>
                </a:lnTo>
                <a:lnTo>
                  <a:pt x="1295400" y="6857999"/>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805" y="6857999"/>
                </a:lnTo>
                <a:lnTo>
                  <a:pt x="1255776" y="6857999"/>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 name="Holder 2"/>
          <p:cNvSpPr>
            <a:spLocks noGrp="1"/>
          </p:cNvSpPr>
          <p:nvPr>
            <p:ph type="title"/>
          </p:nvPr>
        </p:nvSpPr>
        <p:spPr>
          <a:xfrm>
            <a:off x="558800" y="709929"/>
            <a:ext cx="9751060" cy="574040"/>
          </a:xfrm>
          <a:prstGeom prst="rect">
            <a:avLst/>
          </a:prstGeom>
        </p:spPr>
        <p:txBody>
          <a:bodyPr wrap="square" lIns="0" tIns="0" rIns="0" bIns="0">
            <a:spAutoFit/>
          </a:bodyPr>
          <a:lstStyle>
            <a:lvl1pPr>
              <a:defRPr sz="36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849878" y="1283461"/>
            <a:ext cx="7706359" cy="38474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Z-NXAsguvzVDM9UsElEA1T0Xx4yH4UML/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33688" y="0"/>
            <a:ext cx="3263265" cy="6862445"/>
            <a:chOff x="8933688" y="0"/>
            <a:chExt cx="3263265" cy="6862445"/>
          </a:xfrm>
        </p:grpSpPr>
        <p:sp>
          <p:nvSpPr>
            <p:cNvPr id="3" name="object 3"/>
            <p:cNvSpPr/>
            <p:nvPr/>
          </p:nvSpPr>
          <p:spPr>
            <a:xfrm>
              <a:off x="9377172" y="4572"/>
              <a:ext cx="2814955" cy="6854190"/>
            </a:xfrm>
            <a:custGeom>
              <a:avLst/>
              <a:gdLst/>
              <a:ahLst/>
              <a:cxnLst/>
              <a:rect l="l" t="t" r="r" b="b"/>
              <a:pathLst>
                <a:path w="2814954" h="6854190">
                  <a:moveTo>
                    <a:pt x="0" y="0"/>
                  </a:moveTo>
                  <a:lnTo>
                    <a:pt x="1217929" y="6852919"/>
                  </a:lnTo>
                </a:path>
                <a:path w="2814954" h="6854190">
                  <a:moveTo>
                    <a:pt x="2814828" y="3691128"/>
                  </a:moveTo>
                  <a:lnTo>
                    <a:pt x="2814828" y="6854062"/>
                  </a:lnTo>
                </a:path>
              </a:pathLst>
            </a:custGeom>
            <a:ln w="9144">
              <a:solidFill>
                <a:srgbClr val="5FC9ED"/>
              </a:solidFill>
            </a:ln>
          </p:spPr>
          <p:txBody>
            <a:bodyPr wrap="square" lIns="0" tIns="0" rIns="0" bIns="0" rtlCol="0"/>
            <a:lstStyle/>
            <a:p>
              <a:endParaRPr/>
            </a:p>
          </p:txBody>
        </p:sp>
        <p:sp>
          <p:nvSpPr>
            <p:cNvPr id="4" name="object 4"/>
            <p:cNvSpPr/>
            <p:nvPr/>
          </p:nvSpPr>
          <p:spPr>
            <a:xfrm>
              <a:off x="9182100" y="0"/>
              <a:ext cx="3009900" cy="6858000"/>
            </a:xfrm>
            <a:custGeom>
              <a:avLst/>
              <a:gdLst/>
              <a:ahLst/>
              <a:cxnLst/>
              <a:rect l="l" t="t" r="r" b="b"/>
              <a:pathLst>
                <a:path w="3009900" h="6858000">
                  <a:moveTo>
                    <a:pt x="3009900" y="0"/>
                  </a:moveTo>
                  <a:lnTo>
                    <a:pt x="2044700" y="0"/>
                  </a:lnTo>
                  <a:lnTo>
                    <a:pt x="0" y="6857999"/>
                  </a:lnTo>
                  <a:lnTo>
                    <a:pt x="3009900" y="6857999"/>
                  </a:lnTo>
                  <a:lnTo>
                    <a:pt x="3009900" y="0"/>
                  </a:lnTo>
                  <a:close/>
                </a:path>
              </a:pathLst>
            </a:custGeom>
            <a:solidFill>
              <a:srgbClr val="5FC9ED">
                <a:alpha val="36077"/>
              </a:srgbClr>
            </a:solidFill>
          </p:spPr>
          <p:txBody>
            <a:bodyPr wrap="square" lIns="0" tIns="0" rIns="0" bIns="0" rtlCol="0"/>
            <a:lstStyle/>
            <a:p>
              <a:endParaRPr/>
            </a:p>
          </p:txBody>
        </p:sp>
        <p:sp>
          <p:nvSpPr>
            <p:cNvPr id="5" name="object 5"/>
            <p:cNvSpPr/>
            <p:nvPr/>
          </p:nvSpPr>
          <p:spPr>
            <a:xfrm>
              <a:off x="9602724" y="0"/>
              <a:ext cx="2588895" cy="6858000"/>
            </a:xfrm>
            <a:custGeom>
              <a:avLst/>
              <a:gdLst/>
              <a:ahLst/>
              <a:cxnLst/>
              <a:rect l="l" t="t" r="r" b="b"/>
              <a:pathLst>
                <a:path w="2588895" h="6858000">
                  <a:moveTo>
                    <a:pt x="2588641" y="0"/>
                  </a:moveTo>
                  <a:lnTo>
                    <a:pt x="0" y="0"/>
                  </a:lnTo>
                  <a:lnTo>
                    <a:pt x="1208277" y="6857999"/>
                  </a:lnTo>
                  <a:lnTo>
                    <a:pt x="2588641" y="6857999"/>
                  </a:lnTo>
                  <a:lnTo>
                    <a:pt x="2588641" y="0"/>
                  </a:lnTo>
                  <a:close/>
                </a:path>
              </a:pathLst>
            </a:custGeom>
            <a:solidFill>
              <a:srgbClr val="5FC9ED">
                <a:alpha val="19999"/>
              </a:srgbClr>
            </a:solidFill>
          </p:spPr>
          <p:txBody>
            <a:bodyPr wrap="square" lIns="0" tIns="0" rIns="0" bIns="0" rtlCol="0"/>
            <a:lstStyle/>
            <a:p>
              <a:endParaRPr/>
            </a:p>
          </p:txBody>
        </p:sp>
        <p:sp>
          <p:nvSpPr>
            <p:cNvPr id="6" name="object 6"/>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a:endParaRPr/>
            </a:p>
          </p:txBody>
        </p:sp>
        <p:sp>
          <p:nvSpPr>
            <p:cNvPr id="7" name="object 7"/>
            <p:cNvSpPr/>
            <p:nvPr/>
          </p:nvSpPr>
          <p:spPr>
            <a:xfrm>
              <a:off x="9337548" y="0"/>
              <a:ext cx="2854960" cy="6858000"/>
            </a:xfrm>
            <a:custGeom>
              <a:avLst/>
              <a:gdLst/>
              <a:ahLst/>
              <a:cxnLst/>
              <a:rect l="l" t="t" r="r" b="b"/>
              <a:pathLst>
                <a:path w="2854959" h="6858000">
                  <a:moveTo>
                    <a:pt x="2854452" y="0"/>
                  </a:moveTo>
                  <a:lnTo>
                    <a:pt x="0" y="0"/>
                  </a:lnTo>
                  <a:lnTo>
                    <a:pt x="2470277" y="6857999"/>
                  </a:lnTo>
                  <a:lnTo>
                    <a:pt x="2854452" y="6857999"/>
                  </a:lnTo>
                  <a:lnTo>
                    <a:pt x="2854452" y="0"/>
                  </a:lnTo>
                  <a:close/>
                </a:path>
              </a:pathLst>
            </a:custGeom>
            <a:solidFill>
              <a:srgbClr val="17AEE2">
                <a:alpha val="50195"/>
              </a:srgbClr>
            </a:solidFill>
          </p:spPr>
          <p:txBody>
            <a:bodyPr wrap="square" lIns="0" tIns="0" rIns="0" bIns="0" rtlCol="0"/>
            <a:lstStyle/>
            <a:p>
              <a:endParaRPr/>
            </a:p>
          </p:txBody>
        </p:sp>
        <p:sp>
          <p:nvSpPr>
            <p:cNvPr id="8" name="object 8"/>
            <p:cNvSpPr/>
            <p:nvPr/>
          </p:nvSpPr>
          <p:spPr>
            <a:xfrm>
              <a:off x="10896600" y="0"/>
              <a:ext cx="1295400" cy="6858000"/>
            </a:xfrm>
            <a:custGeom>
              <a:avLst/>
              <a:gdLst/>
              <a:ahLst/>
              <a:cxnLst/>
              <a:rect l="l" t="t" r="r" b="b"/>
              <a:pathLst>
                <a:path w="1295400" h="6858000">
                  <a:moveTo>
                    <a:pt x="1295400" y="0"/>
                  </a:moveTo>
                  <a:lnTo>
                    <a:pt x="1022350" y="0"/>
                  </a:lnTo>
                  <a:lnTo>
                    <a:pt x="0" y="6857999"/>
                  </a:lnTo>
                  <a:lnTo>
                    <a:pt x="1295400" y="6857999"/>
                  </a:lnTo>
                  <a:lnTo>
                    <a:pt x="1295400" y="0"/>
                  </a:lnTo>
                  <a:close/>
                </a:path>
              </a:pathLst>
            </a:custGeom>
            <a:solidFill>
              <a:srgbClr val="2C83C3">
                <a:alpha val="70195"/>
              </a:srgbClr>
            </a:solidFill>
          </p:spPr>
          <p:txBody>
            <a:bodyPr wrap="square" lIns="0" tIns="0" rIns="0" bIns="0" rtlCol="0"/>
            <a:lstStyle/>
            <a:p>
              <a:endParaRPr/>
            </a:p>
          </p:txBody>
        </p:sp>
        <p:sp>
          <p:nvSpPr>
            <p:cNvPr id="9" name="object 9"/>
            <p:cNvSpPr/>
            <p:nvPr/>
          </p:nvSpPr>
          <p:spPr>
            <a:xfrm>
              <a:off x="10936223" y="0"/>
              <a:ext cx="1256030" cy="6858000"/>
            </a:xfrm>
            <a:custGeom>
              <a:avLst/>
              <a:gdLst/>
              <a:ahLst/>
              <a:cxnLst/>
              <a:rect l="l" t="t" r="r" b="b"/>
              <a:pathLst>
                <a:path w="1256029" h="6858000">
                  <a:moveTo>
                    <a:pt x="1255776" y="0"/>
                  </a:moveTo>
                  <a:lnTo>
                    <a:pt x="0" y="0"/>
                  </a:lnTo>
                  <a:lnTo>
                    <a:pt x="1114805" y="6857999"/>
                  </a:lnTo>
                  <a:lnTo>
                    <a:pt x="1255776" y="6857999"/>
                  </a:lnTo>
                  <a:lnTo>
                    <a:pt x="1255776" y="0"/>
                  </a:lnTo>
                  <a:close/>
                </a:path>
              </a:pathLst>
            </a:custGeom>
            <a:solidFill>
              <a:srgbClr val="216092">
                <a:alpha val="79998"/>
              </a:srgbClr>
            </a:solidFill>
          </p:spPr>
          <p:txBody>
            <a:bodyPr wrap="square" lIns="0" tIns="0" rIns="0" bIns="0" rtlCol="0"/>
            <a:lstStyle/>
            <a:p>
              <a:endParaRPr/>
            </a:p>
          </p:txBody>
        </p:sp>
        <p:sp>
          <p:nvSpPr>
            <p:cNvPr id="10" name="object 10"/>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1" name="object 11"/>
          <p:cNvSpPr txBox="1">
            <a:spLocks noGrp="1"/>
          </p:cNvSpPr>
          <p:nvPr>
            <p:ph type="ctrTitle"/>
          </p:nvPr>
        </p:nvSpPr>
        <p:spPr>
          <a:prstGeom prst="rect">
            <a:avLst/>
          </a:prstGeom>
        </p:spPr>
        <p:txBody>
          <a:bodyPr vert="horz" wrap="square" lIns="0" tIns="13335" rIns="0" bIns="0" rtlCol="0">
            <a:spAutoFit/>
          </a:bodyPr>
          <a:lstStyle/>
          <a:p>
            <a:pPr marL="3822700">
              <a:lnSpc>
                <a:spcPct val="100000"/>
              </a:lnSpc>
              <a:spcBef>
                <a:spcPts val="105"/>
              </a:spcBef>
            </a:pPr>
            <a:r>
              <a:rPr dirty="0"/>
              <a:t>S</a:t>
            </a:r>
            <a:r>
              <a:rPr spc="-40" dirty="0"/>
              <a:t> </a:t>
            </a:r>
            <a:r>
              <a:rPr spc="-5" dirty="0"/>
              <a:t>Akshara</a:t>
            </a:r>
            <a:r>
              <a:rPr spc="-45" dirty="0"/>
              <a:t> </a:t>
            </a:r>
            <a:r>
              <a:rPr dirty="0"/>
              <a:t>Preethi</a:t>
            </a:r>
          </a:p>
        </p:txBody>
      </p:sp>
      <p:sp>
        <p:nvSpPr>
          <p:cNvPr id="12" name="object 12"/>
          <p:cNvSpPr txBox="1"/>
          <p:nvPr/>
        </p:nvSpPr>
        <p:spPr>
          <a:xfrm>
            <a:off x="6484746" y="2807334"/>
            <a:ext cx="18535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a:cs typeface="Trebuchet MS"/>
              </a:rPr>
              <a:t>Final</a:t>
            </a:r>
            <a:r>
              <a:rPr sz="2400" b="1" spc="-135" dirty="0">
                <a:solidFill>
                  <a:srgbClr val="2C926B"/>
                </a:solidFill>
                <a:latin typeface="Trebuchet MS"/>
                <a:cs typeface="Trebuchet MS"/>
              </a:rPr>
              <a:t> </a:t>
            </a:r>
            <a:r>
              <a:rPr sz="2400" b="1" spc="-5" dirty="0">
                <a:solidFill>
                  <a:srgbClr val="2C926B"/>
                </a:solidFill>
                <a:latin typeface="Trebuchet MS"/>
                <a:cs typeface="Trebuchet MS"/>
              </a:rPr>
              <a:t>Project</a:t>
            </a:r>
            <a:endParaRPr sz="2400">
              <a:latin typeface="Trebuchet MS"/>
              <a:cs typeface="Trebuchet MS"/>
            </a:endParaRPr>
          </a:p>
        </p:txBody>
      </p:sp>
      <p:sp>
        <p:nvSpPr>
          <p:cNvPr id="13" name="object 13"/>
          <p:cNvSpPr txBox="1"/>
          <p:nvPr/>
        </p:nvSpPr>
        <p:spPr>
          <a:xfrm>
            <a:off x="11381993" y="6441135"/>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
        <p:nvSpPr>
          <p:cNvPr id="14" name="object 1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grpSp>
        <p:nvGrpSpPr>
          <p:cNvPr id="15" name="object 15"/>
          <p:cNvGrpSpPr/>
          <p:nvPr/>
        </p:nvGrpSpPr>
        <p:grpSpPr>
          <a:xfrm>
            <a:off x="743712" y="1104900"/>
            <a:ext cx="1742439" cy="1333500"/>
            <a:chOff x="743712" y="1104900"/>
            <a:chExt cx="1742439" cy="1333500"/>
          </a:xfrm>
        </p:grpSpPr>
        <p:sp>
          <p:nvSpPr>
            <p:cNvPr id="16" name="object 16"/>
            <p:cNvSpPr/>
            <p:nvPr/>
          </p:nvSpPr>
          <p:spPr>
            <a:xfrm>
              <a:off x="743712" y="1380743"/>
              <a:ext cx="1228725" cy="1057910"/>
            </a:xfrm>
            <a:custGeom>
              <a:avLst/>
              <a:gdLst/>
              <a:ahLst/>
              <a:cxnLst/>
              <a:rect l="l" t="t" r="r" b="b"/>
              <a:pathLst>
                <a:path w="1228725" h="1057910">
                  <a:moveTo>
                    <a:pt x="964311" y="0"/>
                  </a:moveTo>
                  <a:lnTo>
                    <a:pt x="264083" y="0"/>
                  </a:lnTo>
                  <a:lnTo>
                    <a:pt x="0" y="529208"/>
                  </a:lnTo>
                  <a:lnTo>
                    <a:pt x="264083" y="1057655"/>
                  </a:lnTo>
                  <a:lnTo>
                    <a:pt x="964311" y="1057655"/>
                  </a:lnTo>
                  <a:lnTo>
                    <a:pt x="1228344" y="529208"/>
                  </a:lnTo>
                  <a:lnTo>
                    <a:pt x="964311" y="0"/>
                  </a:lnTo>
                  <a:close/>
                </a:path>
              </a:pathLst>
            </a:custGeom>
            <a:solidFill>
              <a:srgbClr val="5FC9ED"/>
            </a:solidFill>
          </p:spPr>
          <p:txBody>
            <a:bodyPr wrap="square" lIns="0" tIns="0" rIns="0" bIns="0" rtlCol="0"/>
            <a:lstStyle/>
            <a:p>
              <a:endParaRPr/>
            </a:p>
          </p:txBody>
        </p:sp>
        <p:sp>
          <p:nvSpPr>
            <p:cNvPr id="17" name="object 17"/>
            <p:cNvSpPr/>
            <p:nvPr/>
          </p:nvSpPr>
          <p:spPr>
            <a:xfrm>
              <a:off x="1837944" y="1104900"/>
              <a:ext cx="647700" cy="561340"/>
            </a:xfrm>
            <a:custGeom>
              <a:avLst/>
              <a:gdLst/>
              <a:ahLst/>
              <a:cxnLst/>
              <a:rect l="l" t="t" r="r" b="b"/>
              <a:pathLst>
                <a:path w="647700" h="561339">
                  <a:moveTo>
                    <a:pt x="507364" y="0"/>
                  </a:moveTo>
                  <a:lnTo>
                    <a:pt x="140335" y="0"/>
                  </a:lnTo>
                  <a:lnTo>
                    <a:pt x="0" y="280670"/>
                  </a:lnTo>
                  <a:lnTo>
                    <a:pt x="140335" y="560832"/>
                  </a:lnTo>
                  <a:lnTo>
                    <a:pt x="507364" y="560832"/>
                  </a:lnTo>
                  <a:lnTo>
                    <a:pt x="647700" y="280670"/>
                  </a:lnTo>
                  <a:lnTo>
                    <a:pt x="507364" y="0"/>
                  </a:lnTo>
                  <a:close/>
                </a:path>
              </a:pathLst>
            </a:custGeom>
            <a:solidFill>
              <a:srgbClr val="2C926B"/>
            </a:solidFill>
          </p:spPr>
          <p:txBody>
            <a:bodyPr wrap="square" lIns="0" tIns="0" rIns="0" bIns="0" rtlCol="0"/>
            <a:lstStyle/>
            <a:p>
              <a:endParaRPr/>
            </a:p>
          </p:txBody>
        </p:sp>
      </p:grpSp>
      <p:sp>
        <p:nvSpPr>
          <p:cNvPr id="18" name="object 18"/>
          <p:cNvSpPr/>
          <p:nvPr/>
        </p:nvSpPr>
        <p:spPr>
          <a:xfrm>
            <a:off x="3753611" y="1190244"/>
            <a:ext cx="1666239" cy="1438910"/>
          </a:xfrm>
          <a:custGeom>
            <a:avLst/>
            <a:gdLst/>
            <a:ahLst/>
            <a:cxnLst/>
            <a:rect l="l" t="t" r="r" b="b"/>
            <a:pathLst>
              <a:path w="1666239" h="1438910">
                <a:moveTo>
                  <a:pt x="1306576" y="0"/>
                </a:moveTo>
                <a:lnTo>
                  <a:pt x="359155" y="0"/>
                </a:lnTo>
                <a:lnTo>
                  <a:pt x="0" y="719708"/>
                </a:lnTo>
                <a:lnTo>
                  <a:pt x="359155" y="1438655"/>
                </a:lnTo>
                <a:lnTo>
                  <a:pt x="1306576" y="1438655"/>
                </a:lnTo>
                <a:lnTo>
                  <a:pt x="1665732" y="719708"/>
                </a:lnTo>
                <a:lnTo>
                  <a:pt x="1306576" y="0"/>
                </a:lnTo>
                <a:close/>
              </a:path>
            </a:pathLst>
          </a:custGeom>
          <a:solidFill>
            <a:srgbClr val="42D0A0"/>
          </a:solidFill>
        </p:spPr>
        <p:txBody>
          <a:bodyPr wrap="square" lIns="0" tIns="0" rIns="0" bIns="0" rtlCol="0"/>
          <a:lstStyle/>
          <a:p>
            <a:endParaRPr/>
          </a:p>
        </p:txBody>
      </p:sp>
      <p:sp>
        <p:nvSpPr>
          <p:cNvPr id="19" name="object 19"/>
          <p:cNvSpPr txBox="1"/>
          <p:nvPr/>
        </p:nvSpPr>
        <p:spPr>
          <a:xfrm>
            <a:off x="740155" y="6454851"/>
            <a:ext cx="1776730" cy="193675"/>
          </a:xfrm>
          <a:prstGeom prst="rect">
            <a:avLst/>
          </a:prstGeom>
        </p:spPr>
        <p:txBody>
          <a:bodyPr vert="horz" wrap="square" lIns="0" tIns="12700" rIns="0" bIns="0" rtlCol="0">
            <a:spAutoFit/>
          </a:bodyPr>
          <a:lstStyle/>
          <a:p>
            <a:pPr marL="12700">
              <a:lnSpc>
                <a:spcPct val="100000"/>
              </a:lnSpc>
              <a:spcBef>
                <a:spcPts val="100"/>
              </a:spcBef>
              <a:tabLst>
                <a:tab pos="80962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70" dirty="0">
                <a:solidFill>
                  <a:srgbClr val="2C83C3"/>
                </a:solidFill>
                <a:latin typeface="Trebuchet MS"/>
                <a:cs typeface="Trebuchet MS"/>
              </a:rPr>
              <a:t> </a:t>
            </a:r>
            <a:r>
              <a:rPr sz="1100" b="1" dirty="0">
                <a:solidFill>
                  <a:srgbClr val="2C83C3"/>
                </a:solidFill>
                <a:latin typeface="Trebuchet MS"/>
                <a:cs typeface="Trebuchet MS"/>
              </a:rPr>
              <a:t>R</a:t>
            </a:r>
            <a:r>
              <a:rPr sz="1100" b="1" spc="-15" dirty="0">
                <a:solidFill>
                  <a:srgbClr val="2C83C3"/>
                </a:solidFill>
                <a:latin typeface="Trebuchet MS"/>
                <a:cs typeface="Trebuchet MS"/>
              </a:rPr>
              <a:t>e</a:t>
            </a:r>
            <a:r>
              <a:rPr sz="1100" b="1" spc="-10" dirty="0">
                <a:solidFill>
                  <a:srgbClr val="2C83C3"/>
                </a:solidFill>
                <a:latin typeface="Trebuchet MS"/>
                <a:cs typeface="Trebuchet MS"/>
              </a:rPr>
              <a:t>vi</a:t>
            </a:r>
            <a:r>
              <a:rPr sz="1100" b="1" dirty="0">
                <a:solidFill>
                  <a:srgbClr val="2C83C3"/>
                </a:solidFill>
                <a:latin typeface="Trebuchet MS"/>
                <a:cs typeface="Trebuchet MS"/>
              </a:rPr>
              <a:t>ew</a:t>
            </a:r>
            <a:endParaRPr sz="1100">
              <a:latin typeface="Trebuchet MS"/>
              <a:cs typeface="Trebuchet MS"/>
            </a:endParaRPr>
          </a:p>
        </p:txBody>
      </p:sp>
      <p:pic>
        <p:nvPicPr>
          <p:cNvPr id="20" name="object 20"/>
          <p:cNvPicPr/>
          <p:nvPr/>
        </p:nvPicPr>
        <p:blipFill>
          <a:blip r:embed="rId2" cstate="print"/>
          <a:stretch>
            <a:fillRect/>
          </a:stretch>
        </p:blipFill>
        <p:spPr>
          <a:xfrm>
            <a:off x="676655" y="6449567"/>
            <a:ext cx="2142744" cy="199644"/>
          </a:xfrm>
          <a:prstGeom prst="rect">
            <a:avLst/>
          </a:prstGeom>
        </p:spPr>
      </p:pic>
      <p:sp>
        <p:nvSpPr>
          <p:cNvPr id="21" name="object 21"/>
          <p:cNvSpPr/>
          <p:nvPr/>
        </p:nvSpPr>
        <p:spPr>
          <a:xfrm>
            <a:off x="3800855" y="5228844"/>
            <a:ext cx="723900" cy="619125"/>
          </a:xfrm>
          <a:custGeom>
            <a:avLst/>
            <a:gdLst/>
            <a:ahLst/>
            <a:cxnLst/>
            <a:rect l="l" t="t" r="r" b="b"/>
            <a:pathLst>
              <a:path w="723900" h="619125">
                <a:moveTo>
                  <a:pt x="568960" y="0"/>
                </a:moveTo>
                <a:lnTo>
                  <a:pt x="154940" y="0"/>
                </a:lnTo>
                <a:lnTo>
                  <a:pt x="0" y="309625"/>
                </a:lnTo>
                <a:lnTo>
                  <a:pt x="154940" y="618743"/>
                </a:lnTo>
                <a:lnTo>
                  <a:pt x="568960" y="618743"/>
                </a:lnTo>
                <a:lnTo>
                  <a:pt x="723900" y="309625"/>
                </a:lnTo>
                <a:lnTo>
                  <a:pt x="568960" y="0"/>
                </a:lnTo>
                <a:close/>
              </a:path>
            </a:pathLst>
          </a:custGeom>
          <a:solidFill>
            <a:srgbClr val="42AE5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5486400"/>
            <a:ext cx="5918200" cy="1956305"/>
          </a:xfrm>
          <a:prstGeom prst="rect">
            <a:avLst/>
          </a:prstGeom>
        </p:spPr>
        <p:txBody>
          <a:bodyPr vert="horz" wrap="square" lIns="0" tIns="108585" rIns="0" bIns="0" rtlCol="0">
            <a:spAutoFit/>
          </a:bodyPr>
          <a:lstStyle/>
          <a:p>
            <a:pPr marL="12700">
              <a:lnSpc>
                <a:spcPct val="100000"/>
              </a:lnSpc>
              <a:spcBef>
                <a:spcPts val="855"/>
              </a:spcBef>
            </a:pPr>
            <a:r>
              <a:rPr sz="2000" b="1" u="heavy">
                <a:solidFill>
                  <a:srgbClr val="006EC0"/>
                </a:solidFill>
                <a:uFill>
                  <a:solidFill>
                    <a:srgbClr val="006EC0"/>
                  </a:solidFill>
                </a:uFill>
                <a:latin typeface="Trebuchet MS"/>
                <a:cs typeface="Trebuchet MS"/>
              </a:rPr>
              <a:t>Demo</a:t>
            </a:r>
            <a:r>
              <a:rPr sz="2000" b="1" u="heavy" spc="-10">
                <a:solidFill>
                  <a:srgbClr val="006EC0"/>
                </a:solidFill>
                <a:uFill>
                  <a:solidFill>
                    <a:srgbClr val="006EC0"/>
                  </a:solidFill>
                </a:uFill>
                <a:latin typeface="Trebuchet MS"/>
                <a:cs typeface="Trebuchet MS"/>
              </a:rPr>
              <a:t> </a:t>
            </a:r>
            <a:r>
              <a:rPr sz="2000" b="1" u="heavy" smtClean="0">
                <a:solidFill>
                  <a:srgbClr val="006EC0"/>
                </a:solidFill>
                <a:uFill>
                  <a:solidFill>
                    <a:srgbClr val="006EC0"/>
                  </a:solidFill>
                </a:uFill>
                <a:latin typeface="Trebuchet MS"/>
                <a:cs typeface="Trebuchet MS"/>
              </a:rPr>
              <a:t>Link</a:t>
            </a:r>
            <a:endParaRPr lang="en-US" sz="2000" b="1" u="heavy" dirty="0" smtClean="0">
              <a:solidFill>
                <a:srgbClr val="006EC0"/>
              </a:solidFill>
              <a:uFill>
                <a:solidFill>
                  <a:srgbClr val="006EC0"/>
                </a:solidFill>
              </a:uFill>
              <a:latin typeface="Trebuchet MS"/>
              <a:cs typeface="Trebuchet MS"/>
            </a:endParaRPr>
          </a:p>
          <a:p>
            <a:r>
              <a:rPr lang="en-US" sz="2000" b="1" dirty="0">
                <a:hlinkClick r:id="rId2"/>
              </a:rPr>
              <a:t>https://drive.google.com/file/d/1Z-NXAsguvzVDM9UsElEA1T0Xx4yH4UML/view?usp=sharing</a:t>
            </a:r>
            <a:endParaRPr lang="en-US" sz="2000" b="1" dirty="0"/>
          </a:p>
          <a:p>
            <a:r>
              <a:rPr lang="en-US" sz="2000" dirty="0"/>
              <a:t/>
            </a:r>
            <a:br>
              <a:rPr lang="en-US" sz="2000" dirty="0"/>
            </a:br>
            <a:endParaRPr sz="2000">
              <a:latin typeface="Trebuchet MS"/>
              <a:cs typeface="Trebuchet MS"/>
            </a:endParaRPr>
          </a:p>
        </p:txBody>
      </p:sp>
      <p:sp>
        <p:nvSpPr>
          <p:cNvPr id="3" name="object 3"/>
          <p:cNvSpPr txBox="1"/>
          <p:nvPr/>
        </p:nvSpPr>
        <p:spPr>
          <a:xfrm>
            <a:off x="482600" y="856233"/>
            <a:ext cx="190500" cy="193675"/>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2C926B"/>
                </a:solidFill>
                <a:latin typeface="Trebuchet MS"/>
                <a:cs typeface="Trebuchet MS"/>
              </a:rPr>
              <a:t>10</a:t>
            </a:r>
            <a:endParaRPr sz="1100">
              <a:latin typeface="Trebuchet MS"/>
              <a:cs typeface="Trebuchet MS"/>
            </a:endParaRPr>
          </a:p>
        </p:txBody>
      </p:sp>
      <p:sp>
        <p:nvSpPr>
          <p:cNvPr id="4" name="object 4"/>
          <p:cNvSpPr txBox="1">
            <a:spLocks noGrp="1"/>
          </p:cNvSpPr>
          <p:nvPr>
            <p:ph type="title"/>
          </p:nvPr>
        </p:nvSpPr>
        <p:spPr>
          <a:xfrm>
            <a:off x="755395" y="1496393"/>
            <a:ext cx="10764520" cy="3265170"/>
          </a:xfrm>
          <a:prstGeom prst="rect">
            <a:avLst/>
          </a:prstGeom>
        </p:spPr>
        <p:txBody>
          <a:bodyPr vert="horz" wrap="square" lIns="0" tIns="319405" rIns="0" bIns="0" rtlCol="0">
            <a:spAutoFit/>
          </a:bodyPr>
          <a:lstStyle/>
          <a:p>
            <a:pPr marL="12700">
              <a:lnSpc>
                <a:spcPct val="100000"/>
              </a:lnSpc>
              <a:spcBef>
                <a:spcPts val="2515"/>
              </a:spcBef>
            </a:pPr>
            <a:r>
              <a:rPr sz="4800" spc="-5" dirty="0"/>
              <a:t>RESULTS</a:t>
            </a:r>
            <a:endParaRPr sz="4800"/>
          </a:p>
          <a:p>
            <a:pPr marL="12700" marR="5080">
              <a:lnSpc>
                <a:spcPct val="96700"/>
              </a:lnSpc>
              <a:spcBef>
                <a:spcPts val="1090"/>
              </a:spcBef>
            </a:pPr>
            <a:r>
              <a:rPr sz="2000" spc="-5" dirty="0"/>
              <a:t>Our</a:t>
            </a:r>
            <a:r>
              <a:rPr sz="2000" spc="-10" dirty="0"/>
              <a:t> </a:t>
            </a:r>
            <a:r>
              <a:rPr sz="2000" spc="-5" dirty="0"/>
              <a:t>autoencoder-based</a:t>
            </a:r>
            <a:r>
              <a:rPr sz="2000" spc="5" dirty="0"/>
              <a:t> </a:t>
            </a:r>
            <a:r>
              <a:rPr sz="2000" spc="-5" dirty="0"/>
              <a:t>text</a:t>
            </a:r>
            <a:r>
              <a:rPr sz="2000" dirty="0"/>
              <a:t> and</a:t>
            </a:r>
            <a:r>
              <a:rPr sz="2000" spc="5" dirty="0"/>
              <a:t> </a:t>
            </a:r>
            <a:r>
              <a:rPr sz="2000" spc="-5" dirty="0"/>
              <a:t>image</a:t>
            </a:r>
            <a:r>
              <a:rPr sz="2000" spc="5" dirty="0"/>
              <a:t> </a:t>
            </a:r>
            <a:r>
              <a:rPr sz="2000" spc="-5" dirty="0"/>
              <a:t>generation </a:t>
            </a:r>
            <a:r>
              <a:rPr sz="2000" dirty="0"/>
              <a:t>system</a:t>
            </a:r>
            <a:r>
              <a:rPr sz="2000" spc="10" dirty="0"/>
              <a:t> </a:t>
            </a:r>
            <a:r>
              <a:rPr sz="2000" spc="-5" dirty="0"/>
              <a:t>has</a:t>
            </a:r>
            <a:r>
              <a:rPr sz="2000" spc="5" dirty="0"/>
              <a:t> </a:t>
            </a:r>
            <a:r>
              <a:rPr sz="2000" spc="-5" dirty="0"/>
              <a:t>delivered</a:t>
            </a:r>
            <a:r>
              <a:rPr sz="2000" dirty="0"/>
              <a:t> </a:t>
            </a:r>
            <a:r>
              <a:rPr sz="2000" spc="-5" dirty="0"/>
              <a:t>impressive </a:t>
            </a:r>
            <a:r>
              <a:rPr sz="2000" dirty="0"/>
              <a:t> </a:t>
            </a:r>
            <a:r>
              <a:rPr sz="2000" spc="-5" dirty="0"/>
              <a:t>results. The </a:t>
            </a:r>
            <a:r>
              <a:rPr sz="2000" dirty="0"/>
              <a:t>generated </a:t>
            </a:r>
            <a:r>
              <a:rPr sz="2000" spc="-5" dirty="0"/>
              <a:t>content closely </a:t>
            </a:r>
            <a:r>
              <a:rPr sz="2000" dirty="0"/>
              <a:t>resembles </a:t>
            </a:r>
            <a:r>
              <a:rPr sz="2000" spc="-5" dirty="0"/>
              <a:t>the </a:t>
            </a:r>
            <a:r>
              <a:rPr sz="2000" dirty="0"/>
              <a:t>original </a:t>
            </a:r>
            <a:r>
              <a:rPr sz="2000" spc="-5" dirty="0"/>
              <a:t>dataset </a:t>
            </a:r>
            <a:r>
              <a:rPr sz="2000" dirty="0"/>
              <a:t>with </a:t>
            </a:r>
            <a:r>
              <a:rPr sz="2000" spc="-5" dirty="0"/>
              <a:t>minimal </a:t>
            </a:r>
            <a:r>
              <a:rPr sz="2000" dirty="0"/>
              <a:t> </a:t>
            </a:r>
            <a:r>
              <a:rPr sz="2000" spc="-5" dirty="0"/>
              <a:t>distortion.</a:t>
            </a:r>
            <a:r>
              <a:rPr sz="2000" dirty="0"/>
              <a:t> We've </a:t>
            </a:r>
            <a:r>
              <a:rPr sz="2000" spc="-5" dirty="0"/>
              <a:t>achieved</a:t>
            </a:r>
            <a:r>
              <a:rPr sz="2000" spc="5" dirty="0"/>
              <a:t> </a:t>
            </a:r>
            <a:r>
              <a:rPr sz="2000" spc="-5" dirty="0"/>
              <a:t>remarkable</a:t>
            </a:r>
            <a:r>
              <a:rPr sz="2000" spc="5" dirty="0"/>
              <a:t> </a:t>
            </a:r>
            <a:r>
              <a:rPr sz="2000" dirty="0"/>
              <a:t>diversity</a:t>
            </a:r>
            <a:r>
              <a:rPr sz="2000" spc="-5" dirty="0"/>
              <a:t> </a:t>
            </a:r>
            <a:r>
              <a:rPr sz="2000" spc="-10" dirty="0"/>
              <a:t>in</a:t>
            </a:r>
            <a:r>
              <a:rPr sz="2000" spc="-5" dirty="0"/>
              <a:t> text</a:t>
            </a:r>
            <a:r>
              <a:rPr sz="2000" spc="5" dirty="0"/>
              <a:t> </a:t>
            </a:r>
            <a:r>
              <a:rPr sz="2000" dirty="0"/>
              <a:t>and</a:t>
            </a:r>
            <a:r>
              <a:rPr sz="2000" spc="5" dirty="0"/>
              <a:t> </a:t>
            </a:r>
            <a:r>
              <a:rPr sz="2000" spc="-5" dirty="0"/>
              <a:t>image samples,</a:t>
            </a:r>
            <a:r>
              <a:rPr sz="2000" spc="-10" dirty="0"/>
              <a:t> </a:t>
            </a:r>
            <a:r>
              <a:rPr sz="2000" dirty="0"/>
              <a:t>while </a:t>
            </a:r>
            <a:r>
              <a:rPr sz="2000" spc="-5" dirty="0"/>
              <a:t>the </a:t>
            </a:r>
            <a:r>
              <a:rPr sz="2000" dirty="0"/>
              <a:t> </a:t>
            </a:r>
            <a:r>
              <a:rPr sz="2000" spc="-5" dirty="0"/>
              <a:t>generation</a:t>
            </a:r>
            <a:r>
              <a:rPr sz="2000" dirty="0"/>
              <a:t> </a:t>
            </a:r>
            <a:r>
              <a:rPr sz="2000" spc="-5" dirty="0"/>
              <a:t>process remains</a:t>
            </a:r>
            <a:r>
              <a:rPr sz="2000" dirty="0"/>
              <a:t> </a:t>
            </a:r>
            <a:r>
              <a:rPr sz="2000" spc="-5" dirty="0"/>
              <a:t>efficient,</a:t>
            </a:r>
            <a:r>
              <a:rPr sz="2000" dirty="0"/>
              <a:t> </a:t>
            </a:r>
            <a:r>
              <a:rPr sz="2000" spc="-5" dirty="0"/>
              <a:t>facilitating</a:t>
            </a:r>
            <a:r>
              <a:rPr sz="2000" spc="10" dirty="0"/>
              <a:t> </a:t>
            </a:r>
            <a:r>
              <a:rPr sz="2000" spc="-5" dirty="0"/>
              <a:t>real-time</a:t>
            </a:r>
            <a:r>
              <a:rPr sz="2000" spc="5" dirty="0"/>
              <a:t> </a:t>
            </a:r>
            <a:r>
              <a:rPr sz="2000" spc="-5" dirty="0"/>
              <a:t>production.</a:t>
            </a:r>
            <a:r>
              <a:rPr sz="2000" dirty="0"/>
              <a:t> </a:t>
            </a:r>
            <a:r>
              <a:rPr sz="2000" spc="-5" dirty="0"/>
              <a:t>Users </a:t>
            </a:r>
            <a:r>
              <a:rPr sz="2000" dirty="0"/>
              <a:t>have </a:t>
            </a:r>
            <a:r>
              <a:rPr sz="2000" spc="5" dirty="0"/>
              <a:t> </a:t>
            </a:r>
            <a:r>
              <a:rPr sz="2000" spc="-5" dirty="0"/>
              <a:t>expressed high</a:t>
            </a:r>
            <a:r>
              <a:rPr sz="2000" spc="10" dirty="0"/>
              <a:t> </a:t>
            </a:r>
            <a:r>
              <a:rPr sz="2000" spc="-5" dirty="0"/>
              <a:t>satisfaction</a:t>
            </a:r>
            <a:r>
              <a:rPr sz="2000" spc="20" dirty="0"/>
              <a:t> </a:t>
            </a:r>
            <a:r>
              <a:rPr sz="2000" spc="-5" dirty="0"/>
              <a:t>with</a:t>
            </a:r>
            <a:r>
              <a:rPr sz="2000" dirty="0"/>
              <a:t> </a:t>
            </a:r>
            <a:r>
              <a:rPr sz="2000" spc="-5" dirty="0"/>
              <a:t>the</a:t>
            </a:r>
            <a:r>
              <a:rPr sz="2000" spc="-15" dirty="0"/>
              <a:t> </a:t>
            </a:r>
            <a:r>
              <a:rPr sz="2000" spc="-5" dirty="0"/>
              <a:t>creativity</a:t>
            </a:r>
            <a:r>
              <a:rPr sz="2000" dirty="0"/>
              <a:t> </a:t>
            </a:r>
            <a:r>
              <a:rPr sz="2000" spc="-5" dirty="0"/>
              <a:t>and</a:t>
            </a:r>
            <a:r>
              <a:rPr sz="2000" spc="5" dirty="0"/>
              <a:t> </a:t>
            </a:r>
            <a:r>
              <a:rPr sz="2000" dirty="0"/>
              <a:t>relevance</a:t>
            </a:r>
            <a:r>
              <a:rPr sz="2000" spc="-10" dirty="0"/>
              <a:t> </a:t>
            </a:r>
            <a:r>
              <a:rPr sz="2000" dirty="0"/>
              <a:t>of</a:t>
            </a:r>
            <a:r>
              <a:rPr sz="2000" spc="15" dirty="0"/>
              <a:t> </a:t>
            </a:r>
            <a:r>
              <a:rPr sz="2000" spc="-5" dirty="0"/>
              <a:t>the content.</a:t>
            </a:r>
            <a:r>
              <a:rPr sz="2000" spc="5" dirty="0"/>
              <a:t> </a:t>
            </a:r>
            <a:r>
              <a:rPr sz="2000" dirty="0"/>
              <a:t>The </a:t>
            </a:r>
            <a:r>
              <a:rPr sz="2000" spc="-5" dirty="0"/>
              <a:t>system's </a:t>
            </a:r>
            <a:r>
              <a:rPr sz="2000" spc="-590" dirty="0"/>
              <a:t> </a:t>
            </a:r>
            <a:r>
              <a:rPr sz="2000" spc="-5" dirty="0"/>
              <a:t>versatility spans</a:t>
            </a:r>
            <a:r>
              <a:rPr sz="2000" spc="10" dirty="0"/>
              <a:t> </a:t>
            </a:r>
            <a:r>
              <a:rPr sz="2000" dirty="0"/>
              <a:t>across </a:t>
            </a:r>
            <a:r>
              <a:rPr sz="2000" spc="-5" dirty="0"/>
              <a:t>different</a:t>
            </a:r>
            <a:r>
              <a:rPr sz="2000" spc="5" dirty="0"/>
              <a:t> </a:t>
            </a:r>
            <a:r>
              <a:rPr sz="2000" dirty="0"/>
              <a:t>domains</a:t>
            </a:r>
            <a:r>
              <a:rPr sz="2000" spc="10" dirty="0"/>
              <a:t> </a:t>
            </a:r>
            <a:r>
              <a:rPr sz="2000" spc="-10" dirty="0"/>
              <a:t>and</a:t>
            </a:r>
            <a:r>
              <a:rPr sz="2000" spc="5" dirty="0"/>
              <a:t> </a:t>
            </a:r>
            <a:r>
              <a:rPr sz="2000" spc="-5" dirty="0"/>
              <a:t>applications,</a:t>
            </a:r>
            <a:r>
              <a:rPr sz="2000" spc="5" dirty="0"/>
              <a:t> </a:t>
            </a:r>
            <a:r>
              <a:rPr sz="2000" spc="-5" dirty="0"/>
              <a:t>affirming</a:t>
            </a:r>
            <a:r>
              <a:rPr sz="2000" spc="5" dirty="0"/>
              <a:t> </a:t>
            </a:r>
            <a:r>
              <a:rPr sz="2000" spc="-5" dirty="0"/>
              <a:t>its</a:t>
            </a:r>
            <a:r>
              <a:rPr sz="2000" spc="5" dirty="0"/>
              <a:t> </a:t>
            </a:r>
            <a:r>
              <a:rPr sz="2000" spc="-5" dirty="0"/>
              <a:t>effectiveness</a:t>
            </a:r>
            <a:r>
              <a:rPr sz="2000" spc="10" dirty="0"/>
              <a:t> </a:t>
            </a:r>
            <a:r>
              <a:rPr sz="2000" spc="-10" dirty="0"/>
              <a:t>and </a:t>
            </a:r>
            <a:r>
              <a:rPr sz="2000" spc="-590" dirty="0"/>
              <a:t> </a:t>
            </a:r>
            <a:r>
              <a:rPr sz="2000" spc="-5" dirty="0"/>
              <a:t>adaptability.</a:t>
            </a:r>
            <a:endParaRPr sz="2000"/>
          </a:p>
        </p:txBody>
      </p:sp>
      <p:sp>
        <p:nvSpPr>
          <p:cNvPr id="5" name="object 5"/>
          <p:cNvSpPr/>
          <p:nvPr/>
        </p:nvSpPr>
        <p:spPr>
          <a:xfrm>
            <a:off x="495300" y="5209032"/>
            <a:ext cx="181610" cy="181610"/>
          </a:xfrm>
          <a:custGeom>
            <a:avLst/>
            <a:gdLst/>
            <a:ahLst/>
            <a:cxnLst/>
            <a:rect l="l" t="t" r="r" b="b"/>
            <a:pathLst>
              <a:path w="181609" h="181610">
                <a:moveTo>
                  <a:pt x="181356" y="0"/>
                </a:moveTo>
                <a:lnTo>
                  <a:pt x="0" y="0"/>
                </a:lnTo>
                <a:lnTo>
                  <a:pt x="0" y="181356"/>
                </a:lnTo>
                <a:lnTo>
                  <a:pt x="181356" y="181356"/>
                </a:lnTo>
                <a:lnTo>
                  <a:pt x="181356" y="0"/>
                </a:lnTo>
                <a:close/>
              </a:path>
            </a:pathLst>
          </a:custGeom>
          <a:solidFill>
            <a:srgbClr val="2C926B"/>
          </a:solidFill>
        </p:spPr>
        <p:txBody>
          <a:bodyPr wrap="square" lIns="0" tIns="0" rIns="0" bIns="0" rtlCol="0"/>
          <a:lstStyle/>
          <a:p>
            <a:endParaRPr/>
          </a:p>
        </p:txBody>
      </p:sp>
      <p:sp>
        <p:nvSpPr>
          <p:cNvPr id="6" name="object 6"/>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7" name="object 7"/>
          <p:cNvSpPr/>
          <p:nvPr/>
        </p:nvSpPr>
        <p:spPr>
          <a:xfrm>
            <a:off x="9482328" y="1388363"/>
            <a:ext cx="314325" cy="325120"/>
          </a:xfrm>
          <a:custGeom>
            <a:avLst/>
            <a:gdLst/>
            <a:ahLst/>
            <a:cxnLst/>
            <a:rect l="l" t="t" r="r" b="b"/>
            <a:pathLst>
              <a:path w="314325" h="325119">
                <a:moveTo>
                  <a:pt x="313944" y="0"/>
                </a:moveTo>
                <a:lnTo>
                  <a:pt x="0" y="0"/>
                </a:lnTo>
                <a:lnTo>
                  <a:pt x="0" y="324612"/>
                </a:lnTo>
                <a:lnTo>
                  <a:pt x="313944" y="324612"/>
                </a:lnTo>
                <a:lnTo>
                  <a:pt x="313944" y="0"/>
                </a:lnTo>
                <a:close/>
              </a:path>
            </a:pathLst>
          </a:custGeom>
          <a:solidFill>
            <a:srgbClr val="2C83C3"/>
          </a:solidFill>
        </p:spPr>
        <p:txBody>
          <a:bodyPr wrap="square" lIns="0" tIns="0" rIns="0" bIns="0" rtlCol="0"/>
          <a:lstStyle/>
          <a:p>
            <a:endParaRPr/>
          </a:p>
        </p:txBody>
      </p:sp>
      <p:sp>
        <p:nvSpPr>
          <p:cNvPr id="8" name="object 8"/>
          <p:cNvSpPr/>
          <p:nvPr/>
        </p:nvSpPr>
        <p:spPr>
          <a:xfrm>
            <a:off x="9503664" y="551840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8933688" y="0"/>
            <a:ext cx="3263265" cy="6862445"/>
            <a:chOff x="8933688" y="0"/>
            <a:chExt cx="3263265" cy="6862445"/>
          </a:xfrm>
        </p:grpSpPr>
        <p:sp>
          <p:nvSpPr>
            <p:cNvPr id="4" name="object 4"/>
            <p:cNvSpPr/>
            <p:nvPr/>
          </p:nvSpPr>
          <p:spPr>
            <a:xfrm>
              <a:off x="9377172" y="4572"/>
              <a:ext cx="2814955" cy="6854190"/>
            </a:xfrm>
            <a:custGeom>
              <a:avLst/>
              <a:gdLst/>
              <a:ahLst/>
              <a:cxnLst/>
              <a:rect l="l" t="t" r="r" b="b"/>
              <a:pathLst>
                <a:path w="2814954" h="6854190">
                  <a:moveTo>
                    <a:pt x="0" y="0"/>
                  </a:moveTo>
                  <a:lnTo>
                    <a:pt x="1217929" y="6852919"/>
                  </a:lnTo>
                </a:path>
                <a:path w="2814954" h="6854190">
                  <a:moveTo>
                    <a:pt x="2814828" y="3691128"/>
                  </a:moveTo>
                  <a:lnTo>
                    <a:pt x="2814828" y="6854062"/>
                  </a:lnTo>
                </a:path>
              </a:pathLst>
            </a:custGeom>
            <a:ln w="9144">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700" y="0"/>
                  </a:lnTo>
                  <a:lnTo>
                    <a:pt x="0" y="6857999"/>
                  </a:lnTo>
                  <a:lnTo>
                    <a:pt x="3009900" y="6857999"/>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4" y="0"/>
              <a:ext cx="2588895" cy="6858000"/>
            </a:xfrm>
            <a:custGeom>
              <a:avLst/>
              <a:gdLst/>
              <a:ahLst/>
              <a:cxnLst/>
              <a:rect l="l" t="t" r="r" b="b"/>
              <a:pathLst>
                <a:path w="2588895" h="6858000">
                  <a:moveTo>
                    <a:pt x="2588641" y="0"/>
                  </a:moveTo>
                  <a:lnTo>
                    <a:pt x="0" y="0"/>
                  </a:lnTo>
                  <a:lnTo>
                    <a:pt x="1208277" y="6857999"/>
                  </a:lnTo>
                  <a:lnTo>
                    <a:pt x="2588641" y="6857999"/>
                  </a:lnTo>
                  <a:lnTo>
                    <a:pt x="2588641"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8" y="0"/>
              <a:ext cx="2854960" cy="6858000"/>
            </a:xfrm>
            <a:custGeom>
              <a:avLst/>
              <a:gdLst/>
              <a:ahLst/>
              <a:cxnLst/>
              <a:rect l="l" t="t" r="r" b="b"/>
              <a:pathLst>
                <a:path w="2854959" h="6858000">
                  <a:moveTo>
                    <a:pt x="2854452" y="0"/>
                  </a:moveTo>
                  <a:lnTo>
                    <a:pt x="0" y="0"/>
                  </a:lnTo>
                  <a:lnTo>
                    <a:pt x="2470277" y="6857999"/>
                  </a:lnTo>
                  <a:lnTo>
                    <a:pt x="2854452" y="6857999"/>
                  </a:lnTo>
                  <a:lnTo>
                    <a:pt x="2854452"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350" y="0"/>
                  </a:lnTo>
                  <a:lnTo>
                    <a:pt x="0" y="6857999"/>
                  </a:lnTo>
                  <a:lnTo>
                    <a:pt x="1295400" y="6857999"/>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805" y="6857999"/>
                  </a:lnTo>
                  <a:lnTo>
                    <a:pt x="1255776" y="6857999"/>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txBox="1"/>
          <p:nvPr/>
        </p:nvSpPr>
        <p:spPr>
          <a:xfrm>
            <a:off x="740155" y="833374"/>
            <a:ext cx="3909060" cy="673100"/>
          </a:xfrm>
          <a:prstGeom prst="rect">
            <a:avLst/>
          </a:prstGeom>
        </p:spPr>
        <p:txBody>
          <a:bodyPr vert="horz" wrap="square" lIns="0" tIns="12065" rIns="0" bIns="0" rtlCol="0">
            <a:spAutoFit/>
          </a:bodyPr>
          <a:lstStyle/>
          <a:p>
            <a:pPr marL="12700">
              <a:lnSpc>
                <a:spcPct val="100000"/>
              </a:lnSpc>
              <a:spcBef>
                <a:spcPts val="95"/>
              </a:spcBef>
            </a:pPr>
            <a:r>
              <a:rPr sz="4250" b="1" spc="-5" dirty="0">
                <a:latin typeface="Trebuchet MS"/>
                <a:cs typeface="Trebuchet MS"/>
              </a:rPr>
              <a:t>PROJECT</a:t>
            </a:r>
            <a:r>
              <a:rPr sz="4250" b="1" spc="145" dirty="0">
                <a:latin typeface="Trebuchet MS"/>
                <a:cs typeface="Trebuchet MS"/>
              </a:rPr>
              <a:t> </a:t>
            </a:r>
            <a:r>
              <a:rPr sz="4250" b="1" spc="-5" dirty="0">
                <a:latin typeface="Trebuchet MS"/>
                <a:cs typeface="Trebuchet MS"/>
              </a:rPr>
              <a:t>TITLE</a:t>
            </a:r>
            <a:endParaRPr sz="4250">
              <a:latin typeface="Trebuchet MS"/>
              <a:cs typeface="Trebuchet MS"/>
            </a:endParaRPr>
          </a:p>
        </p:txBody>
      </p:sp>
      <p:sp>
        <p:nvSpPr>
          <p:cNvPr id="13" name="object 13"/>
          <p:cNvSpPr txBox="1"/>
          <p:nvPr/>
        </p:nvSpPr>
        <p:spPr>
          <a:xfrm>
            <a:off x="2041905" y="2249246"/>
            <a:ext cx="8112759" cy="1562100"/>
          </a:xfrm>
          <a:prstGeom prst="rect">
            <a:avLst/>
          </a:prstGeom>
        </p:spPr>
        <p:txBody>
          <a:bodyPr vert="horz" wrap="square" lIns="0" tIns="12700" rIns="0" bIns="0" rtlCol="0">
            <a:spAutoFit/>
          </a:bodyPr>
          <a:lstStyle/>
          <a:p>
            <a:pPr marL="1963420" marR="5080" indent="-1950720">
              <a:lnSpc>
                <a:spcPct val="118600"/>
              </a:lnSpc>
              <a:spcBef>
                <a:spcPts val="100"/>
              </a:spcBef>
            </a:pPr>
            <a:r>
              <a:rPr sz="4250" b="1" spc="-5" dirty="0">
                <a:latin typeface="Trebuchet MS"/>
                <a:cs typeface="Trebuchet MS"/>
              </a:rPr>
              <a:t>Generation of text/images using </a:t>
            </a:r>
            <a:r>
              <a:rPr sz="4250" b="1" spc="-1270" dirty="0">
                <a:latin typeface="Trebuchet MS"/>
                <a:cs typeface="Trebuchet MS"/>
              </a:rPr>
              <a:t> </a:t>
            </a:r>
            <a:r>
              <a:rPr sz="4250" b="1" spc="-5" dirty="0">
                <a:latin typeface="Trebuchet MS"/>
                <a:cs typeface="Trebuchet MS"/>
              </a:rPr>
              <a:t>Autoencoder</a:t>
            </a:r>
            <a:endParaRPr sz="4250">
              <a:latin typeface="Trebuchet MS"/>
              <a:cs typeface="Trebuchet MS"/>
            </a:endParaRPr>
          </a:p>
        </p:txBody>
      </p:sp>
      <p:sp>
        <p:nvSpPr>
          <p:cNvPr id="14" name="object 1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5" name="object 15"/>
          <p:cNvSpPr/>
          <p:nvPr/>
        </p:nvSpPr>
        <p:spPr>
          <a:xfrm>
            <a:off x="8421623" y="5882640"/>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16" name="object 16"/>
          <p:cNvSpPr/>
          <p:nvPr/>
        </p:nvSpPr>
        <p:spPr>
          <a:xfrm>
            <a:off x="10413492" y="477621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8933688" y="0"/>
            <a:ext cx="3263265" cy="6862445"/>
            <a:chOff x="8933688" y="0"/>
            <a:chExt cx="3263265" cy="6862445"/>
          </a:xfrm>
        </p:grpSpPr>
        <p:sp>
          <p:nvSpPr>
            <p:cNvPr id="4" name="object 4"/>
            <p:cNvSpPr/>
            <p:nvPr/>
          </p:nvSpPr>
          <p:spPr>
            <a:xfrm>
              <a:off x="9377172" y="4572"/>
              <a:ext cx="2814955" cy="6854190"/>
            </a:xfrm>
            <a:custGeom>
              <a:avLst/>
              <a:gdLst/>
              <a:ahLst/>
              <a:cxnLst/>
              <a:rect l="l" t="t" r="r" b="b"/>
              <a:pathLst>
                <a:path w="2814954" h="6854190">
                  <a:moveTo>
                    <a:pt x="0" y="0"/>
                  </a:moveTo>
                  <a:lnTo>
                    <a:pt x="1217929" y="6852919"/>
                  </a:lnTo>
                </a:path>
                <a:path w="2814954" h="6854190">
                  <a:moveTo>
                    <a:pt x="2814828" y="3691128"/>
                  </a:moveTo>
                  <a:lnTo>
                    <a:pt x="2814828" y="6854062"/>
                  </a:lnTo>
                </a:path>
              </a:pathLst>
            </a:custGeom>
            <a:ln w="9144">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700" y="0"/>
                  </a:lnTo>
                  <a:lnTo>
                    <a:pt x="0" y="6857999"/>
                  </a:lnTo>
                  <a:lnTo>
                    <a:pt x="3009900" y="6857999"/>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4" y="0"/>
              <a:ext cx="2588895" cy="6858000"/>
            </a:xfrm>
            <a:custGeom>
              <a:avLst/>
              <a:gdLst/>
              <a:ahLst/>
              <a:cxnLst/>
              <a:rect l="l" t="t" r="r" b="b"/>
              <a:pathLst>
                <a:path w="2588895" h="6858000">
                  <a:moveTo>
                    <a:pt x="2588641" y="0"/>
                  </a:moveTo>
                  <a:lnTo>
                    <a:pt x="0" y="0"/>
                  </a:lnTo>
                  <a:lnTo>
                    <a:pt x="1208277" y="6857999"/>
                  </a:lnTo>
                  <a:lnTo>
                    <a:pt x="2588641" y="6857999"/>
                  </a:lnTo>
                  <a:lnTo>
                    <a:pt x="2588641"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8" y="0"/>
              <a:ext cx="2854960" cy="6858000"/>
            </a:xfrm>
            <a:custGeom>
              <a:avLst/>
              <a:gdLst/>
              <a:ahLst/>
              <a:cxnLst/>
              <a:rect l="l" t="t" r="r" b="b"/>
              <a:pathLst>
                <a:path w="2854959" h="6858000">
                  <a:moveTo>
                    <a:pt x="2854452" y="0"/>
                  </a:moveTo>
                  <a:lnTo>
                    <a:pt x="0" y="0"/>
                  </a:lnTo>
                  <a:lnTo>
                    <a:pt x="2470277" y="6857999"/>
                  </a:lnTo>
                  <a:lnTo>
                    <a:pt x="2854452" y="6857999"/>
                  </a:lnTo>
                  <a:lnTo>
                    <a:pt x="2854452"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350" y="0"/>
                  </a:lnTo>
                  <a:lnTo>
                    <a:pt x="0" y="6857999"/>
                  </a:lnTo>
                  <a:lnTo>
                    <a:pt x="1295400" y="6857999"/>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805" y="6857999"/>
                  </a:lnTo>
                  <a:lnTo>
                    <a:pt x="1255776" y="6857999"/>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grpSp>
        <p:nvGrpSpPr>
          <p:cNvPr id="12" name="object 12"/>
          <p:cNvGrpSpPr/>
          <p:nvPr/>
        </p:nvGrpSpPr>
        <p:grpSpPr>
          <a:xfrm>
            <a:off x="0" y="3819142"/>
            <a:ext cx="4173220" cy="3039110"/>
            <a:chOff x="0" y="3819142"/>
            <a:chExt cx="4173220" cy="3039110"/>
          </a:xfrm>
        </p:grpSpPr>
        <p:sp>
          <p:nvSpPr>
            <p:cNvPr id="13" name="object 13"/>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pic>
          <p:nvPicPr>
            <p:cNvPr id="14" name="object 14"/>
            <p:cNvPicPr/>
            <p:nvPr/>
          </p:nvPicPr>
          <p:blipFill>
            <a:blip r:embed="rId2" cstate="print"/>
            <a:stretch>
              <a:fillRect/>
            </a:stretch>
          </p:blipFill>
          <p:spPr>
            <a:xfrm>
              <a:off x="466344" y="6409944"/>
              <a:ext cx="3706367" cy="295656"/>
            </a:xfrm>
            <a:prstGeom prst="rect">
              <a:avLst/>
            </a:prstGeom>
          </p:spPr>
        </p:pic>
        <p:pic>
          <p:nvPicPr>
            <p:cNvPr id="15" name="object 15"/>
            <p:cNvPicPr/>
            <p:nvPr/>
          </p:nvPicPr>
          <p:blipFill>
            <a:blip r:embed="rId3" cstate="print"/>
            <a:stretch>
              <a:fillRect/>
            </a:stretch>
          </p:blipFill>
          <p:spPr>
            <a:xfrm>
              <a:off x="47244" y="3819142"/>
              <a:ext cx="1734312" cy="3009900"/>
            </a:xfrm>
            <a:prstGeom prst="rect">
              <a:avLst/>
            </a:prstGeom>
          </p:spPr>
        </p:pic>
      </p:grpSp>
      <p:sp>
        <p:nvSpPr>
          <p:cNvPr id="16" name="object 16"/>
          <p:cNvSpPr txBox="1">
            <a:spLocks noGrp="1"/>
          </p:cNvSpPr>
          <p:nvPr>
            <p:ph type="title"/>
          </p:nvPr>
        </p:nvSpPr>
        <p:spPr>
          <a:xfrm>
            <a:off x="740155" y="886714"/>
            <a:ext cx="2351405" cy="756920"/>
          </a:xfrm>
          <a:prstGeom prst="rect">
            <a:avLst/>
          </a:prstGeom>
        </p:spPr>
        <p:txBody>
          <a:bodyPr vert="horz" wrap="square" lIns="0" tIns="12700" rIns="0" bIns="0" rtlCol="0">
            <a:spAutoFit/>
          </a:bodyPr>
          <a:lstStyle/>
          <a:p>
            <a:pPr marL="12700">
              <a:lnSpc>
                <a:spcPct val="100000"/>
              </a:lnSpc>
              <a:spcBef>
                <a:spcPts val="100"/>
              </a:spcBef>
            </a:pPr>
            <a:r>
              <a:rPr sz="4800" spc="-5" dirty="0"/>
              <a:t>AGENDA</a:t>
            </a:r>
            <a:endParaRPr sz="4800"/>
          </a:p>
        </p:txBody>
      </p:sp>
      <p:sp>
        <p:nvSpPr>
          <p:cNvPr id="17" name="object 17"/>
          <p:cNvSpPr txBox="1"/>
          <p:nvPr/>
        </p:nvSpPr>
        <p:spPr>
          <a:xfrm>
            <a:off x="2116582" y="1611756"/>
            <a:ext cx="5475605" cy="2952750"/>
          </a:xfrm>
          <a:prstGeom prst="rect">
            <a:avLst/>
          </a:prstGeom>
        </p:spPr>
        <p:txBody>
          <a:bodyPr vert="horz" wrap="square" lIns="0" tIns="64769" rIns="0" bIns="0" rtlCol="0">
            <a:spAutoFit/>
          </a:bodyPr>
          <a:lstStyle/>
          <a:p>
            <a:pPr marL="413384" indent="-381635">
              <a:lnSpc>
                <a:spcPct val="100000"/>
              </a:lnSpc>
              <a:spcBef>
                <a:spcPts val="509"/>
              </a:spcBef>
              <a:buAutoNum type="arabicPeriod"/>
              <a:tabLst>
                <a:tab pos="414020" algn="l"/>
              </a:tabLst>
            </a:pPr>
            <a:r>
              <a:rPr sz="2400" b="1" spc="-5" dirty="0">
                <a:latin typeface="Trebuchet MS"/>
                <a:cs typeface="Trebuchet MS"/>
              </a:rPr>
              <a:t>Introduction</a:t>
            </a:r>
            <a:r>
              <a:rPr sz="2400" b="1" spc="-35" dirty="0">
                <a:latin typeface="Trebuchet MS"/>
                <a:cs typeface="Trebuchet MS"/>
              </a:rPr>
              <a:t> </a:t>
            </a:r>
            <a:r>
              <a:rPr sz="2400" b="1" dirty="0">
                <a:latin typeface="Trebuchet MS"/>
                <a:cs typeface="Trebuchet MS"/>
              </a:rPr>
              <a:t>to</a:t>
            </a:r>
            <a:r>
              <a:rPr sz="2400" b="1" spc="-25" dirty="0">
                <a:latin typeface="Trebuchet MS"/>
                <a:cs typeface="Trebuchet MS"/>
              </a:rPr>
              <a:t> </a:t>
            </a:r>
            <a:r>
              <a:rPr sz="2400" b="1" spc="-5" dirty="0">
                <a:latin typeface="Trebuchet MS"/>
                <a:cs typeface="Trebuchet MS"/>
              </a:rPr>
              <a:t>Autoencoders</a:t>
            </a:r>
            <a:endParaRPr sz="2400">
              <a:latin typeface="Trebuchet MS"/>
              <a:cs typeface="Trebuchet MS"/>
            </a:endParaRPr>
          </a:p>
          <a:p>
            <a:pPr marL="395605" indent="-383540">
              <a:lnSpc>
                <a:spcPct val="100000"/>
              </a:lnSpc>
              <a:spcBef>
                <a:spcPts val="409"/>
              </a:spcBef>
              <a:buAutoNum type="arabicPeriod"/>
              <a:tabLst>
                <a:tab pos="396240" algn="l"/>
              </a:tabLst>
            </a:pPr>
            <a:r>
              <a:rPr sz="2400" b="1" spc="-5" dirty="0">
                <a:latin typeface="Trebuchet MS"/>
                <a:cs typeface="Trebuchet MS"/>
              </a:rPr>
              <a:t>Setting</a:t>
            </a:r>
            <a:r>
              <a:rPr sz="2400" b="1" spc="-35" dirty="0">
                <a:latin typeface="Trebuchet MS"/>
                <a:cs typeface="Trebuchet MS"/>
              </a:rPr>
              <a:t> </a:t>
            </a:r>
            <a:r>
              <a:rPr sz="2400" b="1" dirty="0">
                <a:latin typeface="Trebuchet MS"/>
                <a:cs typeface="Trebuchet MS"/>
              </a:rPr>
              <a:t>Up</a:t>
            </a:r>
            <a:r>
              <a:rPr sz="2400" b="1" spc="-30" dirty="0">
                <a:latin typeface="Trebuchet MS"/>
                <a:cs typeface="Trebuchet MS"/>
              </a:rPr>
              <a:t> </a:t>
            </a:r>
            <a:r>
              <a:rPr sz="2400" b="1" dirty="0">
                <a:latin typeface="Trebuchet MS"/>
                <a:cs typeface="Trebuchet MS"/>
              </a:rPr>
              <a:t>Environment</a:t>
            </a:r>
            <a:endParaRPr sz="2400">
              <a:latin typeface="Trebuchet MS"/>
              <a:cs typeface="Trebuchet MS"/>
            </a:endParaRPr>
          </a:p>
          <a:p>
            <a:pPr marL="395605" indent="-383540">
              <a:lnSpc>
                <a:spcPct val="100000"/>
              </a:lnSpc>
              <a:spcBef>
                <a:spcPts val="420"/>
              </a:spcBef>
              <a:buAutoNum type="arabicPeriod"/>
              <a:tabLst>
                <a:tab pos="396240" algn="l"/>
              </a:tabLst>
            </a:pPr>
            <a:r>
              <a:rPr sz="2400" b="1" spc="-5" dirty="0">
                <a:latin typeface="Trebuchet MS"/>
                <a:cs typeface="Trebuchet MS"/>
              </a:rPr>
              <a:t>Building</a:t>
            </a:r>
            <a:r>
              <a:rPr sz="2400" b="1" spc="-15" dirty="0">
                <a:latin typeface="Trebuchet MS"/>
                <a:cs typeface="Trebuchet MS"/>
              </a:rPr>
              <a:t> </a:t>
            </a:r>
            <a:r>
              <a:rPr sz="2400" b="1" spc="-5" dirty="0">
                <a:latin typeface="Trebuchet MS"/>
                <a:cs typeface="Trebuchet MS"/>
              </a:rPr>
              <a:t>Autoencoder</a:t>
            </a:r>
            <a:r>
              <a:rPr sz="2400" b="1" spc="-30" dirty="0">
                <a:latin typeface="Trebuchet MS"/>
                <a:cs typeface="Trebuchet MS"/>
              </a:rPr>
              <a:t> </a:t>
            </a:r>
            <a:r>
              <a:rPr sz="2400" b="1" spc="-5" dirty="0">
                <a:latin typeface="Trebuchet MS"/>
                <a:cs typeface="Trebuchet MS"/>
              </a:rPr>
              <a:t>Model</a:t>
            </a:r>
            <a:endParaRPr sz="2400">
              <a:latin typeface="Trebuchet MS"/>
              <a:cs typeface="Trebuchet MS"/>
            </a:endParaRPr>
          </a:p>
          <a:p>
            <a:pPr marL="395605" indent="-383540">
              <a:lnSpc>
                <a:spcPct val="100000"/>
              </a:lnSpc>
              <a:spcBef>
                <a:spcPts val="409"/>
              </a:spcBef>
              <a:buAutoNum type="arabicPeriod"/>
              <a:tabLst>
                <a:tab pos="396240" algn="l"/>
              </a:tabLst>
            </a:pPr>
            <a:r>
              <a:rPr sz="2400" b="1" dirty="0">
                <a:latin typeface="Trebuchet MS"/>
                <a:cs typeface="Trebuchet MS"/>
              </a:rPr>
              <a:t>Training</a:t>
            </a:r>
            <a:r>
              <a:rPr sz="2400" b="1" spc="-45" dirty="0">
                <a:latin typeface="Trebuchet MS"/>
                <a:cs typeface="Trebuchet MS"/>
              </a:rPr>
              <a:t> </a:t>
            </a:r>
            <a:r>
              <a:rPr sz="2400" b="1" spc="-5" dirty="0">
                <a:latin typeface="Trebuchet MS"/>
                <a:cs typeface="Trebuchet MS"/>
              </a:rPr>
              <a:t>Autoencoder</a:t>
            </a:r>
            <a:endParaRPr sz="2400">
              <a:latin typeface="Trebuchet MS"/>
              <a:cs typeface="Trebuchet MS"/>
            </a:endParaRPr>
          </a:p>
          <a:p>
            <a:pPr marL="395605" indent="-383540">
              <a:lnSpc>
                <a:spcPct val="100000"/>
              </a:lnSpc>
              <a:spcBef>
                <a:spcPts val="405"/>
              </a:spcBef>
              <a:buAutoNum type="arabicPeriod"/>
              <a:tabLst>
                <a:tab pos="396240" algn="l"/>
              </a:tabLst>
            </a:pPr>
            <a:r>
              <a:rPr sz="2400" b="1" spc="-5" dirty="0">
                <a:latin typeface="Trebuchet MS"/>
                <a:cs typeface="Trebuchet MS"/>
              </a:rPr>
              <a:t>Generating</a:t>
            </a:r>
            <a:r>
              <a:rPr sz="2400" b="1" spc="-35" dirty="0">
                <a:latin typeface="Trebuchet MS"/>
                <a:cs typeface="Trebuchet MS"/>
              </a:rPr>
              <a:t> </a:t>
            </a:r>
            <a:r>
              <a:rPr sz="2400" b="1" spc="-5" dirty="0">
                <a:latin typeface="Trebuchet MS"/>
                <a:cs typeface="Trebuchet MS"/>
              </a:rPr>
              <a:t>Text/Images</a:t>
            </a:r>
            <a:endParaRPr sz="2400">
              <a:latin typeface="Trebuchet MS"/>
              <a:cs typeface="Trebuchet MS"/>
            </a:endParaRPr>
          </a:p>
          <a:p>
            <a:pPr marL="395605" indent="-383540">
              <a:lnSpc>
                <a:spcPct val="100000"/>
              </a:lnSpc>
              <a:spcBef>
                <a:spcPts val="409"/>
              </a:spcBef>
              <a:buAutoNum type="arabicPeriod"/>
              <a:tabLst>
                <a:tab pos="396240" algn="l"/>
              </a:tabLst>
            </a:pPr>
            <a:r>
              <a:rPr sz="2400" b="1" spc="-5" dirty="0">
                <a:latin typeface="Trebuchet MS"/>
                <a:cs typeface="Trebuchet MS"/>
              </a:rPr>
              <a:t>Fine-tuning</a:t>
            </a:r>
            <a:r>
              <a:rPr sz="2400" b="1" spc="-20" dirty="0">
                <a:latin typeface="Trebuchet MS"/>
                <a:cs typeface="Trebuchet MS"/>
              </a:rPr>
              <a:t> </a:t>
            </a:r>
            <a:r>
              <a:rPr sz="2400" b="1" dirty="0">
                <a:latin typeface="Trebuchet MS"/>
                <a:cs typeface="Trebuchet MS"/>
              </a:rPr>
              <a:t>and</a:t>
            </a:r>
            <a:r>
              <a:rPr sz="2400" b="1" spc="-20" dirty="0">
                <a:latin typeface="Trebuchet MS"/>
                <a:cs typeface="Trebuchet MS"/>
              </a:rPr>
              <a:t> </a:t>
            </a:r>
            <a:r>
              <a:rPr sz="2400" b="1" spc="-5" dirty="0">
                <a:latin typeface="Trebuchet MS"/>
                <a:cs typeface="Trebuchet MS"/>
              </a:rPr>
              <a:t>Optimization</a:t>
            </a:r>
            <a:endParaRPr sz="2400">
              <a:latin typeface="Trebuchet MS"/>
              <a:cs typeface="Trebuchet MS"/>
            </a:endParaRPr>
          </a:p>
          <a:p>
            <a:pPr marL="395605" indent="-383540">
              <a:lnSpc>
                <a:spcPct val="100000"/>
              </a:lnSpc>
              <a:spcBef>
                <a:spcPts val="420"/>
              </a:spcBef>
              <a:buAutoNum type="arabicPeriod"/>
              <a:tabLst>
                <a:tab pos="396240" algn="l"/>
              </a:tabLst>
            </a:pPr>
            <a:r>
              <a:rPr sz="2400" b="1" spc="-5" dirty="0">
                <a:latin typeface="Trebuchet MS"/>
                <a:cs typeface="Trebuchet MS"/>
              </a:rPr>
              <a:t>Conclusion</a:t>
            </a:r>
            <a:r>
              <a:rPr sz="2400" b="1" spc="-25" dirty="0">
                <a:latin typeface="Trebuchet MS"/>
                <a:cs typeface="Trebuchet MS"/>
              </a:rPr>
              <a:t> </a:t>
            </a:r>
            <a:r>
              <a:rPr sz="2400" b="1" dirty="0">
                <a:latin typeface="Trebuchet MS"/>
                <a:cs typeface="Trebuchet MS"/>
              </a:rPr>
              <a:t>and</a:t>
            </a:r>
            <a:r>
              <a:rPr sz="2400" b="1" spc="-15" dirty="0">
                <a:latin typeface="Trebuchet MS"/>
                <a:cs typeface="Trebuchet MS"/>
              </a:rPr>
              <a:t> </a:t>
            </a:r>
            <a:r>
              <a:rPr sz="2400" b="1" spc="-5" dirty="0">
                <a:latin typeface="Trebuchet MS"/>
                <a:cs typeface="Trebuchet MS"/>
              </a:rPr>
              <a:t>Further</a:t>
            </a:r>
            <a:r>
              <a:rPr sz="2400" b="1" spc="-25" dirty="0">
                <a:latin typeface="Trebuchet MS"/>
                <a:cs typeface="Trebuchet MS"/>
              </a:rPr>
              <a:t> </a:t>
            </a:r>
            <a:r>
              <a:rPr sz="2400" b="1" dirty="0">
                <a:latin typeface="Trebuchet MS"/>
                <a:cs typeface="Trebuchet MS"/>
              </a:rPr>
              <a:t>Exploration</a:t>
            </a:r>
            <a:endParaRPr sz="2400">
              <a:latin typeface="Trebuchet MS"/>
              <a:cs typeface="Trebuchet MS"/>
            </a:endParaRPr>
          </a:p>
        </p:txBody>
      </p:sp>
      <p:sp>
        <p:nvSpPr>
          <p:cNvPr id="18" name="object 18"/>
          <p:cNvSpPr/>
          <p:nvPr/>
        </p:nvSpPr>
        <p:spPr>
          <a:xfrm>
            <a:off x="7362443" y="890016"/>
            <a:ext cx="363220" cy="361315"/>
          </a:xfrm>
          <a:custGeom>
            <a:avLst/>
            <a:gdLst/>
            <a:ahLst/>
            <a:cxnLst/>
            <a:rect l="l" t="t" r="r" b="b"/>
            <a:pathLst>
              <a:path w="363220" h="361315">
                <a:moveTo>
                  <a:pt x="181355" y="0"/>
                </a:moveTo>
                <a:lnTo>
                  <a:pt x="132969" y="6350"/>
                </a:lnTo>
                <a:lnTo>
                  <a:pt x="89661" y="24764"/>
                </a:lnTo>
                <a:lnTo>
                  <a:pt x="52831" y="52578"/>
                </a:lnTo>
                <a:lnTo>
                  <a:pt x="24764" y="89408"/>
                </a:lnTo>
                <a:lnTo>
                  <a:pt x="6350" y="132461"/>
                </a:lnTo>
                <a:lnTo>
                  <a:pt x="0" y="180594"/>
                </a:lnTo>
                <a:lnTo>
                  <a:pt x="6350" y="228726"/>
                </a:lnTo>
                <a:lnTo>
                  <a:pt x="24764" y="271780"/>
                </a:lnTo>
                <a:lnTo>
                  <a:pt x="52831" y="308610"/>
                </a:lnTo>
                <a:lnTo>
                  <a:pt x="89661" y="336423"/>
                </a:lnTo>
                <a:lnTo>
                  <a:pt x="132969" y="354838"/>
                </a:lnTo>
                <a:lnTo>
                  <a:pt x="181355" y="361188"/>
                </a:lnTo>
                <a:lnTo>
                  <a:pt x="229742" y="354838"/>
                </a:lnTo>
                <a:lnTo>
                  <a:pt x="273050" y="336423"/>
                </a:lnTo>
                <a:lnTo>
                  <a:pt x="309879" y="308610"/>
                </a:lnTo>
                <a:lnTo>
                  <a:pt x="337947" y="271780"/>
                </a:lnTo>
                <a:lnTo>
                  <a:pt x="356361" y="228726"/>
                </a:lnTo>
                <a:lnTo>
                  <a:pt x="362711" y="180594"/>
                </a:lnTo>
                <a:lnTo>
                  <a:pt x="356361" y="132461"/>
                </a:lnTo>
                <a:lnTo>
                  <a:pt x="337947" y="89408"/>
                </a:lnTo>
                <a:lnTo>
                  <a:pt x="309879" y="52578"/>
                </a:lnTo>
                <a:lnTo>
                  <a:pt x="273050" y="24764"/>
                </a:lnTo>
                <a:lnTo>
                  <a:pt x="229742" y="6350"/>
                </a:lnTo>
                <a:lnTo>
                  <a:pt x="181355" y="0"/>
                </a:lnTo>
                <a:close/>
              </a:path>
            </a:pathLst>
          </a:custGeom>
          <a:solidFill>
            <a:srgbClr val="EBEBEB"/>
          </a:solidFill>
        </p:spPr>
        <p:txBody>
          <a:bodyPr wrap="square" lIns="0" tIns="0" rIns="0" bIns="0" rtlCol="0"/>
          <a:lstStyle/>
          <a:p>
            <a:endParaRPr/>
          </a:p>
        </p:txBody>
      </p:sp>
      <p:sp>
        <p:nvSpPr>
          <p:cNvPr id="19" name="object 19"/>
          <p:cNvSpPr/>
          <p:nvPr/>
        </p:nvSpPr>
        <p:spPr>
          <a:xfrm>
            <a:off x="11010900" y="5609844"/>
            <a:ext cx="647700" cy="647700"/>
          </a:xfrm>
          <a:custGeom>
            <a:avLst/>
            <a:gdLst/>
            <a:ahLst/>
            <a:cxnLst/>
            <a:rect l="l" t="t" r="r" b="b"/>
            <a:pathLst>
              <a:path w="647700" h="647700">
                <a:moveTo>
                  <a:pt x="323850" y="0"/>
                </a:moveTo>
                <a:lnTo>
                  <a:pt x="276225" y="3809"/>
                </a:lnTo>
                <a:lnTo>
                  <a:pt x="230504" y="13969"/>
                </a:lnTo>
                <a:lnTo>
                  <a:pt x="187325" y="29844"/>
                </a:lnTo>
                <a:lnTo>
                  <a:pt x="147320" y="52069"/>
                </a:lnTo>
                <a:lnTo>
                  <a:pt x="111125" y="79374"/>
                </a:lnTo>
                <a:lnTo>
                  <a:pt x="79375" y="111124"/>
                </a:lnTo>
                <a:lnTo>
                  <a:pt x="52070" y="147319"/>
                </a:lnTo>
                <a:lnTo>
                  <a:pt x="29845" y="187324"/>
                </a:lnTo>
                <a:lnTo>
                  <a:pt x="13970" y="230504"/>
                </a:lnTo>
                <a:lnTo>
                  <a:pt x="3809" y="276224"/>
                </a:lnTo>
                <a:lnTo>
                  <a:pt x="0" y="323849"/>
                </a:lnTo>
                <a:lnTo>
                  <a:pt x="3809" y="371474"/>
                </a:lnTo>
                <a:lnTo>
                  <a:pt x="13970" y="417194"/>
                </a:lnTo>
                <a:lnTo>
                  <a:pt x="29845" y="460374"/>
                </a:lnTo>
                <a:lnTo>
                  <a:pt x="52070" y="500379"/>
                </a:lnTo>
                <a:lnTo>
                  <a:pt x="79375" y="536574"/>
                </a:lnTo>
                <a:lnTo>
                  <a:pt x="111125" y="568324"/>
                </a:lnTo>
                <a:lnTo>
                  <a:pt x="147320" y="595629"/>
                </a:lnTo>
                <a:lnTo>
                  <a:pt x="187325" y="617854"/>
                </a:lnTo>
                <a:lnTo>
                  <a:pt x="230504" y="633729"/>
                </a:lnTo>
                <a:lnTo>
                  <a:pt x="276225" y="643889"/>
                </a:lnTo>
                <a:lnTo>
                  <a:pt x="323850" y="647699"/>
                </a:lnTo>
                <a:lnTo>
                  <a:pt x="371475" y="643889"/>
                </a:lnTo>
                <a:lnTo>
                  <a:pt x="417195" y="633729"/>
                </a:lnTo>
                <a:lnTo>
                  <a:pt x="460375" y="617854"/>
                </a:lnTo>
                <a:lnTo>
                  <a:pt x="500379" y="595629"/>
                </a:lnTo>
                <a:lnTo>
                  <a:pt x="536575" y="568324"/>
                </a:lnTo>
                <a:lnTo>
                  <a:pt x="568325" y="536574"/>
                </a:lnTo>
                <a:lnTo>
                  <a:pt x="595629" y="500379"/>
                </a:lnTo>
                <a:lnTo>
                  <a:pt x="617854" y="460374"/>
                </a:lnTo>
                <a:lnTo>
                  <a:pt x="633729" y="417194"/>
                </a:lnTo>
                <a:lnTo>
                  <a:pt x="643890" y="371474"/>
                </a:lnTo>
                <a:lnTo>
                  <a:pt x="647700" y="323849"/>
                </a:lnTo>
                <a:lnTo>
                  <a:pt x="643890" y="276224"/>
                </a:lnTo>
                <a:lnTo>
                  <a:pt x="633729" y="230504"/>
                </a:lnTo>
                <a:lnTo>
                  <a:pt x="617854" y="187324"/>
                </a:lnTo>
                <a:lnTo>
                  <a:pt x="595629" y="147319"/>
                </a:lnTo>
                <a:lnTo>
                  <a:pt x="568325" y="111124"/>
                </a:lnTo>
                <a:lnTo>
                  <a:pt x="536575" y="79374"/>
                </a:lnTo>
                <a:lnTo>
                  <a:pt x="500379" y="52069"/>
                </a:lnTo>
                <a:lnTo>
                  <a:pt x="460375" y="29844"/>
                </a:lnTo>
                <a:lnTo>
                  <a:pt x="417195" y="13969"/>
                </a:lnTo>
                <a:lnTo>
                  <a:pt x="371475" y="3809"/>
                </a:lnTo>
                <a:lnTo>
                  <a:pt x="323850" y="0"/>
                </a:lnTo>
                <a:close/>
              </a:path>
            </a:pathLst>
          </a:custGeom>
          <a:solidFill>
            <a:srgbClr val="2C83C3"/>
          </a:solidFill>
        </p:spPr>
        <p:txBody>
          <a:bodyPr wrap="square" lIns="0" tIns="0" rIns="0" bIns="0" rtlCol="0"/>
          <a:lstStyle/>
          <a:p>
            <a:endParaRPr/>
          </a:p>
        </p:txBody>
      </p:sp>
      <p:pic>
        <p:nvPicPr>
          <p:cNvPr id="20" name="object 20"/>
          <p:cNvPicPr/>
          <p:nvPr/>
        </p:nvPicPr>
        <p:blipFill>
          <a:blip r:embed="rId4" cstate="print"/>
          <a:stretch>
            <a:fillRect/>
          </a:stretch>
        </p:blipFill>
        <p:spPr>
          <a:xfrm>
            <a:off x="10058400" y="4869179"/>
            <a:ext cx="384048" cy="3840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119" y="577342"/>
            <a:ext cx="5631180" cy="673100"/>
          </a:xfrm>
          <a:prstGeom prst="rect">
            <a:avLst/>
          </a:prstGeom>
        </p:spPr>
        <p:txBody>
          <a:bodyPr vert="horz" wrap="square" lIns="0" tIns="12065" rIns="0" bIns="0" rtlCol="0">
            <a:spAutoFit/>
          </a:bodyPr>
          <a:lstStyle/>
          <a:p>
            <a:pPr marL="12700">
              <a:lnSpc>
                <a:spcPct val="100000"/>
              </a:lnSpc>
              <a:spcBef>
                <a:spcPts val="95"/>
              </a:spcBef>
              <a:tabLst>
                <a:tab pos="2635250" algn="l"/>
              </a:tabLst>
            </a:pPr>
            <a:r>
              <a:rPr sz="4250" spc="-5" dirty="0"/>
              <a:t>PROBLEM	</a:t>
            </a:r>
            <a:r>
              <a:rPr sz="4250" spc="-10" dirty="0"/>
              <a:t>STATEMENT</a:t>
            </a:r>
            <a:endParaRPr sz="4250"/>
          </a:p>
        </p:txBody>
      </p:sp>
      <p:sp>
        <p:nvSpPr>
          <p:cNvPr id="3" name="object 3"/>
          <p:cNvSpPr/>
          <p:nvPr/>
        </p:nvSpPr>
        <p:spPr>
          <a:xfrm>
            <a:off x="845820" y="2012022"/>
            <a:ext cx="10265410" cy="674370"/>
          </a:xfrm>
          <a:custGeom>
            <a:avLst/>
            <a:gdLst/>
            <a:ahLst/>
            <a:cxnLst/>
            <a:rect l="l" t="t" r="r" b="b"/>
            <a:pathLst>
              <a:path w="10265410" h="674369">
                <a:moveTo>
                  <a:pt x="10265410" y="0"/>
                </a:moveTo>
                <a:lnTo>
                  <a:pt x="0" y="0"/>
                </a:lnTo>
                <a:lnTo>
                  <a:pt x="0" y="337096"/>
                </a:lnTo>
                <a:lnTo>
                  <a:pt x="0" y="673900"/>
                </a:lnTo>
                <a:lnTo>
                  <a:pt x="9099550" y="673900"/>
                </a:lnTo>
                <a:lnTo>
                  <a:pt x="9099550" y="337096"/>
                </a:lnTo>
                <a:lnTo>
                  <a:pt x="10265410" y="337096"/>
                </a:lnTo>
                <a:lnTo>
                  <a:pt x="10265410" y="0"/>
                </a:lnTo>
                <a:close/>
              </a:path>
            </a:pathLst>
          </a:custGeom>
          <a:solidFill>
            <a:srgbClr val="FFFFFF"/>
          </a:solidFill>
        </p:spPr>
        <p:txBody>
          <a:bodyPr wrap="square" lIns="0" tIns="0" rIns="0" bIns="0" rtlCol="0"/>
          <a:lstStyle/>
          <a:p>
            <a:endParaRPr/>
          </a:p>
        </p:txBody>
      </p:sp>
      <p:sp>
        <p:nvSpPr>
          <p:cNvPr id="4" name="object 4"/>
          <p:cNvSpPr/>
          <p:nvPr/>
        </p:nvSpPr>
        <p:spPr>
          <a:xfrm>
            <a:off x="845819" y="2754502"/>
            <a:ext cx="8957945" cy="337185"/>
          </a:xfrm>
          <a:custGeom>
            <a:avLst/>
            <a:gdLst/>
            <a:ahLst/>
            <a:cxnLst/>
            <a:rect l="l" t="t" r="r" b="b"/>
            <a:pathLst>
              <a:path w="8957945" h="337185">
                <a:moveTo>
                  <a:pt x="8957818" y="0"/>
                </a:moveTo>
                <a:lnTo>
                  <a:pt x="0" y="0"/>
                </a:lnTo>
                <a:lnTo>
                  <a:pt x="0" y="336803"/>
                </a:lnTo>
                <a:lnTo>
                  <a:pt x="8957818" y="336803"/>
                </a:lnTo>
                <a:lnTo>
                  <a:pt x="8957818" y="0"/>
                </a:lnTo>
                <a:close/>
              </a:path>
            </a:pathLst>
          </a:custGeom>
          <a:solidFill>
            <a:srgbClr val="FFFFFF"/>
          </a:solidFill>
        </p:spPr>
        <p:txBody>
          <a:bodyPr wrap="square" lIns="0" tIns="0" rIns="0" bIns="0" rtlCol="0"/>
          <a:lstStyle/>
          <a:p>
            <a:endParaRPr/>
          </a:p>
        </p:txBody>
      </p:sp>
      <p:sp>
        <p:nvSpPr>
          <p:cNvPr id="5" name="object 5"/>
          <p:cNvSpPr txBox="1"/>
          <p:nvPr/>
        </p:nvSpPr>
        <p:spPr>
          <a:xfrm>
            <a:off x="833119" y="1986508"/>
            <a:ext cx="10219055" cy="1104900"/>
          </a:xfrm>
          <a:prstGeom prst="rect">
            <a:avLst/>
          </a:prstGeom>
        </p:spPr>
        <p:txBody>
          <a:bodyPr vert="horz" wrap="square" lIns="0" tIns="44450" rIns="0" bIns="0" rtlCol="0">
            <a:spAutoFit/>
          </a:bodyPr>
          <a:lstStyle/>
          <a:p>
            <a:pPr marL="12700">
              <a:lnSpc>
                <a:spcPct val="100000"/>
              </a:lnSpc>
              <a:spcBef>
                <a:spcPts val="350"/>
              </a:spcBef>
            </a:pPr>
            <a:r>
              <a:rPr sz="2000" b="1" spc="-10" dirty="0">
                <a:solidFill>
                  <a:srgbClr val="0D0D0D"/>
                </a:solidFill>
                <a:latin typeface="Segoe UI"/>
                <a:cs typeface="Segoe UI"/>
              </a:rPr>
              <a:t>Design</a:t>
            </a:r>
            <a:r>
              <a:rPr sz="2000" b="1" spc="5" dirty="0">
                <a:solidFill>
                  <a:srgbClr val="0D0D0D"/>
                </a:solidFill>
                <a:latin typeface="Segoe UI"/>
                <a:cs typeface="Segoe UI"/>
              </a:rPr>
              <a:t> </a:t>
            </a:r>
            <a:r>
              <a:rPr sz="2000" b="1" spc="-5" dirty="0">
                <a:solidFill>
                  <a:srgbClr val="0D0D0D"/>
                </a:solidFill>
                <a:latin typeface="Segoe UI"/>
                <a:cs typeface="Segoe UI"/>
              </a:rPr>
              <a:t>and</a:t>
            </a:r>
            <a:r>
              <a:rPr sz="2000" b="1" spc="10" dirty="0">
                <a:solidFill>
                  <a:srgbClr val="0D0D0D"/>
                </a:solidFill>
                <a:latin typeface="Segoe UI"/>
                <a:cs typeface="Segoe UI"/>
              </a:rPr>
              <a:t> </a:t>
            </a:r>
            <a:r>
              <a:rPr sz="2000" b="1" spc="-5" dirty="0">
                <a:solidFill>
                  <a:srgbClr val="0D0D0D"/>
                </a:solidFill>
                <a:latin typeface="Segoe UI"/>
                <a:cs typeface="Segoe UI"/>
              </a:rPr>
              <a:t>implement</a:t>
            </a:r>
            <a:r>
              <a:rPr sz="2000" b="1" spc="10" dirty="0">
                <a:solidFill>
                  <a:srgbClr val="0D0D0D"/>
                </a:solidFill>
                <a:latin typeface="Segoe UI"/>
                <a:cs typeface="Segoe UI"/>
              </a:rPr>
              <a:t> </a:t>
            </a:r>
            <a:r>
              <a:rPr sz="2000" b="1" spc="-10" dirty="0">
                <a:solidFill>
                  <a:srgbClr val="0D0D0D"/>
                </a:solidFill>
                <a:latin typeface="Segoe UI"/>
                <a:cs typeface="Segoe UI"/>
              </a:rPr>
              <a:t>an</a:t>
            </a:r>
            <a:r>
              <a:rPr sz="2000" b="1" spc="10" dirty="0">
                <a:solidFill>
                  <a:srgbClr val="0D0D0D"/>
                </a:solidFill>
                <a:latin typeface="Segoe UI"/>
                <a:cs typeface="Segoe UI"/>
              </a:rPr>
              <a:t> </a:t>
            </a:r>
            <a:r>
              <a:rPr sz="2000" b="1" spc="-5" dirty="0">
                <a:solidFill>
                  <a:srgbClr val="0D0D0D"/>
                </a:solidFill>
                <a:latin typeface="Segoe UI"/>
                <a:cs typeface="Segoe UI"/>
              </a:rPr>
              <a:t>autoencoder-based</a:t>
            </a:r>
            <a:r>
              <a:rPr sz="2000" b="1" spc="5" dirty="0">
                <a:solidFill>
                  <a:srgbClr val="0D0D0D"/>
                </a:solidFill>
                <a:latin typeface="Segoe UI"/>
                <a:cs typeface="Segoe UI"/>
              </a:rPr>
              <a:t> </a:t>
            </a:r>
            <a:r>
              <a:rPr sz="2000" b="1" spc="-5" dirty="0">
                <a:solidFill>
                  <a:srgbClr val="0D0D0D"/>
                </a:solidFill>
                <a:latin typeface="Segoe UI"/>
                <a:cs typeface="Segoe UI"/>
              </a:rPr>
              <a:t>system</a:t>
            </a:r>
            <a:r>
              <a:rPr sz="2000" b="1" spc="10" dirty="0">
                <a:solidFill>
                  <a:srgbClr val="0D0D0D"/>
                </a:solidFill>
                <a:latin typeface="Segoe UI"/>
                <a:cs typeface="Segoe UI"/>
              </a:rPr>
              <a:t> </a:t>
            </a:r>
            <a:r>
              <a:rPr sz="2000" b="1" spc="-5" dirty="0">
                <a:solidFill>
                  <a:srgbClr val="0D0D0D"/>
                </a:solidFill>
                <a:latin typeface="Segoe UI"/>
                <a:cs typeface="Segoe UI"/>
              </a:rPr>
              <a:t>for</a:t>
            </a:r>
            <a:r>
              <a:rPr sz="2000" b="1" dirty="0">
                <a:solidFill>
                  <a:srgbClr val="0D0D0D"/>
                </a:solidFill>
                <a:latin typeface="Segoe UI"/>
                <a:cs typeface="Segoe UI"/>
              </a:rPr>
              <a:t> </a:t>
            </a:r>
            <a:r>
              <a:rPr sz="2000" b="1" spc="-5" dirty="0">
                <a:solidFill>
                  <a:srgbClr val="0D0D0D"/>
                </a:solidFill>
                <a:latin typeface="Segoe UI"/>
                <a:cs typeface="Segoe UI"/>
              </a:rPr>
              <a:t>generating</a:t>
            </a:r>
            <a:r>
              <a:rPr sz="2000" b="1" dirty="0">
                <a:solidFill>
                  <a:srgbClr val="0D0D0D"/>
                </a:solidFill>
                <a:latin typeface="Segoe UI"/>
                <a:cs typeface="Segoe UI"/>
              </a:rPr>
              <a:t> </a:t>
            </a:r>
            <a:r>
              <a:rPr sz="2000" b="1" spc="-5" dirty="0">
                <a:solidFill>
                  <a:srgbClr val="0D0D0D"/>
                </a:solidFill>
                <a:latin typeface="Segoe UI"/>
                <a:cs typeface="Segoe UI"/>
              </a:rPr>
              <a:t>text</a:t>
            </a:r>
            <a:r>
              <a:rPr sz="2000" b="1" spc="10" dirty="0">
                <a:solidFill>
                  <a:srgbClr val="0D0D0D"/>
                </a:solidFill>
                <a:latin typeface="Segoe UI"/>
                <a:cs typeface="Segoe UI"/>
              </a:rPr>
              <a:t> </a:t>
            </a:r>
            <a:r>
              <a:rPr sz="2000" b="1" spc="-5" dirty="0">
                <a:solidFill>
                  <a:srgbClr val="0D0D0D"/>
                </a:solidFill>
                <a:latin typeface="Segoe UI"/>
                <a:cs typeface="Segoe UI"/>
              </a:rPr>
              <a:t>and</a:t>
            </a:r>
            <a:r>
              <a:rPr sz="2000" b="1" spc="5" dirty="0">
                <a:solidFill>
                  <a:srgbClr val="0D0D0D"/>
                </a:solidFill>
                <a:latin typeface="Segoe UI"/>
                <a:cs typeface="Segoe UI"/>
              </a:rPr>
              <a:t> </a:t>
            </a:r>
            <a:r>
              <a:rPr sz="2000" b="1" spc="-5" dirty="0">
                <a:solidFill>
                  <a:srgbClr val="0D0D0D"/>
                </a:solidFill>
                <a:latin typeface="Segoe UI"/>
                <a:cs typeface="Segoe UI"/>
              </a:rPr>
              <a:t>images.</a:t>
            </a:r>
            <a:endParaRPr sz="2000">
              <a:latin typeface="Segoe UI"/>
              <a:cs typeface="Segoe UI"/>
            </a:endParaRPr>
          </a:p>
          <a:p>
            <a:pPr marL="12700">
              <a:lnSpc>
                <a:spcPct val="100000"/>
              </a:lnSpc>
              <a:spcBef>
                <a:spcPts val="250"/>
              </a:spcBef>
            </a:pPr>
            <a:r>
              <a:rPr sz="2000" b="1" dirty="0">
                <a:solidFill>
                  <a:srgbClr val="0D0D0D"/>
                </a:solidFill>
                <a:latin typeface="Segoe UI"/>
                <a:cs typeface="Segoe UI"/>
              </a:rPr>
              <a:t>The</a:t>
            </a:r>
            <a:r>
              <a:rPr sz="2000" b="1" spc="5" dirty="0">
                <a:solidFill>
                  <a:srgbClr val="0D0D0D"/>
                </a:solidFill>
                <a:latin typeface="Segoe UI"/>
                <a:cs typeface="Segoe UI"/>
              </a:rPr>
              <a:t> </a:t>
            </a:r>
            <a:r>
              <a:rPr sz="2000" b="1" spc="-5" dirty="0">
                <a:solidFill>
                  <a:srgbClr val="0D0D0D"/>
                </a:solidFill>
                <a:latin typeface="Segoe UI"/>
                <a:cs typeface="Segoe UI"/>
              </a:rPr>
              <a:t>system</a:t>
            </a:r>
            <a:r>
              <a:rPr sz="2000" b="1" spc="5" dirty="0">
                <a:solidFill>
                  <a:srgbClr val="0D0D0D"/>
                </a:solidFill>
                <a:latin typeface="Segoe UI"/>
                <a:cs typeface="Segoe UI"/>
              </a:rPr>
              <a:t> </a:t>
            </a:r>
            <a:r>
              <a:rPr sz="2000" b="1" spc="-5" dirty="0">
                <a:solidFill>
                  <a:srgbClr val="0D0D0D"/>
                </a:solidFill>
                <a:latin typeface="Segoe UI"/>
                <a:cs typeface="Segoe UI"/>
              </a:rPr>
              <a:t>should</a:t>
            </a:r>
            <a:r>
              <a:rPr sz="2000" b="1" spc="10" dirty="0">
                <a:solidFill>
                  <a:srgbClr val="0D0D0D"/>
                </a:solidFill>
                <a:latin typeface="Segoe UI"/>
                <a:cs typeface="Segoe UI"/>
              </a:rPr>
              <a:t> </a:t>
            </a:r>
            <a:r>
              <a:rPr sz="2000" b="1" spc="-5" dirty="0">
                <a:solidFill>
                  <a:srgbClr val="0D0D0D"/>
                </a:solidFill>
                <a:latin typeface="Segoe UI"/>
                <a:cs typeface="Segoe UI"/>
              </a:rPr>
              <a:t>be</a:t>
            </a:r>
            <a:r>
              <a:rPr sz="2000" b="1" spc="5" dirty="0">
                <a:solidFill>
                  <a:srgbClr val="0D0D0D"/>
                </a:solidFill>
                <a:latin typeface="Segoe UI"/>
                <a:cs typeface="Segoe UI"/>
              </a:rPr>
              <a:t> </a:t>
            </a:r>
            <a:r>
              <a:rPr sz="2000" b="1" spc="-5" dirty="0">
                <a:solidFill>
                  <a:srgbClr val="0D0D0D"/>
                </a:solidFill>
                <a:latin typeface="Segoe UI"/>
                <a:cs typeface="Segoe UI"/>
              </a:rPr>
              <a:t>capable of</a:t>
            </a:r>
            <a:r>
              <a:rPr sz="2000" b="1" spc="10" dirty="0">
                <a:solidFill>
                  <a:srgbClr val="0D0D0D"/>
                </a:solidFill>
                <a:latin typeface="Segoe UI"/>
                <a:cs typeface="Segoe UI"/>
              </a:rPr>
              <a:t> </a:t>
            </a:r>
            <a:r>
              <a:rPr sz="2000" b="1" spc="-5" dirty="0">
                <a:solidFill>
                  <a:srgbClr val="0D0D0D"/>
                </a:solidFill>
                <a:latin typeface="Segoe UI"/>
                <a:cs typeface="Segoe UI"/>
              </a:rPr>
              <a:t>learning </a:t>
            </a:r>
            <a:r>
              <a:rPr sz="2000" b="1" dirty="0">
                <a:solidFill>
                  <a:srgbClr val="0D0D0D"/>
                </a:solidFill>
                <a:latin typeface="Segoe UI"/>
                <a:cs typeface="Segoe UI"/>
              </a:rPr>
              <a:t>meaningful </a:t>
            </a:r>
            <a:r>
              <a:rPr sz="2000" b="1" spc="-5" dirty="0">
                <a:solidFill>
                  <a:srgbClr val="0D0D0D"/>
                </a:solidFill>
                <a:latin typeface="Segoe UI"/>
                <a:cs typeface="Segoe UI"/>
              </a:rPr>
              <a:t>representations of</a:t>
            </a:r>
            <a:r>
              <a:rPr sz="2000" b="1" spc="5" dirty="0">
                <a:solidFill>
                  <a:srgbClr val="0D0D0D"/>
                </a:solidFill>
                <a:latin typeface="Segoe UI"/>
                <a:cs typeface="Segoe UI"/>
              </a:rPr>
              <a:t> </a:t>
            </a:r>
            <a:r>
              <a:rPr sz="2000" b="1" spc="-5" dirty="0">
                <a:solidFill>
                  <a:srgbClr val="0D0D0D"/>
                </a:solidFill>
                <a:latin typeface="Segoe UI"/>
                <a:cs typeface="Segoe UI"/>
              </a:rPr>
              <a:t>the</a:t>
            </a:r>
            <a:endParaRPr sz="2000">
              <a:latin typeface="Segoe UI"/>
              <a:cs typeface="Segoe UI"/>
            </a:endParaRPr>
          </a:p>
          <a:p>
            <a:pPr marL="82550">
              <a:lnSpc>
                <a:spcPct val="100000"/>
              </a:lnSpc>
              <a:spcBef>
                <a:spcPts val="795"/>
              </a:spcBef>
            </a:pPr>
            <a:r>
              <a:rPr sz="2000" b="1" spc="-5" dirty="0">
                <a:solidFill>
                  <a:srgbClr val="0D0D0D"/>
                </a:solidFill>
                <a:latin typeface="Segoe UI"/>
                <a:cs typeface="Segoe UI"/>
              </a:rPr>
              <a:t>input</a:t>
            </a:r>
            <a:r>
              <a:rPr sz="2000" b="1" spc="10" dirty="0">
                <a:solidFill>
                  <a:srgbClr val="0D0D0D"/>
                </a:solidFill>
                <a:latin typeface="Segoe UI"/>
                <a:cs typeface="Segoe UI"/>
              </a:rPr>
              <a:t> </a:t>
            </a:r>
            <a:r>
              <a:rPr sz="2000" b="1" spc="-5" dirty="0">
                <a:solidFill>
                  <a:srgbClr val="0D0D0D"/>
                </a:solidFill>
                <a:latin typeface="Segoe UI"/>
                <a:cs typeface="Segoe UI"/>
              </a:rPr>
              <a:t>data</a:t>
            </a:r>
            <a:r>
              <a:rPr sz="2000" b="1" dirty="0">
                <a:solidFill>
                  <a:srgbClr val="0D0D0D"/>
                </a:solidFill>
                <a:latin typeface="Segoe UI"/>
                <a:cs typeface="Segoe UI"/>
              </a:rPr>
              <a:t> </a:t>
            </a:r>
            <a:r>
              <a:rPr sz="2000" b="1" spc="-5" dirty="0">
                <a:solidFill>
                  <a:srgbClr val="0D0D0D"/>
                </a:solidFill>
                <a:latin typeface="Segoe UI"/>
                <a:cs typeface="Segoe UI"/>
              </a:rPr>
              <a:t>and</a:t>
            </a:r>
            <a:r>
              <a:rPr sz="2000" b="1" spc="15" dirty="0">
                <a:solidFill>
                  <a:srgbClr val="0D0D0D"/>
                </a:solidFill>
                <a:latin typeface="Segoe UI"/>
                <a:cs typeface="Segoe UI"/>
              </a:rPr>
              <a:t> </a:t>
            </a:r>
            <a:r>
              <a:rPr sz="2000" b="1" spc="-5" dirty="0">
                <a:solidFill>
                  <a:srgbClr val="0D0D0D"/>
                </a:solidFill>
                <a:latin typeface="Segoe UI"/>
                <a:cs typeface="Segoe UI"/>
              </a:rPr>
              <a:t>generating</a:t>
            </a:r>
            <a:r>
              <a:rPr sz="2000" b="1" spc="10" dirty="0">
                <a:solidFill>
                  <a:srgbClr val="0D0D0D"/>
                </a:solidFill>
                <a:latin typeface="Segoe UI"/>
                <a:cs typeface="Segoe UI"/>
              </a:rPr>
              <a:t> </a:t>
            </a:r>
            <a:r>
              <a:rPr sz="2000" b="1" spc="-5" dirty="0">
                <a:solidFill>
                  <a:srgbClr val="0D0D0D"/>
                </a:solidFill>
                <a:latin typeface="Segoe UI"/>
                <a:cs typeface="Segoe UI"/>
              </a:rPr>
              <a:t>new</a:t>
            </a:r>
            <a:r>
              <a:rPr sz="2000" b="1" spc="10" dirty="0">
                <a:solidFill>
                  <a:srgbClr val="0D0D0D"/>
                </a:solidFill>
                <a:latin typeface="Segoe UI"/>
                <a:cs typeface="Segoe UI"/>
              </a:rPr>
              <a:t> </a:t>
            </a:r>
            <a:r>
              <a:rPr sz="2000" b="1" dirty="0">
                <a:solidFill>
                  <a:srgbClr val="0D0D0D"/>
                </a:solidFill>
                <a:latin typeface="Segoe UI"/>
                <a:cs typeface="Segoe UI"/>
              </a:rPr>
              <a:t>samples</a:t>
            </a:r>
            <a:r>
              <a:rPr sz="2000" b="1" spc="5" dirty="0">
                <a:solidFill>
                  <a:srgbClr val="0D0D0D"/>
                </a:solidFill>
                <a:latin typeface="Segoe UI"/>
                <a:cs typeface="Segoe UI"/>
              </a:rPr>
              <a:t> </a:t>
            </a:r>
            <a:r>
              <a:rPr sz="2000" b="1" spc="-5" dirty="0">
                <a:solidFill>
                  <a:srgbClr val="0D0D0D"/>
                </a:solidFill>
                <a:latin typeface="Segoe UI"/>
                <a:cs typeface="Segoe UI"/>
              </a:rPr>
              <a:t>that</a:t>
            </a:r>
            <a:r>
              <a:rPr sz="2000" b="1" spc="15" dirty="0">
                <a:solidFill>
                  <a:srgbClr val="0D0D0D"/>
                </a:solidFill>
                <a:latin typeface="Segoe UI"/>
                <a:cs typeface="Segoe UI"/>
              </a:rPr>
              <a:t> </a:t>
            </a:r>
            <a:r>
              <a:rPr sz="2000" b="1" spc="-5" dirty="0">
                <a:solidFill>
                  <a:srgbClr val="0D0D0D"/>
                </a:solidFill>
                <a:latin typeface="Segoe UI"/>
                <a:cs typeface="Segoe UI"/>
              </a:rPr>
              <a:t>exhibit</a:t>
            </a:r>
            <a:r>
              <a:rPr sz="2000" b="1" spc="10" dirty="0">
                <a:solidFill>
                  <a:srgbClr val="0D0D0D"/>
                </a:solidFill>
                <a:latin typeface="Segoe UI"/>
                <a:cs typeface="Segoe UI"/>
              </a:rPr>
              <a:t> </a:t>
            </a:r>
            <a:r>
              <a:rPr sz="2000" b="1" spc="-10" dirty="0">
                <a:solidFill>
                  <a:srgbClr val="0D0D0D"/>
                </a:solidFill>
                <a:latin typeface="Segoe UI"/>
                <a:cs typeface="Segoe UI"/>
              </a:rPr>
              <a:t>similar</a:t>
            </a:r>
            <a:r>
              <a:rPr sz="2000" b="1" spc="5" dirty="0">
                <a:solidFill>
                  <a:srgbClr val="0D0D0D"/>
                </a:solidFill>
                <a:latin typeface="Segoe UI"/>
                <a:cs typeface="Segoe UI"/>
              </a:rPr>
              <a:t> </a:t>
            </a:r>
            <a:r>
              <a:rPr sz="2000" b="1" spc="-5" dirty="0">
                <a:solidFill>
                  <a:srgbClr val="0D0D0D"/>
                </a:solidFill>
                <a:latin typeface="Segoe UI"/>
                <a:cs typeface="Segoe UI"/>
              </a:rPr>
              <a:t>characteristics.</a:t>
            </a:r>
            <a:endParaRPr sz="2000">
              <a:latin typeface="Segoe UI"/>
              <a:cs typeface="Segoe UI"/>
            </a:endParaRPr>
          </a:p>
        </p:txBody>
      </p:sp>
      <p:sp>
        <p:nvSpPr>
          <p:cNvPr id="6" name="object 6"/>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7" name="object 7"/>
          <p:cNvSpPr/>
          <p:nvPr/>
        </p:nvSpPr>
        <p:spPr>
          <a:xfrm>
            <a:off x="7490459" y="3305555"/>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grpSp>
        <p:nvGrpSpPr>
          <p:cNvPr id="8" name="object 8"/>
          <p:cNvGrpSpPr/>
          <p:nvPr/>
        </p:nvGrpSpPr>
        <p:grpSpPr>
          <a:xfrm>
            <a:off x="8761476" y="3262884"/>
            <a:ext cx="2763520" cy="3256915"/>
            <a:chOff x="8761476" y="3262884"/>
            <a:chExt cx="2763520" cy="3256915"/>
          </a:xfrm>
        </p:grpSpPr>
        <p:sp>
          <p:nvSpPr>
            <p:cNvPr id="9" name="object 9"/>
            <p:cNvSpPr/>
            <p:nvPr/>
          </p:nvSpPr>
          <p:spPr>
            <a:xfrm>
              <a:off x="10123932" y="56921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0" name="object 10"/>
            <p:cNvSpPr/>
            <p:nvPr/>
          </p:nvSpPr>
          <p:spPr>
            <a:xfrm>
              <a:off x="10123932" y="6225540"/>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11" name="object 11"/>
            <p:cNvPicPr/>
            <p:nvPr/>
          </p:nvPicPr>
          <p:blipFill>
            <a:blip r:embed="rId2" cstate="print"/>
            <a:stretch>
              <a:fillRect/>
            </a:stretch>
          </p:blipFill>
          <p:spPr>
            <a:xfrm>
              <a:off x="8761476" y="3262884"/>
              <a:ext cx="2763012" cy="325678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155" y="1104645"/>
            <a:ext cx="5257800" cy="673100"/>
          </a:xfrm>
          <a:prstGeom prst="rect">
            <a:avLst/>
          </a:prstGeom>
        </p:spPr>
        <p:txBody>
          <a:bodyPr vert="horz" wrap="square" lIns="0" tIns="12065" rIns="0" bIns="0" rtlCol="0">
            <a:spAutoFit/>
          </a:bodyPr>
          <a:lstStyle/>
          <a:p>
            <a:pPr marL="12700">
              <a:lnSpc>
                <a:spcPct val="100000"/>
              </a:lnSpc>
              <a:spcBef>
                <a:spcPts val="95"/>
              </a:spcBef>
              <a:tabLst>
                <a:tab pos="2624455" algn="l"/>
              </a:tabLst>
            </a:pPr>
            <a:r>
              <a:rPr sz="4250" spc="-5" dirty="0"/>
              <a:t>PROJECT	</a:t>
            </a:r>
            <a:r>
              <a:rPr sz="4250" spc="-10" dirty="0"/>
              <a:t>OVERVIEW</a:t>
            </a:r>
            <a:endParaRPr sz="4250"/>
          </a:p>
        </p:txBody>
      </p:sp>
      <p:sp>
        <p:nvSpPr>
          <p:cNvPr id="3" name="object 3"/>
          <p:cNvSpPr txBox="1"/>
          <p:nvPr/>
        </p:nvSpPr>
        <p:spPr>
          <a:xfrm>
            <a:off x="482600" y="1743201"/>
            <a:ext cx="10518140" cy="1449070"/>
          </a:xfrm>
          <a:prstGeom prst="rect">
            <a:avLst/>
          </a:prstGeom>
        </p:spPr>
        <p:txBody>
          <a:bodyPr vert="horz" wrap="square" lIns="0" tIns="20320" rIns="0" bIns="0" rtlCol="0">
            <a:spAutoFit/>
          </a:bodyPr>
          <a:lstStyle/>
          <a:p>
            <a:pPr marL="12700" marR="5080" indent="60960" algn="just">
              <a:lnSpc>
                <a:spcPct val="96600"/>
              </a:lnSpc>
              <a:spcBef>
                <a:spcPts val="160"/>
              </a:spcBef>
            </a:pPr>
            <a:r>
              <a:rPr sz="1600" b="1" spc="-5" dirty="0">
                <a:latin typeface="Trebuchet MS"/>
                <a:cs typeface="Trebuchet MS"/>
              </a:rPr>
              <a:t>The project aims </a:t>
            </a:r>
            <a:r>
              <a:rPr sz="1600" b="1" dirty="0">
                <a:latin typeface="Trebuchet MS"/>
                <a:cs typeface="Trebuchet MS"/>
              </a:rPr>
              <a:t>to </a:t>
            </a:r>
            <a:r>
              <a:rPr sz="1600" b="1" spc="-5" dirty="0">
                <a:latin typeface="Trebuchet MS"/>
                <a:cs typeface="Trebuchet MS"/>
              </a:rPr>
              <a:t>use autoencoders for generating </a:t>
            </a:r>
            <a:r>
              <a:rPr sz="1600" b="1" spc="-10" dirty="0">
                <a:latin typeface="Trebuchet MS"/>
                <a:cs typeface="Trebuchet MS"/>
              </a:rPr>
              <a:t>text </a:t>
            </a:r>
            <a:r>
              <a:rPr sz="1600" b="1" spc="-5" dirty="0">
                <a:latin typeface="Trebuchet MS"/>
                <a:cs typeface="Trebuchet MS"/>
              </a:rPr>
              <a:t>and images. It involves selecting and preprocessing </a:t>
            </a:r>
            <a:r>
              <a:rPr sz="1600" b="1" dirty="0">
                <a:latin typeface="Trebuchet MS"/>
                <a:cs typeface="Trebuchet MS"/>
              </a:rPr>
              <a:t> </a:t>
            </a:r>
            <a:r>
              <a:rPr sz="1600" b="1" spc="-5" dirty="0">
                <a:latin typeface="Trebuchet MS"/>
                <a:cs typeface="Trebuchet MS"/>
              </a:rPr>
              <a:t>datasets, designing custom autoencoder architectures, and implementing them using TensorFlow/Keras. After </a:t>
            </a:r>
            <a:r>
              <a:rPr sz="1600" b="1" spc="-470" dirty="0">
                <a:latin typeface="Trebuchet MS"/>
                <a:cs typeface="Trebuchet MS"/>
              </a:rPr>
              <a:t> </a:t>
            </a:r>
            <a:r>
              <a:rPr sz="1600" b="1" spc="-5" dirty="0">
                <a:latin typeface="Trebuchet MS"/>
                <a:cs typeface="Trebuchet MS"/>
              </a:rPr>
              <a:t>training</a:t>
            </a:r>
            <a:r>
              <a:rPr sz="1600" b="1" dirty="0">
                <a:latin typeface="Trebuchet MS"/>
                <a:cs typeface="Trebuchet MS"/>
              </a:rPr>
              <a:t> </a:t>
            </a:r>
            <a:r>
              <a:rPr sz="1600" b="1" spc="-5" dirty="0">
                <a:latin typeface="Trebuchet MS"/>
                <a:cs typeface="Trebuchet MS"/>
              </a:rPr>
              <a:t>and</a:t>
            </a:r>
            <a:r>
              <a:rPr sz="1600" b="1" spc="5" dirty="0">
                <a:latin typeface="Trebuchet MS"/>
                <a:cs typeface="Trebuchet MS"/>
              </a:rPr>
              <a:t> </a:t>
            </a:r>
            <a:r>
              <a:rPr sz="1600" b="1" spc="-10" dirty="0">
                <a:latin typeface="Trebuchet MS"/>
                <a:cs typeface="Trebuchet MS"/>
              </a:rPr>
              <a:t>optimizing</a:t>
            </a:r>
            <a:r>
              <a:rPr sz="1600" b="1" spc="5" dirty="0">
                <a:latin typeface="Trebuchet MS"/>
                <a:cs typeface="Trebuchet MS"/>
              </a:rPr>
              <a:t> </a:t>
            </a:r>
            <a:r>
              <a:rPr sz="1600" b="1" spc="-5" dirty="0">
                <a:latin typeface="Trebuchet MS"/>
                <a:cs typeface="Trebuchet MS"/>
              </a:rPr>
              <a:t>the</a:t>
            </a:r>
            <a:r>
              <a:rPr sz="1600" b="1" spc="15" dirty="0">
                <a:latin typeface="Trebuchet MS"/>
                <a:cs typeface="Trebuchet MS"/>
              </a:rPr>
              <a:t> </a:t>
            </a:r>
            <a:r>
              <a:rPr sz="1600" b="1" spc="-10" dirty="0">
                <a:latin typeface="Trebuchet MS"/>
                <a:cs typeface="Trebuchet MS"/>
              </a:rPr>
              <a:t>models,</a:t>
            </a:r>
            <a:r>
              <a:rPr sz="1600" b="1" spc="15" dirty="0">
                <a:latin typeface="Trebuchet MS"/>
                <a:cs typeface="Trebuchet MS"/>
              </a:rPr>
              <a:t> </a:t>
            </a:r>
            <a:r>
              <a:rPr sz="1600" b="1" spc="-5" dirty="0">
                <a:latin typeface="Trebuchet MS"/>
                <a:cs typeface="Trebuchet MS"/>
              </a:rPr>
              <a:t>evaluation</a:t>
            </a:r>
            <a:r>
              <a:rPr sz="1600" b="1" spc="10" dirty="0">
                <a:latin typeface="Trebuchet MS"/>
                <a:cs typeface="Trebuchet MS"/>
              </a:rPr>
              <a:t> </a:t>
            </a:r>
            <a:r>
              <a:rPr sz="1600" b="1" spc="-5" dirty="0">
                <a:latin typeface="Trebuchet MS"/>
                <a:cs typeface="Trebuchet MS"/>
              </a:rPr>
              <a:t>is</a:t>
            </a:r>
            <a:r>
              <a:rPr sz="1600" b="1" spc="5" dirty="0">
                <a:latin typeface="Trebuchet MS"/>
                <a:cs typeface="Trebuchet MS"/>
              </a:rPr>
              <a:t> </a:t>
            </a:r>
            <a:r>
              <a:rPr sz="1600" b="1" spc="-5" dirty="0">
                <a:latin typeface="Trebuchet MS"/>
                <a:cs typeface="Trebuchet MS"/>
              </a:rPr>
              <a:t>conducted</a:t>
            </a:r>
            <a:r>
              <a:rPr sz="1600" b="1" spc="15" dirty="0">
                <a:latin typeface="Trebuchet MS"/>
                <a:cs typeface="Trebuchet MS"/>
              </a:rPr>
              <a:t> </a:t>
            </a:r>
            <a:r>
              <a:rPr sz="1600" b="1" spc="-5" dirty="0">
                <a:latin typeface="Trebuchet MS"/>
                <a:cs typeface="Trebuchet MS"/>
              </a:rPr>
              <a:t>to</a:t>
            </a:r>
            <a:r>
              <a:rPr sz="1600" b="1" spc="10" dirty="0">
                <a:latin typeface="Trebuchet MS"/>
                <a:cs typeface="Trebuchet MS"/>
              </a:rPr>
              <a:t> </a:t>
            </a:r>
            <a:r>
              <a:rPr sz="1600" b="1" dirty="0">
                <a:latin typeface="Trebuchet MS"/>
                <a:cs typeface="Trebuchet MS"/>
              </a:rPr>
              <a:t>assess</a:t>
            </a:r>
            <a:r>
              <a:rPr sz="1600" b="1" spc="15" dirty="0">
                <a:latin typeface="Trebuchet MS"/>
                <a:cs typeface="Trebuchet MS"/>
              </a:rPr>
              <a:t> </a:t>
            </a:r>
            <a:r>
              <a:rPr sz="1600" b="1" spc="-5" dirty="0">
                <a:latin typeface="Trebuchet MS"/>
                <a:cs typeface="Trebuchet MS"/>
              </a:rPr>
              <a:t>the</a:t>
            </a:r>
            <a:r>
              <a:rPr sz="1600" b="1" dirty="0">
                <a:latin typeface="Trebuchet MS"/>
                <a:cs typeface="Trebuchet MS"/>
              </a:rPr>
              <a:t> </a:t>
            </a:r>
            <a:r>
              <a:rPr sz="1600" b="1" spc="-5" dirty="0">
                <a:latin typeface="Trebuchet MS"/>
                <a:cs typeface="Trebuchet MS"/>
              </a:rPr>
              <a:t>quality</a:t>
            </a:r>
            <a:r>
              <a:rPr sz="1600" b="1" spc="20" dirty="0">
                <a:latin typeface="Trebuchet MS"/>
                <a:cs typeface="Trebuchet MS"/>
              </a:rPr>
              <a:t> </a:t>
            </a:r>
            <a:r>
              <a:rPr sz="1600" b="1" spc="-5" dirty="0">
                <a:latin typeface="Trebuchet MS"/>
                <a:cs typeface="Trebuchet MS"/>
              </a:rPr>
              <a:t>of </a:t>
            </a:r>
            <a:r>
              <a:rPr sz="1600" b="1" dirty="0">
                <a:latin typeface="Trebuchet MS"/>
                <a:cs typeface="Trebuchet MS"/>
              </a:rPr>
              <a:t>the </a:t>
            </a:r>
            <a:r>
              <a:rPr sz="1600" b="1" spc="-5" dirty="0">
                <a:latin typeface="Trebuchet MS"/>
                <a:cs typeface="Trebuchet MS"/>
              </a:rPr>
              <a:t>generated</a:t>
            </a:r>
            <a:r>
              <a:rPr sz="1600" b="1" spc="10" dirty="0">
                <a:latin typeface="Trebuchet MS"/>
                <a:cs typeface="Trebuchet MS"/>
              </a:rPr>
              <a:t> </a:t>
            </a:r>
            <a:r>
              <a:rPr sz="1600" b="1" spc="-5" dirty="0">
                <a:latin typeface="Trebuchet MS"/>
                <a:cs typeface="Trebuchet MS"/>
              </a:rPr>
              <a:t>samples.</a:t>
            </a:r>
            <a:endParaRPr sz="1600">
              <a:latin typeface="Trebuchet MS"/>
              <a:cs typeface="Trebuchet MS"/>
            </a:endParaRPr>
          </a:p>
          <a:p>
            <a:pPr marL="12700">
              <a:lnSpc>
                <a:spcPts val="1830"/>
              </a:lnSpc>
            </a:pPr>
            <a:r>
              <a:rPr sz="1600" b="1" spc="-10" dirty="0">
                <a:latin typeface="Trebuchet MS"/>
                <a:cs typeface="Trebuchet MS"/>
              </a:rPr>
              <a:t>Any</a:t>
            </a:r>
            <a:r>
              <a:rPr sz="1600" b="1" spc="5" dirty="0">
                <a:latin typeface="Trebuchet MS"/>
                <a:cs typeface="Trebuchet MS"/>
              </a:rPr>
              <a:t> </a:t>
            </a:r>
            <a:r>
              <a:rPr sz="1600" b="1" spc="-5" dirty="0">
                <a:latin typeface="Trebuchet MS"/>
                <a:cs typeface="Trebuchet MS"/>
              </a:rPr>
              <a:t>necessary</a:t>
            </a:r>
            <a:r>
              <a:rPr sz="1600" b="1" spc="5" dirty="0">
                <a:latin typeface="Trebuchet MS"/>
                <a:cs typeface="Trebuchet MS"/>
              </a:rPr>
              <a:t> </a:t>
            </a:r>
            <a:r>
              <a:rPr sz="1600" b="1" spc="-5" dirty="0">
                <a:latin typeface="Trebuchet MS"/>
                <a:cs typeface="Trebuchet MS"/>
              </a:rPr>
              <a:t>fine-tuning</a:t>
            </a:r>
            <a:r>
              <a:rPr sz="1600" b="1" spc="10" dirty="0">
                <a:latin typeface="Trebuchet MS"/>
                <a:cs typeface="Trebuchet MS"/>
              </a:rPr>
              <a:t> </a:t>
            </a:r>
            <a:r>
              <a:rPr sz="1600" b="1" spc="-5" dirty="0">
                <a:latin typeface="Trebuchet MS"/>
                <a:cs typeface="Trebuchet MS"/>
              </a:rPr>
              <a:t>is</a:t>
            </a:r>
            <a:r>
              <a:rPr sz="1600" b="1" spc="5" dirty="0">
                <a:latin typeface="Trebuchet MS"/>
                <a:cs typeface="Trebuchet MS"/>
              </a:rPr>
              <a:t> </a:t>
            </a:r>
            <a:r>
              <a:rPr sz="1600" b="1" spc="-10" dirty="0">
                <a:latin typeface="Trebuchet MS"/>
                <a:cs typeface="Trebuchet MS"/>
              </a:rPr>
              <a:t>performed,</a:t>
            </a:r>
            <a:r>
              <a:rPr sz="1600" b="1" spc="15" dirty="0">
                <a:latin typeface="Trebuchet MS"/>
                <a:cs typeface="Trebuchet MS"/>
              </a:rPr>
              <a:t> </a:t>
            </a:r>
            <a:r>
              <a:rPr sz="1600" b="1" spc="-5" dirty="0">
                <a:latin typeface="Trebuchet MS"/>
                <a:cs typeface="Trebuchet MS"/>
              </a:rPr>
              <a:t>and</a:t>
            </a:r>
            <a:r>
              <a:rPr sz="1600" b="1" spc="10" dirty="0">
                <a:latin typeface="Trebuchet MS"/>
                <a:cs typeface="Trebuchet MS"/>
              </a:rPr>
              <a:t> </a:t>
            </a:r>
            <a:r>
              <a:rPr sz="1600" b="1" spc="-10" dirty="0">
                <a:latin typeface="Trebuchet MS"/>
                <a:cs typeface="Trebuchet MS"/>
              </a:rPr>
              <a:t>the</a:t>
            </a:r>
            <a:r>
              <a:rPr sz="1600" b="1" spc="10" dirty="0">
                <a:latin typeface="Trebuchet MS"/>
                <a:cs typeface="Trebuchet MS"/>
              </a:rPr>
              <a:t> </a:t>
            </a:r>
            <a:r>
              <a:rPr sz="1600" b="1" spc="-5" dirty="0">
                <a:latin typeface="Trebuchet MS"/>
                <a:cs typeface="Trebuchet MS"/>
              </a:rPr>
              <a:t>model's</a:t>
            </a:r>
            <a:r>
              <a:rPr sz="1600" b="1" spc="5" dirty="0">
                <a:latin typeface="Trebuchet MS"/>
                <a:cs typeface="Trebuchet MS"/>
              </a:rPr>
              <a:t> </a:t>
            </a:r>
            <a:r>
              <a:rPr sz="1600" b="1" spc="-5" dirty="0">
                <a:latin typeface="Trebuchet MS"/>
                <a:cs typeface="Trebuchet MS"/>
              </a:rPr>
              <a:t>performance</a:t>
            </a:r>
            <a:r>
              <a:rPr sz="1600" b="1" spc="10" dirty="0">
                <a:latin typeface="Trebuchet MS"/>
                <a:cs typeface="Trebuchet MS"/>
              </a:rPr>
              <a:t> </a:t>
            </a:r>
            <a:r>
              <a:rPr sz="1600" b="1" dirty="0">
                <a:latin typeface="Trebuchet MS"/>
                <a:cs typeface="Trebuchet MS"/>
              </a:rPr>
              <a:t>is</a:t>
            </a:r>
            <a:r>
              <a:rPr sz="1600" b="1" spc="5" dirty="0">
                <a:latin typeface="Trebuchet MS"/>
                <a:cs typeface="Trebuchet MS"/>
              </a:rPr>
              <a:t> </a:t>
            </a:r>
            <a:r>
              <a:rPr sz="1600" b="1" spc="-5" dirty="0">
                <a:latin typeface="Trebuchet MS"/>
                <a:cs typeface="Trebuchet MS"/>
              </a:rPr>
              <a:t>validated</a:t>
            </a:r>
            <a:r>
              <a:rPr sz="1600" b="1" spc="15" dirty="0">
                <a:latin typeface="Trebuchet MS"/>
                <a:cs typeface="Trebuchet MS"/>
              </a:rPr>
              <a:t> </a:t>
            </a:r>
            <a:r>
              <a:rPr sz="1600" b="1" spc="-5" dirty="0">
                <a:latin typeface="Trebuchet MS"/>
                <a:cs typeface="Trebuchet MS"/>
              </a:rPr>
              <a:t>on</a:t>
            </a:r>
            <a:r>
              <a:rPr sz="1600" b="1" spc="10" dirty="0">
                <a:latin typeface="Trebuchet MS"/>
                <a:cs typeface="Trebuchet MS"/>
              </a:rPr>
              <a:t> </a:t>
            </a:r>
            <a:r>
              <a:rPr sz="1600" b="1" spc="-5" dirty="0">
                <a:latin typeface="Trebuchet MS"/>
                <a:cs typeface="Trebuchet MS"/>
              </a:rPr>
              <a:t>unseen</a:t>
            </a:r>
            <a:r>
              <a:rPr sz="1600" b="1" spc="5" dirty="0">
                <a:latin typeface="Trebuchet MS"/>
                <a:cs typeface="Trebuchet MS"/>
              </a:rPr>
              <a:t> </a:t>
            </a:r>
            <a:r>
              <a:rPr sz="1600" b="1" dirty="0">
                <a:latin typeface="Trebuchet MS"/>
                <a:cs typeface="Trebuchet MS"/>
              </a:rPr>
              <a:t>data.</a:t>
            </a:r>
            <a:endParaRPr sz="1600">
              <a:latin typeface="Trebuchet MS"/>
              <a:cs typeface="Trebuchet MS"/>
            </a:endParaRPr>
          </a:p>
          <a:p>
            <a:pPr marL="73025" marR="1970405" indent="-60960">
              <a:lnSpc>
                <a:spcPts val="1860"/>
              </a:lnSpc>
              <a:spcBef>
                <a:spcPts val="80"/>
              </a:spcBef>
            </a:pPr>
            <a:r>
              <a:rPr sz="1600" b="1" spc="-5" dirty="0">
                <a:latin typeface="Trebuchet MS"/>
                <a:cs typeface="Trebuchet MS"/>
              </a:rPr>
              <a:t>Documentation</a:t>
            </a:r>
            <a:r>
              <a:rPr sz="1600" b="1" spc="20" dirty="0">
                <a:latin typeface="Trebuchet MS"/>
                <a:cs typeface="Trebuchet MS"/>
              </a:rPr>
              <a:t> </a:t>
            </a:r>
            <a:r>
              <a:rPr sz="1600" b="1" spc="-5" dirty="0">
                <a:latin typeface="Trebuchet MS"/>
                <a:cs typeface="Trebuchet MS"/>
              </a:rPr>
              <a:t>and presentation</a:t>
            </a:r>
            <a:r>
              <a:rPr sz="1600" b="1" dirty="0">
                <a:latin typeface="Trebuchet MS"/>
                <a:cs typeface="Trebuchet MS"/>
              </a:rPr>
              <a:t> </a:t>
            </a:r>
            <a:r>
              <a:rPr sz="1600" b="1" spc="-5" dirty="0">
                <a:latin typeface="Trebuchet MS"/>
                <a:cs typeface="Trebuchet MS"/>
              </a:rPr>
              <a:t>materials are</a:t>
            </a:r>
            <a:r>
              <a:rPr sz="1600" b="1" spc="10" dirty="0">
                <a:latin typeface="Trebuchet MS"/>
                <a:cs typeface="Trebuchet MS"/>
              </a:rPr>
              <a:t> </a:t>
            </a:r>
            <a:r>
              <a:rPr sz="1600" b="1" spc="-5" dirty="0">
                <a:latin typeface="Trebuchet MS"/>
                <a:cs typeface="Trebuchet MS"/>
              </a:rPr>
              <a:t>created</a:t>
            </a:r>
            <a:r>
              <a:rPr sz="1600" b="1" dirty="0">
                <a:latin typeface="Trebuchet MS"/>
                <a:cs typeface="Trebuchet MS"/>
              </a:rPr>
              <a:t> </a:t>
            </a:r>
            <a:r>
              <a:rPr sz="1600" b="1" spc="-5" dirty="0">
                <a:latin typeface="Trebuchet MS"/>
                <a:cs typeface="Trebuchet MS"/>
              </a:rPr>
              <a:t>to</a:t>
            </a:r>
            <a:r>
              <a:rPr sz="1600" b="1" dirty="0">
                <a:latin typeface="Trebuchet MS"/>
                <a:cs typeface="Trebuchet MS"/>
              </a:rPr>
              <a:t> </a:t>
            </a:r>
            <a:r>
              <a:rPr sz="1600" b="1" spc="-5" dirty="0">
                <a:latin typeface="Trebuchet MS"/>
                <a:cs typeface="Trebuchet MS"/>
              </a:rPr>
              <a:t>summarize the</a:t>
            </a:r>
            <a:r>
              <a:rPr sz="1600" b="1" spc="10" dirty="0">
                <a:latin typeface="Trebuchet MS"/>
                <a:cs typeface="Trebuchet MS"/>
              </a:rPr>
              <a:t> </a:t>
            </a:r>
            <a:r>
              <a:rPr sz="1600" b="1" spc="-5" dirty="0">
                <a:latin typeface="Trebuchet MS"/>
                <a:cs typeface="Trebuchet MS"/>
              </a:rPr>
              <a:t>project </a:t>
            </a:r>
            <a:r>
              <a:rPr sz="1600" b="1" dirty="0">
                <a:latin typeface="Trebuchet MS"/>
                <a:cs typeface="Trebuchet MS"/>
              </a:rPr>
              <a:t>findings </a:t>
            </a:r>
            <a:r>
              <a:rPr sz="1600" b="1" spc="-465" dirty="0">
                <a:latin typeface="Trebuchet MS"/>
                <a:cs typeface="Trebuchet MS"/>
              </a:rPr>
              <a:t> </a:t>
            </a:r>
            <a:r>
              <a:rPr sz="1600" b="1" spc="-5" dirty="0">
                <a:latin typeface="Trebuchet MS"/>
                <a:cs typeface="Trebuchet MS"/>
              </a:rPr>
              <a:t>and</a:t>
            </a:r>
            <a:r>
              <a:rPr sz="1600" b="1" spc="-10" dirty="0">
                <a:latin typeface="Trebuchet MS"/>
                <a:cs typeface="Trebuchet MS"/>
              </a:rPr>
              <a:t> </a:t>
            </a:r>
            <a:r>
              <a:rPr sz="1600" b="1" spc="-5" dirty="0">
                <a:latin typeface="Trebuchet MS"/>
                <a:cs typeface="Trebuchet MS"/>
              </a:rPr>
              <a:t>discuss</a:t>
            </a:r>
            <a:r>
              <a:rPr sz="1600" b="1" spc="-10" dirty="0">
                <a:latin typeface="Trebuchet MS"/>
                <a:cs typeface="Trebuchet MS"/>
              </a:rPr>
              <a:t> </a:t>
            </a:r>
            <a:r>
              <a:rPr sz="1600" b="1" dirty="0">
                <a:latin typeface="Trebuchet MS"/>
                <a:cs typeface="Trebuchet MS"/>
              </a:rPr>
              <a:t>future</a:t>
            </a:r>
            <a:r>
              <a:rPr sz="1600" b="1" spc="-10" dirty="0">
                <a:latin typeface="Trebuchet MS"/>
                <a:cs typeface="Trebuchet MS"/>
              </a:rPr>
              <a:t> </a:t>
            </a:r>
            <a:r>
              <a:rPr sz="1600" b="1" spc="-5" dirty="0">
                <a:latin typeface="Trebuchet MS"/>
                <a:cs typeface="Trebuchet MS"/>
              </a:rPr>
              <a:t>directions.</a:t>
            </a:r>
            <a:endParaRPr sz="1600">
              <a:latin typeface="Trebuchet MS"/>
              <a:cs typeface="Trebuchet MS"/>
            </a:endParaRPr>
          </a:p>
        </p:txBody>
      </p:sp>
      <p:sp>
        <p:nvSpPr>
          <p:cNvPr id="4" name="object 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grpSp>
        <p:nvGrpSpPr>
          <p:cNvPr id="5" name="object 5"/>
          <p:cNvGrpSpPr/>
          <p:nvPr/>
        </p:nvGrpSpPr>
        <p:grpSpPr>
          <a:xfrm>
            <a:off x="8657843" y="2648711"/>
            <a:ext cx="3534410" cy="3810000"/>
            <a:chOff x="8657843" y="2648711"/>
            <a:chExt cx="3534410" cy="3810000"/>
          </a:xfrm>
        </p:grpSpPr>
        <p:sp>
          <p:nvSpPr>
            <p:cNvPr id="6" name="object 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7" name="object 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8" name="object 8"/>
            <p:cNvPicPr/>
            <p:nvPr/>
          </p:nvPicPr>
          <p:blipFill>
            <a:blip r:embed="rId2" cstate="print"/>
            <a:stretch>
              <a:fillRect/>
            </a:stretch>
          </p:blipFill>
          <p:spPr>
            <a:xfrm>
              <a:off x="8657843" y="2648711"/>
              <a:ext cx="3534155" cy="38100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8259" y="0"/>
            <a:ext cx="3253740" cy="6862445"/>
            <a:chOff x="8938259" y="0"/>
            <a:chExt cx="3253740" cy="6862445"/>
          </a:xfrm>
        </p:grpSpPr>
        <p:sp>
          <p:nvSpPr>
            <p:cNvPr id="3" name="object 3"/>
            <p:cNvSpPr/>
            <p:nvPr/>
          </p:nvSpPr>
          <p:spPr>
            <a:xfrm>
              <a:off x="9381743" y="4572"/>
              <a:ext cx="1217930" cy="6852920"/>
            </a:xfrm>
            <a:custGeom>
              <a:avLst/>
              <a:gdLst/>
              <a:ahLst/>
              <a:cxnLst/>
              <a:rect l="l" t="t" r="r" b="b"/>
              <a:pathLst>
                <a:path w="1217929" h="6852920">
                  <a:moveTo>
                    <a:pt x="0" y="0"/>
                  </a:moveTo>
                  <a:lnTo>
                    <a:pt x="1217929" y="6852919"/>
                  </a:lnTo>
                </a:path>
              </a:pathLst>
            </a:custGeom>
            <a:ln w="9144">
              <a:solidFill>
                <a:srgbClr val="5FC9ED"/>
              </a:solidFill>
            </a:ln>
          </p:spPr>
          <p:txBody>
            <a:bodyPr wrap="square" lIns="0" tIns="0" rIns="0" bIns="0" rtlCol="0"/>
            <a:lstStyle/>
            <a:p>
              <a:endParaRPr/>
            </a:p>
          </p:txBody>
        </p:sp>
        <p:sp>
          <p:nvSpPr>
            <p:cNvPr id="4" name="object 4"/>
            <p:cNvSpPr/>
            <p:nvPr/>
          </p:nvSpPr>
          <p:spPr>
            <a:xfrm>
              <a:off x="9186671" y="0"/>
              <a:ext cx="3005455" cy="6858000"/>
            </a:xfrm>
            <a:custGeom>
              <a:avLst/>
              <a:gdLst/>
              <a:ahLst/>
              <a:cxnLst/>
              <a:rect l="l" t="t" r="r" b="b"/>
              <a:pathLst>
                <a:path w="3005454" h="6858000">
                  <a:moveTo>
                    <a:pt x="3005328" y="0"/>
                  </a:moveTo>
                  <a:lnTo>
                    <a:pt x="2044700" y="0"/>
                  </a:lnTo>
                  <a:lnTo>
                    <a:pt x="0" y="6857999"/>
                  </a:lnTo>
                  <a:lnTo>
                    <a:pt x="3005328" y="6857999"/>
                  </a:lnTo>
                  <a:lnTo>
                    <a:pt x="3005328" y="0"/>
                  </a:lnTo>
                  <a:close/>
                </a:path>
              </a:pathLst>
            </a:custGeom>
            <a:solidFill>
              <a:srgbClr val="5FC9ED">
                <a:alpha val="36077"/>
              </a:srgbClr>
            </a:solidFill>
          </p:spPr>
          <p:txBody>
            <a:bodyPr wrap="square" lIns="0" tIns="0" rIns="0" bIns="0" rtlCol="0"/>
            <a:lstStyle/>
            <a:p>
              <a:endParaRPr/>
            </a:p>
          </p:txBody>
        </p:sp>
        <p:sp>
          <p:nvSpPr>
            <p:cNvPr id="5" name="object 5"/>
            <p:cNvSpPr/>
            <p:nvPr/>
          </p:nvSpPr>
          <p:spPr>
            <a:xfrm>
              <a:off x="9607295" y="0"/>
              <a:ext cx="2585085" cy="6858000"/>
            </a:xfrm>
            <a:custGeom>
              <a:avLst/>
              <a:gdLst/>
              <a:ahLst/>
              <a:cxnLst/>
              <a:rect l="l" t="t" r="r" b="b"/>
              <a:pathLst>
                <a:path w="2585084" h="6858000">
                  <a:moveTo>
                    <a:pt x="2584704" y="0"/>
                  </a:moveTo>
                  <a:lnTo>
                    <a:pt x="0" y="0"/>
                  </a:lnTo>
                  <a:lnTo>
                    <a:pt x="1208277" y="6857999"/>
                  </a:lnTo>
                  <a:lnTo>
                    <a:pt x="2584704" y="6857999"/>
                  </a:lnTo>
                  <a:lnTo>
                    <a:pt x="2584704" y="0"/>
                  </a:lnTo>
                  <a:close/>
                </a:path>
              </a:pathLst>
            </a:custGeom>
            <a:solidFill>
              <a:srgbClr val="5FC9ED">
                <a:alpha val="19999"/>
              </a:srgbClr>
            </a:solidFill>
          </p:spPr>
          <p:txBody>
            <a:bodyPr wrap="square" lIns="0" tIns="0" rIns="0" bIns="0" rtlCol="0"/>
            <a:lstStyle/>
            <a:p>
              <a:endParaRPr/>
            </a:p>
          </p:txBody>
        </p:sp>
        <p:sp>
          <p:nvSpPr>
            <p:cNvPr id="6" name="object 6"/>
            <p:cNvSpPr/>
            <p:nvPr/>
          </p:nvSpPr>
          <p:spPr>
            <a:xfrm>
              <a:off x="8938259" y="3053346"/>
              <a:ext cx="3253740" cy="3804920"/>
            </a:xfrm>
            <a:custGeom>
              <a:avLst/>
              <a:gdLst/>
              <a:ahLst/>
              <a:cxnLst/>
              <a:rect l="l" t="t" r="r" b="b"/>
              <a:pathLst>
                <a:path w="3253740" h="3804920">
                  <a:moveTo>
                    <a:pt x="3253740" y="0"/>
                  </a:moveTo>
                  <a:lnTo>
                    <a:pt x="0" y="3804653"/>
                  </a:lnTo>
                  <a:lnTo>
                    <a:pt x="3253740" y="3804653"/>
                  </a:lnTo>
                  <a:lnTo>
                    <a:pt x="3253740" y="0"/>
                  </a:lnTo>
                  <a:close/>
                </a:path>
              </a:pathLst>
            </a:custGeom>
            <a:solidFill>
              <a:srgbClr val="17AEE2">
                <a:alpha val="65881"/>
              </a:srgbClr>
            </a:solidFill>
          </p:spPr>
          <p:txBody>
            <a:bodyPr wrap="square" lIns="0" tIns="0" rIns="0" bIns="0" rtlCol="0"/>
            <a:lstStyle/>
            <a:p>
              <a:endParaRPr/>
            </a:p>
          </p:txBody>
        </p:sp>
        <p:sp>
          <p:nvSpPr>
            <p:cNvPr id="7" name="object 7"/>
            <p:cNvSpPr/>
            <p:nvPr/>
          </p:nvSpPr>
          <p:spPr>
            <a:xfrm>
              <a:off x="9342119" y="0"/>
              <a:ext cx="2849880" cy="6858000"/>
            </a:xfrm>
            <a:custGeom>
              <a:avLst/>
              <a:gdLst/>
              <a:ahLst/>
              <a:cxnLst/>
              <a:rect l="l" t="t" r="r" b="b"/>
              <a:pathLst>
                <a:path w="2849879" h="6858000">
                  <a:moveTo>
                    <a:pt x="2849879" y="0"/>
                  </a:moveTo>
                  <a:lnTo>
                    <a:pt x="0" y="0"/>
                  </a:lnTo>
                  <a:lnTo>
                    <a:pt x="2470277" y="6857999"/>
                  </a:lnTo>
                  <a:lnTo>
                    <a:pt x="2849879" y="6857999"/>
                  </a:lnTo>
                  <a:lnTo>
                    <a:pt x="2849879" y="0"/>
                  </a:lnTo>
                  <a:close/>
                </a:path>
              </a:pathLst>
            </a:custGeom>
            <a:solidFill>
              <a:srgbClr val="17AEE2">
                <a:alpha val="50195"/>
              </a:srgbClr>
            </a:solidFill>
          </p:spPr>
          <p:txBody>
            <a:bodyPr wrap="square" lIns="0" tIns="0" rIns="0" bIns="0" rtlCol="0"/>
            <a:lstStyle/>
            <a:p>
              <a:endParaRPr/>
            </a:p>
          </p:txBody>
        </p:sp>
        <p:sp>
          <p:nvSpPr>
            <p:cNvPr id="8" name="object 8"/>
            <p:cNvSpPr/>
            <p:nvPr/>
          </p:nvSpPr>
          <p:spPr>
            <a:xfrm>
              <a:off x="10901171" y="0"/>
              <a:ext cx="1290955" cy="6858000"/>
            </a:xfrm>
            <a:custGeom>
              <a:avLst/>
              <a:gdLst/>
              <a:ahLst/>
              <a:cxnLst/>
              <a:rect l="l" t="t" r="r" b="b"/>
              <a:pathLst>
                <a:path w="1290954" h="6858000">
                  <a:moveTo>
                    <a:pt x="1290827" y="0"/>
                  </a:moveTo>
                  <a:lnTo>
                    <a:pt x="1022350" y="0"/>
                  </a:lnTo>
                  <a:lnTo>
                    <a:pt x="0" y="6857999"/>
                  </a:lnTo>
                  <a:lnTo>
                    <a:pt x="1290827" y="6857999"/>
                  </a:lnTo>
                  <a:lnTo>
                    <a:pt x="1290827" y="0"/>
                  </a:lnTo>
                  <a:close/>
                </a:path>
              </a:pathLst>
            </a:custGeom>
            <a:solidFill>
              <a:srgbClr val="2C83C3">
                <a:alpha val="70195"/>
              </a:srgbClr>
            </a:solidFill>
          </p:spPr>
          <p:txBody>
            <a:bodyPr wrap="square" lIns="0" tIns="0" rIns="0" bIns="0" rtlCol="0"/>
            <a:lstStyle/>
            <a:p>
              <a:endParaRPr/>
            </a:p>
          </p:txBody>
        </p:sp>
        <p:sp>
          <p:nvSpPr>
            <p:cNvPr id="9" name="object 9"/>
            <p:cNvSpPr/>
            <p:nvPr/>
          </p:nvSpPr>
          <p:spPr>
            <a:xfrm>
              <a:off x="10940795" y="0"/>
              <a:ext cx="1251585" cy="6858000"/>
            </a:xfrm>
            <a:custGeom>
              <a:avLst/>
              <a:gdLst/>
              <a:ahLst/>
              <a:cxnLst/>
              <a:rect l="l" t="t" r="r" b="b"/>
              <a:pathLst>
                <a:path w="1251584" h="6858000">
                  <a:moveTo>
                    <a:pt x="1251203" y="0"/>
                  </a:moveTo>
                  <a:lnTo>
                    <a:pt x="0" y="0"/>
                  </a:lnTo>
                  <a:lnTo>
                    <a:pt x="1114805" y="6857999"/>
                  </a:lnTo>
                  <a:lnTo>
                    <a:pt x="1251203" y="6857999"/>
                  </a:lnTo>
                  <a:lnTo>
                    <a:pt x="1251203" y="0"/>
                  </a:lnTo>
                  <a:close/>
                </a:path>
              </a:pathLst>
            </a:custGeom>
            <a:solidFill>
              <a:srgbClr val="216092">
                <a:alpha val="79998"/>
              </a:srgbClr>
            </a:solidFill>
          </p:spPr>
          <p:txBody>
            <a:bodyPr wrap="square" lIns="0" tIns="0" rIns="0" bIns="0" rtlCol="0"/>
            <a:lstStyle/>
            <a:p>
              <a:endParaRPr/>
            </a:p>
          </p:txBody>
        </p:sp>
        <p:sp>
          <p:nvSpPr>
            <p:cNvPr id="10" name="object 10"/>
            <p:cNvSpPr/>
            <p:nvPr/>
          </p:nvSpPr>
          <p:spPr>
            <a:xfrm>
              <a:off x="10376915" y="3598753"/>
              <a:ext cx="1815464" cy="3259454"/>
            </a:xfrm>
            <a:custGeom>
              <a:avLst/>
              <a:gdLst/>
              <a:ahLst/>
              <a:cxnLst/>
              <a:rect l="l" t="t" r="r" b="b"/>
              <a:pathLst>
                <a:path w="1815465" h="3259454">
                  <a:moveTo>
                    <a:pt x="1815083" y="0"/>
                  </a:moveTo>
                  <a:lnTo>
                    <a:pt x="0" y="3259245"/>
                  </a:lnTo>
                  <a:lnTo>
                    <a:pt x="1815083" y="3259245"/>
                  </a:lnTo>
                  <a:lnTo>
                    <a:pt x="1815083" y="0"/>
                  </a:lnTo>
                  <a:close/>
                </a:path>
              </a:pathLst>
            </a:custGeom>
            <a:solidFill>
              <a:srgbClr val="17AEE2">
                <a:alpha val="65881"/>
              </a:srgbClr>
            </a:solidFill>
          </p:spPr>
          <p:txBody>
            <a:bodyPr wrap="square" lIns="0" tIns="0" rIns="0" bIns="0" rtlCol="0"/>
            <a:lstStyle/>
            <a:p>
              <a:endParaRPr/>
            </a:p>
          </p:txBody>
        </p:sp>
      </p:grpSp>
      <p:sp>
        <p:nvSpPr>
          <p:cNvPr id="11" name="object 11"/>
          <p:cNvSpPr txBox="1">
            <a:spLocks noGrp="1"/>
          </p:cNvSpPr>
          <p:nvPr>
            <p:ph type="title"/>
          </p:nvPr>
        </p:nvSpPr>
        <p:spPr>
          <a:xfrm>
            <a:off x="482600" y="551433"/>
            <a:ext cx="500824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35" dirty="0"/>
              <a:t> </a:t>
            </a:r>
            <a:r>
              <a:rPr sz="3200" spc="-5" dirty="0"/>
              <a:t>ARE</a:t>
            </a:r>
            <a:r>
              <a:rPr sz="3200" spc="-45" dirty="0"/>
              <a:t> </a:t>
            </a:r>
            <a:r>
              <a:rPr sz="3200" dirty="0"/>
              <a:t>THE</a:t>
            </a:r>
            <a:r>
              <a:rPr sz="3200" spc="-40" dirty="0"/>
              <a:t> </a:t>
            </a:r>
            <a:r>
              <a:rPr sz="3200" dirty="0"/>
              <a:t>END</a:t>
            </a:r>
            <a:r>
              <a:rPr sz="3200" spc="-45" dirty="0"/>
              <a:t> </a:t>
            </a:r>
            <a:r>
              <a:rPr sz="3200" spc="-5" dirty="0"/>
              <a:t>USERS?</a:t>
            </a:r>
            <a:endParaRPr sz="3200"/>
          </a:p>
        </p:txBody>
      </p:sp>
      <p:sp>
        <p:nvSpPr>
          <p:cNvPr id="12" name="object 12"/>
          <p:cNvSpPr txBox="1"/>
          <p:nvPr/>
        </p:nvSpPr>
        <p:spPr>
          <a:xfrm>
            <a:off x="482600" y="1321054"/>
            <a:ext cx="11035665" cy="4281170"/>
          </a:xfrm>
          <a:prstGeom prst="rect">
            <a:avLst/>
          </a:prstGeom>
        </p:spPr>
        <p:txBody>
          <a:bodyPr vert="horz" wrap="square" lIns="0" tIns="26034" rIns="0" bIns="0" rtlCol="0">
            <a:spAutoFit/>
          </a:bodyPr>
          <a:lstStyle/>
          <a:p>
            <a:pPr marL="12700" marR="508634">
              <a:lnSpc>
                <a:spcPts val="1860"/>
              </a:lnSpc>
              <a:spcBef>
                <a:spcPts val="204"/>
              </a:spcBef>
              <a:buAutoNum type="arabicPeriod"/>
              <a:tabLst>
                <a:tab pos="267335" algn="l"/>
              </a:tabLst>
            </a:pPr>
            <a:r>
              <a:rPr sz="1600" b="1" spc="-5" dirty="0">
                <a:latin typeface="Trebuchet MS"/>
                <a:cs typeface="Trebuchet MS"/>
              </a:rPr>
              <a:t>**Creative</a:t>
            </a:r>
            <a:r>
              <a:rPr sz="1600" b="1" spc="20" dirty="0">
                <a:latin typeface="Trebuchet MS"/>
                <a:cs typeface="Trebuchet MS"/>
              </a:rPr>
              <a:t> </a:t>
            </a:r>
            <a:r>
              <a:rPr sz="1600" b="1" spc="-5" dirty="0">
                <a:latin typeface="Trebuchet MS"/>
                <a:cs typeface="Trebuchet MS"/>
              </a:rPr>
              <a:t>Professionals:**</a:t>
            </a:r>
            <a:r>
              <a:rPr sz="1600" b="1" spc="15" dirty="0">
                <a:latin typeface="Trebuchet MS"/>
                <a:cs typeface="Trebuchet MS"/>
              </a:rPr>
              <a:t> </a:t>
            </a:r>
            <a:r>
              <a:rPr sz="1600" b="1" spc="-5" dirty="0">
                <a:latin typeface="Trebuchet MS"/>
                <a:cs typeface="Trebuchet MS"/>
              </a:rPr>
              <a:t>Graphic</a:t>
            </a:r>
            <a:r>
              <a:rPr sz="1600" b="1" spc="10" dirty="0">
                <a:latin typeface="Trebuchet MS"/>
                <a:cs typeface="Trebuchet MS"/>
              </a:rPr>
              <a:t> </a:t>
            </a:r>
            <a:r>
              <a:rPr sz="1600" b="1" spc="-5" dirty="0">
                <a:latin typeface="Trebuchet MS"/>
                <a:cs typeface="Trebuchet MS"/>
              </a:rPr>
              <a:t>designers,</a:t>
            </a:r>
            <a:r>
              <a:rPr sz="1600" b="1" spc="5" dirty="0">
                <a:latin typeface="Trebuchet MS"/>
                <a:cs typeface="Trebuchet MS"/>
              </a:rPr>
              <a:t> </a:t>
            </a:r>
            <a:r>
              <a:rPr sz="1600" b="1" spc="-5" dirty="0">
                <a:latin typeface="Trebuchet MS"/>
                <a:cs typeface="Trebuchet MS"/>
              </a:rPr>
              <a:t>artists,</a:t>
            </a:r>
            <a:r>
              <a:rPr sz="1600" b="1" spc="10" dirty="0">
                <a:latin typeface="Trebuchet MS"/>
                <a:cs typeface="Trebuchet MS"/>
              </a:rPr>
              <a:t> </a:t>
            </a:r>
            <a:r>
              <a:rPr sz="1600" b="1" spc="-5" dirty="0">
                <a:latin typeface="Trebuchet MS"/>
                <a:cs typeface="Trebuchet MS"/>
              </a:rPr>
              <a:t>writers,</a:t>
            </a:r>
            <a:r>
              <a:rPr sz="1600" b="1" spc="10" dirty="0">
                <a:latin typeface="Trebuchet MS"/>
                <a:cs typeface="Trebuchet MS"/>
              </a:rPr>
              <a:t> </a:t>
            </a:r>
            <a:r>
              <a:rPr sz="1600" b="1" spc="-5" dirty="0">
                <a:latin typeface="Trebuchet MS"/>
                <a:cs typeface="Trebuchet MS"/>
              </a:rPr>
              <a:t>and</a:t>
            </a:r>
            <a:r>
              <a:rPr sz="1600" b="1" spc="10" dirty="0">
                <a:latin typeface="Trebuchet MS"/>
                <a:cs typeface="Trebuchet MS"/>
              </a:rPr>
              <a:t> </a:t>
            </a:r>
            <a:r>
              <a:rPr sz="1600" b="1" spc="-5" dirty="0">
                <a:latin typeface="Trebuchet MS"/>
                <a:cs typeface="Trebuchet MS"/>
              </a:rPr>
              <a:t>content</a:t>
            </a:r>
            <a:r>
              <a:rPr sz="1600" b="1" spc="10" dirty="0">
                <a:latin typeface="Trebuchet MS"/>
                <a:cs typeface="Trebuchet MS"/>
              </a:rPr>
              <a:t> </a:t>
            </a:r>
            <a:r>
              <a:rPr sz="1600" b="1" dirty="0">
                <a:latin typeface="Trebuchet MS"/>
                <a:cs typeface="Trebuchet MS"/>
              </a:rPr>
              <a:t>creators</a:t>
            </a:r>
            <a:r>
              <a:rPr sz="1600" b="1" spc="15" dirty="0">
                <a:latin typeface="Trebuchet MS"/>
                <a:cs typeface="Trebuchet MS"/>
              </a:rPr>
              <a:t> </a:t>
            </a:r>
            <a:r>
              <a:rPr sz="1600" b="1" spc="-5" dirty="0">
                <a:latin typeface="Trebuchet MS"/>
                <a:cs typeface="Trebuchet MS"/>
              </a:rPr>
              <a:t>could</a:t>
            </a:r>
            <a:r>
              <a:rPr sz="1600" b="1" spc="10" dirty="0">
                <a:latin typeface="Trebuchet MS"/>
                <a:cs typeface="Trebuchet MS"/>
              </a:rPr>
              <a:t> </a:t>
            </a:r>
            <a:r>
              <a:rPr sz="1600" b="1" spc="-5" dirty="0">
                <a:latin typeface="Trebuchet MS"/>
                <a:cs typeface="Trebuchet MS"/>
              </a:rPr>
              <a:t>use</a:t>
            </a:r>
            <a:r>
              <a:rPr sz="1600" b="1" spc="15" dirty="0">
                <a:latin typeface="Trebuchet MS"/>
                <a:cs typeface="Trebuchet MS"/>
              </a:rPr>
              <a:t> </a:t>
            </a:r>
            <a:r>
              <a:rPr sz="1600" b="1" spc="-5" dirty="0">
                <a:latin typeface="Trebuchet MS"/>
                <a:cs typeface="Trebuchet MS"/>
              </a:rPr>
              <a:t>autoencoder- </a:t>
            </a:r>
            <a:r>
              <a:rPr sz="1600" b="1" spc="-465" dirty="0">
                <a:latin typeface="Trebuchet MS"/>
                <a:cs typeface="Trebuchet MS"/>
              </a:rPr>
              <a:t> </a:t>
            </a:r>
            <a:r>
              <a:rPr sz="1600" b="1" spc="-5" dirty="0">
                <a:latin typeface="Trebuchet MS"/>
                <a:cs typeface="Trebuchet MS"/>
              </a:rPr>
              <a:t>generated text</a:t>
            </a:r>
            <a:r>
              <a:rPr sz="1600" b="1" spc="10" dirty="0">
                <a:latin typeface="Trebuchet MS"/>
                <a:cs typeface="Trebuchet MS"/>
              </a:rPr>
              <a:t> </a:t>
            </a:r>
            <a:r>
              <a:rPr sz="1600" b="1" spc="-5" dirty="0">
                <a:latin typeface="Trebuchet MS"/>
                <a:cs typeface="Trebuchet MS"/>
              </a:rPr>
              <a:t>and images</a:t>
            </a:r>
            <a:r>
              <a:rPr sz="1600" b="1" dirty="0">
                <a:latin typeface="Trebuchet MS"/>
                <a:cs typeface="Trebuchet MS"/>
              </a:rPr>
              <a:t> </a:t>
            </a:r>
            <a:r>
              <a:rPr sz="1600" b="1" spc="-5" dirty="0">
                <a:latin typeface="Trebuchet MS"/>
                <a:cs typeface="Trebuchet MS"/>
              </a:rPr>
              <a:t>as</a:t>
            </a:r>
            <a:r>
              <a:rPr sz="1600" b="1" dirty="0">
                <a:latin typeface="Trebuchet MS"/>
                <a:cs typeface="Trebuchet MS"/>
              </a:rPr>
              <a:t> </a:t>
            </a:r>
            <a:r>
              <a:rPr sz="1600" b="1" spc="-5" dirty="0">
                <a:latin typeface="Trebuchet MS"/>
                <a:cs typeface="Trebuchet MS"/>
              </a:rPr>
              <a:t>inspiration</a:t>
            </a:r>
            <a:r>
              <a:rPr sz="1600" b="1" dirty="0">
                <a:latin typeface="Trebuchet MS"/>
                <a:cs typeface="Trebuchet MS"/>
              </a:rPr>
              <a:t> </a:t>
            </a:r>
            <a:r>
              <a:rPr sz="1600" b="1" spc="-5" dirty="0">
                <a:latin typeface="Trebuchet MS"/>
                <a:cs typeface="Trebuchet MS"/>
              </a:rPr>
              <a:t>or</a:t>
            </a:r>
            <a:r>
              <a:rPr sz="1600" b="1" dirty="0">
                <a:latin typeface="Trebuchet MS"/>
                <a:cs typeface="Trebuchet MS"/>
              </a:rPr>
              <a:t> </a:t>
            </a:r>
            <a:r>
              <a:rPr sz="1600" b="1" spc="-5" dirty="0">
                <a:latin typeface="Trebuchet MS"/>
                <a:cs typeface="Trebuchet MS"/>
              </a:rPr>
              <a:t>raw</a:t>
            </a:r>
            <a:r>
              <a:rPr sz="1600" b="1" spc="5" dirty="0">
                <a:latin typeface="Trebuchet MS"/>
                <a:cs typeface="Trebuchet MS"/>
              </a:rPr>
              <a:t> </a:t>
            </a:r>
            <a:r>
              <a:rPr sz="1600" b="1" spc="-10" dirty="0">
                <a:latin typeface="Trebuchet MS"/>
                <a:cs typeface="Trebuchet MS"/>
              </a:rPr>
              <a:t>material</a:t>
            </a:r>
            <a:r>
              <a:rPr sz="1600" b="1" spc="10" dirty="0">
                <a:latin typeface="Trebuchet MS"/>
                <a:cs typeface="Trebuchet MS"/>
              </a:rPr>
              <a:t> </a:t>
            </a:r>
            <a:r>
              <a:rPr sz="1600" b="1" spc="-10" dirty="0">
                <a:latin typeface="Trebuchet MS"/>
                <a:cs typeface="Trebuchet MS"/>
              </a:rPr>
              <a:t>for</a:t>
            </a:r>
            <a:r>
              <a:rPr sz="1600" b="1" spc="-5" dirty="0">
                <a:latin typeface="Trebuchet MS"/>
                <a:cs typeface="Trebuchet MS"/>
              </a:rPr>
              <a:t> their</a:t>
            </a:r>
            <a:r>
              <a:rPr sz="1600" b="1" spc="5" dirty="0">
                <a:latin typeface="Trebuchet MS"/>
                <a:cs typeface="Trebuchet MS"/>
              </a:rPr>
              <a:t> </a:t>
            </a:r>
            <a:r>
              <a:rPr sz="1600" b="1" spc="-5" dirty="0">
                <a:latin typeface="Trebuchet MS"/>
                <a:cs typeface="Trebuchet MS"/>
              </a:rPr>
              <a:t>creative</a:t>
            </a:r>
            <a:r>
              <a:rPr sz="1600" b="1" dirty="0">
                <a:latin typeface="Trebuchet MS"/>
                <a:cs typeface="Trebuchet MS"/>
              </a:rPr>
              <a:t> </a:t>
            </a:r>
            <a:r>
              <a:rPr sz="1600" b="1" spc="-5" dirty="0">
                <a:latin typeface="Trebuchet MS"/>
                <a:cs typeface="Trebuchet MS"/>
              </a:rPr>
              <a:t>projects.</a:t>
            </a:r>
            <a:endParaRPr sz="1600">
              <a:latin typeface="Trebuchet MS"/>
              <a:cs typeface="Trebuchet MS"/>
            </a:endParaRPr>
          </a:p>
          <a:p>
            <a:pPr>
              <a:lnSpc>
                <a:spcPct val="100000"/>
              </a:lnSpc>
              <a:spcBef>
                <a:spcPts val="15"/>
              </a:spcBef>
              <a:buFont typeface="Trebuchet MS"/>
              <a:buAutoNum type="arabicPeriod"/>
            </a:pPr>
            <a:endParaRPr sz="1550">
              <a:latin typeface="Trebuchet MS"/>
              <a:cs typeface="Trebuchet MS"/>
            </a:endParaRPr>
          </a:p>
          <a:p>
            <a:pPr marL="12700" marR="57785">
              <a:lnSpc>
                <a:spcPct val="96600"/>
              </a:lnSpc>
              <a:buAutoNum type="arabicPeriod"/>
              <a:tabLst>
                <a:tab pos="267335" algn="l"/>
              </a:tabLst>
            </a:pPr>
            <a:r>
              <a:rPr sz="1600" b="1" spc="-5" dirty="0">
                <a:latin typeface="Trebuchet MS"/>
                <a:cs typeface="Trebuchet MS"/>
              </a:rPr>
              <a:t>**Researchers:**</a:t>
            </a:r>
            <a:r>
              <a:rPr sz="1600" b="1" dirty="0">
                <a:latin typeface="Trebuchet MS"/>
                <a:cs typeface="Trebuchet MS"/>
              </a:rPr>
              <a:t> </a:t>
            </a:r>
            <a:r>
              <a:rPr sz="1600" b="1" spc="-5" dirty="0">
                <a:latin typeface="Trebuchet MS"/>
                <a:cs typeface="Trebuchet MS"/>
              </a:rPr>
              <a:t>Academics</a:t>
            </a:r>
            <a:r>
              <a:rPr sz="1600" b="1" spc="20" dirty="0">
                <a:latin typeface="Trebuchet MS"/>
                <a:cs typeface="Trebuchet MS"/>
              </a:rPr>
              <a:t> </a:t>
            </a:r>
            <a:r>
              <a:rPr sz="1600" b="1" spc="-5" dirty="0">
                <a:latin typeface="Trebuchet MS"/>
                <a:cs typeface="Trebuchet MS"/>
              </a:rPr>
              <a:t>and</a:t>
            </a:r>
            <a:r>
              <a:rPr sz="1600" b="1" spc="10" dirty="0">
                <a:latin typeface="Trebuchet MS"/>
                <a:cs typeface="Trebuchet MS"/>
              </a:rPr>
              <a:t> </a:t>
            </a:r>
            <a:r>
              <a:rPr sz="1600" b="1" spc="-5" dirty="0">
                <a:latin typeface="Trebuchet MS"/>
                <a:cs typeface="Trebuchet MS"/>
              </a:rPr>
              <a:t>researchers</a:t>
            </a:r>
            <a:r>
              <a:rPr sz="1600" b="1" spc="20" dirty="0">
                <a:latin typeface="Trebuchet MS"/>
                <a:cs typeface="Trebuchet MS"/>
              </a:rPr>
              <a:t> </a:t>
            </a:r>
            <a:r>
              <a:rPr sz="1600" b="1" spc="-5" dirty="0">
                <a:latin typeface="Trebuchet MS"/>
                <a:cs typeface="Trebuchet MS"/>
              </a:rPr>
              <a:t>in</a:t>
            </a:r>
            <a:r>
              <a:rPr sz="1600" b="1" spc="20" dirty="0">
                <a:latin typeface="Trebuchet MS"/>
                <a:cs typeface="Trebuchet MS"/>
              </a:rPr>
              <a:t> </a:t>
            </a:r>
            <a:r>
              <a:rPr sz="1600" b="1" spc="-5" dirty="0">
                <a:latin typeface="Trebuchet MS"/>
                <a:cs typeface="Trebuchet MS"/>
              </a:rPr>
              <a:t>fields</a:t>
            </a:r>
            <a:r>
              <a:rPr sz="1600" b="1" spc="10" dirty="0">
                <a:latin typeface="Trebuchet MS"/>
                <a:cs typeface="Trebuchet MS"/>
              </a:rPr>
              <a:t> </a:t>
            </a:r>
            <a:r>
              <a:rPr sz="1600" b="1" dirty="0">
                <a:latin typeface="Trebuchet MS"/>
                <a:cs typeface="Trebuchet MS"/>
              </a:rPr>
              <a:t>such</a:t>
            </a:r>
            <a:r>
              <a:rPr sz="1600" b="1" spc="25" dirty="0">
                <a:latin typeface="Trebuchet MS"/>
                <a:cs typeface="Trebuchet MS"/>
              </a:rPr>
              <a:t> </a:t>
            </a:r>
            <a:r>
              <a:rPr sz="1600" b="1" dirty="0">
                <a:latin typeface="Trebuchet MS"/>
                <a:cs typeface="Trebuchet MS"/>
              </a:rPr>
              <a:t>as</a:t>
            </a:r>
            <a:r>
              <a:rPr sz="1600" b="1" spc="10" dirty="0">
                <a:latin typeface="Trebuchet MS"/>
                <a:cs typeface="Trebuchet MS"/>
              </a:rPr>
              <a:t> </a:t>
            </a:r>
            <a:r>
              <a:rPr sz="1600" b="1" spc="-5" dirty="0">
                <a:latin typeface="Trebuchet MS"/>
                <a:cs typeface="Trebuchet MS"/>
              </a:rPr>
              <a:t>artificial</a:t>
            </a:r>
            <a:r>
              <a:rPr sz="1600" b="1" spc="10" dirty="0">
                <a:latin typeface="Trebuchet MS"/>
                <a:cs typeface="Trebuchet MS"/>
              </a:rPr>
              <a:t> </a:t>
            </a:r>
            <a:r>
              <a:rPr sz="1600" b="1" spc="-5" dirty="0">
                <a:latin typeface="Trebuchet MS"/>
                <a:cs typeface="Trebuchet MS"/>
              </a:rPr>
              <a:t>intelligence,</a:t>
            </a:r>
            <a:r>
              <a:rPr sz="1600" b="1" spc="10" dirty="0">
                <a:latin typeface="Trebuchet MS"/>
                <a:cs typeface="Trebuchet MS"/>
              </a:rPr>
              <a:t> </a:t>
            </a:r>
            <a:r>
              <a:rPr sz="1600" b="1" spc="-5" dirty="0">
                <a:latin typeface="Trebuchet MS"/>
                <a:cs typeface="Trebuchet MS"/>
              </a:rPr>
              <a:t>natural</a:t>
            </a:r>
            <a:r>
              <a:rPr sz="1600" b="1" spc="20" dirty="0">
                <a:latin typeface="Trebuchet MS"/>
                <a:cs typeface="Trebuchet MS"/>
              </a:rPr>
              <a:t> </a:t>
            </a:r>
            <a:r>
              <a:rPr sz="1600" b="1" spc="-5" dirty="0">
                <a:latin typeface="Trebuchet MS"/>
                <a:cs typeface="Trebuchet MS"/>
              </a:rPr>
              <a:t>language</a:t>
            </a:r>
            <a:r>
              <a:rPr sz="1600" b="1" spc="10" dirty="0">
                <a:latin typeface="Trebuchet MS"/>
                <a:cs typeface="Trebuchet MS"/>
              </a:rPr>
              <a:t> </a:t>
            </a:r>
            <a:r>
              <a:rPr sz="1600" b="1" spc="-5" dirty="0">
                <a:latin typeface="Trebuchet MS"/>
                <a:cs typeface="Trebuchet MS"/>
              </a:rPr>
              <a:t>processing, </a:t>
            </a:r>
            <a:r>
              <a:rPr sz="1600" b="1" spc="-470" dirty="0">
                <a:latin typeface="Trebuchet MS"/>
                <a:cs typeface="Trebuchet MS"/>
              </a:rPr>
              <a:t> </a:t>
            </a:r>
            <a:r>
              <a:rPr sz="1600" b="1" spc="-5" dirty="0">
                <a:latin typeface="Trebuchet MS"/>
                <a:cs typeface="Trebuchet MS"/>
              </a:rPr>
              <a:t>computer</a:t>
            </a:r>
            <a:r>
              <a:rPr sz="1600" b="1" spc="10" dirty="0">
                <a:latin typeface="Trebuchet MS"/>
                <a:cs typeface="Trebuchet MS"/>
              </a:rPr>
              <a:t> </a:t>
            </a:r>
            <a:r>
              <a:rPr sz="1600" b="1" spc="-5" dirty="0">
                <a:latin typeface="Trebuchet MS"/>
                <a:cs typeface="Trebuchet MS"/>
              </a:rPr>
              <a:t>vision,</a:t>
            </a:r>
            <a:r>
              <a:rPr sz="1600" b="1" dirty="0">
                <a:latin typeface="Trebuchet MS"/>
                <a:cs typeface="Trebuchet MS"/>
              </a:rPr>
              <a:t> </a:t>
            </a:r>
            <a:r>
              <a:rPr sz="1600" b="1" spc="-5" dirty="0">
                <a:latin typeface="Trebuchet MS"/>
                <a:cs typeface="Trebuchet MS"/>
              </a:rPr>
              <a:t>and</a:t>
            </a:r>
            <a:r>
              <a:rPr sz="1600" b="1" dirty="0">
                <a:latin typeface="Trebuchet MS"/>
                <a:cs typeface="Trebuchet MS"/>
              </a:rPr>
              <a:t> </a:t>
            </a:r>
            <a:r>
              <a:rPr sz="1600" b="1" spc="-5" dirty="0">
                <a:latin typeface="Trebuchet MS"/>
                <a:cs typeface="Trebuchet MS"/>
              </a:rPr>
              <a:t>generative</a:t>
            </a:r>
            <a:r>
              <a:rPr sz="1600" b="1" spc="5" dirty="0">
                <a:latin typeface="Trebuchet MS"/>
                <a:cs typeface="Trebuchet MS"/>
              </a:rPr>
              <a:t> </a:t>
            </a:r>
            <a:r>
              <a:rPr sz="1600" b="1" spc="-5" dirty="0">
                <a:latin typeface="Trebuchet MS"/>
                <a:cs typeface="Trebuchet MS"/>
              </a:rPr>
              <a:t>modeling</a:t>
            </a:r>
            <a:r>
              <a:rPr sz="1600" b="1" dirty="0">
                <a:latin typeface="Trebuchet MS"/>
                <a:cs typeface="Trebuchet MS"/>
              </a:rPr>
              <a:t> </a:t>
            </a:r>
            <a:r>
              <a:rPr sz="1600" b="1" spc="-10" dirty="0">
                <a:latin typeface="Trebuchet MS"/>
                <a:cs typeface="Trebuchet MS"/>
              </a:rPr>
              <a:t>may</a:t>
            </a:r>
            <a:r>
              <a:rPr sz="1600" b="1" spc="10" dirty="0">
                <a:latin typeface="Trebuchet MS"/>
                <a:cs typeface="Trebuchet MS"/>
              </a:rPr>
              <a:t> </a:t>
            </a:r>
            <a:r>
              <a:rPr sz="1600" b="1" spc="-5" dirty="0">
                <a:latin typeface="Trebuchet MS"/>
                <a:cs typeface="Trebuchet MS"/>
              </a:rPr>
              <a:t>use autoencoder-generated data</a:t>
            </a:r>
            <a:r>
              <a:rPr sz="1600" b="1" dirty="0">
                <a:latin typeface="Trebuchet MS"/>
                <a:cs typeface="Trebuchet MS"/>
              </a:rPr>
              <a:t> </a:t>
            </a:r>
            <a:r>
              <a:rPr sz="1600" b="1" spc="-5" dirty="0">
                <a:latin typeface="Trebuchet MS"/>
                <a:cs typeface="Trebuchet MS"/>
              </a:rPr>
              <a:t>for</a:t>
            </a:r>
            <a:r>
              <a:rPr sz="1600" b="1" spc="15" dirty="0">
                <a:latin typeface="Trebuchet MS"/>
                <a:cs typeface="Trebuchet MS"/>
              </a:rPr>
              <a:t> </a:t>
            </a:r>
            <a:r>
              <a:rPr sz="1600" b="1" spc="-5" dirty="0">
                <a:latin typeface="Trebuchet MS"/>
                <a:cs typeface="Trebuchet MS"/>
              </a:rPr>
              <a:t>experimentation, </a:t>
            </a:r>
            <a:r>
              <a:rPr sz="1600" b="1" dirty="0">
                <a:latin typeface="Trebuchet MS"/>
                <a:cs typeface="Trebuchet MS"/>
              </a:rPr>
              <a:t> </a:t>
            </a:r>
            <a:r>
              <a:rPr sz="1600" b="1" spc="-5" dirty="0">
                <a:latin typeface="Trebuchet MS"/>
                <a:cs typeface="Trebuchet MS"/>
              </a:rPr>
              <a:t>benchmarking,</a:t>
            </a:r>
            <a:r>
              <a:rPr sz="1600" b="1" dirty="0">
                <a:latin typeface="Trebuchet MS"/>
                <a:cs typeface="Trebuchet MS"/>
              </a:rPr>
              <a:t> </a:t>
            </a:r>
            <a:r>
              <a:rPr sz="1600" b="1" spc="-5" dirty="0">
                <a:latin typeface="Trebuchet MS"/>
                <a:cs typeface="Trebuchet MS"/>
              </a:rPr>
              <a:t>or advancing</a:t>
            </a:r>
            <a:r>
              <a:rPr sz="1600" b="1" dirty="0">
                <a:latin typeface="Trebuchet MS"/>
                <a:cs typeface="Trebuchet MS"/>
              </a:rPr>
              <a:t> the</a:t>
            </a:r>
            <a:r>
              <a:rPr sz="1600" b="1" spc="-10" dirty="0">
                <a:latin typeface="Trebuchet MS"/>
                <a:cs typeface="Trebuchet MS"/>
              </a:rPr>
              <a:t> </a:t>
            </a:r>
            <a:r>
              <a:rPr sz="1600" b="1" spc="-5" dirty="0">
                <a:latin typeface="Trebuchet MS"/>
                <a:cs typeface="Trebuchet MS"/>
              </a:rPr>
              <a:t>state-of-the-art</a:t>
            </a:r>
            <a:r>
              <a:rPr sz="1600" b="1" dirty="0">
                <a:latin typeface="Trebuchet MS"/>
                <a:cs typeface="Trebuchet MS"/>
              </a:rPr>
              <a:t> </a:t>
            </a:r>
            <a:r>
              <a:rPr sz="1600" b="1" spc="-5" dirty="0">
                <a:latin typeface="Trebuchet MS"/>
                <a:cs typeface="Trebuchet MS"/>
              </a:rPr>
              <a:t>in</a:t>
            </a:r>
            <a:r>
              <a:rPr sz="1600" b="1" spc="10" dirty="0">
                <a:latin typeface="Trebuchet MS"/>
                <a:cs typeface="Trebuchet MS"/>
              </a:rPr>
              <a:t> </a:t>
            </a:r>
            <a:r>
              <a:rPr sz="1600" b="1" spc="-10" dirty="0">
                <a:latin typeface="Trebuchet MS"/>
                <a:cs typeface="Trebuchet MS"/>
              </a:rPr>
              <a:t>their</a:t>
            </a:r>
            <a:r>
              <a:rPr sz="1600" b="1" dirty="0">
                <a:latin typeface="Trebuchet MS"/>
                <a:cs typeface="Trebuchet MS"/>
              </a:rPr>
              <a:t> </a:t>
            </a:r>
            <a:r>
              <a:rPr sz="1600" b="1" spc="-10" dirty="0">
                <a:latin typeface="Trebuchet MS"/>
                <a:cs typeface="Trebuchet MS"/>
              </a:rPr>
              <a:t>respective</a:t>
            </a:r>
            <a:r>
              <a:rPr sz="1600" b="1" dirty="0">
                <a:latin typeface="Trebuchet MS"/>
                <a:cs typeface="Trebuchet MS"/>
              </a:rPr>
              <a:t> </a:t>
            </a:r>
            <a:r>
              <a:rPr sz="1600" b="1" spc="-5" dirty="0">
                <a:latin typeface="Trebuchet MS"/>
                <a:cs typeface="Trebuchet MS"/>
              </a:rPr>
              <a:t>domains.</a:t>
            </a:r>
            <a:endParaRPr sz="1600">
              <a:latin typeface="Trebuchet MS"/>
              <a:cs typeface="Trebuchet MS"/>
            </a:endParaRPr>
          </a:p>
          <a:p>
            <a:pPr>
              <a:lnSpc>
                <a:spcPct val="100000"/>
              </a:lnSpc>
              <a:spcBef>
                <a:spcPts val="55"/>
              </a:spcBef>
              <a:buFont typeface="Trebuchet MS"/>
              <a:buAutoNum type="arabicPeriod"/>
            </a:pPr>
            <a:endParaRPr sz="1600">
              <a:latin typeface="Trebuchet MS"/>
              <a:cs typeface="Trebuchet MS"/>
            </a:endParaRPr>
          </a:p>
          <a:p>
            <a:pPr marL="12700" marR="5080">
              <a:lnSpc>
                <a:spcPts val="1860"/>
              </a:lnSpc>
              <a:buAutoNum type="arabicPeriod"/>
              <a:tabLst>
                <a:tab pos="267335" algn="l"/>
              </a:tabLst>
            </a:pPr>
            <a:r>
              <a:rPr sz="1600" b="1" spc="-5" dirty="0">
                <a:latin typeface="Trebuchet MS"/>
                <a:cs typeface="Trebuchet MS"/>
              </a:rPr>
              <a:t>**Content</a:t>
            </a:r>
            <a:r>
              <a:rPr sz="1600" b="1" dirty="0">
                <a:latin typeface="Trebuchet MS"/>
                <a:cs typeface="Trebuchet MS"/>
              </a:rPr>
              <a:t> </a:t>
            </a:r>
            <a:r>
              <a:rPr sz="1600" b="1" spc="-5" dirty="0">
                <a:latin typeface="Trebuchet MS"/>
                <a:cs typeface="Trebuchet MS"/>
              </a:rPr>
              <a:t>Generation</a:t>
            </a:r>
            <a:r>
              <a:rPr sz="1600" b="1" spc="10" dirty="0">
                <a:latin typeface="Trebuchet MS"/>
                <a:cs typeface="Trebuchet MS"/>
              </a:rPr>
              <a:t> </a:t>
            </a:r>
            <a:r>
              <a:rPr sz="1600" b="1" spc="-5" dirty="0">
                <a:latin typeface="Trebuchet MS"/>
                <a:cs typeface="Trebuchet MS"/>
              </a:rPr>
              <a:t>Platforms:**</a:t>
            </a:r>
            <a:r>
              <a:rPr sz="1600" b="1" spc="5" dirty="0">
                <a:latin typeface="Trebuchet MS"/>
                <a:cs typeface="Trebuchet MS"/>
              </a:rPr>
              <a:t> </a:t>
            </a:r>
            <a:r>
              <a:rPr sz="1600" b="1" spc="-5" dirty="0">
                <a:latin typeface="Trebuchet MS"/>
                <a:cs typeface="Trebuchet MS"/>
              </a:rPr>
              <a:t>Companies</a:t>
            </a:r>
            <a:r>
              <a:rPr sz="1600" b="1" spc="5" dirty="0">
                <a:latin typeface="Trebuchet MS"/>
                <a:cs typeface="Trebuchet MS"/>
              </a:rPr>
              <a:t> </a:t>
            </a:r>
            <a:r>
              <a:rPr sz="1600" b="1" spc="-10" dirty="0">
                <a:latin typeface="Trebuchet MS"/>
                <a:cs typeface="Trebuchet MS"/>
              </a:rPr>
              <a:t>or</a:t>
            </a:r>
            <a:r>
              <a:rPr sz="1600" b="1" spc="20" dirty="0">
                <a:latin typeface="Trebuchet MS"/>
                <a:cs typeface="Trebuchet MS"/>
              </a:rPr>
              <a:t> </a:t>
            </a:r>
            <a:r>
              <a:rPr sz="1600" b="1" spc="-5" dirty="0">
                <a:latin typeface="Trebuchet MS"/>
                <a:cs typeface="Trebuchet MS"/>
              </a:rPr>
              <a:t>platforms</a:t>
            </a:r>
            <a:r>
              <a:rPr sz="1600" b="1" spc="5" dirty="0">
                <a:latin typeface="Trebuchet MS"/>
                <a:cs typeface="Trebuchet MS"/>
              </a:rPr>
              <a:t> </a:t>
            </a:r>
            <a:r>
              <a:rPr sz="1600" b="1" spc="-5" dirty="0">
                <a:latin typeface="Trebuchet MS"/>
                <a:cs typeface="Trebuchet MS"/>
              </a:rPr>
              <a:t>focused</a:t>
            </a:r>
            <a:r>
              <a:rPr sz="1600" b="1" spc="10" dirty="0">
                <a:latin typeface="Trebuchet MS"/>
                <a:cs typeface="Trebuchet MS"/>
              </a:rPr>
              <a:t> </a:t>
            </a:r>
            <a:r>
              <a:rPr sz="1600" b="1" spc="-5" dirty="0">
                <a:latin typeface="Trebuchet MS"/>
                <a:cs typeface="Trebuchet MS"/>
              </a:rPr>
              <a:t>on</a:t>
            </a:r>
            <a:r>
              <a:rPr sz="1600" b="1" spc="5" dirty="0">
                <a:latin typeface="Trebuchet MS"/>
                <a:cs typeface="Trebuchet MS"/>
              </a:rPr>
              <a:t> </a:t>
            </a:r>
            <a:r>
              <a:rPr sz="1600" b="1" spc="-5" dirty="0">
                <a:latin typeface="Trebuchet MS"/>
                <a:cs typeface="Trebuchet MS"/>
              </a:rPr>
              <a:t>content</a:t>
            </a:r>
            <a:r>
              <a:rPr sz="1600" b="1" dirty="0">
                <a:latin typeface="Trebuchet MS"/>
                <a:cs typeface="Trebuchet MS"/>
              </a:rPr>
              <a:t> </a:t>
            </a:r>
            <a:r>
              <a:rPr sz="1600" b="1" spc="-5" dirty="0">
                <a:latin typeface="Trebuchet MS"/>
                <a:cs typeface="Trebuchet MS"/>
              </a:rPr>
              <a:t>creation,</a:t>
            </a:r>
            <a:r>
              <a:rPr sz="1600" b="1" spc="5" dirty="0">
                <a:latin typeface="Trebuchet MS"/>
                <a:cs typeface="Trebuchet MS"/>
              </a:rPr>
              <a:t> </a:t>
            </a:r>
            <a:r>
              <a:rPr sz="1600" b="1" dirty="0">
                <a:latin typeface="Trebuchet MS"/>
                <a:cs typeface="Trebuchet MS"/>
              </a:rPr>
              <a:t>such</a:t>
            </a:r>
            <a:r>
              <a:rPr sz="1600" b="1" spc="5" dirty="0">
                <a:latin typeface="Trebuchet MS"/>
                <a:cs typeface="Trebuchet MS"/>
              </a:rPr>
              <a:t> </a:t>
            </a:r>
            <a:r>
              <a:rPr sz="1600" b="1" spc="-5" dirty="0">
                <a:latin typeface="Trebuchet MS"/>
                <a:cs typeface="Trebuchet MS"/>
              </a:rPr>
              <a:t>as</a:t>
            </a:r>
            <a:r>
              <a:rPr sz="1600" b="1" dirty="0">
                <a:latin typeface="Trebuchet MS"/>
                <a:cs typeface="Trebuchet MS"/>
              </a:rPr>
              <a:t> </a:t>
            </a:r>
            <a:r>
              <a:rPr sz="1600" b="1" spc="-5" dirty="0">
                <a:latin typeface="Trebuchet MS"/>
                <a:cs typeface="Trebuchet MS"/>
              </a:rPr>
              <a:t>social</a:t>
            </a:r>
            <a:r>
              <a:rPr sz="1600" b="1" spc="15" dirty="0">
                <a:latin typeface="Trebuchet MS"/>
                <a:cs typeface="Trebuchet MS"/>
              </a:rPr>
              <a:t> </a:t>
            </a:r>
            <a:r>
              <a:rPr sz="1600" b="1" spc="-5" dirty="0">
                <a:latin typeface="Trebuchet MS"/>
                <a:cs typeface="Trebuchet MS"/>
              </a:rPr>
              <a:t>media </a:t>
            </a:r>
            <a:r>
              <a:rPr sz="1600" b="1" dirty="0">
                <a:latin typeface="Trebuchet MS"/>
                <a:cs typeface="Trebuchet MS"/>
              </a:rPr>
              <a:t> </a:t>
            </a:r>
            <a:r>
              <a:rPr sz="1600" b="1" spc="-5" dirty="0">
                <a:latin typeface="Trebuchet MS"/>
                <a:cs typeface="Trebuchet MS"/>
              </a:rPr>
              <a:t>networks, advertising</a:t>
            </a:r>
            <a:r>
              <a:rPr sz="1600" b="1" dirty="0">
                <a:latin typeface="Trebuchet MS"/>
                <a:cs typeface="Trebuchet MS"/>
              </a:rPr>
              <a:t> </a:t>
            </a:r>
            <a:r>
              <a:rPr sz="1600" b="1" spc="-5" dirty="0">
                <a:latin typeface="Trebuchet MS"/>
                <a:cs typeface="Trebuchet MS"/>
              </a:rPr>
              <a:t>agencies,</a:t>
            </a:r>
            <a:r>
              <a:rPr sz="1600" b="1" spc="10" dirty="0">
                <a:latin typeface="Trebuchet MS"/>
                <a:cs typeface="Trebuchet MS"/>
              </a:rPr>
              <a:t> </a:t>
            </a:r>
            <a:r>
              <a:rPr sz="1600" b="1" spc="-5" dirty="0">
                <a:latin typeface="Trebuchet MS"/>
                <a:cs typeface="Trebuchet MS"/>
              </a:rPr>
              <a:t>or</a:t>
            </a:r>
            <a:r>
              <a:rPr sz="1600" b="1" dirty="0">
                <a:latin typeface="Trebuchet MS"/>
                <a:cs typeface="Trebuchet MS"/>
              </a:rPr>
              <a:t> </a:t>
            </a:r>
            <a:r>
              <a:rPr sz="1600" b="1" spc="-5" dirty="0">
                <a:latin typeface="Trebuchet MS"/>
                <a:cs typeface="Trebuchet MS"/>
              </a:rPr>
              <a:t>stock</a:t>
            </a:r>
            <a:r>
              <a:rPr sz="1600" b="1" dirty="0">
                <a:latin typeface="Trebuchet MS"/>
                <a:cs typeface="Trebuchet MS"/>
              </a:rPr>
              <a:t> </a:t>
            </a:r>
            <a:r>
              <a:rPr sz="1600" b="1" spc="-5" dirty="0">
                <a:latin typeface="Trebuchet MS"/>
                <a:cs typeface="Trebuchet MS"/>
              </a:rPr>
              <a:t>image/text</a:t>
            </a:r>
            <a:r>
              <a:rPr sz="1600" b="1" spc="10" dirty="0">
                <a:latin typeface="Trebuchet MS"/>
                <a:cs typeface="Trebuchet MS"/>
              </a:rPr>
              <a:t> </a:t>
            </a:r>
            <a:r>
              <a:rPr sz="1600" b="1" spc="-5" dirty="0">
                <a:latin typeface="Trebuchet MS"/>
                <a:cs typeface="Trebuchet MS"/>
              </a:rPr>
              <a:t>providers,</a:t>
            </a:r>
            <a:r>
              <a:rPr sz="1600" b="1" dirty="0">
                <a:latin typeface="Trebuchet MS"/>
                <a:cs typeface="Trebuchet MS"/>
              </a:rPr>
              <a:t> could</a:t>
            </a:r>
            <a:r>
              <a:rPr sz="1600" b="1" spc="-5" dirty="0">
                <a:latin typeface="Trebuchet MS"/>
                <a:cs typeface="Trebuchet MS"/>
              </a:rPr>
              <a:t> integrate</a:t>
            </a:r>
            <a:r>
              <a:rPr sz="1600" b="1" spc="-10" dirty="0">
                <a:latin typeface="Trebuchet MS"/>
                <a:cs typeface="Trebuchet MS"/>
              </a:rPr>
              <a:t> </a:t>
            </a:r>
            <a:r>
              <a:rPr sz="1600" b="1" dirty="0">
                <a:latin typeface="Trebuchet MS"/>
                <a:cs typeface="Trebuchet MS"/>
              </a:rPr>
              <a:t>autoencoder-generated </a:t>
            </a:r>
            <a:r>
              <a:rPr sz="1600" b="1" spc="-5" dirty="0">
                <a:latin typeface="Trebuchet MS"/>
                <a:cs typeface="Trebuchet MS"/>
              </a:rPr>
              <a:t>content into </a:t>
            </a:r>
            <a:r>
              <a:rPr sz="1600" b="1" spc="-465" dirty="0">
                <a:latin typeface="Trebuchet MS"/>
                <a:cs typeface="Trebuchet MS"/>
              </a:rPr>
              <a:t> </a:t>
            </a:r>
            <a:r>
              <a:rPr sz="1600" b="1" spc="-10" dirty="0">
                <a:latin typeface="Trebuchet MS"/>
                <a:cs typeface="Trebuchet MS"/>
              </a:rPr>
              <a:t>their</a:t>
            </a:r>
            <a:r>
              <a:rPr sz="1600" b="1" spc="-5" dirty="0">
                <a:latin typeface="Trebuchet MS"/>
                <a:cs typeface="Trebuchet MS"/>
              </a:rPr>
              <a:t> offerings </a:t>
            </a:r>
            <a:r>
              <a:rPr sz="1600" b="1" dirty="0">
                <a:latin typeface="Trebuchet MS"/>
                <a:cs typeface="Trebuchet MS"/>
              </a:rPr>
              <a:t>to</a:t>
            </a:r>
            <a:r>
              <a:rPr sz="1600" b="1" spc="-5" dirty="0">
                <a:latin typeface="Trebuchet MS"/>
                <a:cs typeface="Trebuchet MS"/>
              </a:rPr>
              <a:t> enhance</a:t>
            </a:r>
            <a:r>
              <a:rPr sz="1600" b="1" spc="-10" dirty="0">
                <a:latin typeface="Trebuchet MS"/>
                <a:cs typeface="Trebuchet MS"/>
              </a:rPr>
              <a:t> </a:t>
            </a:r>
            <a:r>
              <a:rPr sz="1600" b="1" dirty="0">
                <a:latin typeface="Trebuchet MS"/>
                <a:cs typeface="Trebuchet MS"/>
              </a:rPr>
              <a:t>variety</a:t>
            </a:r>
            <a:r>
              <a:rPr sz="1600" b="1" spc="-5" dirty="0">
                <a:latin typeface="Trebuchet MS"/>
                <a:cs typeface="Trebuchet MS"/>
              </a:rPr>
              <a:t> </a:t>
            </a:r>
            <a:r>
              <a:rPr sz="1600" b="1" dirty="0">
                <a:latin typeface="Trebuchet MS"/>
                <a:cs typeface="Trebuchet MS"/>
              </a:rPr>
              <a:t>and</a:t>
            </a:r>
            <a:r>
              <a:rPr sz="1600" b="1" spc="-5" dirty="0">
                <a:latin typeface="Trebuchet MS"/>
                <a:cs typeface="Trebuchet MS"/>
              </a:rPr>
              <a:t> creativity.</a:t>
            </a:r>
            <a:endParaRPr sz="1600">
              <a:latin typeface="Trebuchet MS"/>
              <a:cs typeface="Trebuchet MS"/>
            </a:endParaRPr>
          </a:p>
          <a:p>
            <a:pPr>
              <a:lnSpc>
                <a:spcPct val="100000"/>
              </a:lnSpc>
              <a:spcBef>
                <a:spcPts val="50"/>
              </a:spcBef>
              <a:buFont typeface="Trebuchet MS"/>
              <a:buAutoNum type="arabicPeriod"/>
            </a:pPr>
            <a:endParaRPr sz="1550">
              <a:latin typeface="Trebuchet MS"/>
              <a:cs typeface="Trebuchet MS"/>
            </a:endParaRPr>
          </a:p>
          <a:p>
            <a:pPr marL="12700" marR="259715">
              <a:lnSpc>
                <a:spcPts val="1860"/>
              </a:lnSpc>
              <a:buAutoNum type="arabicPeriod"/>
              <a:tabLst>
                <a:tab pos="267335" algn="l"/>
              </a:tabLst>
            </a:pPr>
            <a:r>
              <a:rPr sz="1600" b="1" spc="-5" dirty="0">
                <a:latin typeface="Trebuchet MS"/>
                <a:cs typeface="Trebuchet MS"/>
              </a:rPr>
              <a:t>**Educators:** Educators</a:t>
            </a:r>
            <a:r>
              <a:rPr sz="1600" b="1" dirty="0">
                <a:latin typeface="Trebuchet MS"/>
                <a:cs typeface="Trebuchet MS"/>
              </a:rPr>
              <a:t> </a:t>
            </a:r>
            <a:r>
              <a:rPr sz="1600" b="1" spc="-5" dirty="0">
                <a:latin typeface="Trebuchet MS"/>
                <a:cs typeface="Trebuchet MS"/>
              </a:rPr>
              <a:t>and</a:t>
            </a:r>
            <a:r>
              <a:rPr sz="1600" b="1" spc="15" dirty="0">
                <a:latin typeface="Trebuchet MS"/>
                <a:cs typeface="Trebuchet MS"/>
              </a:rPr>
              <a:t> </a:t>
            </a:r>
            <a:r>
              <a:rPr sz="1600" b="1" spc="-5" dirty="0">
                <a:latin typeface="Trebuchet MS"/>
                <a:cs typeface="Trebuchet MS"/>
              </a:rPr>
              <a:t>students</a:t>
            </a:r>
            <a:r>
              <a:rPr sz="1600" b="1" spc="5" dirty="0">
                <a:latin typeface="Trebuchet MS"/>
                <a:cs typeface="Trebuchet MS"/>
              </a:rPr>
              <a:t> </a:t>
            </a:r>
            <a:r>
              <a:rPr sz="1600" b="1" spc="-5" dirty="0">
                <a:latin typeface="Trebuchet MS"/>
                <a:cs typeface="Trebuchet MS"/>
              </a:rPr>
              <a:t>in</a:t>
            </a:r>
            <a:r>
              <a:rPr sz="1600" b="1" spc="10" dirty="0">
                <a:latin typeface="Trebuchet MS"/>
                <a:cs typeface="Trebuchet MS"/>
              </a:rPr>
              <a:t> </a:t>
            </a:r>
            <a:r>
              <a:rPr sz="1600" b="1" spc="-5" dirty="0">
                <a:latin typeface="Trebuchet MS"/>
                <a:cs typeface="Trebuchet MS"/>
              </a:rPr>
              <a:t>computer</a:t>
            </a:r>
            <a:r>
              <a:rPr sz="1600" b="1" spc="20" dirty="0">
                <a:latin typeface="Trebuchet MS"/>
                <a:cs typeface="Trebuchet MS"/>
              </a:rPr>
              <a:t> </a:t>
            </a:r>
            <a:r>
              <a:rPr sz="1600" b="1" spc="-5" dirty="0">
                <a:latin typeface="Trebuchet MS"/>
                <a:cs typeface="Trebuchet MS"/>
              </a:rPr>
              <a:t>science,</a:t>
            </a:r>
            <a:r>
              <a:rPr sz="1600" b="1" spc="15" dirty="0">
                <a:latin typeface="Trebuchet MS"/>
                <a:cs typeface="Trebuchet MS"/>
              </a:rPr>
              <a:t> </a:t>
            </a:r>
            <a:r>
              <a:rPr sz="1600" b="1" spc="-10" dirty="0">
                <a:latin typeface="Trebuchet MS"/>
                <a:cs typeface="Trebuchet MS"/>
              </a:rPr>
              <a:t>machine</a:t>
            </a:r>
            <a:r>
              <a:rPr sz="1600" b="1" spc="10" dirty="0">
                <a:latin typeface="Trebuchet MS"/>
                <a:cs typeface="Trebuchet MS"/>
              </a:rPr>
              <a:t> </a:t>
            </a:r>
            <a:r>
              <a:rPr sz="1600" b="1" spc="-5" dirty="0">
                <a:latin typeface="Trebuchet MS"/>
                <a:cs typeface="Trebuchet MS"/>
              </a:rPr>
              <a:t>learning,</a:t>
            </a:r>
            <a:r>
              <a:rPr sz="1600" b="1" spc="5" dirty="0">
                <a:latin typeface="Trebuchet MS"/>
                <a:cs typeface="Trebuchet MS"/>
              </a:rPr>
              <a:t> </a:t>
            </a:r>
            <a:r>
              <a:rPr sz="1600" b="1" spc="-5" dirty="0">
                <a:latin typeface="Trebuchet MS"/>
                <a:cs typeface="Trebuchet MS"/>
              </a:rPr>
              <a:t>and</a:t>
            </a:r>
            <a:r>
              <a:rPr sz="1600" b="1" spc="5" dirty="0">
                <a:latin typeface="Trebuchet MS"/>
                <a:cs typeface="Trebuchet MS"/>
              </a:rPr>
              <a:t> </a:t>
            </a:r>
            <a:r>
              <a:rPr sz="1600" b="1" spc="-5" dirty="0">
                <a:latin typeface="Trebuchet MS"/>
                <a:cs typeface="Trebuchet MS"/>
              </a:rPr>
              <a:t>related</a:t>
            </a:r>
            <a:r>
              <a:rPr sz="1600" b="1" spc="10" dirty="0">
                <a:latin typeface="Trebuchet MS"/>
                <a:cs typeface="Trebuchet MS"/>
              </a:rPr>
              <a:t> </a:t>
            </a:r>
            <a:r>
              <a:rPr sz="1600" b="1" spc="-5" dirty="0">
                <a:latin typeface="Trebuchet MS"/>
                <a:cs typeface="Trebuchet MS"/>
              </a:rPr>
              <a:t>fields</a:t>
            </a:r>
            <a:r>
              <a:rPr sz="1600" b="1" spc="15" dirty="0">
                <a:latin typeface="Trebuchet MS"/>
                <a:cs typeface="Trebuchet MS"/>
              </a:rPr>
              <a:t> </a:t>
            </a:r>
            <a:r>
              <a:rPr sz="1600" b="1" spc="-10" dirty="0">
                <a:latin typeface="Trebuchet MS"/>
                <a:cs typeface="Trebuchet MS"/>
              </a:rPr>
              <a:t>may</a:t>
            </a:r>
            <a:r>
              <a:rPr sz="1600" b="1" dirty="0">
                <a:latin typeface="Trebuchet MS"/>
                <a:cs typeface="Trebuchet MS"/>
              </a:rPr>
              <a:t> </a:t>
            </a:r>
            <a:r>
              <a:rPr sz="1600" b="1" spc="-5" dirty="0">
                <a:latin typeface="Trebuchet MS"/>
                <a:cs typeface="Trebuchet MS"/>
              </a:rPr>
              <a:t>use </a:t>
            </a:r>
            <a:r>
              <a:rPr sz="1600" b="1" dirty="0">
                <a:latin typeface="Trebuchet MS"/>
                <a:cs typeface="Trebuchet MS"/>
              </a:rPr>
              <a:t> </a:t>
            </a:r>
            <a:r>
              <a:rPr sz="1600" b="1" spc="-5" dirty="0">
                <a:latin typeface="Trebuchet MS"/>
                <a:cs typeface="Trebuchet MS"/>
              </a:rPr>
              <a:t>autoencoder-generated</a:t>
            </a:r>
            <a:r>
              <a:rPr sz="1600" b="1" spc="10" dirty="0">
                <a:latin typeface="Trebuchet MS"/>
                <a:cs typeface="Trebuchet MS"/>
              </a:rPr>
              <a:t> </a:t>
            </a:r>
            <a:r>
              <a:rPr sz="1600" b="1" spc="-5" dirty="0">
                <a:latin typeface="Trebuchet MS"/>
                <a:cs typeface="Trebuchet MS"/>
              </a:rPr>
              <a:t>data</a:t>
            </a:r>
            <a:r>
              <a:rPr sz="1600" b="1" spc="5" dirty="0">
                <a:latin typeface="Trebuchet MS"/>
                <a:cs typeface="Trebuchet MS"/>
              </a:rPr>
              <a:t> </a:t>
            </a:r>
            <a:r>
              <a:rPr sz="1600" b="1" dirty="0">
                <a:latin typeface="Trebuchet MS"/>
                <a:cs typeface="Trebuchet MS"/>
              </a:rPr>
              <a:t>for</a:t>
            </a:r>
            <a:r>
              <a:rPr sz="1600" b="1" spc="5" dirty="0">
                <a:latin typeface="Trebuchet MS"/>
                <a:cs typeface="Trebuchet MS"/>
              </a:rPr>
              <a:t> </a:t>
            </a:r>
            <a:r>
              <a:rPr sz="1600" b="1" spc="-5" dirty="0">
                <a:latin typeface="Trebuchet MS"/>
                <a:cs typeface="Trebuchet MS"/>
              </a:rPr>
              <a:t>educational</a:t>
            </a:r>
            <a:r>
              <a:rPr sz="1600" b="1" spc="15" dirty="0">
                <a:latin typeface="Trebuchet MS"/>
                <a:cs typeface="Trebuchet MS"/>
              </a:rPr>
              <a:t> </a:t>
            </a:r>
            <a:r>
              <a:rPr sz="1600" b="1" spc="-5" dirty="0">
                <a:latin typeface="Trebuchet MS"/>
                <a:cs typeface="Trebuchet MS"/>
              </a:rPr>
              <a:t>purposes,</a:t>
            </a:r>
            <a:r>
              <a:rPr sz="1600" b="1" dirty="0">
                <a:latin typeface="Trebuchet MS"/>
                <a:cs typeface="Trebuchet MS"/>
              </a:rPr>
              <a:t> </a:t>
            </a:r>
            <a:r>
              <a:rPr sz="1600" b="1" spc="-5" dirty="0">
                <a:latin typeface="Trebuchet MS"/>
                <a:cs typeface="Trebuchet MS"/>
              </a:rPr>
              <a:t>such</a:t>
            </a:r>
            <a:r>
              <a:rPr sz="1600" b="1" spc="10" dirty="0">
                <a:latin typeface="Trebuchet MS"/>
                <a:cs typeface="Trebuchet MS"/>
              </a:rPr>
              <a:t> </a:t>
            </a:r>
            <a:r>
              <a:rPr sz="1600" b="1" dirty="0">
                <a:latin typeface="Trebuchet MS"/>
                <a:cs typeface="Trebuchet MS"/>
              </a:rPr>
              <a:t>as</a:t>
            </a:r>
            <a:r>
              <a:rPr sz="1600" b="1" spc="15" dirty="0">
                <a:latin typeface="Trebuchet MS"/>
                <a:cs typeface="Trebuchet MS"/>
              </a:rPr>
              <a:t> </a:t>
            </a:r>
            <a:r>
              <a:rPr sz="1600" b="1" spc="-5" dirty="0">
                <a:latin typeface="Trebuchet MS"/>
                <a:cs typeface="Trebuchet MS"/>
              </a:rPr>
              <a:t>understanding</a:t>
            </a:r>
            <a:r>
              <a:rPr sz="1600" b="1" spc="5" dirty="0">
                <a:latin typeface="Trebuchet MS"/>
                <a:cs typeface="Trebuchet MS"/>
              </a:rPr>
              <a:t> </a:t>
            </a:r>
            <a:r>
              <a:rPr sz="1600" b="1" spc="-5" dirty="0">
                <a:latin typeface="Trebuchet MS"/>
                <a:cs typeface="Trebuchet MS"/>
              </a:rPr>
              <a:t>generative modeling</a:t>
            </a:r>
            <a:r>
              <a:rPr sz="1600" b="1" spc="5" dirty="0">
                <a:latin typeface="Trebuchet MS"/>
                <a:cs typeface="Trebuchet MS"/>
              </a:rPr>
              <a:t> </a:t>
            </a:r>
            <a:r>
              <a:rPr sz="1600" b="1" spc="-5" dirty="0">
                <a:latin typeface="Trebuchet MS"/>
                <a:cs typeface="Trebuchet MS"/>
              </a:rPr>
              <a:t>techniques</a:t>
            </a:r>
            <a:r>
              <a:rPr sz="1600" b="1" spc="10" dirty="0">
                <a:latin typeface="Trebuchet MS"/>
                <a:cs typeface="Trebuchet MS"/>
              </a:rPr>
              <a:t> </a:t>
            </a:r>
            <a:r>
              <a:rPr sz="1600" b="1" spc="-5" dirty="0">
                <a:latin typeface="Trebuchet MS"/>
                <a:cs typeface="Trebuchet MS"/>
              </a:rPr>
              <a:t>or </a:t>
            </a:r>
            <a:r>
              <a:rPr sz="1600" b="1" spc="-470" dirty="0">
                <a:latin typeface="Trebuchet MS"/>
                <a:cs typeface="Trebuchet MS"/>
              </a:rPr>
              <a:t> </a:t>
            </a:r>
            <a:r>
              <a:rPr sz="1600" b="1" spc="-5" dirty="0">
                <a:latin typeface="Trebuchet MS"/>
                <a:cs typeface="Trebuchet MS"/>
              </a:rPr>
              <a:t>exploring the capabilities of autoencoders.</a:t>
            </a:r>
            <a:endParaRPr sz="1600">
              <a:latin typeface="Trebuchet MS"/>
              <a:cs typeface="Trebuchet MS"/>
            </a:endParaRPr>
          </a:p>
          <a:p>
            <a:pPr>
              <a:lnSpc>
                <a:spcPct val="100000"/>
              </a:lnSpc>
              <a:spcBef>
                <a:spcPts val="50"/>
              </a:spcBef>
              <a:buFont typeface="Trebuchet MS"/>
              <a:buAutoNum type="arabicPeriod"/>
            </a:pPr>
            <a:endParaRPr sz="1500">
              <a:latin typeface="Trebuchet MS"/>
              <a:cs typeface="Trebuchet MS"/>
            </a:endParaRPr>
          </a:p>
          <a:p>
            <a:pPr marL="12700" marR="319405">
              <a:lnSpc>
                <a:spcPct val="97000"/>
              </a:lnSpc>
              <a:buAutoNum type="arabicPeriod"/>
              <a:tabLst>
                <a:tab pos="267335" algn="l"/>
              </a:tabLst>
            </a:pPr>
            <a:r>
              <a:rPr sz="1600" b="1" spc="-5" dirty="0">
                <a:latin typeface="Trebuchet MS"/>
                <a:cs typeface="Trebuchet MS"/>
              </a:rPr>
              <a:t>**Consumers:**</a:t>
            </a:r>
            <a:r>
              <a:rPr sz="1600" b="1" spc="-10" dirty="0">
                <a:latin typeface="Trebuchet MS"/>
                <a:cs typeface="Trebuchet MS"/>
              </a:rPr>
              <a:t> </a:t>
            </a:r>
            <a:r>
              <a:rPr sz="1600" b="1" spc="-5" dirty="0">
                <a:latin typeface="Trebuchet MS"/>
                <a:cs typeface="Trebuchet MS"/>
              </a:rPr>
              <a:t>End</a:t>
            </a:r>
            <a:r>
              <a:rPr sz="1600" b="1" spc="10" dirty="0">
                <a:latin typeface="Trebuchet MS"/>
                <a:cs typeface="Trebuchet MS"/>
              </a:rPr>
              <a:t> </a:t>
            </a:r>
            <a:r>
              <a:rPr sz="1600" b="1" spc="-5" dirty="0">
                <a:latin typeface="Trebuchet MS"/>
                <a:cs typeface="Trebuchet MS"/>
              </a:rPr>
              <a:t>users</a:t>
            </a:r>
            <a:r>
              <a:rPr sz="1600" b="1" dirty="0">
                <a:latin typeface="Trebuchet MS"/>
                <a:cs typeface="Trebuchet MS"/>
              </a:rPr>
              <a:t> </a:t>
            </a:r>
            <a:r>
              <a:rPr sz="1600" b="1" spc="-5" dirty="0">
                <a:latin typeface="Trebuchet MS"/>
                <a:cs typeface="Trebuchet MS"/>
              </a:rPr>
              <a:t>of</a:t>
            </a:r>
            <a:r>
              <a:rPr sz="1600" b="1" spc="10" dirty="0">
                <a:latin typeface="Trebuchet MS"/>
                <a:cs typeface="Trebuchet MS"/>
              </a:rPr>
              <a:t> </a:t>
            </a:r>
            <a:r>
              <a:rPr sz="1600" b="1" spc="-5" dirty="0">
                <a:latin typeface="Trebuchet MS"/>
                <a:cs typeface="Trebuchet MS"/>
              </a:rPr>
              <a:t>products</a:t>
            </a:r>
            <a:r>
              <a:rPr sz="1600" b="1" dirty="0">
                <a:latin typeface="Trebuchet MS"/>
                <a:cs typeface="Trebuchet MS"/>
              </a:rPr>
              <a:t> </a:t>
            </a:r>
            <a:r>
              <a:rPr sz="1600" b="1" spc="-5" dirty="0">
                <a:latin typeface="Trebuchet MS"/>
                <a:cs typeface="Trebuchet MS"/>
              </a:rPr>
              <a:t>or</a:t>
            </a:r>
            <a:r>
              <a:rPr sz="1600" b="1" spc="10" dirty="0">
                <a:latin typeface="Trebuchet MS"/>
                <a:cs typeface="Trebuchet MS"/>
              </a:rPr>
              <a:t> </a:t>
            </a:r>
            <a:r>
              <a:rPr sz="1600" b="1" spc="-5" dirty="0">
                <a:latin typeface="Trebuchet MS"/>
                <a:cs typeface="Trebuchet MS"/>
              </a:rPr>
              <a:t>services</a:t>
            </a:r>
            <a:r>
              <a:rPr sz="1600" b="1" spc="-10" dirty="0">
                <a:latin typeface="Trebuchet MS"/>
                <a:cs typeface="Trebuchet MS"/>
              </a:rPr>
              <a:t> </a:t>
            </a:r>
            <a:r>
              <a:rPr sz="1600" b="1" spc="-5" dirty="0">
                <a:latin typeface="Trebuchet MS"/>
                <a:cs typeface="Trebuchet MS"/>
              </a:rPr>
              <a:t>that</a:t>
            </a:r>
            <a:r>
              <a:rPr sz="1600" b="1" spc="15" dirty="0">
                <a:latin typeface="Trebuchet MS"/>
                <a:cs typeface="Trebuchet MS"/>
              </a:rPr>
              <a:t> </a:t>
            </a:r>
            <a:r>
              <a:rPr sz="1600" b="1" spc="-5" dirty="0">
                <a:latin typeface="Trebuchet MS"/>
                <a:cs typeface="Trebuchet MS"/>
              </a:rPr>
              <a:t>leverage</a:t>
            </a:r>
            <a:r>
              <a:rPr sz="1600" b="1" dirty="0">
                <a:latin typeface="Trebuchet MS"/>
                <a:cs typeface="Trebuchet MS"/>
              </a:rPr>
              <a:t> autoencoder-generated </a:t>
            </a:r>
            <a:r>
              <a:rPr sz="1600" b="1" spc="-5" dirty="0">
                <a:latin typeface="Trebuchet MS"/>
                <a:cs typeface="Trebuchet MS"/>
              </a:rPr>
              <a:t>content,</a:t>
            </a:r>
            <a:r>
              <a:rPr sz="1600" b="1" spc="5" dirty="0">
                <a:latin typeface="Trebuchet MS"/>
                <a:cs typeface="Trebuchet MS"/>
              </a:rPr>
              <a:t> </a:t>
            </a:r>
            <a:r>
              <a:rPr sz="1600" b="1" spc="-5" dirty="0">
                <a:latin typeface="Trebuchet MS"/>
                <a:cs typeface="Trebuchet MS"/>
              </a:rPr>
              <a:t>such</a:t>
            </a:r>
            <a:r>
              <a:rPr sz="1600" b="1" dirty="0">
                <a:latin typeface="Trebuchet MS"/>
                <a:cs typeface="Trebuchet MS"/>
              </a:rPr>
              <a:t> </a:t>
            </a:r>
            <a:r>
              <a:rPr sz="1600" b="1" spc="-5" dirty="0">
                <a:latin typeface="Trebuchet MS"/>
                <a:cs typeface="Trebuchet MS"/>
              </a:rPr>
              <a:t>as </a:t>
            </a:r>
            <a:r>
              <a:rPr sz="1600" b="1" dirty="0">
                <a:latin typeface="Trebuchet MS"/>
                <a:cs typeface="Trebuchet MS"/>
              </a:rPr>
              <a:t> </a:t>
            </a:r>
            <a:r>
              <a:rPr sz="1600" b="1" spc="-5" dirty="0">
                <a:latin typeface="Trebuchet MS"/>
                <a:cs typeface="Trebuchet MS"/>
              </a:rPr>
              <a:t>personalized</a:t>
            </a:r>
            <a:r>
              <a:rPr sz="1600" b="1" spc="10" dirty="0">
                <a:latin typeface="Trebuchet MS"/>
                <a:cs typeface="Trebuchet MS"/>
              </a:rPr>
              <a:t> </a:t>
            </a:r>
            <a:r>
              <a:rPr sz="1600" b="1" spc="-5" dirty="0">
                <a:latin typeface="Trebuchet MS"/>
                <a:cs typeface="Trebuchet MS"/>
              </a:rPr>
              <a:t>recommendations,</a:t>
            </a:r>
            <a:r>
              <a:rPr sz="1600" b="1" spc="10" dirty="0">
                <a:latin typeface="Trebuchet MS"/>
                <a:cs typeface="Trebuchet MS"/>
              </a:rPr>
              <a:t> </a:t>
            </a:r>
            <a:r>
              <a:rPr sz="1600" b="1" spc="-5" dirty="0">
                <a:latin typeface="Trebuchet MS"/>
                <a:cs typeface="Trebuchet MS"/>
              </a:rPr>
              <a:t>creative</a:t>
            </a:r>
            <a:r>
              <a:rPr sz="1600" b="1" spc="10" dirty="0">
                <a:latin typeface="Trebuchet MS"/>
                <a:cs typeface="Trebuchet MS"/>
              </a:rPr>
              <a:t> </a:t>
            </a:r>
            <a:r>
              <a:rPr sz="1600" b="1" spc="-5" dirty="0">
                <a:latin typeface="Trebuchet MS"/>
                <a:cs typeface="Trebuchet MS"/>
              </a:rPr>
              <a:t>tools,</a:t>
            </a:r>
            <a:r>
              <a:rPr sz="1600" b="1" spc="20" dirty="0">
                <a:latin typeface="Trebuchet MS"/>
                <a:cs typeface="Trebuchet MS"/>
              </a:rPr>
              <a:t> </a:t>
            </a:r>
            <a:r>
              <a:rPr sz="1600" b="1" spc="-5" dirty="0">
                <a:latin typeface="Trebuchet MS"/>
                <a:cs typeface="Trebuchet MS"/>
              </a:rPr>
              <a:t>or</a:t>
            </a:r>
            <a:r>
              <a:rPr sz="1600" b="1" spc="15" dirty="0">
                <a:latin typeface="Trebuchet MS"/>
                <a:cs typeface="Trebuchet MS"/>
              </a:rPr>
              <a:t> </a:t>
            </a:r>
            <a:r>
              <a:rPr sz="1600" b="1" spc="-5" dirty="0">
                <a:latin typeface="Trebuchet MS"/>
                <a:cs typeface="Trebuchet MS"/>
              </a:rPr>
              <a:t>virtual</a:t>
            </a:r>
            <a:r>
              <a:rPr sz="1600" b="1" spc="20" dirty="0">
                <a:latin typeface="Trebuchet MS"/>
                <a:cs typeface="Trebuchet MS"/>
              </a:rPr>
              <a:t> </a:t>
            </a:r>
            <a:r>
              <a:rPr sz="1600" b="1" spc="-10" dirty="0">
                <a:latin typeface="Trebuchet MS"/>
                <a:cs typeface="Trebuchet MS"/>
              </a:rPr>
              <a:t>environments,</a:t>
            </a:r>
            <a:r>
              <a:rPr sz="1600" b="1" spc="30" dirty="0">
                <a:latin typeface="Trebuchet MS"/>
                <a:cs typeface="Trebuchet MS"/>
              </a:rPr>
              <a:t> </a:t>
            </a:r>
            <a:r>
              <a:rPr sz="1600" b="1" spc="-10" dirty="0">
                <a:latin typeface="Trebuchet MS"/>
                <a:cs typeface="Trebuchet MS"/>
              </a:rPr>
              <a:t>may</a:t>
            </a:r>
            <a:r>
              <a:rPr sz="1600" b="1" spc="25" dirty="0">
                <a:latin typeface="Trebuchet MS"/>
                <a:cs typeface="Trebuchet MS"/>
              </a:rPr>
              <a:t> </a:t>
            </a:r>
            <a:r>
              <a:rPr sz="1600" b="1" spc="-5" dirty="0">
                <a:latin typeface="Trebuchet MS"/>
                <a:cs typeface="Trebuchet MS"/>
              </a:rPr>
              <a:t>indirectly</a:t>
            </a:r>
            <a:r>
              <a:rPr sz="1600" b="1" spc="20" dirty="0">
                <a:latin typeface="Trebuchet MS"/>
                <a:cs typeface="Trebuchet MS"/>
              </a:rPr>
              <a:t> </a:t>
            </a:r>
            <a:r>
              <a:rPr sz="1600" b="1" spc="-5" dirty="0">
                <a:latin typeface="Trebuchet MS"/>
                <a:cs typeface="Trebuchet MS"/>
              </a:rPr>
              <a:t>benefit</a:t>
            </a:r>
            <a:r>
              <a:rPr sz="1600" b="1" spc="15" dirty="0">
                <a:latin typeface="Trebuchet MS"/>
                <a:cs typeface="Trebuchet MS"/>
              </a:rPr>
              <a:t> </a:t>
            </a:r>
            <a:r>
              <a:rPr sz="1600" b="1" spc="-5" dirty="0">
                <a:latin typeface="Trebuchet MS"/>
                <a:cs typeface="Trebuchet MS"/>
              </a:rPr>
              <a:t>from</a:t>
            </a:r>
            <a:r>
              <a:rPr sz="1600" b="1" spc="20" dirty="0">
                <a:latin typeface="Trebuchet MS"/>
                <a:cs typeface="Trebuchet MS"/>
              </a:rPr>
              <a:t> </a:t>
            </a:r>
            <a:r>
              <a:rPr sz="1600" b="1" spc="-5" dirty="0">
                <a:latin typeface="Trebuchet MS"/>
                <a:cs typeface="Trebuchet MS"/>
              </a:rPr>
              <a:t>the</a:t>
            </a:r>
            <a:r>
              <a:rPr sz="1600" b="1" spc="20" dirty="0">
                <a:latin typeface="Trebuchet MS"/>
                <a:cs typeface="Trebuchet MS"/>
              </a:rPr>
              <a:t> </a:t>
            </a:r>
            <a:r>
              <a:rPr sz="1600" b="1" spc="-5" dirty="0">
                <a:latin typeface="Trebuchet MS"/>
                <a:cs typeface="Trebuchet MS"/>
              </a:rPr>
              <a:t>diverse </a:t>
            </a:r>
            <a:r>
              <a:rPr sz="1600" b="1" spc="-470" dirty="0">
                <a:latin typeface="Trebuchet MS"/>
                <a:cs typeface="Trebuchet MS"/>
              </a:rPr>
              <a:t> </a:t>
            </a:r>
            <a:r>
              <a:rPr sz="1600" b="1" spc="-5" dirty="0">
                <a:latin typeface="Trebuchet MS"/>
                <a:cs typeface="Trebuchet MS"/>
              </a:rPr>
              <a:t>and</a:t>
            </a:r>
            <a:r>
              <a:rPr sz="1600" b="1" spc="-10" dirty="0">
                <a:latin typeface="Trebuchet MS"/>
                <a:cs typeface="Trebuchet MS"/>
              </a:rPr>
              <a:t> novel</a:t>
            </a:r>
            <a:r>
              <a:rPr sz="1600" b="1" spc="-5" dirty="0">
                <a:latin typeface="Trebuchet MS"/>
                <a:cs typeface="Trebuchet MS"/>
              </a:rPr>
              <a:t> </a:t>
            </a:r>
            <a:r>
              <a:rPr sz="1600" b="1" dirty="0">
                <a:latin typeface="Trebuchet MS"/>
                <a:cs typeface="Trebuchet MS"/>
              </a:rPr>
              <a:t>content</a:t>
            </a:r>
            <a:r>
              <a:rPr sz="1600" b="1" spc="-5" dirty="0">
                <a:latin typeface="Trebuchet MS"/>
                <a:cs typeface="Trebuchet MS"/>
              </a:rPr>
              <a:t> produced</a:t>
            </a:r>
            <a:r>
              <a:rPr sz="1600" b="1" spc="5" dirty="0">
                <a:latin typeface="Trebuchet MS"/>
                <a:cs typeface="Trebuchet MS"/>
              </a:rPr>
              <a:t> </a:t>
            </a:r>
            <a:r>
              <a:rPr sz="1600" b="1" spc="-5" dirty="0">
                <a:latin typeface="Trebuchet MS"/>
                <a:cs typeface="Trebuchet MS"/>
              </a:rPr>
              <a:t>by</a:t>
            </a:r>
            <a:r>
              <a:rPr sz="1600" b="1" spc="5" dirty="0">
                <a:latin typeface="Trebuchet MS"/>
                <a:cs typeface="Trebuchet MS"/>
              </a:rPr>
              <a:t> </a:t>
            </a:r>
            <a:r>
              <a:rPr sz="1600" b="1" spc="-5" dirty="0">
                <a:latin typeface="Trebuchet MS"/>
                <a:cs typeface="Trebuchet MS"/>
              </a:rPr>
              <a:t>these</a:t>
            </a:r>
            <a:r>
              <a:rPr sz="1600" b="1" spc="-10" dirty="0">
                <a:latin typeface="Trebuchet MS"/>
                <a:cs typeface="Trebuchet MS"/>
              </a:rPr>
              <a:t> </a:t>
            </a:r>
            <a:r>
              <a:rPr sz="1600" b="1" spc="-5" dirty="0">
                <a:latin typeface="Trebuchet MS"/>
                <a:cs typeface="Trebuchet MS"/>
              </a:rPr>
              <a:t>systems.</a:t>
            </a:r>
            <a:endParaRPr sz="1600">
              <a:latin typeface="Trebuchet MS"/>
              <a:cs typeface="Trebuchet MS"/>
            </a:endParaRPr>
          </a:p>
        </p:txBody>
      </p:sp>
      <p:sp>
        <p:nvSpPr>
          <p:cNvPr id="13" name="object 13"/>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4" name="object 14"/>
          <p:cNvSpPr/>
          <p:nvPr/>
        </p:nvSpPr>
        <p:spPr>
          <a:xfrm>
            <a:off x="6696456" y="5952744"/>
            <a:ext cx="314325" cy="325120"/>
          </a:xfrm>
          <a:custGeom>
            <a:avLst/>
            <a:gdLst/>
            <a:ahLst/>
            <a:cxnLst/>
            <a:rect l="l" t="t" r="r" b="b"/>
            <a:pathLst>
              <a:path w="314325" h="325120">
                <a:moveTo>
                  <a:pt x="313944" y="0"/>
                </a:moveTo>
                <a:lnTo>
                  <a:pt x="0" y="0"/>
                </a:lnTo>
                <a:lnTo>
                  <a:pt x="0" y="324611"/>
                </a:lnTo>
                <a:lnTo>
                  <a:pt x="313944" y="324611"/>
                </a:lnTo>
                <a:lnTo>
                  <a:pt x="313944" y="0"/>
                </a:lnTo>
                <a:close/>
              </a:path>
            </a:pathLst>
          </a:custGeom>
          <a:solidFill>
            <a:srgbClr val="2C83C3"/>
          </a:solidFill>
        </p:spPr>
        <p:txBody>
          <a:bodyPr wrap="square" lIns="0" tIns="0" rIns="0" bIns="0" rtlCol="0"/>
          <a:lstStyle/>
          <a:p>
            <a:endParaRPr/>
          </a:p>
        </p:txBody>
      </p:sp>
      <p:sp>
        <p:nvSpPr>
          <p:cNvPr id="15" name="object 15"/>
          <p:cNvSpPr/>
          <p:nvPr/>
        </p:nvSpPr>
        <p:spPr>
          <a:xfrm>
            <a:off x="9404604" y="6019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446275"/>
            <a:ext cx="11551920" cy="5381625"/>
            <a:chOff x="0" y="1446275"/>
            <a:chExt cx="11551920" cy="5381625"/>
          </a:xfrm>
        </p:grpSpPr>
        <p:sp>
          <p:nvSpPr>
            <p:cNvPr id="3" name="object 3"/>
            <p:cNvSpPr/>
            <p:nvPr/>
          </p:nvSpPr>
          <p:spPr>
            <a:xfrm>
              <a:off x="0" y="3980687"/>
              <a:ext cx="448309" cy="2847340"/>
            </a:xfrm>
            <a:custGeom>
              <a:avLst/>
              <a:gdLst/>
              <a:ahLst/>
              <a:cxnLst/>
              <a:rect l="l" t="t" r="r" b="b"/>
              <a:pathLst>
                <a:path w="448309" h="2847340">
                  <a:moveTo>
                    <a:pt x="0" y="0"/>
                  </a:moveTo>
                  <a:lnTo>
                    <a:pt x="0" y="2846832"/>
                  </a:lnTo>
                  <a:lnTo>
                    <a:pt x="448056" y="2846832"/>
                  </a:lnTo>
                  <a:lnTo>
                    <a:pt x="0" y="0"/>
                  </a:lnTo>
                  <a:close/>
                </a:path>
              </a:pathLst>
            </a:custGeom>
            <a:solidFill>
              <a:srgbClr val="5FC9ED">
                <a:alpha val="70195"/>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0" y="1446275"/>
              <a:ext cx="2695956" cy="3247644"/>
            </a:xfrm>
            <a:prstGeom prst="rect">
              <a:avLst/>
            </a:prstGeom>
          </p:spPr>
        </p:pic>
        <p:sp>
          <p:nvSpPr>
            <p:cNvPr id="5" name="object 5"/>
            <p:cNvSpPr/>
            <p:nvPr/>
          </p:nvSpPr>
          <p:spPr>
            <a:xfrm>
              <a:off x="477012" y="5347461"/>
              <a:ext cx="11075035" cy="9525"/>
            </a:xfrm>
            <a:custGeom>
              <a:avLst/>
              <a:gdLst/>
              <a:ahLst/>
              <a:cxnLst/>
              <a:rect l="l" t="t" r="r" b="b"/>
              <a:pathLst>
                <a:path w="11075035" h="9525">
                  <a:moveTo>
                    <a:pt x="11074654" y="0"/>
                  </a:moveTo>
                  <a:lnTo>
                    <a:pt x="0" y="0"/>
                  </a:lnTo>
                  <a:lnTo>
                    <a:pt x="0" y="9143"/>
                  </a:lnTo>
                  <a:lnTo>
                    <a:pt x="11074654" y="9143"/>
                  </a:lnTo>
                  <a:lnTo>
                    <a:pt x="11074654" y="0"/>
                  </a:lnTo>
                  <a:close/>
                </a:path>
              </a:pathLst>
            </a:custGeom>
            <a:solidFill>
              <a:srgbClr val="000000"/>
            </a:solidFill>
          </p:spPr>
          <p:txBody>
            <a:bodyPr wrap="square" lIns="0" tIns="0" rIns="0" bIns="0" rtlCol="0"/>
            <a:lstStyle/>
            <a:p>
              <a:endParaRPr/>
            </a:p>
          </p:txBody>
        </p:sp>
        <p:sp>
          <p:nvSpPr>
            <p:cNvPr id="6" name="object 6"/>
            <p:cNvSpPr/>
            <p:nvPr/>
          </p:nvSpPr>
          <p:spPr>
            <a:xfrm>
              <a:off x="495300" y="6188963"/>
              <a:ext cx="181610" cy="181610"/>
            </a:xfrm>
            <a:custGeom>
              <a:avLst/>
              <a:gdLst/>
              <a:ahLst/>
              <a:cxnLst/>
              <a:rect l="l" t="t" r="r" b="b"/>
              <a:pathLst>
                <a:path w="181609" h="181610">
                  <a:moveTo>
                    <a:pt x="181356" y="0"/>
                  </a:moveTo>
                  <a:lnTo>
                    <a:pt x="0" y="0"/>
                  </a:lnTo>
                  <a:lnTo>
                    <a:pt x="0" y="181356"/>
                  </a:lnTo>
                  <a:lnTo>
                    <a:pt x="181356" y="181356"/>
                  </a:lnTo>
                  <a:lnTo>
                    <a:pt x="181356" y="0"/>
                  </a:lnTo>
                  <a:close/>
                </a:path>
              </a:pathLst>
            </a:custGeom>
            <a:solidFill>
              <a:srgbClr val="2C926B"/>
            </a:solidFill>
          </p:spPr>
          <p:txBody>
            <a:bodyPr wrap="square" lIns="0" tIns="0" rIns="0" bIns="0" rtlCol="0"/>
            <a:lstStyle/>
            <a:p>
              <a:endParaRPr/>
            </a:p>
          </p:txBody>
        </p:sp>
        <p:sp>
          <p:nvSpPr>
            <p:cNvPr id="7" name="object 7"/>
            <p:cNvSpPr/>
            <p:nvPr/>
          </p:nvSpPr>
          <p:spPr>
            <a:xfrm>
              <a:off x="6696456" y="5474208"/>
              <a:ext cx="314325" cy="323215"/>
            </a:xfrm>
            <a:custGeom>
              <a:avLst/>
              <a:gdLst/>
              <a:ahLst/>
              <a:cxnLst/>
              <a:rect l="l" t="t" r="r" b="b"/>
              <a:pathLst>
                <a:path w="314325" h="323214">
                  <a:moveTo>
                    <a:pt x="313944" y="0"/>
                  </a:moveTo>
                  <a:lnTo>
                    <a:pt x="0" y="0"/>
                  </a:lnTo>
                  <a:lnTo>
                    <a:pt x="0" y="323087"/>
                  </a:lnTo>
                  <a:lnTo>
                    <a:pt x="313944" y="323087"/>
                  </a:lnTo>
                  <a:lnTo>
                    <a:pt x="313944" y="0"/>
                  </a:lnTo>
                  <a:close/>
                </a:path>
              </a:pathLst>
            </a:custGeom>
            <a:solidFill>
              <a:srgbClr val="2C83C3"/>
            </a:solidFill>
          </p:spPr>
          <p:txBody>
            <a:bodyPr wrap="square" lIns="0" tIns="0" rIns="0" bIns="0" rtlCol="0"/>
            <a:lstStyle/>
            <a:p>
              <a:endParaRPr/>
            </a:p>
          </p:txBody>
        </p:sp>
        <p:sp>
          <p:nvSpPr>
            <p:cNvPr id="8" name="object 8"/>
            <p:cNvSpPr/>
            <p:nvPr/>
          </p:nvSpPr>
          <p:spPr>
            <a:xfrm>
              <a:off x="9685019" y="5547360"/>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grpSp>
      <p:sp>
        <p:nvSpPr>
          <p:cNvPr id="9" name="object 9"/>
          <p:cNvSpPr txBox="1"/>
          <p:nvPr/>
        </p:nvSpPr>
        <p:spPr>
          <a:xfrm>
            <a:off x="740155" y="6430467"/>
            <a:ext cx="1787525" cy="193675"/>
          </a:xfrm>
          <a:prstGeom prst="rect">
            <a:avLst/>
          </a:prstGeom>
        </p:spPr>
        <p:txBody>
          <a:bodyPr vert="horz" wrap="square" lIns="0" tIns="12700" rIns="0" bIns="0" rtlCol="0">
            <a:spAutoFit/>
          </a:bodyPr>
          <a:lstStyle/>
          <a:p>
            <a:pPr marL="12700">
              <a:lnSpc>
                <a:spcPct val="100000"/>
              </a:lnSpc>
              <a:spcBef>
                <a:spcPts val="100"/>
              </a:spcBef>
              <a:tabLst>
                <a:tab pos="817244"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dirty="0">
                <a:solidFill>
                  <a:srgbClr val="2C83C3"/>
                </a:solidFill>
                <a:latin typeface="Trebuchet MS"/>
                <a:cs typeface="Trebuchet MS"/>
              </a:rPr>
              <a:t>Re</a:t>
            </a:r>
            <a:r>
              <a:rPr sz="1100" b="1" spc="-10" dirty="0">
                <a:solidFill>
                  <a:srgbClr val="2C83C3"/>
                </a:solidFill>
                <a:latin typeface="Trebuchet MS"/>
                <a:cs typeface="Trebuchet MS"/>
              </a:rPr>
              <a:t>vi</a:t>
            </a:r>
            <a:r>
              <a:rPr sz="1100" b="1" dirty="0">
                <a:solidFill>
                  <a:srgbClr val="2C83C3"/>
                </a:solidFill>
                <a:latin typeface="Trebuchet MS"/>
                <a:cs typeface="Trebuchet MS"/>
              </a:rPr>
              <a:t>ew</a:t>
            </a:r>
            <a:endParaRPr sz="1100">
              <a:latin typeface="Trebuchet MS"/>
              <a:cs typeface="Trebuchet MS"/>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Y</a:t>
            </a:r>
            <a:r>
              <a:rPr spc="-25" dirty="0"/>
              <a:t>O</a:t>
            </a:r>
            <a:r>
              <a:rPr spc="-20" dirty="0"/>
              <a:t>U</a:t>
            </a:r>
            <a:r>
              <a:rPr dirty="0"/>
              <a:t>R</a:t>
            </a:r>
            <a:r>
              <a:rPr spc="-5" dirty="0"/>
              <a:t> </a:t>
            </a:r>
            <a:r>
              <a:rPr spc="-20" dirty="0"/>
              <a:t>S</a:t>
            </a:r>
            <a:r>
              <a:rPr spc="-15" dirty="0"/>
              <a:t>O</a:t>
            </a:r>
            <a:r>
              <a:rPr dirty="0"/>
              <a:t>L</a:t>
            </a:r>
            <a:r>
              <a:rPr spc="-30" dirty="0"/>
              <a:t>U</a:t>
            </a:r>
            <a:r>
              <a:rPr dirty="0"/>
              <a:t>T</a:t>
            </a:r>
            <a:r>
              <a:rPr spc="-40" dirty="0"/>
              <a:t>I</a:t>
            </a:r>
            <a:r>
              <a:rPr spc="-15" dirty="0"/>
              <a:t>O</a:t>
            </a:r>
            <a:r>
              <a:rPr dirty="0"/>
              <a:t>N</a:t>
            </a:r>
            <a:r>
              <a:rPr spc="-355" dirty="0"/>
              <a:t> </a:t>
            </a:r>
            <a:r>
              <a:rPr spc="-15" dirty="0"/>
              <a:t>A</a:t>
            </a:r>
            <a:r>
              <a:rPr spc="-20" dirty="0"/>
              <a:t>N</a:t>
            </a:r>
            <a:r>
              <a:rPr dirty="0"/>
              <a:t>D</a:t>
            </a:r>
            <a:r>
              <a:rPr spc="35" dirty="0"/>
              <a:t> </a:t>
            </a:r>
            <a:r>
              <a:rPr spc="-20" dirty="0"/>
              <a:t>I</a:t>
            </a:r>
            <a:r>
              <a:rPr dirty="0"/>
              <a:t>TS</a:t>
            </a:r>
            <a:r>
              <a:rPr spc="55" dirty="0"/>
              <a:t> </a:t>
            </a:r>
            <a:r>
              <a:rPr dirty="0"/>
              <a:t>V</a:t>
            </a:r>
            <a:r>
              <a:rPr spc="-20" dirty="0"/>
              <a:t>A</a:t>
            </a:r>
            <a:r>
              <a:rPr dirty="0"/>
              <a:t>L</a:t>
            </a:r>
            <a:r>
              <a:rPr spc="-30" dirty="0"/>
              <a:t>U</a:t>
            </a:r>
            <a:r>
              <a:rPr dirty="0"/>
              <a:t>E</a:t>
            </a:r>
            <a:r>
              <a:rPr spc="-75" dirty="0"/>
              <a:t> </a:t>
            </a:r>
            <a:r>
              <a:rPr dirty="0"/>
              <a:t>P</a:t>
            </a:r>
            <a:r>
              <a:rPr spc="-20" dirty="0"/>
              <a:t>R</a:t>
            </a:r>
            <a:r>
              <a:rPr spc="-15" dirty="0"/>
              <a:t>OPO</a:t>
            </a:r>
            <a:r>
              <a:rPr spc="-5" dirty="0"/>
              <a:t>SI</a:t>
            </a:r>
            <a:r>
              <a:rPr spc="-20" dirty="0"/>
              <a:t>TI</a:t>
            </a:r>
            <a:r>
              <a:rPr spc="-15" dirty="0"/>
              <a:t>O</a:t>
            </a:r>
            <a:r>
              <a:rPr dirty="0"/>
              <a:t>N</a:t>
            </a:r>
          </a:p>
        </p:txBody>
      </p:sp>
      <p:graphicFrame>
        <p:nvGraphicFramePr>
          <p:cNvPr id="11" name="object 11"/>
          <p:cNvGraphicFramePr>
            <a:graphicFrameLocks noGrp="1"/>
          </p:cNvGraphicFramePr>
          <p:nvPr/>
        </p:nvGraphicFramePr>
        <p:xfrm>
          <a:off x="3849878" y="1283461"/>
          <a:ext cx="7702550" cy="3844162"/>
        </p:xfrm>
        <a:graphic>
          <a:graphicData uri="http://schemas.openxmlformats.org/drawingml/2006/table">
            <a:tbl>
              <a:tblPr firstRow="1" bandRow="1">
                <a:tableStyleId>{2D5ABB26-0587-4C30-8999-92F81FD0307C}</a:tableStyleId>
              </a:tblPr>
              <a:tblGrid>
                <a:gridCol w="313055"/>
                <a:gridCol w="2296795"/>
                <a:gridCol w="5092700"/>
              </a:tblGrid>
              <a:tr h="297179">
                <a:tc>
                  <a:txBody>
                    <a:bodyPr/>
                    <a:lstStyle/>
                    <a:p>
                      <a:pPr marL="81915">
                        <a:lnSpc>
                          <a:spcPct val="100000"/>
                        </a:lnSpc>
                        <a:spcBef>
                          <a:spcPts val="894"/>
                        </a:spcBef>
                      </a:pPr>
                      <a:r>
                        <a:rPr sz="1000" dirty="0">
                          <a:latin typeface="Times New Roman"/>
                          <a:cs typeface="Times New Roman"/>
                        </a:rPr>
                        <a:t>1</a:t>
                      </a:r>
                      <a:endParaRPr sz="1000">
                        <a:latin typeface="Times New Roman"/>
                        <a:cs typeface="Times New Roman"/>
                      </a:endParaRPr>
                    </a:p>
                  </a:txBody>
                  <a:tcPr marL="0" marR="0" marT="113664" marB="0">
                    <a:lnL w="3175">
                      <a:solidFill>
                        <a:srgbClr val="E2E2E2"/>
                      </a:solidFill>
                      <a:prstDash val="solid"/>
                    </a:lnL>
                    <a:lnR w="3175">
                      <a:solidFill>
                        <a:srgbClr val="E2E2E2"/>
                      </a:solidFill>
                      <a:prstDash val="solid"/>
                    </a:lnR>
                    <a:lnT w="3175">
                      <a:solidFill>
                        <a:srgbClr val="E2E2E2"/>
                      </a:solidFill>
                      <a:prstDash val="solid"/>
                    </a:lnT>
                  </a:tcPr>
                </a:tc>
                <a:tc>
                  <a:txBody>
                    <a:bodyPr/>
                    <a:lstStyle/>
                    <a:p>
                      <a:pPr marL="1270">
                        <a:lnSpc>
                          <a:spcPts val="2240"/>
                        </a:lnSpc>
                      </a:pPr>
                      <a:r>
                        <a:rPr sz="2000" b="1" dirty="0">
                          <a:latin typeface="Times New Roman"/>
                          <a:cs typeface="Times New Roman"/>
                        </a:rPr>
                        <a:t>Creative</a:t>
                      </a:r>
                      <a:r>
                        <a:rPr sz="2000" b="1" spc="-20" dirty="0">
                          <a:latin typeface="Times New Roman"/>
                          <a:cs typeface="Times New Roman"/>
                        </a:rPr>
                        <a:t> </a:t>
                      </a:r>
                      <a:r>
                        <a:rPr sz="2000" b="1" spc="-5" dirty="0">
                          <a:latin typeface="Times New Roman"/>
                          <a:cs typeface="Times New Roman"/>
                        </a:rPr>
                        <a:t>Inspiration:</a:t>
                      </a:r>
                      <a:endParaRPr sz="2000">
                        <a:latin typeface="Times New Roman"/>
                        <a:cs typeface="Times New Roman"/>
                      </a:endParaRPr>
                    </a:p>
                  </a:txBody>
                  <a:tcPr marL="0" marR="0" marT="0" marB="0">
                    <a:lnL w="3175">
                      <a:solidFill>
                        <a:srgbClr val="E2E2E2"/>
                      </a:solidFill>
                      <a:prstDash val="solid"/>
                    </a:lnL>
                    <a:lnR w="3175">
                      <a:solidFill>
                        <a:srgbClr val="E2E2E2"/>
                      </a:solidFill>
                      <a:prstDash val="solid"/>
                    </a:lnR>
                    <a:lnT w="3175">
                      <a:solidFill>
                        <a:srgbClr val="E2E2E2"/>
                      </a:solidFill>
                      <a:prstDash val="solid"/>
                    </a:lnT>
                    <a:lnB w="3175">
                      <a:solidFill>
                        <a:srgbClr val="E2E2E2"/>
                      </a:solidFill>
                      <a:prstDash val="solid"/>
                    </a:lnB>
                  </a:tcPr>
                </a:tc>
                <a:tc>
                  <a:txBody>
                    <a:bodyPr/>
                    <a:lstStyle/>
                    <a:p>
                      <a:pPr marL="65405">
                        <a:lnSpc>
                          <a:spcPts val="2240"/>
                        </a:lnSpc>
                      </a:pPr>
                      <a:r>
                        <a:rPr sz="2000" spc="-5" dirty="0">
                          <a:latin typeface="Times New Roman"/>
                          <a:cs typeface="Times New Roman"/>
                        </a:rPr>
                        <a:t>Professionals find</a:t>
                      </a:r>
                      <a:r>
                        <a:rPr sz="2000" spc="5" dirty="0">
                          <a:latin typeface="Times New Roman"/>
                          <a:cs typeface="Times New Roman"/>
                        </a:rPr>
                        <a:t> </a:t>
                      </a:r>
                      <a:r>
                        <a:rPr sz="2000" dirty="0">
                          <a:latin typeface="Times New Roman"/>
                          <a:cs typeface="Times New Roman"/>
                        </a:rPr>
                        <a:t>diverse</a:t>
                      </a:r>
                      <a:r>
                        <a:rPr sz="2000" spc="5"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spc="-5" dirty="0">
                          <a:latin typeface="Times New Roman"/>
                          <a:cs typeface="Times New Roman"/>
                        </a:rPr>
                        <a:t>novel content</a:t>
                      </a:r>
                      <a:endParaRPr sz="2000">
                        <a:latin typeface="Times New Roman"/>
                        <a:cs typeface="Times New Roman"/>
                      </a:endParaRPr>
                    </a:p>
                  </a:txBody>
                  <a:tcPr marL="0" marR="0" marT="0" marB="0">
                    <a:lnL w="3175">
                      <a:solidFill>
                        <a:srgbClr val="E2E2E2"/>
                      </a:solidFill>
                      <a:prstDash val="solid"/>
                    </a:lnL>
                    <a:lnR w="3175">
                      <a:solidFill>
                        <a:srgbClr val="E2E2E2"/>
                      </a:solidFill>
                      <a:prstDash val="solid"/>
                    </a:lnR>
                    <a:lnT w="3175">
                      <a:solidFill>
                        <a:srgbClr val="E2E2E2"/>
                      </a:solidFill>
                      <a:prstDash val="solid"/>
                    </a:lnT>
                  </a:tcPr>
                </a:tc>
              </a:tr>
              <a:tr h="3546983">
                <a:tc gridSpan="3">
                  <a:txBody>
                    <a:bodyPr/>
                    <a:lstStyle/>
                    <a:p>
                      <a:pPr marL="81915">
                        <a:lnSpc>
                          <a:spcPts val="2230"/>
                        </a:lnSpc>
                      </a:pPr>
                      <a:r>
                        <a:rPr sz="2000" dirty="0">
                          <a:latin typeface="Times New Roman"/>
                          <a:cs typeface="Times New Roman"/>
                        </a:rPr>
                        <a:t>for</a:t>
                      </a:r>
                      <a:r>
                        <a:rPr sz="2000" spc="-5" dirty="0">
                          <a:latin typeface="Times New Roman"/>
                          <a:cs typeface="Times New Roman"/>
                        </a:rPr>
                        <a:t> creative</a:t>
                      </a:r>
                      <a:r>
                        <a:rPr sz="2000" spc="-15" dirty="0">
                          <a:latin typeface="Times New Roman"/>
                          <a:cs typeface="Times New Roman"/>
                        </a:rPr>
                        <a:t> </a:t>
                      </a:r>
                      <a:r>
                        <a:rPr sz="2000" spc="-5" dirty="0">
                          <a:latin typeface="Times New Roman"/>
                          <a:cs typeface="Times New Roman"/>
                        </a:rPr>
                        <a:t>projects.</a:t>
                      </a:r>
                      <a:endParaRPr sz="2000">
                        <a:latin typeface="Times New Roman"/>
                        <a:cs typeface="Times New Roman"/>
                      </a:endParaRPr>
                    </a:p>
                    <a:p>
                      <a:pPr marL="311150" marR="443230" indent="-229235">
                        <a:lnSpc>
                          <a:spcPts val="2310"/>
                        </a:lnSpc>
                        <a:spcBef>
                          <a:spcPts val="120"/>
                        </a:spcBef>
                        <a:tabLst>
                          <a:tab pos="313690" algn="l"/>
                        </a:tabLst>
                      </a:pPr>
                      <a:r>
                        <a:rPr sz="1000" spc="-5" dirty="0">
                          <a:latin typeface="Times New Roman"/>
                          <a:cs typeface="Times New Roman"/>
                        </a:rPr>
                        <a:t>2		</a:t>
                      </a:r>
                      <a:r>
                        <a:rPr sz="2000" b="1" dirty="0">
                          <a:latin typeface="Times New Roman"/>
                          <a:cs typeface="Times New Roman"/>
                        </a:rPr>
                        <a:t>Research</a:t>
                      </a:r>
                      <a:r>
                        <a:rPr sz="2000" b="1" spc="10" dirty="0">
                          <a:latin typeface="Times New Roman"/>
                          <a:cs typeface="Times New Roman"/>
                        </a:rPr>
                        <a:t> </a:t>
                      </a:r>
                      <a:r>
                        <a:rPr sz="2000" b="1" spc="-5" dirty="0">
                          <a:latin typeface="Times New Roman"/>
                          <a:cs typeface="Times New Roman"/>
                        </a:rPr>
                        <a:t>Advancement:</a:t>
                      </a:r>
                      <a:r>
                        <a:rPr sz="2000" b="1" spc="45" dirty="0">
                          <a:latin typeface="Times New Roman"/>
                          <a:cs typeface="Times New Roman"/>
                        </a:rPr>
                        <a:t> </a:t>
                      </a:r>
                      <a:r>
                        <a:rPr sz="2000" spc="-5" dirty="0">
                          <a:latin typeface="Times New Roman"/>
                          <a:cs typeface="Times New Roman"/>
                        </a:rPr>
                        <a:t>Researchers</a:t>
                      </a:r>
                      <a:r>
                        <a:rPr sz="2000" spc="25" dirty="0">
                          <a:latin typeface="Times New Roman"/>
                          <a:cs typeface="Times New Roman"/>
                        </a:rPr>
                        <a:t> </a:t>
                      </a:r>
                      <a:r>
                        <a:rPr sz="2000" spc="-5" dirty="0">
                          <a:latin typeface="Times New Roman"/>
                          <a:cs typeface="Times New Roman"/>
                        </a:rPr>
                        <a:t>access</a:t>
                      </a:r>
                      <a:r>
                        <a:rPr sz="2000" spc="15" dirty="0">
                          <a:latin typeface="Times New Roman"/>
                          <a:cs typeface="Times New Roman"/>
                        </a:rPr>
                        <a:t> </a:t>
                      </a:r>
                      <a:r>
                        <a:rPr sz="2000" spc="-5" dirty="0">
                          <a:latin typeface="Times New Roman"/>
                          <a:cs typeface="Times New Roman"/>
                        </a:rPr>
                        <a:t>high-quality</a:t>
                      </a:r>
                      <a:r>
                        <a:rPr sz="2000" spc="20" dirty="0">
                          <a:latin typeface="Times New Roman"/>
                          <a:cs typeface="Times New Roman"/>
                        </a:rPr>
                        <a:t> </a:t>
                      </a:r>
                      <a:r>
                        <a:rPr sz="2000" spc="-5" dirty="0">
                          <a:latin typeface="Times New Roman"/>
                          <a:cs typeface="Times New Roman"/>
                        </a:rPr>
                        <a:t>synthetic </a:t>
                      </a:r>
                      <a:r>
                        <a:rPr sz="2000" spc="-484"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81915">
                        <a:lnSpc>
                          <a:spcPts val="2210"/>
                        </a:lnSpc>
                      </a:pPr>
                      <a:r>
                        <a:rPr sz="2000" dirty="0">
                          <a:latin typeface="Times New Roman"/>
                          <a:cs typeface="Times New Roman"/>
                        </a:rPr>
                        <a:t>for </a:t>
                      </a:r>
                      <a:r>
                        <a:rPr sz="2000" spc="-5" dirty="0">
                          <a:latin typeface="Times New Roman"/>
                          <a:cs typeface="Times New Roman"/>
                        </a:rPr>
                        <a:t>experimentation</a:t>
                      </a:r>
                      <a:r>
                        <a:rPr sz="2000" dirty="0">
                          <a:latin typeface="Times New Roman"/>
                          <a:cs typeface="Times New Roman"/>
                        </a:rPr>
                        <a:t> </a:t>
                      </a:r>
                      <a:r>
                        <a:rPr sz="2000" spc="-5" dirty="0">
                          <a:latin typeface="Times New Roman"/>
                          <a:cs typeface="Times New Roman"/>
                        </a:rPr>
                        <a:t>and </a:t>
                      </a:r>
                      <a:r>
                        <a:rPr sz="2000" dirty="0">
                          <a:latin typeface="Times New Roman"/>
                          <a:cs typeface="Times New Roman"/>
                        </a:rPr>
                        <a:t>innovation.</a:t>
                      </a:r>
                      <a:endParaRPr sz="2000">
                        <a:latin typeface="Times New Roman"/>
                        <a:cs typeface="Times New Roman"/>
                      </a:endParaRPr>
                    </a:p>
                    <a:p>
                      <a:pPr marL="311150" marR="74930" indent="-229235">
                        <a:lnSpc>
                          <a:spcPts val="2300"/>
                        </a:lnSpc>
                        <a:spcBef>
                          <a:spcPts val="130"/>
                        </a:spcBef>
                        <a:tabLst>
                          <a:tab pos="313690" algn="l"/>
                        </a:tabLst>
                      </a:pPr>
                      <a:r>
                        <a:rPr sz="1000" spc="-5" dirty="0">
                          <a:latin typeface="Times New Roman"/>
                          <a:cs typeface="Times New Roman"/>
                        </a:rPr>
                        <a:t>3		</a:t>
                      </a:r>
                      <a:r>
                        <a:rPr sz="2000" b="1" spc="-5" dirty="0">
                          <a:latin typeface="Times New Roman"/>
                          <a:cs typeface="Times New Roman"/>
                        </a:rPr>
                        <a:t>Enhanced</a:t>
                      </a:r>
                      <a:r>
                        <a:rPr sz="2000" b="1" spc="10" dirty="0">
                          <a:latin typeface="Times New Roman"/>
                          <a:cs typeface="Times New Roman"/>
                        </a:rPr>
                        <a:t> </a:t>
                      </a:r>
                      <a:r>
                        <a:rPr sz="2000" b="1" dirty="0">
                          <a:latin typeface="Times New Roman"/>
                          <a:cs typeface="Times New Roman"/>
                        </a:rPr>
                        <a:t>Content:</a:t>
                      </a:r>
                      <a:r>
                        <a:rPr sz="2000" b="1" spc="40" dirty="0">
                          <a:latin typeface="Times New Roman"/>
                          <a:cs typeface="Times New Roman"/>
                        </a:rPr>
                        <a:t> </a:t>
                      </a:r>
                      <a:r>
                        <a:rPr sz="2000" spc="-5" dirty="0">
                          <a:latin typeface="Times New Roman"/>
                          <a:cs typeface="Times New Roman"/>
                        </a:rPr>
                        <a:t>Platforms</a:t>
                      </a:r>
                      <a:r>
                        <a:rPr sz="2000" spc="20" dirty="0">
                          <a:latin typeface="Times New Roman"/>
                          <a:cs typeface="Times New Roman"/>
                        </a:rPr>
                        <a:t> </a:t>
                      </a:r>
                      <a:r>
                        <a:rPr sz="2000" dirty="0">
                          <a:latin typeface="Times New Roman"/>
                          <a:cs typeface="Times New Roman"/>
                        </a:rPr>
                        <a:t>integrate</a:t>
                      </a:r>
                      <a:r>
                        <a:rPr sz="2000" spc="15" dirty="0">
                          <a:latin typeface="Times New Roman"/>
                          <a:cs typeface="Times New Roman"/>
                        </a:rPr>
                        <a:t> </a:t>
                      </a:r>
                      <a:r>
                        <a:rPr sz="2000" spc="-5" dirty="0">
                          <a:latin typeface="Times New Roman"/>
                          <a:cs typeface="Times New Roman"/>
                        </a:rPr>
                        <a:t>autoencoder-generated</a:t>
                      </a:r>
                      <a:r>
                        <a:rPr sz="2000" spc="15" dirty="0">
                          <a:latin typeface="Times New Roman"/>
                          <a:cs typeface="Times New Roman"/>
                        </a:rPr>
                        <a:t> </a:t>
                      </a:r>
                      <a:r>
                        <a:rPr sz="2000" spc="-5" dirty="0">
                          <a:latin typeface="Times New Roman"/>
                          <a:cs typeface="Times New Roman"/>
                        </a:rPr>
                        <a:t>content </a:t>
                      </a:r>
                      <a:r>
                        <a:rPr sz="2000" spc="-484" dirty="0">
                          <a:latin typeface="Times New Roman"/>
                          <a:cs typeface="Times New Roman"/>
                        </a:rPr>
                        <a:t> </a:t>
                      </a:r>
                      <a:r>
                        <a:rPr sz="2000" spc="-5" dirty="0">
                          <a:latin typeface="Times New Roman"/>
                          <a:cs typeface="Times New Roman"/>
                        </a:rPr>
                        <a:t>to</a:t>
                      </a:r>
                      <a:endParaRPr sz="2000">
                        <a:latin typeface="Times New Roman"/>
                        <a:cs typeface="Times New Roman"/>
                      </a:endParaRPr>
                    </a:p>
                    <a:p>
                      <a:pPr marL="146050">
                        <a:lnSpc>
                          <a:spcPts val="2220"/>
                        </a:lnSpc>
                      </a:pPr>
                      <a:r>
                        <a:rPr sz="2000" dirty="0">
                          <a:latin typeface="Times New Roman"/>
                          <a:cs typeface="Times New Roman"/>
                        </a:rPr>
                        <a:t>enrich</a:t>
                      </a:r>
                      <a:r>
                        <a:rPr sz="2000" spc="-15" dirty="0">
                          <a:latin typeface="Times New Roman"/>
                          <a:cs typeface="Times New Roman"/>
                        </a:rPr>
                        <a:t> </a:t>
                      </a:r>
                      <a:r>
                        <a:rPr sz="2000" spc="-5" dirty="0">
                          <a:latin typeface="Times New Roman"/>
                          <a:cs typeface="Times New Roman"/>
                        </a:rPr>
                        <a:t>user</a:t>
                      </a:r>
                      <a:r>
                        <a:rPr sz="2000" spc="-10" dirty="0">
                          <a:latin typeface="Times New Roman"/>
                          <a:cs typeface="Times New Roman"/>
                        </a:rPr>
                        <a:t> </a:t>
                      </a:r>
                      <a:r>
                        <a:rPr sz="2000" spc="-5" dirty="0">
                          <a:latin typeface="Times New Roman"/>
                          <a:cs typeface="Times New Roman"/>
                        </a:rPr>
                        <a:t>experiences.</a:t>
                      </a:r>
                      <a:endParaRPr sz="2000">
                        <a:latin typeface="Times New Roman"/>
                        <a:cs typeface="Times New Roman"/>
                      </a:endParaRPr>
                    </a:p>
                    <a:p>
                      <a:pPr marL="311150" marR="695960" indent="-229235">
                        <a:lnSpc>
                          <a:spcPts val="2300"/>
                        </a:lnSpc>
                        <a:spcBef>
                          <a:spcPts val="130"/>
                        </a:spcBef>
                        <a:tabLst>
                          <a:tab pos="313690" algn="l"/>
                        </a:tabLst>
                      </a:pPr>
                      <a:r>
                        <a:rPr sz="1000" spc="-5" dirty="0">
                          <a:latin typeface="Times New Roman"/>
                          <a:cs typeface="Times New Roman"/>
                        </a:rPr>
                        <a:t>4		</a:t>
                      </a:r>
                      <a:r>
                        <a:rPr sz="2000" b="1" dirty="0">
                          <a:latin typeface="Times New Roman"/>
                          <a:cs typeface="Times New Roman"/>
                        </a:rPr>
                        <a:t>Educational</a:t>
                      </a:r>
                      <a:r>
                        <a:rPr sz="2000" b="1" spc="-10" dirty="0">
                          <a:latin typeface="Times New Roman"/>
                          <a:cs typeface="Times New Roman"/>
                        </a:rPr>
                        <a:t> </a:t>
                      </a:r>
                      <a:r>
                        <a:rPr sz="2000" b="1" spc="-5" dirty="0">
                          <a:latin typeface="Times New Roman"/>
                          <a:cs typeface="Times New Roman"/>
                        </a:rPr>
                        <a:t>Resource:</a:t>
                      </a:r>
                      <a:r>
                        <a:rPr sz="2000" b="1" spc="40" dirty="0">
                          <a:latin typeface="Times New Roman"/>
                          <a:cs typeface="Times New Roman"/>
                        </a:rPr>
                        <a:t> </a:t>
                      </a:r>
                      <a:r>
                        <a:rPr sz="2000" spc="-5" dirty="0">
                          <a:latin typeface="Times New Roman"/>
                          <a:cs typeface="Times New Roman"/>
                        </a:rPr>
                        <a:t>Educators</a:t>
                      </a:r>
                      <a:r>
                        <a:rPr sz="2000" spc="5"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spc="-5" dirty="0">
                          <a:latin typeface="Times New Roman"/>
                          <a:cs typeface="Times New Roman"/>
                        </a:rPr>
                        <a:t>students</a:t>
                      </a:r>
                      <a:r>
                        <a:rPr sz="2000" spc="10" dirty="0">
                          <a:latin typeface="Times New Roman"/>
                          <a:cs typeface="Times New Roman"/>
                        </a:rPr>
                        <a:t> </a:t>
                      </a:r>
                      <a:r>
                        <a:rPr sz="2000" spc="-5" dirty="0">
                          <a:latin typeface="Times New Roman"/>
                          <a:cs typeface="Times New Roman"/>
                        </a:rPr>
                        <a:t>gain</a:t>
                      </a:r>
                      <a:r>
                        <a:rPr sz="2000" spc="10" dirty="0">
                          <a:latin typeface="Times New Roman"/>
                          <a:cs typeface="Times New Roman"/>
                        </a:rPr>
                        <a:t> </a:t>
                      </a:r>
                      <a:r>
                        <a:rPr sz="2000" spc="-5" dirty="0">
                          <a:latin typeface="Times New Roman"/>
                          <a:cs typeface="Times New Roman"/>
                        </a:rPr>
                        <a:t>insights</a:t>
                      </a:r>
                      <a:r>
                        <a:rPr sz="2000" spc="5" dirty="0">
                          <a:latin typeface="Times New Roman"/>
                          <a:cs typeface="Times New Roman"/>
                        </a:rPr>
                        <a:t> </a:t>
                      </a:r>
                      <a:r>
                        <a:rPr sz="2000" dirty="0">
                          <a:latin typeface="Times New Roman"/>
                          <a:cs typeface="Times New Roman"/>
                        </a:rPr>
                        <a:t>into </a:t>
                      </a:r>
                      <a:r>
                        <a:rPr sz="2000" spc="-484" dirty="0">
                          <a:latin typeface="Times New Roman"/>
                          <a:cs typeface="Times New Roman"/>
                        </a:rPr>
                        <a:t> </a:t>
                      </a:r>
                      <a:r>
                        <a:rPr sz="2000" spc="-5" dirty="0">
                          <a:latin typeface="Times New Roman"/>
                          <a:cs typeface="Times New Roman"/>
                        </a:rPr>
                        <a:t>generative</a:t>
                      </a:r>
                      <a:endParaRPr sz="2000">
                        <a:latin typeface="Times New Roman"/>
                        <a:cs typeface="Times New Roman"/>
                      </a:endParaRPr>
                    </a:p>
                    <a:p>
                      <a:pPr marL="146050">
                        <a:lnSpc>
                          <a:spcPts val="2225"/>
                        </a:lnSpc>
                      </a:pPr>
                      <a:r>
                        <a:rPr sz="2000" spc="-5" dirty="0">
                          <a:latin typeface="Times New Roman"/>
                          <a:cs typeface="Times New Roman"/>
                        </a:rPr>
                        <a:t>modeling techniques.</a:t>
                      </a:r>
                      <a:endParaRPr sz="2000">
                        <a:latin typeface="Times New Roman"/>
                        <a:cs typeface="Times New Roman"/>
                      </a:endParaRPr>
                    </a:p>
                    <a:p>
                      <a:pPr marL="146050" marR="132715" indent="-64135">
                        <a:lnSpc>
                          <a:spcPts val="2300"/>
                        </a:lnSpc>
                        <a:spcBef>
                          <a:spcPts val="135"/>
                        </a:spcBef>
                        <a:tabLst>
                          <a:tab pos="313690" algn="l"/>
                        </a:tabLst>
                      </a:pPr>
                      <a:r>
                        <a:rPr sz="1000" spc="-5" dirty="0">
                          <a:latin typeface="Times New Roman"/>
                          <a:cs typeface="Times New Roman"/>
                        </a:rPr>
                        <a:t>5		</a:t>
                      </a:r>
                      <a:r>
                        <a:rPr sz="2000" b="1" spc="-5" dirty="0">
                          <a:latin typeface="Times New Roman"/>
                          <a:cs typeface="Times New Roman"/>
                        </a:rPr>
                        <a:t>Personalization:</a:t>
                      </a:r>
                      <a:r>
                        <a:rPr sz="2000" b="1" spc="55" dirty="0">
                          <a:latin typeface="Times New Roman"/>
                          <a:cs typeface="Times New Roman"/>
                        </a:rPr>
                        <a:t> </a:t>
                      </a:r>
                      <a:r>
                        <a:rPr sz="2000" spc="-5" dirty="0">
                          <a:latin typeface="Times New Roman"/>
                          <a:cs typeface="Times New Roman"/>
                        </a:rPr>
                        <a:t>Consumers</a:t>
                      </a:r>
                      <a:r>
                        <a:rPr sz="2000" spc="25" dirty="0">
                          <a:latin typeface="Times New Roman"/>
                          <a:cs typeface="Times New Roman"/>
                        </a:rPr>
                        <a:t> </a:t>
                      </a:r>
                      <a:r>
                        <a:rPr sz="2000" dirty="0">
                          <a:latin typeface="Times New Roman"/>
                          <a:cs typeface="Times New Roman"/>
                        </a:rPr>
                        <a:t>enjoy</a:t>
                      </a:r>
                      <a:r>
                        <a:rPr sz="2000" spc="10" dirty="0">
                          <a:latin typeface="Times New Roman"/>
                          <a:cs typeface="Times New Roman"/>
                        </a:rPr>
                        <a:t> </a:t>
                      </a:r>
                      <a:r>
                        <a:rPr sz="2000" spc="-5" dirty="0">
                          <a:latin typeface="Times New Roman"/>
                          <a:cs typeface="Times New Roman"/>
                        </a:rPr>
                        <a:t>personalized</a:t>
                      </a:r>
                      <a:r>
                        <a:rPr sz="2000" spc="20" dirty="0">
                          <a:latin typeface="Times New Roman"/>
                          <a:cs typeface="Times New Roman"/>
                        </a:rPr>
                        <a:t> </a:t>
                      </a:r>
                      <a:r>
                        <a:rPr sz="2000" spc="-5" dirty="0">
                          <a:latin typeface="Times New Roman"/>
                          <a:cs typeface="Times New Roman"/>
                        </a:rPr>
                        <a:t>recommendations</a:t>
                      </a:r>
                      <a:r>
                        <a:rPr sz="2000" spc="20" dirty="0">
                          <a:latin typeface="Times New Roman"/>
                          <a:cs typeface="Times New Roman"/>
                        </a:rPr>
                        <a:t> </a:t>
                      </a:r>
                      <a:r>
                        <a:rPr sz="2000" spc="-5" dirty="0">
                          <a:latin typeface="Times New Roman"/>
                          <a:cs typeface="Times New Roman"/>
                        </a:rPr>
                        <a:t>and </a:t>
                      </a:r>
                      <a:r>
                        <a:rPr sz="2000" spc="-484" dirty="0">
                          <a:latin typeface="Times New Roman"/>
                          <a:cs typeface="Times New Roman"/>
                        </a:rPr>
                        <a:t> </a:t>
                      </a:r>
                      <a:r>
                        <a:rPr sz="2000" spc="-5" dirty="0">
                          <a:latin typeface="Times New Roman"/>
                          <a:cs typeface="Times New Roman"/>
                        </a:rPr>
                        <a:t>engaging content.</a:t>
                      </a:r>
                      <a:endParaRPr sz="2000">
                        <a:latin typeface="Times New Roman"/>
                        <a:cs typeface="Times New Roman"/>
                      </a:endParaRPr>
                    </a:p>
                  </a:txBody>
                  <a:tcPr marL="0" marR="0" marT="0" marB="0">
                    <a:lnL w="3175">
                      <a:solidFill>
                        <a:srgbClr val="E2E2E2"/>
                      </a:solidFill>
                      <a:prstDash val="solid"/>
                    </a:lnL>
                    <a:lnR w="3175">
                      <a:solidFill>
                        <a:srgbClr val="E2E2E2"/>
                      </a:solidFill>
                      <a:prstDash val="solid"/>
                    </a:lnR>
                    <a:lnB w="3175">
                      <a:solidFill>
                        <a:srgbClr val="E2E2E2"/>
                      </a:solidFill>
                      <a:prstDash val="solid"/>
                    </a:lnB>
                  </a:tcPr>
                </a:tc>
                <a:tc hMerge="1">
                  <a:txBody>
                    <a:bodyPr/>
                    <a:lstStyle/>
                    <a:p>
                      <a:endParaRPr/>
                    </a:p>
                  </a:txBody>
                  <a:tcPr marL="0" marR="0" marT="0" marB="0"/>
                </a:tc>
                <a:tc hMerge="1">
                  <a:txBody>
                    <a:bodyPr/>
                    <a:lstStyle/>
                    <a:p>
                      <a:endParaRPr/>
                    </a:p>
                  </a:txBody>
                  <a:tcPr marL="0" marR="0" marT="0" marB="0"/>
                </a:tc>
              </a:tr>
            </a:tbl>
          </a:graphicData>
        </a:graphic>
      </p:graphicFrame>
      <p:sp>
        <p:nvSpPr>
          <p:cNvPr id="12" name="object 12"/>
          <p:cNvSpPr/>
          <p:nvPr/>
        </p:nvSpPr>
        <p:spPr>
          <a:xfrm>
            <a:off x="4162679" y="1876297"/>
            <a:ext cx="2651760" cy="297180"/>
          </a:xfrm>
          <a:custGeom>
            <a:avLst/>
            <a:gdLst/>
            <a:ahLst/>
            <a:cxnLst/>
            <a:rect l="l" t="t" r="r" b="b"/>
            <a:pathLst>
              <a:path w="2651759" h="297180">
                <a:moveTo>
                  <a:pt x="3035" y="294144"/>
                </a:moveTo>
                <a:lnTo>
                  <a:pt x="0" y="294144"/>
                </a:lnTo>
                <a:lnTo>
                  <a:pt x="0" y="297180"/>
                </a:lnTo>
                <a:lnTo>
                  <a:pt x="3035" y="297180"/>
                </a:lnTo>
                <a:lnTo>
                  <a:pt x="3035" y="294144"/>
                </a:lnTo>
                <a:close/>
              </a:path>
              <a:path w="2651759" h="297180">
                <a:moveTo>
                  <a:pt x="3035" y="0"/>
                </a:moveTo>
                <a:lnTo>
                  <a:pt x="0" y="0"/>
                </a:lnTo>
                <a:lnTo>
                  <a:pt x="0" y="3048"/>
                </a:lnTo>
                <a:lnTo>
                  <a:pt x="0" y="294132"/>
                </a:lnTo>
                <a:lnTo>
                  <a:pt x="3035" y="294132"/>
                </a:lnTo>
                <a:lnTo>
                  <a:pt x="3035" y="3048"/>
                </a:lnTo>
                <a:lnTo>
                  <a:pt x="3035" y="0"/>
                </a:lnTo>
                <a:close/>
              </a:path>
              <a:path w="2651759" h="297180">
                <a:moveTo>
                  <a:pt x="2648699" y="294144"/>
                </a:moveTo>
                <a:lnTo>
                  <a:pt x="3048" y="294144"/>
                </a:lnTo>
                <a:lnTo>
                  <a:pt x="3048" y="297180"/>
                </a:lnTo>
                <a:lnTo>
                  <a:pt x="2648699" y="297180"/>
                </a:lnTo>
                <a:lnTo>
                  <a:pt x="2648699" y="294144"/>
                </a:lnTo>
                <a:close/>
              </a:path>
              <a:path w="2651759" h="297180">
                <a:moveTo>
                  <a:pt x="2648699" y="0"/>
                </a:moveTo>
                <a:lnTo>
                  <a:pt x="3048" y="0"/>
                </a:lnTo>
                <a:lnTo>
                  <a:pt x="3048" y="3048"/>
                </a:lnTo>
                <a:lnTo>
                  <a:pt x="2648699" y="3048"/>
                </a:lnTo>
                <a:lnTo>
                  <a:pt x="2648699" y="0"/>
                </a:lnTo>
                <a:close/>
              </a:path>
              <a:path w="2651759" h="297180">
                <a:moveTo>
                  <a:pt x="2651747" y="294144"/>
                </a:moveTo>
                <a:lnTo>
                  <a:pt x="2648712" y="294144"/>
                </a:lnTo>
                <a:lnTo>
                  <a:pt x="2648712" y="297180"/>
                </a:lnTo>
                <a:lnTo>
                  <a:pt x="2651747" y="297180"/>
                </a:lnTo>
                <a:lnTo>
                  <a:pt x="2651747" y="294144"/>
                </a:lnTo>
                <a:close/>
              </a:path>
              <a:path w="2651759" h="297180">
                <a:moveTo>
                  <a:pt x="2651747" y="0"/>
                </a:moveTo>
                <a:lnTo>
                  <a:pt x="2648712" y="0"/>
                </a:lnTo>
                <a:lnTo>
                  <a:pt x="2648712" y="3048"/>
                </a:lnTo>
                <a:lnTo>
                  <a:pt x="2648712" y="294132"/>
                </a:lnTo>
                <a:lnTo>
                  <a:pt x="2651747" y="294132"/>
                </a:lnTo>
                <a:lnTo>
                  <a:pt x="2651747" y="3048"/>
                </a:lnTo>
                <a:lnTo>
                  <a:pt x="2651747" y="0"/>
                </a:lnTo>
                <a:close/>
              </a:path>
            </a:pathLst>
          </a:custGeom>
          <a:solidFill>
            <a:srgbClr val="E2E2E2"/>
          </a:solidFill>
        </p:spPr>
        <p:txBody>
          <a:bodyPr wrap="square" lIns="0" tIns="0" rIns="0" bIns="0" rtlCol="0"/>
          <a:lstStyle/>
          <a:p>
            <a:endParaRPr/>
          </a:p>
        </p:txBody>
      </p:sp>
      <p:sp>
        <p:nvSpPr>
          <p:cNvPr id="13" name="object 13"/>
          <p:cNvSpPr/>
          <p:nvPr/>
        </p:nvSpPr>
        <p:spPr>
          <a:xfrm>
            <a:off x="4162679" y="2759074"/>
            <a:ext cx="2118360" cy="297180"/>
          </a:xfrm>
          <a:custGeom>
            <a:avLst/>
            <a:gdLst/>
            <a:ahLst/>
            <a:cxnLst/>
            <a:rect l="l" t="t" r="r" b="b"/>
            <a:pathLst>
              <a:path w="2118360" h="297180">
                <a:moveTo>
                  <a:pt x="3035" y="294144"/>
                </a:moveTo>
                <a:lnTo>
                  <a:pt x="0" y="294144"/>
                </a:lnTo>
                <a:lnTo>
                  <a:pt x="0" y="297180"/>
                </a:lnTo>
                <a:lnTo>
                  <a:pt x="3035" y="297180"/>
                </a:lnTo>
                <a:lnTo>
                  <a:pt x="3035" y="294144"/>
                </a:lnTo>
                <a:close/>
              </a:path>
              <a:path w="2118360" h="297180">
                <a:moveTo>
                  <a:pt x="3035" y="0"/>
                </a:moveTo>
                <a:lnTo>
                  <a:pt x="0" y="0"/>
                </a:lnTo>
                <a:lnTo>
                  <a:pt x="0" y="3048"/>
                </a:lnTo>
                <a:lnTo>
                  <a:pt x="0" y="294132"/>
                </a:lnTo>
                <a:lnTo>
                  <a:pt x="3035" y="294132"/>
                </a:lnTo>
                <a:lnTo>
                  <a:pt x="3035" y="3048"/>
                </a:lnTo>
                <a:lnTo>
                  <a:pt x="3035" y="0"/>
                </a:lnTo>
                <a:close/>
              </a:path>
              <a:path w="2118360" h="297180">
                <a:moveTo>
                  <a:pt x="2118347" y="294144"/>
                </a:moveTo>
                <a:lnTo>
                  <a:pt x="2115312" y="294144"/>
                </a:lnTo>
                <a:lnTo>
                  <a:pt x="3048" y="294144"/>
                </a:lnTo>
                <a:lnTo>
                  <a:pt x="3048" y="297180"/>
                </a:lnTo>
                <a:lnTo>
                  <a:pt x="2115312" y="297180"/>
                </a:lnTo>
                <a:lnTo>
                  <a:pt x="2118347" y="297180"/>
                </a:lnTo>
                <a:lnTo>
                  <a:pt x="2118347" y="294144"/>
                </a:lnTo>
                <a:close/>
              </a:path>
              <a:path w="2118360" h="297180">
                <a:moveTo>
                  <a:pt x="2118347" y="0"/>
                </a:moveTo>
                <a:lnTo>
                  <a:pt x="2115312" y="0"/>
                </a:lnTo>
                <a:lnTo>
                  <a:pt x="3048" y="0"/>
                </a:lnTo>
                <a:lnTo>
                  <a:pt x="3048" y="3048"/>
                </a:lnTo>
                <a:lnTo>
                  <a:pt x="2115312" y="3048"/>
                </a:lnTo>
                <a:lnTo>
                  <a:pt x="2115312" y="294132"/>
                </a:lnTo>
                <a:lnTo>
                  <a:pt x="2118347" y="294132"/>
                </a:lnTo>
                <a:lnTo>
                  <a:pt x="2118347" y="3048"/>
                </a:lnTo>
                <a:lnTo>
                  <a:pt x="2118347" y="0"/>
                </a:lnTo>
                <a:close/>
              </a:path>
            </a:pathLst>
          </a:custGeom>
          <a:solidFill>
            <a:srgbClr val="E2E2E2"/>
          </a:solidFill>
        </p:spPr>
        <p:txBody>
          <a:bodyPr wrap="square" lIns="0" tIns="0" rIns="0" bIns="0" rtlCol="0"/>
          <a:lstStyle/>
          <a:p>
            <a:endParaRPr/>
          </a:p>
        </p:txBody>
      </p:sp>
      <p:sp>
        <p:nvSpPr>
          <p:cNvPr id="14" name="object 14"/>
          <p:cNvSpPr/>
          <p:nvPr/>
        </p:nvSpPr>
        <p:spPr>
          <a:xfrm>
            <a:off x="4162679" y="3641470"/>
            <a:ext cx="2468880" cy="297815"/>
          </a:xfrm>
          <a:custGeom>
            <a:avLst/>
            <a:gdLst/>
            <a:ahLst/>
            <a:cxnLst/>
            <a:rect l="l" t="t" r="r" b="b"/>
            <a:pathLst>
              <a:path w="2468879" h="297814">
                <a:moveTo>
                  <a:pt x="3035" y="294398"/>
                </a:moveTo>
                <a:lnTo>
                  <a:pt x="0" y="294398"/>
                </a:lnTo>
                <a:lnTo>
                  <a:pt x="0" y="297434"/>
                </a:lnTo>
                <a:lnTo>
                  <a:pt x="3035" y="297434"/>
                </a:lnTo>
                <a:lnTo>
                  <a:pt x="3035" y="294398"/>
                </a:lnTo>
                <a:close/>
              </a:path>
              <a:path w="2468879" h="297814">
                <a:moveTo>
                  <a:pt x="3035" y="0"/>
                </a:moveTo>
                <a:lnTo>
                  <a:pt x="0" y="0"/>
                </a:lnTo>
                <a:lnTo>
                  <a:pt x="0" y="2997"/>
                </a:lnTo>
                <a:lnTo>
                  <a:pt x="0" y="294386"/>
                </a:lnTo>
                <a:lnTo>
                  <a:pt x="3035" y="294386"/>
                </a:lnTo>
                <a:lnTo>
                  <a:pt x="3035" y="3048"/>
                </a:lnTo>
                <a:lnTo>
                  <a:pt x="3035" y="0"/>
                </a:lnTo>
                <a:close/>
              </a:path>
              <a:path w="2468879" h="297814">
                <a:moveTo>
                  <a:pt x="2468880" y="294398"/>
                </a:moveTo>
                <a:lnTo>
                  <a:pt x="2465819" y="294398"/>
                </a:lnTo>
                <a:lnTo>
                  <a:pt x="3048" y="294398"/>
                </a:lnTo>
                <a:lnTo>
                  <a:pt x="3048" y="297434"/>
                </a:lnTo>
                <a:lnTo>
                  <a:pt x="2465819" y="297434"/>
                </a:lnTo>
                <a:lnTo>
                  <a:pt x="2468880" y="297434"/>
                </a:lnTo>
                <a:lnTo>
                  <a:pt x="2468880" y="294398"/>
                </a:lnTo>
                <a:close/>
              </a:path>
              <a:path w="2468879" h="297814">
                <a:moveTo>
                  <a:pt x="2468880" y="0"/>
                </a:moveTo>
                <a:lnTo>
                  <a:pt x="2465819" y="0"/>
                </a:lnTo>
                <a:lnTo>
                  <a:pt x="3048" y="0"/>
                </a:lnTo>
                <a:lnTo>
                  <a:pt x="3048" y="3048"/>
                </a:lnTo>
                <a:lnTo>
                  <a:pt x="2465819" y="3048"/>
                </a:lnTo>
                <a:lnTo>
                  <a:pt x="2465819" y="294386"/>
                </a:lnTo>
                <a:lnTo>
                  <a:pt x="2468880" y="294386"/>
                </a:lnTo>
                <a:lnTo>
                  <a:pt x="2468880" y="3048"/>
                </a:lnTo>
                <a:lnTo>
                  <a:pt x="2468880" y="0"/>
                </a:lnTo>
                <a:close/>
              </a:path>
            </a:pathLst>
          </a:custGeom>
          <a:solidFill>
            <a:srgbClr val="E2E2E2"/>
          </a:solidFill>
        </p:spPr>
        <p:txBody>
          <a:bodyPr wrap="square" lIns="0" tIns="0" rIns="0" bIns="0" rtlCol="0"/>
          <a:lstStyle/>
          <a:p>
            <a:endParaRPr/>
          </a:p>
        </p:txBody>
      </p:sp>
      <p:sp>
        <p:nvSpPr>
          <p:cNvPr id="15" name="object 15"/>
          <p:cNvSpPr/>
          <p:nvPr/>
        </p:nvSpPr>
        <p:spPr>
          <a:xfrm>
            <a:off x="4162679" y="4525645"/>
            <a:ext cx="1771014" cy="297180"/>
          </a:xfrm>
          <a:custGeom>
            <a:avLst/>
            <a:gdLst/>
            <a:ahLst/>
            <a:cxnLst/>
            <a:rect l="l" t="t" r="r" b="b"/>
            <a:pathLst>
              <a:path w="1771014" h="297179">
                <a:moveTo>
                  <a:pt x="3035" y="0"/>
                </a:moveTo>
                <a:lnTo>
                  <a:pt x="0" y="0"/>
                </a:lnTo>
                <a:lnTo>
                  <a:pt x="0" y="3048"/>
                </a:lnTo>
                <a:lnTo>
                  <a:pt x="0" y="294132"/>
                </a:lnTo>
                <a:lnTo>
                  <a:pt x="0" y="297180"/>
                </a:lnTo>
                <a:lnTo>
                  <a:pt x="3035" y="297180"/>
                </a:lnTo>
                <a:lnTo>
                  <a:pt x="3035" y="294132"/>
                </a:lnTo>
                <a:lnTo>
                  <a:pt x="3035" y="3048"/>
                </a:lnTo>
                <a:lnTo>
                  <a:pt x="3035" y="0"/>
                </a:lnTo>
                <a:close/>
              </a:path>
              <a:path w="1771014" h="297179">
                <a:moveTo>
                  <a:pt x="1770875" y="0"/>
                </a:moveTo>
                <a:lnTo>
                  <a:pt x="1767840" y="0"/>
                </a:lnTo>
                <a:lnTo>
                  <a:pt x="3048" y="0"/>
                </a:lnTo>
                <a:lnTo>
                  <a:pt x="3048" y="3048"/>
                </a:lnTo>
                <a:lnTo>
                  <a:pt x="1767840" y="3048"/>
                </a:lnTo>
                <a:lnTo>
                  <a:pt x="1767840" y="294132"/>
                </a:lnTo>
                <a:lnTo>
                  <a:pt x="3048" y="294132"/>
                </a:lnTo>
                <a:lnTo>
                  <a:pt x="3048" y="297180"/>
                </a:lnTo>
                <a:lnTo>
                  <a:pt x="1767840" y="297180"/>
                </a:lnTo>
                <a:lnTo>
                  <a:pt x="1770875" y="297180"/>
                </a:lnTo>
                <a:lnTo>
                  <a:pt x="1770875" y="294132"/>
                </a:lnTo>
                <a:lnTo>
                  <a:pt x="1770875" y="3048"/>
                </a:lnTo>
                <a:lnTo>
                  <a:pt x="1770875" y="0"/>
                </a:lnTo>
                <a:close/>
              </a:path>
            </a:pathLst>
          </a:custGeom>
          <a:solidFill>
            <a:srgbClr val="E2E2E2"/>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381754"/>
            <a:ext cx="2534920" cy="3476625"/>
            <a:chOff x="0" y="3381754"/>
            <a:chExt cx="2534920" cy="3476625"/>
          </a:xfrm>
        </p:grpSpPr>
        <p:sp>
          <p:nvSpPr>
            <p:cNvPr id="3" name="object 3"/>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67056" y="3381754"/>
              <a:ext cx="2467356" cy="3419855"/>
            </a:xfrm>
            <a:prstGeom prst="rect">
              <a:avLst/>
            </a:prstGeom>
          </p:spPr>
        </p:pic>
      </p:grpSp>
      <p:sp>
        <p:nvSpPr>
          <p:cNvPr id="5" name="object 5"/>
          <p:cNvSpPr txBox="1">
            <a:spLocks noGrp="1"/>
          </p:cNvSpPr>
          <p:nvPr>
            <p:ph type="title"/>
          </p:nvPr>
        </p:nvSpPr>
        <p:spPr>
          <a:xfrm>
            <a:off x="740155" y="833374"/>
            <a:ext cx="7535545"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105" dirty="0"/>
              <a:t> </a:t>
            </a:r>
            <a:r>
              <a:rPr sz="4250" spc="-5" dirty="0"/>
              <a:t>WOW</a:t>
            </a:r>
            <a:r>
              <a:rPr sz="4250" spc="185" dirty="0"/>
              <a:t> </a:t>
            </a:r>
            <a:r>
              <a:rPr sz="4250" dirty="0"/>
              <a:t>IN</a:t>
            </a:r>
            <a:r>
              <a:rPr sz="4250" spc="80" dirty="0"/>
              <a:t> </a:t>
            </a:r>
            <a:r>
              <a:rPr sz="4250" spc="-10" dirty="0"/>
              <a:t>YOUR</a:t>
            </a:r>
            <a:r>
              <a:rPr sz="4250" spc="75" dirty="0"/>
              <a:t> </a:t>
            </a:r>
            <a:r>
              <a:rPr sz="4250" spc="-5" dirty="0"/>
              <a:t>SOLUTION</a:t>
            </a:r>
            <a:endParaRPr sz="4250"/>
          </a:p>
        </p:txBody>
      </p:sp>
      <p:sp>
        <p:nvSpPr>
          <p:cNvPr id="6" name="object 6"/>
          <p:cNvSpPr txBox="1"/>
          <p:nvPr/>
        </p:nvSpPr>
        <p:spPr>
          <a:xfrm>
            <a:off x="482600" y="1819401"/>
            <a:ext cx="10651490" cy="2720340"/>
          </a:xfrm>
          <a:prstGeom prst="rect">
            <a:avLst/>
          </a:prstGeom>
        </p:spPr>
        <p:txBody>
          <a:bodyPr vert="horz" wrap="square" lIns="0" tIns="24765" rIns="0" bIns="0" rtlCol="0">
            <a:spAutoFit/>
          </a:bodyPr>
          <a:lstStyle/>
          <a:p>
            <a:pPr marL="12700" marR="156210" indent="1835150">
              <a:lnSpc>
                <a:spcPts val="1500"/>
              </a:lnSpc>
              <a:spcBef>
                <a:spcPts val="195"/>
              </a:spcBef>
              <a:buAutoNum type="arabicPeriod"/>
              <a:tabLst>
                <a:tab pos="2055495" algn="l"/>
              </a:tabLst>
            </a:pPr>
            <a:r>
              <a:rPr sz="1300" b="1" spc="-5" dirty="0">
                <a:latin typeface="Trebuchet MS"/>
                <a:cs typeface="Trebuchet MS"/>
              </a:rPr>
              <a:t>**Unmatched</a:t>
            </a:r>
            <a:r>
              <a:rPr sz="1300" b="1" spc="25" dirty="0">
                <a:latin typeface="Trebuchet MS"/>
                <a:cs typeface="Trebuchet MS"/>
              </a:rPr>
              <a:t> </a:t>
            </a:r>
            <a:r>
              <a:rPr sz="1300" b="1" spc="-5" dirty="0">
                <a:latin typeface="Trebuchet MS"/>
                <a:cs typeface="Trebuchet MS"/>
              </a:rPr>
              <a:t>Creativity:</a:t>
            </a:r>
            <a:r>
              <a:rPr sz="1300" b="1" spc="30" dirty="0">
                <a:latin typeface="Trebuchet MS"/>
                <a:cs typeface="Trebuchet MS"/>
              </a:rPr>
              <a:t> </a:t>
            </a:r>
            <a:r>
              <a:rPr sz="1300" b="1" spc="-5" dirty="0">
                <a:latin typeface="Trebuchet MS"/>
                <a:cs typeface="Trebuchet MS"/>
              </a:rPr>
              <a:t>Experience</a:t>
            </a:r>
            <a:r>
              <a:rPr sz="1300" b="1" spc="15" dirty="0">
                <a:latin typeface="Trebuchet MS"/>
                <a:cs typeface="Trebuchet MS"/>
              </a:rPr>
              <a:t> </a:t>
            </a:r>
            <a:r>
              <a:rPr sz="1300" b="1" spc="-5" dirty="0">
                <a:latin typeface="Trebuchet MS"/>
                <a:cs typeface="Trebuchet MS"/>
              </a:rPr>
              <a:t>unprecedented</a:t>
            </a:r>
            <a:r>
              <a:rPr sz="1300" b="1" spc="25" dirty="0">
                <a:latin typeface="Trebuchet MS"/>
                <a:cs typeface="Trebuchet MS"/>
              </a:rPr>
              <a:t> </a:t>
            </a:r>
            <a:r>
              <a:rPr sz="1300" b="1" spc="-5" dirty="0">
                <a:latin typeface="Trebuchet MS"/>
                <a:cs typeface="Trebuchet MS"/>
              </a:rPr>
              <a:t>creative</a:t>
            </a:r>
            <a:r>
              <a:rPr sz="1300" b="1" spc="15" dirty="0">
                <a:latin typeface="Trebuchet MS"/>
                <a:cs typeface="Trebuchet MS"/>
              </a:rPr>
              <a:t> </a:t>
            </a:r>
            <a:r>
              <a:rPr sz="1300" b="1" spc="-5" dirty="0">
                <a:latin typeface="Trebuchet MS"/>
                <a:cs typeface="Trebuchet MS"/>
              </a:rPr>
              <a:t>potential</a:t>
            </a:r>
            <a:r>
              <a:rPr sz="1300" b="1" spc="15" dirty="0">
                <a:latin typeface="Trebuchet MS"/>
                <a:cs typeface="Trebuchet MS"/>
              </a:rPr>
              <a:t> </a:t>
            </a:r>
            <a:r>
              <a:rPr sz="1300" b="1" spc="-5" dirty="0">
                <a:latin typeface="Trebuchet MS"/>
                <a:cs typeface="Trebuchet MS"/>
              </a:rPr>
              <a:t>with</a:t>
            </a:r>
            <a:r>
              <a:rPr sz="1300" b="1" spc="15" dirty="0">
                <a:latin typeface="Trebuchet MS"/>
                <a:cs typeface="Trebuchet MS"/>
              </a:rPr>
              <a:t> </a:t>
            </a:r>
            <a:r>
              <a:rPr sz="1300" b="1" spc="-5" dirty="0">
                <a:latin typeface="Trebuchet MS"/>
                <a:cs typeface="Trebuchet MS"/>
              </a:rPr>
              <a:t>autoencoder-generated</a:t>
            </a:r>
            <a:r>
              <a:rPr sz="1300" b="1" spc="20" dirty="0">
                <a:latin typeface="Trebuchet MS"/>
                <a:cs typeface="Trebuchet MS"/>
              </a:rPr>
              <a:t> </a:t>
            </a:r>
            <a:r>
              <a:rPr sz="1300" b="1" spc="-5" dirty="0">
                <a:latin typeface="Trebuchet MS"/>
                <a:cs typeface="Trebuchet MS"/>
              </a:rPr>
              <a:t>text</a:t>
            </a:r>
            <a:r>
              <a:rPr sz="1300" b="1" spc="15" dirty="0">
                <a:latin typeface="Trebuchet MS"/>
                <a:cs typeface="Trebuchet MS"/>
              </a:rPr>
              <a:t> </a:t>
            </a:r>
            <a:r>
              <a:rPr sz="1300" b="1" spc="-10" dirty="0">
                <a:latin typeface="Trebuchet MS"/>
                <a:cs typeface="Trebuchet MS"/>
              </a:rPr>
              <a:t>and </a:t>
            </a:r>
            <a:r>
              <a:rPr sz="1300" b="1" spc="-375" dirty="0">
                <a:latin typeface="Trebuchet MS"/>
                <a:cs typeface="Trebuchet MS"/>
              </a:rPr>
              <a:t> </a:t>
            </a:r>
            <a:r>
              <a:rPr sz="1300" b="1" spc="-5" dirty="0">
                <a:latin typeface="Trebuchet MS"/>
                <a:cs typeface="Trebuchet MS"/>
              </a:rPr>
              <a:t>images,</a:t>
            </a:r>
            <a:r>
              <a:rPr sz="1300" b="1" spc="5" dirty="0">
                <a:latin typeface="Trebuchet MS"/>
                <a:cs typeface="Trebuchet MS"/>
              </a:rPr>
              <a:t> </a:t>
            </a:r>
            <a:r>
              <a:rPr sz="1300" b="1" spc="-5" dirty="0">
                <a:latin typeface="Trebuchet MS"/>
                <a:cs typeface="Trebuchet MS"/>
              </a:rPr>
              <a:t>inspiring</a:t>
            </a:r>
            <a:r>
              <a:rPr sz="1300" b="1" dirty="0">
                <a:latin typeface="Trebuchet MS"/>
                <a:cs typeface="Trebuchet MS"/>
              </a:rPr>
              <a:t> </a:t>
            </a:r>
            <a:r>
              <a:rPr sz="1300" b="1" spc="-5" dirty="0">
                <a:latin typeface="Trebuchet MS"/>
                <a:cs typeface="Trebuchet MS"/>
              </a:rPr>
              <a:t>awe-inspiring</a:t>
            </a:r>
            <a:r>
              <a:rPr sz="1300" b="1" dirty="0">
                <a:latin typeface="Trebuchet MS"/>
                <a:cs typeface="Trebuchet MS"/>
              </a:rPr>
              <a:t> </a:t>
            </a:r>
            <a:r>
              <a:rPr sz="1300" b="1" spc="-5" dirty="0">
                <a:latin typeface="Trebuchet MS"/>
                <a:cs typeface="Trebuchet MS"/>
              </a:rPr>
              <a:t>projects.</a:t>
            </a:r>
            <a:endParaRPr sz="1300">
              <a:latin typeface="Trebuchet MS"/>
              <a:cs typeface="Trebuchet MS"/>
            </a:endParaRPr>
          </a:p>
          <a:p>
            <a:pPr>
              <a:lnSpc>
                <a:spcPct val="100000"/>
              </a:lnSpc>
              <a:spcBef>
                <a:spcPts val="20"/>
              </a:spcBef>
              <a:buFont typeface="Trebuchet MS"/>
              <a:buAutoNum type="arabicPeriod"/>
            </a:pPr>
            <a:endParaRPr sz="1300">
              <a:latin typeface="Trebuchet MS"/>
              <a:cs typeface="Trebuchet MS"/>
            </a:endParaRPr>
          </a:p>
          <a:p>
            <a:pPr marL="12700" marR="434340" indent="1891030">
              <a:lnSpc>
                <a:spcPts val="1510"/>
              </a:lnSpc>
              <a:buAutoNum type="arabicPeriod"/>
              <a:tabLst>
                <a:tab pos="2111375" algn="l"/>
              </a:tabLst>
            </a:pPr>
            <a:r>
              <a:rPr sz="1300" b="1" spc="-5" dirty="0">
                <a:latin typeface="Trebuchet MS"/>
                <a:cs typeface="Trebuchet MS"/>
              </a:rPr>
              <a:t>**Leading-edge</a:t>
            </a:r>
            <a:r>
              <a:rPr sz="1300" b="1" dirty="0">
                <a:latin typeface="Trebuchet MS"/>
                <a:cs typeface="Trebuchet MS"/>
              </a:rPr>
              <a:t> </a:t>
            </a:r>
            <a:r>
              <a:rPr sz="1300" b="1" spc="-5" dirty="0">
                <a:latin typeface="Trebuchet MS"/>
                <a:cs typeface="Trebuchet MS"/>
              </a:rPr>
              <a:t>Innovation:**</a:t>
            </a:r>
            <a:r>
              <a:rPr sz="1300" b="1" spc="15" dirty="0">
                <a:latin typeface="Trebuchet MS"/>
                <a:cs typeface="Trebuchet MS"/>
              </a:rPr>
              <a:t> </a:t>
            </a:r>
            <a:r>
              <a:rPr sz="1300" b="1" spc="-5" dirty="0">
                <a:latin typeface="Trebuchet MS"/>
                <a:cs typeface="Trebuchet MS"/>
              </a:rPr>
              <a:t>Harness</a:t>
            </a:r>
            <a:r>
              <a:rPr sz="1300" b="1" spc="15" dirty="0">
                <a:latin typeface="Trebuchet MS"/>
                <a:cs typeface="Trebuchet MS"/>
              </a:rPr>
              <a:t> </a:t>
            </a:r>
            <a:r>
              <a:rPr sz="1300" b="1" spc="-5" dirty="0">
                <a:latin typeface="Trebuchet MS"/>
                <a:cs typeface="Trebuchet MS"/>
              </a:rPr>
              <a:t>advanced</a:t>
            </a:r>
            <a:r>
              <a:rPr sz="1300" b="1" spc="10" dirty="0">
                <a:latin typeface="Trebuchet MS"/>
                <a:cs typeface="Trebuchet MS"/>
              </a:rPr>
              <a:t> </a:t>
            </a:r>
            <a:r>
              <a:rPr sz="1300" b="1" spc="-10" dirty="0">
                <a:latin typeface="Trebuchet MS"/>
                <a:cs typeface="Trebuchet MS"/>
              </a:rPr>
              <a:t>machine</a:t>
            </a:r>
            <a:r>
              <a:rPr sz="1300" b="1" spc="10" dirty="0">
                <a:latin typeface="Trebuchet MS"/>
                <a:cs typeface="Trebuchet MS"/>
              </a:rPr>
              <a:t> </a:t>
            </a:r>
            <a:r>
              <a:rPr sz="1300" b="1" spc="-5" dirty="0">
                <a:latin typeface="Trebuchet MS"/>
                <a:cs typeface="Trebuchet MS"/>
              </a:rPr>
              <a:t>learning</a:t>
            </a:r>
            <a:r>
              <a:rPr sz="1300" b="1" spc="10" dirty="0">
                <a:latin typeface="Trebuchet MS"/>
                <a:cs typeface="Trebuchet MS"/>
              </a:rPr>
              <a:t> </a:t>
            </a:r>
            <a:r>
              <a:rPr sz="1300" b="1" spc="-5" dirty="0">
                <a:latin typeface="Trebuchet MS"/>
                <a:cs typeface="Trebuchet MS"/>
              </a:rPr>
              <a:t>for</a:t>
            </a:r>
            <a:r>
              <a:rPr sz="1300" b="1" spc="10" dirty="0">
                <a:latin typeface="Trebuchet MS"/>
                <a:cs typeface="Trebuchet MS"/>
              </a:rPr>
              <a:t> </a:t>
            </a:r>
            <a:r>
              <a:rPr sz="1300" b="1" dirty="0">
                <a:latin typeface="Trebuchet MS"/>
                <a:cs typeface="Trebuchet MS"/>
              </a:rPr>
              <a:t>high-quality</a:t>
            </a:r>
            <a:r>
              <a:rPr sz="1300" b="1" spc="15" dirty="0">
                <a:latin typeface="Trebuchet MS"/>
                <a:cs typeface="Trebuchet MS"/>
              </a:rPr>
              <a:t> </a:t>
            </a:r>
            <a:r>
              <a:rPr sz="1300" b="1" spc="-5" dirty="0">
                <a:latin typeface="Trebuchet MS"/>
                <a:cs typeface="Trebuchet MS"/>
              </a:rPr>
              <a:t>synthetic</a:t>
            </a:r>
            <a:r>
              <a:rPr sz="1300" b="1" spc="20" dirty="0">
                <a:latin typeface="Trebuchet MS"/>
                <a:cs typeface="Trebuchet MS"/>
              </a:rPr>
              <a:t> </a:t>
            </a:r>
            <a:r>
              <a:rPr sz="1300" b="1" spc="-5" dirty="0">
                <a:latin typeface="Trebuchet MS"/>
                <a:cs typeface="Trebuchet MS"/>
              </a:rPr>
              <a:t>data,</a:t>
            </a:r>
            <a:r>
              <a:rPr sz="1300" b="1" dirty="0">
                <a:latin typeface="Trebuchet MS"/>
                <a:cs typeface="Trebuchet MS"/>
              </a:rPr>
              <a:t> </a:t>
            </a:r>
            <a:r>
              <a:rPr sz="1300" b="1" spc="-5" dirty="0">
                <a:latin typeface="Trebuchet MS"/>
                <a:cs typeface="Trebuchet MS"/>
              </a:rPr>
              <a:t>driving </a:t>
            </a:r>
            <a:r>
              <a:rPr sz="1300" b="1" spc="-375" dirty="0">
                <a:latin typeface="Trebuchet MS"/>
                <a:cs typeface="Trebuchet MS"/>
              </a:rPr>
              <a:t> </a:t>
            </a:r>
            <a:r>
              <a:rPr sz="1300" b="1" spc="-5" dirty="0">
                <a:latin typeface="Trebuchet MS"/>
                <a:cs typeface="Trebuchet MS"/>
              </a:rPr>
              <a:t>innovation</a:t>
            </a:r>
            <a:r>
              <a:rPr sz="1300" b="1" dirty="0">
                <a:latin typeface="Trebuchet MS"/>
                <a:cs typeface="Trebuchet MS"/>
              </a:rPr>
              <a:t> </a:t>
            </a:r>
            <a:r>
              <a:rPr sz="1300" b="1" spc="-5" dirty="0">
                <a:latin typeface="Trebuchet MS"/>
                <a:cs typeface="Trebuchet MS"/>
              </a:rPr>
              <a:t>and</a:t>
            </a:r>
            <a:r>
              <a:rPr sz="1300" b="1" spc="5" dirty="0">
                <a:latin typeface="Trebuchet MS"/>
                <a:cs typeface="Trebuchet MS"/>
              </a:rPr>
              <a:t> </a:t>
            </a:r>
            <a:r>
              <a:rPr sz="1300" b="1" spc="-10" dirty="0">
                <a:latin typeface="Trebuchet MS"/>
                <a:cs typeface="Trebuchet MS"/>
              </a:rPr>
              <a:t>research</a:t>
            </a:r>
            <a:r>
              <a:rPr sz="1300" b="1" dirty="0">
                <a:latin typeface="Trebuchet MS"/>
                <a:cs typeface="Trebuchet MS"/>
              </a:rPr>
              <a:t> </a:t>
            </a:r>
            <a:r>
              <a:rPr sz="1300" b="1" spc="-5" dirty="0">
                <a:latin typeface="Trebuchet MS"/>
                <a:cs typeface="Trebuchet MS"/>
              </a:rPr>
              <a:t>frontiers.</a:t>
            </a:r>
            <a:endParaRPr sz="1300">
              <a:latin typeface="Trebuchet MS"/>
              <a:cs typeface="Trebuchet MS"/>
            </a:endParaRPr>
          </a:p>
          <a:p>
            <a:pPr>
              <a:lnSpc>
                <a:spcPct val="100000"/>
              </a:lnSpc>
              <a:spcBef>
                <a:spcPts val="25"/>
              </a:spcBef>
              <a:buFont typeface="Trebuchet MS"/>
              <a:buAutoNum type="arabicPeriod"/>
            </a:pPr>
            <a:endParaRPr sz="1300">
              <a:latin typeface="Trebuchet MS"/>
              <a:cs typeface="Trebuchet MS"/>
            </a:endParaRPr>
          </a:p>
          <a:p>
            <a:pPr marL="12700" marR="413384" indent="1991995">
              <a:lnSpc>
                <a:spcPts val="1500"/>
              </a:lnSpc>
              <a:spcBef>
                <a:spcPts val="5"/>
              </a:spcBef>
              <a:buAutoNum type="arabicPeriod"/>
              <a:tabLst>
                <a:tab pos="2211070" algn="l"/>
              </a:tabLst>
            </a:pPr>
            <a:r>
              <a:rPr sz="1300" b="1" spc="-5" dirty="0">
                <a:latin typeface="Trebuchet MS"/>
                <a:cs typeface="Trebuchet MS"/>
              </a:rPr>
              <a:t>**Limitless</a:t>
            </a:r>
            <a:r>
              <a:rPr sz="1300" b="1" spc="5" dirty="0">
                <a:latin typeface="Trebuchet MS"/>
                <a:cs typeface="Trebuchet MS"/>
              </a:rPr>
              <a:t> </a:t>
            </a:r>
            <a:r>
              <a:rPr sz="1300" b="1" spc="-5" dirty="0">
                <a:latin typeface="Trebuchet MS"/>
                <a:cs typeface="Trebuchet MS"/>
              </a:rPr>
              <a:t>Opportunities:**</a:t>
            </a:r>
            <a:r>
              <a:rPr sz="1300" b="1" spc="15" dirty="0">
                <a:latin typeface="Trebuchet MS"/>
                <a:cs typeface="Trebuchet MS"/>
              </a:rPr>
              <a:t> </a:t>
            </a:r>
            <a:r>
              <a:rPr sz="1300" b="1" spc="-5" dirty="0">
                <a:latin typeface="Trebuchet MS"/>
                <a:cs typeface="Trebuchet MS"/>
              </a:rPr>
              <a:t>Unlock</a:t>
            </a:r>
            <a:r>
              <a:rPr sz="1300" b="1" spc="5" dirty="0">
                <a:latin typeface="Trebuchet MS"/>
                <a:cs typeface="Trebuchet MS"/>
              </a:rPr>
              <a:t> </a:t>
            </a:r>
            <a:r>
              <a:rPr sz="1300" b="1" spc="-5" dirty="0">
                <a:latin typeface="Trebuchet MS"/>
                <a:cs typeface="Trebuchet MS"/>
              </a:rPr>
              <a:t>endless</a:t>
            </a:r>
            <a:r>
              <a:rPr sz="1300" b="1" spc="15" dirty="0">
                <a:latin typeface="Trebuchet MS"/>
                <a:cs typeface="Trebuchet MS"/>
              </a:rPr>
              <a:t> </a:t>
            </a:r>
            <a:r>
              <a:rPr sz="1300" b="1" spc="-5" dirty="0">
                <a:latin typeface="Trebuchet MS"/>
                <a:cs typeface="Trebuchet MS"/>
              </a:rPr>
              <a:t>possibilities</a:t>
            </a:r>
            <a:r>
              <a:rPr sz="1300" b="1" spc="15" dirty="0">
                <a:latin typeface="Trebuchet MS"/>
                <a:cs typeface="Trebuchet MS"/>
              </a:rPr>
              <a:t> </a:t>
            </a:r>
            <a:r>
              <a:rPr sz="1300" b="1" spc="-5" dirty="0">
                <a:latin typeface="Trebuchet MS"/>
                <a:cs typeface="Trebuchet MS"/>
              </a:rPr>
              <a:t>with</a:t>
            </a:r>
            <a:r>
              <a:rPr sz="1300" b="1" spc="10" dirty="0">
                <a:latin typeface="Trebuchet MS"/>
                <a:cs typeface="Trebuchet MS"/>
              </a:rPr>
              <a:t> </a:t>
            </a:r>
            <a:r>
              <a:rPr sz="1300" b="1" spc="-5" dirty="0">
                <a:latin typeface="Trebuchet MS"/>
                <a:cs typeface="Trebuchet MS"/>
              </a:rPr>
              <a:t>diverse</a:t>
            </a:r>
            <a:r>
              <a:rPr sz="1300" b="1" spc="10" dirty="0">
                <a:latin typeface="Trebuchet MS"/>
                <a:cs typeface="Trebuchet MS"/>
              </a:rPr>
              <a:t> </a:t>
            </a:r>
            <a:r>
              <a:rPr sz="1300" b="1" spc="-5" dirty="0">
                <a:latin typeface="Trebuchet MS"/>
                <a:cs typeface="Trebuchet MS"/>
              </a:rPr>
              <a:t>content</a:t>
            </a:r>
            <a:r>
              <a:rPr sz="1300" b="1" spc="15" dirty="0">
                <a:latin typeface="Trebuchet MS"/>
                <a:cs typeface="Trebuchet MS"/>
              </a:rPr>
              <a:t> </a:t>
            </a:r>
            <a:r>
              <a:rPr sz="1300" b="1" spc="-5" dirty="0">
                <a:latin typeface="Trebuchet MS"/>
                <a:cs typeface="Trebuchet MS"/>
              </a:rPr>
              <a:t>seamlessly</a:t>
            </a:r>
            <a:r>
              <a:rPr sz="1300" b="1" spc="15" dirty="0">
                <a:latin typeface="Trebuchet MS"/>
                <a:cs typeface="Trebuchet MS"/>
              </a:rPr>
              <a:t> </a:t>
            </a:r>
            <a:r>
              <a:rPr sz="1300" b="1" spc="-10" dirty="0">
                <a:latin typeface="Trebuchet MS"/>
                <a:cs typeface="Trebuchet MS"/>
              </a:rPr>
              <a:t>integrated</a:t>
            </a:r>
            <a:r>
              <a:rPr sz="1300" b="1" spc="20" dirty="0">
                <a:latin typeface="Trebuchet MS"/>
                <a:cs typeface="Trebuchet MS"/>
              </a:rPr>
              <a:t> </a:t>
            </a:r>
            <a:r>
              <a:rPr sz="1300" b="1" spc="-5" dirty="0">
                <a:latin typeface="Trebuchet MS"/>
                <a:cs typeface="Trebuchet MS"/>
              </a:rPr>
              <a:t>into </a:t>
            </a:r>
            <a:r>
              <a:rPr sz="1300" b="1" spc="-380" dirty="0">
                <a:latin typeface="Trebuchet MS"/>
                <a:cs typeface="Trebuchet MS"/>
              </a:rPr>
              <a:t> </a:t>
            </a:r>
            <a:r>
              <a:rPr sz="1300" b="1" spc="-5" dirty="0">
                <a:latin typeface="Trebuchet MS"/>
                <a:cs typeface="Trebuchet MS"/>
              </a:rPr>
              <a:t>platforms,</a:t>
            </a:r>
            <a:r>
              <a:rPr sz="1300" b="1" dirty="0">
                <a:latin typeface="Trebuchet MS"/>
                <a:cs typeface="Trebuchet MS"/>
              </a:rPr>
              <a:t> </a:t>
            </a:r>
            <a:r>
              <a:rPr sz="1300" b="1" spc="-5" dirty="0">
                <a:latin typeface="Trebuchet MS"/>
                <a:cs typeface="Trebuchet MS"/>
              </a:rPr>
              <a:t>enhancing</a:t>
            </a:r>
            <a:r>
              <a:rPr sz="1300" b="1" dirty="0">
                <a:latin typeface="Trebuchet MS"/>
                <a:cs typeface="Trebuchet MS"/>
              </a:rPr>
              <a:t> </a:t>
            </a:r>
            <a:r>
              <a:rPr sz="1300" b="1" spc="-5" dirty="0">
                <a:latin typeface="Trebuchet MS"/>
                <a:cs typeface="Trebuchet MS"/>
              </a:rPr>
              <a:t>user experiences.</a:t>
            </a:r>
            <a:endParaRPr sz="1300">
              <a:latin typeface="Trebuchet MS"/>
              <a:cs typeface="Trebuchet MS"/>
            </a:endParaRPr>
          </a:p>
          <a:p>
            <a:pPr>
              <a:lnSpc>
                <a:spcPct val="100000"/>
              </a:lnSpc>
              <a:spcBef>
                <a:spcPts val="25"/>
              </a:spcBef>
              <a:buFont typeface="Trebuchet MS"/>
              <a:buAutoNum type="arabicPeriod"/>
            </a:pPr>
            <a:endParaRPr sz="1300">
              <a:latin typeface="Trebuchet MS"/>
              <a:cs typeface="Trebuchet MS"/>
            </a:endParaRPr>
          </a:p>
          <a:p>
            <a:pPr marL="12700" marR="142240" indent="1891030">
              <a:lnSpc>
                <a:spcPts val="1500"/>
              </a:lnSpc>
              <a:buAutoNum type="arabicPeriod"/>
              <a:tabLst>
                <a:tab pos="2111375" algn="l"/>
              </a:tabLst>
            </a:pPr>
            <a:r>
              <a:rPr sz="1300" b="1" spc="-5" dirty="0">
                <a:latin typeface="Trebuchet MS"/>
                <a:cs typeface="Trebuchet MS"/>
              </a:rPr>
              <a:t>**Educational</a:t>
            </a:r>
            <a:r>
              <a:rPr sz="1300" b="1" spc="10" dirty="0">
                <a:latin typeface="Trebuchet MS"/>
                <a:cs typeface="Trebuchet MS"/>
              </a:rPr>
              <a:t> </a:t>
            </a:r>
            <a:r>
              <a:rPr sz="1300" b="1" spc="-5" dirty="0">
                <a:latin typeface="Trebuchet MS"/>
                <a:cs typeface="Trebuchet MS"/>
              </a:rPr>
              <a:t>Empowerment:**</a:t>
            </a:r>
            <a:r>
              <a:rPr sz="1300" b="1" spc="10" dirty="0">
                <a:latin typeface="Trebuchet MS"/>
                <a:cs typeface="Trebuchet MS"/>
              </a:rPr>
              <a:t> </a:t>
            </a:r>
            <a:r>
              <a:rPr sz="1300" b="1" spc="-5" dirty="0">
                <a:latin typeface="Trebuchet MS"/>
                <a:cs typeface="Trebuchet MS"/>
              </a:rPr>
              <a:t>Empower</a:t>
            </a:r>
            <a:r>
              <a:rPr sz="1300" b="1" spc="5" dirty="0">
                <a:latin typeface="Trebuchet MS"/>
                <a:cs typeface="Trebuchet MS"/>
              </a:rPr>
              <a:t> </a:t>
            </a:r>
            <a:r>
              <a:rPr sz="1300" b="1" spc="-5" dirty="0">
                <a:latin typeface="Trebuchet MS"/>
                <a:cs typeface="Trebuchet MS"/>
              </a:rPr>
              <a:t>educators</a:t>
            </a:r>
            <a:r>
              <a:rPr sz="1300" b="1" spc="25" dirty="0">
                <a:latin typeface="Trebuchet MS"/>
                <a:cs typeface="Trebuchet MS"/>
              </a:rPr>
              <a:t> </a:t>
            </a:r>
            <a:r>
              <a:rPr sz="1300" b="1" spc="-5" dirty="0">
                <a:latin typeface="Trebuchet MS"/>
                <a:cs typeface="Trebuchet MS"/>
              </a:rPr>
              <a:t>and</a:t>
            </a:r>
            <a:r>
              <a:rPr sz="1300" b="1" spc="10" dirty="0">
                <a:latin typeface="Trebuchet MS"/>
                <a:cs typeface="Trebuchet MS"/>
              </a:rPr>
              <a:t> </a:t>
            </a:r>
            <a:r>
              <a:rPr sz="1300" b="1" spc="-5" dirty="0">
                <a:latin typeface="Trebuchet MS"/>
                <a:cs typeface="Trebuchet MS"/>
              </a:rPr>
              <a:t>students</a:t>
            </a:r>
            <a:r>
              <a:rPr sz="1300" b="1" spc="10" dirty="0">
                <a:latin typeface="Trebuchet MS"/>
                <a:cs typeface="Trebuchet MS"/>
              </a:rPr>
              <a:t> </a:t>
            </a:r>
            <a:r>
              <a:rPr sz="1300" b="1" spc="-5" dirty="0">
                <a:latin typeface="Trebuchet MS"/>
                <a:cs typeface="Trebuchet MS"/>
              </a:rPr>
              <a:t>with</a:t>
            </a:r>
            <a:r>
              <a:rPr sz="1300" b="1" dirty="0">
                <a:latin typeface="Trebuchet MS"/>
                <a:cs typeface="Trebuchet MS"/>
              </a:rPr>
              <a:t> hands-on</a:t>
            </a:r>
            <a:r>
              <a:rPr sz="1300" b="1" spc="10" dirty="0">
                <a:latin typeface="Trebuchet MS"/>
                <a:cs typeface="Trebuchet MS"/>
              </a:rPr>
              <a:t> </a:t>
            </a:r>
            <a:r>
              <a:rPr sz="1300" b="1" spc="-5" dirty="0">
                <a:latin typeface="Trebuchet MS"/>
                <a:cs typeface="Trebuchet MS"/>
              </a:rPr>
              <a:t>experiences</a:t>
            </a:r>
            <a:r>
              <a:rPr sz="1300" b="1" spc="10" dirty="0">
                <a:latin typeface="Trebuchet MS"/>
                <a:cs typeface="Trebuchet MS"/>
              </a:rPr>
              <a:t> </a:t>
            </a:r>
            <a:r>
              <a:rPr sz="1300" b="1" spc="-5" dirty="0">
                <a:latin typeface="Trebuchet MS"/>
                <a:cs typeface="Trebuchet MS"/>
              </a:rPr>
              <a:t>in</a:t>
            </a:r>
            <a:r>
              <a:rPr sz="1300" b="1" spc="5" dirty="0">
                <a:latin typeface="Trebuchet MS"/>
                <a:cs typeface="Trebuchet MS"/>
              </a:rPr>
              <a:t> </a:t>
            </a:r>
            <a:r>
              <a:rPr sz="1300" b="1" spc="-5" dirty="0">
                <a:latin typeface="Trebuchet MS"/>
                <a:cs typeface="Trebuchet MS"/>
              </a:rPr>
              <a:t>cutting-edge </a:t>
            </a:r>
            <a:r>
              <a:rPr sz="1300" b="1" spc="-375" dirty="0">
                <a:latin typeface="Trebuchet MS"/>
                <a:cs typeface="Trebuchet MS"/>
              </a:rPr>
              <a:t> </a:t>
            </a:r>
            <a:r>
              <a:rPr sz="1300" b="1" spc="-5" dirty="0">
                <a:latin typeface="Trebuchet MS"/>
                <a:cs typeface="Trebuchet MS"/>
              </a:rPr>
              <a:t>generative modeling techniques.</a:t>
            </a:r>
            <a:endParaRPr sz="1300">
              <a:latin typeface="Trebuchet MS"/>
              <a:cs typeface="Trebuchet MS"/>
            </a:endParaRPr>
          </a:p>
          <a:p>
            <a:pPr>
              <a:lnSpc>
                <a:spcPct val="100000"/>
              </a:lnSpc>
              <a:spcBef>
                <a:spcPts val="45"/>
              </a:spcBef>
              <a:buFont typeface="Trebuchet MS"/>
              <a:buAutoNum type="arabicPeriod"/>
            </a:pPr>
            <a:endParaRPr sz="1200">
              <a:latin typeface="Trebuchet MS"/>
              <a:cs typeface="Trebuchet MS"/>
            </a:endParaRPr>
          </a:p>
          <a:p>
            <a:pPr marL="2062480" indent="-207645">
              <a:lnSpc>
                <a:spcPts val="1530"/>
              </a:lnSpc>
              <a:buAutoNum type="arabicPeriod"/>
              <a:tabLst>
                <a:tab pos="2063114" algn="l"/>
              </a:tabLst>
            </a:pPr>
            <a:r>
              <a:rPr sz="1300" b="1" spc="-5" dirty="0">
                <a:latin typeface="Trebuchet MS"/>
                <a:cs typeface="Trebuchet MS"/>
              </a:rPr>
              <a:t>**Personalized</a:t>
            </a:r>
            <a:r>
              <a:rPr sz="1300" b="1" spc="15" dirty="0">
                <a:latin typeface="Trebuchet MS"/>
                <a:cs typeface="Trebuchet MS"/>
              </a:rPr>
              <a:t> </a:t>
            </a:r>
            <a:r>
              <a:rPr sz="1300" b="1" spc="-5" dirty="0">
                <a:latin typeface="Trebuchet MS"/>
                <a:cs typeface="Trebuchet MS"/>
              </a:rPr>
              <a:t>Engagement:**</a:t>
            </a:r>
            <a:r>
              <a:rPr sz="1300" b="1" spc="20" dirty="0">
                <a:latin typeface="Trebuchet MS"/>
                <a:cs typeface="Trebuchet MS"/>
              </a:rPr>
              <a:t> </a:t>
            </a:r>
            <a:r>
              <a:rPr sz="1300" b="1" spc="-5" dirty="0">
                <a:latin typeface="Trebuchet MS"/>
                <a:cs typeface="Trebuchet MS"/>
              </a:rPr>
              <a:t>Delight</a:t>
            </a:r>
            <a:r>
              <a:rPr sz="1300" b="1" spc="10" dirty="0">
                <a:latin typeface="Trebuchet MS"/>
                <a:cs typeface="Trebuchet MS"/>
              </a:rPr>
              <a:t> </a:t>
            </a:r>
            <a:r>
              <a:rPr sz="1300" b="1" spc="-5" dirty="0">
                <a:latin typeface="Trebuchet MS"/>
                <a:cs typeface="Trebuchet MS"/>
              </a:rPr>
              <a:t>consumers</a:t>
            </a:r>
            <a:r>
              <a:rPr sz="1300" b="1" spc="20" dirty="0">
                <a:latin typeface="Trebuchet MS"/>
                <a:cs typeface="Trebuchet MS"/>
              </a:rPr>
              <a:t> </a:t>
            </a:r>
            <a:r>
              <a:rPr sz="1300" b="1" spc="-5" dirty="0">
                <a:latin typeface="Trebuchet MS"/>
                <a:cs typeface="Trebuchet MS"/>
              </a:rPr>
              <a:t>with</a:t>
            </a:r>
            <a:r>
              <a:rPr sz="1300" b="1" spc="15" dirty="0">
                <a:latin typeface="Trebuchet MS"/>
                <a:cs typeface="Trebuchet MS"/>
              </a:rPr>
              <a:t> </a:t>
            </a:r>
            <a:r>
              <a:rPr sz="1300" b="1" spc="-5" dirty="0">
                <a:latin typeface="Trebuchet MS"/>
                <a:cs typeface="Trebuchet MS"/>
              </a:rPr>
              <a:t>personalized</a:t>
            </a:r>
            <a:r>
              <a:rPr sz="1300" b="1" spc="10" dirty="0">
                <a:latin typeface="Trebuchet MS"/>
                <a:cs typeface="Trebuchet MS"/>
              </a:rPr>
              <a:t> </a:t>
            </a:r>
            <a:r>
              <a:rPr sz="1300" b="1" spc="-5" dirty="0">
                <a:latin typeface="Trebuchet MS"/>
                <a:cs typeface="Trebuchet MS"/>
              </a:rPr>
              <a:t>content,</a:t>
            </a:r>
            <a:r>
              <a:rPr sz="1300" b="1" spc="20" dirty="0">
                <a:latin typeface="Trebuchet MS"/>
                <a:cs typeface="Trebuchet MS"/>
              </a:rPr>
              <a:t> </a:t>
            </a:r>
            <a:r>
              <a:rPr sz="1300" b="1" spc="-5" dirty="0">
                <a:latin typeface="Trebuchet MS"/>
                <a:cs typeface="Trebuchet MS"/>
              </a:rPr>
              <a:t>fostering</a:t>
            </a:r>
            <a:r>
              <a:rPr sz="1300" b="1" spc="10" dirty="0">
                <a:latin typeface="Trebuchet MS"/>
                <a:cs typeface="Trebuchet MS"/>
              </a:rPr>
              <a:t> </a:t>
            </a:r>
            <a:r>
              <a:rPr sz="1300" b="1" spc="-5" dirty="0">
                <a:latin typeface="Trebuchet MS"/>
                <a:cs typeface="Trebuchet MS"/>
              </a:rPr>
              <a:t>deeper</a:t>
            </a:r>
            <a:r>
              <a:rPr sz="1300" b="1" spc="10" dirty="0">
                <a:latin typeface="Trebuchet MS"/>
                <a:cs typeface="Trebuchet MS"/>
              </a:rPr>
              <a:t> </a:t>
            </a:r>
            <a:r>
              <a:rPr sz="1300" b="1" spc="-5" dirty="0">
                <a:latin typeface="Trebuchet MS"/>
                <a:cs typeface="Trebuchet MS"/>
              </a:rPr>
              <a:t>engagement</a:t>
            </a:r>
            <a:r>
              <a:rPr sz="1300" b="1" spc="15" dirty="0">
                <a:latin typeface="Trebuchet MS"/>
                <a:cs typeface="Trebuchet MS"/>
              </a:rPr>
              <a:t> </a:t>
            </a:r>
            <a:r>
              <a:rPr sz="1300" b="1" spc="-10" dirty="0">
                <a:latin typeface="Trebuchet MS"/>
                <a:cs typeface="Trebuchet MS"/>
              </a:rPr>
              <a:t>and</a:t>
            </a:r>
            <a:endParaRPr sz="1300">
              <a:latin typeface="Trebuchet MS"/>
              <a:cs typeface="Trebuchet MS"/>
            </a:endParaRPr>
          </a:p>
          <a:p>
            <a:pPr marL="12700">
              <a:lnSpc>
                <a:spcPts val="1530"/>
              </a:lnSpc>
            </a:pPr>
            <a:r>
              <a:rPr sz="1300" b="1" spc="-5" dirty="0">
                <a:latin typeface="Trebuchet MS"/>
                <a:cs typeface="Trebuchet MS"/>
              </a:rPr>
              <a:t>loyalty.</a:t>
            </a:r>
            <a:endParaRPr sz="13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155" y="584961"/>
            <a:ext cx="3306445" cy="756920"/>
          </a:xfrm>
          <a:prstGeom prst="rect">
            <a:avLst/>
          </a:prstGeom>
        </p:spPr>
        <p:txBody>
          <a:bodyPr vert="horz" wrap="square" lIns="0" tIns="12700" rIns="0" bIns="0" rtlCol="0">
            <a:spAutoFit/>
          </a:bodyPr>
          <a:lstStyle/>
          <a:p>
            <a:pPr marL="12700">
              <a:lnSpc>
                <a:spcPct val="100000"/>
              </a:lnSpc>
              <a:spcBef>
                <a:spcPts val="100"/>
              </a:spcBef>
            </a:pPr>
            <a:r>
              <a:rPr sz="4800" spc="-5" dirty="0"/>
              <a:t>MODELLING</a:t>
            </a:r>
            <a:endParaRPr sz="4800"/>
          </a:p>
        </p:txBody>
      </p:sp>
      <p:sp>
        <p:nvSpPr>
          <p:cNvPr id="3" name="object 3"/>
          <p:cNvSpPr txBox="1"/>
          <p:nvPr/>
        </p:nvSpPr>
        <p:spPr>
          <a:xfrm>
            <a:off x="482600" y="1735582"/>
            <a:ext cx="10459720" cy="2425065"/>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Trebuchet MS"/>
                <a:cs typeface="Trebuchet MS"/>
              </a:rPr>
              <a:t>We</a:t>
            </a:r>
            <a:r>
              <a:rPr sz="1800" dirty="0">
                <a:latin typeface="Trebuchet MS"/>
                <a:cs typeface="Trebuchet MS"/>
              </a:rPr>
              <a:t> </a:t>
            </a:r>
            <a:r>
              <a:rPr sz="1800" spc="-5" dirty="0">
                <a:latin typeface="Trebuchet MS"/>
                <a:cs typeface="Trebuchet MS"/>
              </a:rPr>
              <a:t>employ</a:t>
            </a:r>
            <a:r>
              <a:rPr sz="1800" dirty="0">
                <a:latin typeface="Trebuchet MS"/>
                <a:cs typeface="Trebuchet MS"/>
              </a:rPr>
              <a:t> </a:t>
            </a:r>
            <a:r>
              <a:rPr sz="1800" spc="-10" dirty="0">
                <a:latin typeface="Trebuchet MS"/>
                <a:cs typeface="Trebuchet MS"/>
              </a:rPr>
              <a:t>custom</a:t>
            </a:r>
            <a:r>
              <a:rPr sz="1800" spc="5" dirty="0">
                <a:latin typeface="Trebuchet MS"/>
                <a:cs typeface="Trebuchet MS"/>
              </a:rPr>
              <a:t> </a:t>
            </a:r>
            <a:r>
              <a:rPr sz="1800" spc="-5" dirty="0">
                <a:latin typeface="Trebuchet MS"/>
                <a:cs typeface="Trebuchet MS"/>
              </a:rPr>
              <a:t>autoencoder</a:t>
            </a:r>
            <a:r>
              <a:rPr sz="1800" dirty="0">
                <a:latin typeface="Trebuchet MS"/>
                <a:cs typeface="Trebuchet MS"/>
              </a:rPr>
              <a:t> </a:t>
            </a:r>
            <a:r>
              <a:rPr sz="1800" spc="-5" dirty="0">
                <a:latin typeface="Trebuchet MS"/>
                <a:cs typeface="Trebuchet MS"/>
              </a:rPr>
              <a:t>architectures</a:t>
            </a:r>
            <a:r>
              <a:rPr sz="1800" spc="5" dirty="0">
                <a:latin typeface="Trebuchet MS"/>
                <a:cs typeface="Trebuchet MS"/>
              </a:rPr>
              <a:t> </a:t>
            </a:r>
            <a:r>
              <a:rPr sz="1800" spc="-5" dirty="0">
                <a:latin typeface="Trebuchet MS"/>
                <a:cs typeface="Trebuchet MS"/>
              </a:rPr>
              <a:t>for</a:t>
            </a:r>
            <a:r>
              <a:rPr sz="1800" dirty="0">
                <a:latin typeface="Trebuchet MS"/>
                <a:cs typeface="Trebuchet MS"/>
              </a:rPr>
              <a:t> </a:t>
            </a:r>
            <a:r>
              <a:rPr sz="1800" spc="-5" dirty="0">
                <a:latin typeface="Trebuchet MS"/>
                <a:cs typeface="Trebuchet MS"/>
              </a:rPr>
              <a:t>text</a:t>
            </a:r>
            <a:r>
              <a:rPr sz="1800" spc="-10" dirty="0">
                <a:latin typeface="Trebuchet MS"/>
                <a:cs typeface="Trebuchet MS"/>
              </a:rPr>
              <a:t> </a:t>
            </a:r>
            <a:r>
              <a:rPr sz="1800" spc="-5" dirty="0">
                <a:latin typeface="Trebuchet MS"/>
                <a:cs typeface="Trebuchet MS"/>
              </a:rPr>
              <a:t>and</a:t>
            </a:r>
            <a:r>
              <a:rPr sz="1800" spc="5" dirty="0">
                <a:latin typeface="Trebuchet MS"/>
                <a:cs typeface="Trebuchet MS"/>
              </a:rPr>
              <a:t> </a:t>
            </a:r>
            <a:r>
              <a:rPr sz="1800" dirty="0">
                <a:latin typeface="Trebuchet MS"/>
                <a:cs typeface="Trebuchet MS"/>
              </a:rPr>
              <a:t>image generation.</a:t>
            </a:r>
            <a:r>
              <a:rPr sz="1800" spc="-5" dirty="0">
                <a:latin typeface="Trebuchet MS"/>
                <a:cs typeface="Trebuchet MS"/>
              </a:rPr>
              <a:t> </a:t>
            </a:r>
            <a:r>
              <a:rPr sz="1800" dirty="0">
                <a:latin typeface="Trebuchet MS"/>
                <a:cs typeface="Trebuchet MS"/>
              </a:rPr>
              <a:t>These</a:t>
            </a:r>
            <a:r>
              <a:rPr sz="1800" spc="-5" dirty="0">
                <a:latin typeface="Trebuchet MS"/>
                <a:cs typeface="Trebuchet MS"/>
              </a:rPr>
              <a:t> models</a:t>
            </a:r>
            <a:r>
              <a:rPr sz="1800" dirty="0">
                <a:latin typeface="Trebuchet MS"/>
                <a:cs typeface="Trebuchet MS"/>
              </a:rPr>
              <a:t> </a:t>
            </a:r>
            <a:r>
              <a:rPr sz="1800" spc="-5" dirty="0">
                <a:latin typeface="Trebuchet MS"/>
                <a:cs typeface="Trebuchet MS"/>
              </a:rPr>
              <a:t>compress </a:t>
            </a:r>
            <a:r>
              <a:rPr sz="1800" spc="-525" dirty="0">
                <a:latin typeface="Trebuchet MS"/>
                <a:cs typeface="Trebuchet MS"/>
              </a:rPr>
              <a:t> </a:t>
            </a:r>
            <a:r>
              <a:rPr sz="1800" spc="-5" dirty="0">
                <a:latin typeface="Trebuchet MS"/>
                <a:cs typeface="Trebuchet MS"/>
              </a:rPr>
              <a:t>input</a:t>
            </a:r>
            <a:r>
              <a:rPr sz="1800" spc="-10" dirty="0">
                <a:latin typeface="Trebuchet MS"/>
                <a:cs typeface="Trebuchet MS"/>
              </a:rPr>
              <a:t> </a:t>
            </a:r>
            <a:r>
              <a:rPr sz="1800" spc="-5" dirty="0">
                <a:latin typeface="Trebuchet MS"/>
                <a:cs typeface="Trebuchet MS"/>
              </a:rPr>
              <a:t>data into </a:t>
            </a:r>
            <a:r>
              <a:rPr sz="1800" dirty="0">
                <a:latin typeface="Trebuchet MS"/>
                <a:cs typeface="Trebuchet MS"/>
              </a:rPr>
              <a:t>a </a:t>
            </a:r>
            <a:r>
              <a:rPr sz="1800" spc="-5" dirty="0">
                <a:latin typeface="Trebuchet MS"/>
                <a:cs typeface="Trebuchet MS"/>
              </a:rPr>
              <a:t>latent space and</a:t>
            </a:r>
            <a:r>
              <a:rPr sz="1800" spc="5" dirty="0">
                <a:latin typeface="Trebuchet MS"/>
                <a:cs typeface="Trebuchet MS"/>
              </a:rPr>
              <a:t> </a:t>
            </a:r>
            <a:r>
              <a:rPr sz="1800" spc="-5" dirty="0">
                <a:latin typeface="Trebuchet MS"/>
                <a:cs typeface="Trebuchet MS"/>
              </a:rPr>
              <a:t>then</a:t>
            </a:r>
            <a:r>
              <a:rPr sz="1800" dirty="0">
                <a:latin typeface="Trebuchet MS"/>
                <a:cs typeface="Trebuchet MS"/>
              </a:rPr>
              <a:t> </a:t>
            </a:r>
            <a:r>
              <a:rPr sz="1800" spc="-5" dirty="0">
                <a:latin typeface="Trebuchet MS"/>
                <a:cs typeface="Trebuchet MS"/>
              </a:rPr>
              <a:t>reconstruct</a:t>
            </a:r>
            <a:r>
              <a:rPr sz="1800" spc="-10" dirty="0">
                <a:latin typeface="Trebuchet MS"/>
                <a:cs typeface="Trebuchet MS"/>
              </a:rPr>
              <a:t> </a:t>
            </a:r>
            <a:r>
              <a:rPr sz="1800" spc="5" dirty="0">
                <a:latin typeface="Trebuchet MS"/>
                <a:cs typeface="Trebuchet MS"/>
              </a:rPr>
              <a:t>it</a:t>
            </a:r>
            <a:r>
              <a:rPr sz="1800" spc="-10" dirty="0">
                <a:latin typeface="Trebuchet MS"/>
                <a:cs typeface="Trebuchet MS"/>
              </a:rPr>
              <a:t> </a:t>
            </a:r>
            <a:r>
              <a:rPr sz="1800" dirty="0">
                <a:latin typeface="Trebuchet MS"/>
                <a:cs typeface="Trebuchet MS"/>
              </a:rPr>
              <a:t>to</a:t>
            </a:r>
            <a:r>
              <a:rPr sz="1800" spc="-5" dirty="0">
                <a:latin typeface="Trebuchet MS"/>
                <a:cs typeface="Trebuchet MS"/>
              </a:rPr>
              <a:t> generate </a:t>
            </a:r>
            <a:r>
              <a:rPr sz="1800" dirty="0">
                <a:latin typeface="Trebuchet MS"/>
                <a:cs typeface="Trebuchet MS"/>
              </a:rPr>
              <a:t>high-quality</a:t>
            </a:r>
            <a:r>
              <a:rPr sz="1800" spc="-5" dirty="0">
                <a:latin typeface="Trebuchet MS"/>
                <a:cs typeface="Trebuchet MS"/>
              </a:rPr>
              <a:t> </a:t>
            </a:r>
            <a:r>
              <a:rPr sz="1800" dirty="0">
                <a:latin typeface="Trebuchet MS"/>
                <a:cs typeface="Trebuchet MS"/>
              </a:rPr>
              <a:t>synthetic</a:t>
            </a:r>
            <a:r>
              <a:rPr sz="1800" spc="5" dirty="0">
                <a:latin typeface="Trebuchet MS"/>
                <a:cs typeface="Trebuchet MS"/>
              </a:rPr>
              <a:t> </a:t>
            </a:r>
            <a:r>
              <a:rPr sz="1800" spc="-5" dirty="0">
                <a:latin typeface="Trebuchet MS"/>
                <a:cs typeface="Trebuchet MS"/>
              </a:rPr>
              <a:t>samples.</a:t>
            </a:r>
            <a:endParaRPr sz="1800">
              <a:latin typeface="Trebuchet MS"/>
              <a:cs typeface="Trebuchet MS"/>
            </a:endParaRPr>
          </a:p>
          <a:p>
            <a:pPr marL="12700" marR="913130">
              <a:lnSpc>
                <a:spcPts val="4180"/>
              </a:lnSpc>
              <a:spcBef>
                <a:spcPts val="415"/>
              </a:spcBef>
            </a:pPr>
            <a:r>
              <a:rPr sz="1800" dirty="0">
                <a:latin typeface="Trebuchet MS"/>
                <a:cs typeface="Trebuchet MS"/>
              </a:rPr>
              <a:t>For</a:t>
            </a:r>
            <a:r>
              <a:rPr sz="1800" spc="-10" dirty="0">
                <a:latin typeface="Trebuchet MS"/>
                <a:cs typeface="Trebuchet MS"/>
              </a:rPr>
              <a:t> </a:t>
            </a:r>
            <a:r>
              <a:rPr sz="1800" spc="-5" dirty="0">
                <a:latin typeface="Trebuchet MS"/>
                <a:cs typeface="Trebuchet MS"/>
              </a:rPr>
              <a:t>text, we</a:t>
            </a:r>
            <a:r>
              <a:rPr sz="1800" dirty="0">
                <a:latin typeface="Trebuchet MS"/>
                <a:cs typeface="Trebuchet MS"/>
              </a:rPr>
              <a:t> </a:t>
            </a:r>
            <a:r>
              <a:rPr sz="1800" spc="-5" dirty="0">
                <a:latin typeface="Trebuchet MS"/>
                <a:cs typeface="Trebuchet MS"/>
              </a:rPr>
              <a:t>use</a:t>
            </a:r>
            <a:r>
              <a:rPr sz="1800" spc="5" dirty="0">
                <a:latin typeface="Trebuchet MS"/>
                <a:cs typeface="Trebuchet MS"/>
              </a:rPr>
              <a:t> </a:t>
            </a:r>
            <a:r>
              <a:rPr sz="1800" spc="-5" dirty="0">
                <a:latin typeface="Trebuchet MS"/>
                <a:cs typeface="Trebuchet MS"/>
              </a:rPr>
              <a:t>LSTM-based</a:t>
            </a:r>
            <a:r>
              <a:rPr sz="1800" spc="10" dirty="0">
                <a:latin typeface="Trebuchet MS"/>
                <a:cs typeface="Trebuchet MS"/>
              </a:rPr>
              <a:t> </a:t>
            </a:r>
            <a:r>
              <a:rPr sz="1800" spc="-5" dirty="0">
                <a:latin typeface="Trebuchet MS"/>
                <a:cs typeface="Trebuchet MS"/>
              </a:rPr>
              <a:t>recurrent neural</a:t>
            </a:r>
            <a:r>
              <a:rPr sz="1800" dirty="0">
                <a:latin typeface="Trebuchet MS"/>
                <a:cs typeface="Trebuchet MS"/>
              </a:rPr>
              <a:t> </a:t>
            </a:r>
            <a:r>
              <a:rPr sz="1800" spc="-5" dirty="0">
                <a:latin typeface="Trebuchet MS"/>
                <a:cs typeface="Trebuchet MS"/>
              </a:rPr>
              <a:t>networks</a:t>
            </a:r>
            <a:r>
              <a:rPr sz="1800" dirty="0">
                <a:latin typeface="Trebuchet MS"/>
                <a:cs typeface="Trebuchet MS"/>
              </a:rPr>
              <a:t> to</a:t>
            </a:r>
            <a:r>
              <a:rPr sz="1800" spc="10" dirty="0">
                <a:latin typeface="Trebuchet MS"/>
                <a:cs typeface="Trebuchet MS"/>
              </a:rPr>
              <a:t> </a:t>
            </a:r>
            <a:r>
              <a:rPr sz="1800" spc="-5" dirty="0">
                <a:latin typeface="Trebuchet MS"/>
                <a:cs typeface="Trebuchet MS"/>
              </a:rPr>
              <a:t>capture</a:t>
            </a:r>
            <a:r>
              <a:rPr sz="1800" dirty="0">
                <a:latin typeface="Trebuchet MS"/>
                <a:cs typeface="Trebuchet MS"/>
              </a:rPr>
              <a:t> </a:t>
            </a:r>
            <a:r>
              <a:rPr sz="1800" spc="-5" dirty="0">
                <a:latin typeface="Trebuchet MS"/>
                <a:cs typeface="Trebuchet MS"/>
              </a:rPr>
              <a:t>sequential dependencies. </a:t>
            </a:r>
            <a:r>
              <a:rPr sz="1800" spc="-525" dirty="0">
                <a:latin typeface="Trebuchet MS"/>
                <a:cs typeface="Trebuchet MS"/>
              </a:rPr>
              <a:t> </a:t>
            </a:r>
            <a:r>
              <a:rPr sz="1800" dirty="0">
                <a:latin typeface="Trebuchet MS"/>
                <a:cs typeface="Trebuchet MS"/>
              </a:rPr>
              <a:t>For</a:t>
            </a:r>
            <a:r>
              <a:rPr sz="1800" spc="-10" dirty="0">
                <a:latin typeface="Trebuchet MS"/>
                <a:cs typeface="Trebuchet MS"/>
              </a:rPr>
              <a:t> </a:t>
            </a:r>
            <a:r>
              <a:rPr sz="1800" spc="-5" dirty="0">
                <a:latin typeface="Trebuchet MS"/>
                <a:cs typeface="Trebuchet MS"/>
              </a:rPr>
              <a:t>images, </a:t>
            </a:r>
            <a:r>
              <a:rPr sz="1800" dirty="0">
                <a:latin typeface="Trebuchet MS"/>
                <a:cs typeface="Trebuchet MS"/>
              </a:rPr>
              <a:t>we</a:t>
            </a:r>
            <a:r>
              <a:rPr sz="1800" spc="-15" dirty="0">
                <a:latin typeface="Trebuchet MS"/>
                <a:cs typeface="Trebuchet MS"/>
              </a:rPr>
              <a:t> </a:t>
            </a:r>
            <a:r>
              <a:rPr sz="1800" spc="-5" dirty="0">
                <a:latin typeface="Trebuchet MS"/>
                <a:cs typeface="Trebuchet MS"/>
              </a:rPr>
              <a:t>utilize convolutional</a:t>
            </a:r>
            <a:r>
              <a:rPr sz="1800" dirty="0">
                <a:latin typeface="Trebuchet MS"/>
                <a:cs typeface="Trebuchet MS"/>
              </a:rPr>
              <a:t> </a:t>
            </a:r>
            <a:r>
              <a:rPr sz="1800" spc="-5" dirty="0">
                <a:latin typeface="Trebuchet MS"/>
                <a:cs typeface="Trebuchet MS"/>
              </a:rPr>
              <a:t>neural</a:t>
            </a:r>
            <a:r>
              <a:rPr sz="1800" spc="5" dirty="0">
                <a:latin typeface="Trebuchet MS"/>
                <a:cs typeface="Trebuchet MS"/>
              </a:rPr>
              <a:t> </a:t>
            </a:r>
            <a:r>
              <a:rPr sz="1800" spc="-5" dirty="0">
                <a:latin typeface="Trebuchet MS"/>
                <a:cs typeface="Trebuchet MS"/>
              </a:rPr>
              <a:t>networks</a:t>
            </a:r>
            <a:r>
              <a:rPr sz="1800" dirty="0">
                <a:latin typeface="Trebuchet MS"/>
                <a:cs typeface="Trebuchet MS"/>
              </a:rPr>
              <a:t> </a:t>
            </a:r>
            <a:r>
              <a:rPr sz="1800" spc="-5" dirty="0">
                <a:latin typeface="Trebuchet MS"/>
                <a:cs typeface="Trebuchet MS"/>
              </a:rPr>
              <a:t>(CNNs)</a:t>
            </a:r>
            <a:r>
              <a:rPr sz="1800" dirty="0">
                <a:latin typeface="Trebuchet MS"/>
                <a:cs typeface="Trebuchet MS"/>
              </a:rPr>
              <a:t> </a:t>
            </a:r>
            <a:r>
              <a:rPr sz="1800" spc="-5" dirty="0">
                <a:latin typeface="Trebuchet MS"/>
                <a:cs typeface="Trebuchet MS"/>
              </a:rPr>
              <a:t>to</a:t>
            </a:r>
            <a:r>
              <a:rPr sz="1800" spc="-10" dirty="0">
                <a:latin typeface="Trebuchet MS"/>
                <a:cs typeface="Trebuchet MS"/>
              </a:rPr>
              <a:t> </a:t>
            </a:r>
            <a:r>
              <a:rPr sz="1800" spc="-5" dirty="0">
                <a:latin typeface="Trebuchet MS"/>
                <a:cs typeface="Trebuchet MS"/>
              </a:rPr>
              <a:t>capture</a:t>
            </a:r>
            <a:r>
              <a:rPr sz="1800" dirty="0">
                <a:latin typeface="Trebuchet MS"/>
                <a:cs typeface="Trebuchet MS"/>
              </a:rPr>
              <a:t> </a:t>
            </a:r>
            <a:r>
              <a:rPr sz="1800" spc="-5" dirty="0">
                <a:latin typeface="Trebuchet MS"/>
                <a:cs typeface="Trebuchet MS"/>
              </a:rPr>
              <a:t>spatial patterns.</a:t>
            </a:r>
            <a:endParaRPr sz="1800">
              <a:latin typeface="Trebuchet MS"/>
              <a:cs typeface="Trebuchet MS"/>
            </a:endParaRPr>
          </a:p>
          <a:p>
            <a:pPr marL="12700" marR="187960">
              <a:lnSpc>
                <a:spcPts val="2090"/>
              </a:lnSpc>
              <a:spcBef>
                <a:spcPts val="1675"/>
              </a:spcBef>
            </a:pPr>
            <a:r>
              <a:rPr sz="1800" dirty="0">
                <a:latin typeface="Trebuchet MS"/>
                <a:cs typeface="Trebuchet MS"/>
              </a:rPr>
              <a:t>Our</a:t>
            </a:r>
            <a:r>
              <a:rPr sz="1800" spc="-10" dirty="0">
                <a:latin typeface="Trebuchet MS"/>
                <a:cs typeface="Trebuchet MS"/>
              </a:rPr>
              <a:t> </a:t>
            </a:r>
            <a:r>
              <a:rPr sz="1800" spc="-5" dirty="0">
                <a:latin typeface="Trebuchet MS"/>
                <a:cs typeface="Trebuchet MS"/>
              </a:rPr>
              <a:t>approach</a:t>
            </a:r>
            <a:r>
              <a:rPr sz="1800" spc="10" dirty="0">
                <a:latin typeface="Trebuchet MS"/>
                <a:cs typeface="Trebuchet MS"/>
              </a:rPr>
              <a:t> </a:t>
            </a:r>
            <a:r>
              <a:rPr sz="1800" spc="-5" dirty="0">
                <a:latin typeface="Trebuchet MS"/>
                <a:cs typeface="Trebuchet MS"/>
              </a:rPr>
              <a:t>ensures</a:t>
            </a:r>
            <a:r>
              <a:rPr sz="1800" dirty="0">
                <a:latin typeface="Trebuchet MS"/>
                <a:cs typeface="Trebuchet MS"/>
              </a:rPr>
              <a:t> </a:t>
            </a:r>
            <a:r>
              <a:rPr sz="1800" spc="-5" dirty="0">
                <a:latin typeface="Trebuchet MS"/>
                <a:cs typeface="Trebuchet MS"/>
              </a:rPr>
              <a:t>robust,</a:t>
            </a:r>
            <a:r>
              <a:rPr sz="1800" dirty="0">
                <a:latin typeface="Trebuchet MS"/>
                <a:cs typeface="Trebuchet MS"/>
              </a:rPr>
              <a:t> scalable,</a:t>
            </a:r>
            <a:r>
              <a:rPr sz="1800" spc="5" dirty="0">
                <a:latin typeface="Trebuchet MS"/>
                <a:cs typeface="Trebuchet MS"/>
              </a:rPr>
              <a:t> </a:t>
            </a:r>
            <a:r>
              <a:rPr sz="1800" spc="-5" dirty="0">
                <a:latin typeface="Trebuchet MS"/>
                <a:cs typeface="Trebuchet MS"/>
              </a:rPr>
              <a:t>and</a:t>
            </a:r>
            <a:r>
              <a:rPr sz="1800" spc="-10" dirty="0">
                <a:latin typeface="Trebuchet MS"/>
                <a:cs typeface="Trebuchet MS"/>
              </a:rPr>
              <a:t> </a:t>
            </a:r>
            <a:r>
              <a:rPr sz="1800" spc="-5" dirty="0">
                <a:latin typeface="Trebuchet MS"/>
                <a:cs typeface="Trebuchet MS"/>
              </a:rPr>
              <a:t>efficient generation</a:t>
            </a:r>
            <a:r>
              <a:rPr sz="1800" spc="5" dirty="0">
                <a:latin typeface="Trebuchet MS"/>
                <a:cs typeface="Trebuchet MS"/>
              </a:rPr>
              <a:t> </a:t>
            </a:r>
            <a:r>
              <a:rPr sz="1800" spc="-5" dirty="0">
                <a:latin typeface="Trebuchet MS"/>
                <a:cs typeface="Trebuchet MS"/>
              </a:rPr>
              <a:t>of synthetic</a:t>
            </a:r>
            <a:r>
              <a:rPr sz="1800" dirty="0">
                <a:latin typeface="Trebuchet MS"/>
                <a:cs typeface="Trebuchet MS"/>
              </a:rPr>
              <a:t> </a:t>
            </a:r>
            <a:r>
              <a:rPr sz="1800" spc="-5" dirty="0">
                <a:latin typeface="Trebuchet MS"/>
                <a:cs typeface="Trebuchet MS"/>
              </a:rPr>
              <a:t>text</a:t>
            </a:r>
            <a:r>
              <a:rPr sz="1800" spc="10" dirty="0">
                <a:latin typeface="Trebuchet MS"/>
                <a:cs typeface="Trebuchet MS"/>
              </a:rPr>
              <a:t> </a:t>
            </a:r>
            <a:r>
              <a:rPr sz="1800" spc="-5" dirty="0">
                <a:latin typeface="Trebuchet MS"/>
                <a:cs typeface="Trebuchet MS"/>
              </a:rPr>
              <a:t>and</a:t>
            </a:r>
            <a:r>
              <a:rPr sz="1800" dirty="0">
                <a:latin typeface="Trebuchet MS"/>
                <a:cs typeface="Trebuchet MS"/>
              </a:rPr>
              <a:t> </a:t>
            </a:r>
            <a:r>
              <a:rPr sz="1800" spc="-5" dirty="0">
                <a:latin typeface="Trebuchet MS"/>
                <a:cs typeface="Trebuchet MS"/>
              </a:rPr>
              <a:t>images</a:t>
            </a:r>
            <a:r>
              <a:rPr sz="1800" dirty="0">
                <a:latin typeface="Trebuchet MS"/>
                <a:cs typeface="Trebuchet MS"/>
              </a:rPr>
              <a:t> </a:t>
            </a:r>
            <a:r>
              <a:rPr sz="1800" spc="-5" dirty="0">
                <a:latin typeface="Trebuchet MS"/>
                <a:cs typeface="Trebuchet MS"/>
              </a:rPr>
              <a:t>across </a:t>
            </a:r>
            <a:r>
              <a:rPr sz="1800" spc="-525" dirty="0">
                <a:latin typeface="Trebuchet MS"/>
                <a:cs typeface="Trebuchet MS"/>
              </a:rPr>
              <a:t> </a:t>
            </a:r>
            <a:r>
              <a:rPr sz="1800" spc="-5" dirty="0">
                <a:latin typeface="Trebuchet MS"/>
                <a:cs typeface="Trebuchet MS"/>
              </a:rPr>
              <a:t>various</a:t>
            </a:r>
            <a:r>
              <a:rPr sz="1800" spc="-10" dirty="0">
                <a:latin typeface="Trebuchet MS"/>
                <a:cs typeface="Trebuchet MS"/>
              </a:rPr>
              <a:t> </a:t>
            </a:r>
            <a:r>
              <a:rPr sz="1800" spc="-5" dirty="0">
                <a:latin typeface="Trebuchet MS"/>
                <a:cs typeface="Trebuchet MS"/>
              </a:rPr>
              <a:t>domains.</a:t>
            </a:r>
            <a:endParaRPr sz="1800">
              <a:latin typeface="Trebuchet MS"/>
              <a:cs typeface="Trebuchet MS"/>
            </a:endParaRPr>
          </a:p>
        </p:txBody>
      </p:sp>
      <p:sp>
        <p:nvSpPr>
          <p:cNvPr id="4" name="object 4"/>
          <p:cNvSpPr/>
          <p:nvPr/>
        </p:nvSpPr>
        <p:spPr>
          <a:xfrm>
            <a:off x="495300" y="6015228"/>
            <a:ext cx="181610" cy="180340"/>
          </a:xfrm>
          <a:custGeom>
            <a:avLst/>
            <a:gdLst/>
            <a:ahLst/>
            <a:cxnLst/>
            <a:rect l="l" t="t" r="r" b="b"/>
            <a:pathLst>
              <a:path w="181609" h="180339">
                <a:moveTo>
                  <a:pt x="181356" y="0"/>
                </a:moveTo>
                <a:lnTo>
                  <a:pt x="0" y="0"/>
                </a:lnTo>
                <a:lnTo>
                  <a:pt x="0" y="179832"/>
                </a:lnTo>
                <a:lnTo>
                  <a:pt x="181356" y="179832"/>
                </a:lnTo>
                <a:lnTo>
                  <a:pt x="181356" y="0"/>
                </a:lnTo>
                <a:close/>
              </a:path>
            </a:pathLst>
          </a:custGeom>
          <a:solidFill>
            <a:srgbClr val="2C926B"/>
          </a:solidFill>
        </p:spPr>
        <p:txBody>
          <a:bodyPr wrap="square" lIns="0" tIns="0" rIns="0" bIns="0" rtlCol="0"/>
          <a:lstStyle/>
          <a:p>
            <a:endParaRPr/>
          </a:p>
        </p:txBody>
      </p:sp>
      <p:sp>
        <p:nvSpPr>
          <p:cNvPr id="5" name="object 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6" name="object 6"/>
          <p:cNvSpPr/>
          <p:nvPr/>
        </p:nvSpPr>
        <p:spPr>
          <a:xfrm>
            <a:off x="9377171" y="4820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625</Words>
  <Application>Microsoft Office PowerPoint</Application>
  <PresentationFormat>Custom</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 Akshara Preethi</vt:lpstr>
      <vt:lpstr>Slide 2</vt:lpstr>
      <vt:lpstr>AGENDA</vt:lpstr>
      <vt:lpstr>PROBLEM STATEMENT</vt:lpstr>
      <vt:lpstr>PROJECT OVERVIEW</vt:lpstr>
      <vt:lpstr>WHO ARE THE END USERS?</vt:lpstr>
      <vt:lpstr>YOUR SOLUTION AND ITS VALUE PROPOSITION</vt:lpstr>
      <vt:lpstr>THE WOW IN YOUR SOLUTION</vt:lpstr>
      <vt:lpstr>MODELLING</vt:lpstr>
      <vt:lpstr>RESULTS Our autoencoder-based text and image generation system has delivered impressive  results. The generated content closely resembles the original dataset with minimal  distortion. We've achieved remarkable diversity in text and image samples, while the  generation process remains efficient, facilitating real-time production. Users have  expressed high satisfaction with the creativity and relevance of the content. The system's  versatility spans across different domains and applications, affirming its effectiveness and  adaptability.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Akshara Preethi</dc:title>
  <dc:creator>KITE STUDENT</dc:creator>
  <cp:lastModifiedBy>Hxtreme</cp:lastModifiedBy>
  <cp:revision>1</cp:revision>
  <dcterms:created xsi:type="dcterms:W3CDTF">2024-04-27T05:32:07Z</dcterms:created>
  <dcterms:modified xsi:type="dcterms:W3CDTF">2024-04-27T05:35:50Z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2024-04-10T00:00:00Z</vt:filetime>
  </property>
  <property fmtid="{D5CDD505-2E9C-101B-9397-08002B2CF9AE}" pid="3" name="Creator">
    <vt:lpwstr>Microsoft® Word 2013</vt:lpwstr>
  </property>
  <property fmtid="{D5CDD505-2E9C-101B-9397-08002B2CF9AE}" pid="4" name="LastSaved">
    <vt:filetime>2024-04-27T00:00:00Z</vt:filetime>
  </property>
</Properties>
</file>