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1286" r:id="rId3"/>
    <p:sldId id="1362" r:id="rId4"/>
    <p:sldId id="1363" r:id="rId5"/>
    <p:sldId id="1364" r:id="rId6"/>
    <p:sldId id="1365" r:id="rId7"/>
    <p:sldId id="1366" r:id="rId8"/>
    <p:sldId id="1367" r:id="rId9"/>
    <p:sldId id="1368" r:id="rId10"/>
    <p:sldId id="1372" r:id="rId11"/>
    <p:sldId id="1369" r:id="rId12"/>
    <p:sldId id="1229" r:id="rId13"/>
    <p:sldId id="1371" r:id="rId14"/>
    <p:sldId id="1230" r:id="rId15"/>
    <p:sldId id="1352" r:id="rId16"/>
    <p:sldId id="1353" r:id="rId17"/>
    <p:sldId id="1354" r:id="rId18"/>
    <p:sldId id="1355" r:id="rId19"/>
    <p:sldId id="1356" r:id="rId20"/>
    <p:sldId id="1357" r:id="rId21"/>
    <p:sldId id="1358" r:id="rId22"/>
    <p:sldId id="1359" r:id="rId23"/>
    <p:sldId id="1300" r:id="rId24"/>
    <p:sldId id="1360" r:id="rId25"/>
    <p:sldId id="1361" r:id="rId26"/>
    <p:sldId id="1232" r:id="rId27"/>
    <p:sldId id="1233" r:id="rId28"/>
    <p:sldId id="1259" r:id="rId29"/>
    <p:sldId id="1370" r:id="rId30"/>
    <p:sldId id="1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BBCD3-5713-8F44-AC5B-C9756323D68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25F3D-9EEC-CD45-9688-37C17582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3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06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94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88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92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37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4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0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3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11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64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7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3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287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43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88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7629-535D-1749-87E4-6B903C14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2BC8-22EC-964A-9CD4-53829132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47227-94A9-B84A-B31B-D7C0684F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5063-F074-D349-A312-56ED75A1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EEB1-AE4A-574B-8D8B-4DD280CC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1D5C-E62D-D04C-AF91-F9AE4EE4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F82C2-69B7-F64D-84AE-AE06CC1B4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B36F-EB9E-8542-8371-F6139605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2BD2-2D8F-F445-9AED-6AE2A5D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DFB3-5BD2-DD49-8673-F76743AF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07671-32C3-8E4C-8DE5-EEE3C49E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FD5A3-021A-0C45-A710-966191B25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9ECE-E451-2E42-AC5C-305358F1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8488-7479-4945-859E-64290E99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4186-05BA-7A48-907E-E1AFD63E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2A1-1F7C-8642-A621-43E5AF19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B06D-EC59-D646-B14F-A947D042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CBEC-AE90-974F-A2E0-46F78D1A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ED5C-AE0E-F146-9E29-52A61E07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5DFE-F5C5-CF4B-A00D-06486FFB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B1AD-8399-354F-9D71-EEA9319E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DF88-73F7-FC48-8637-7BE75E70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CB6-B2A1-E245-9B91-EE928133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F403-5642-E14F-9096-57B27EBA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87C4-3117-3940-ACF9-32314AD6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8611-2354-F849-A8AE-F5701DA0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C4EF-7BDB-D84F-97D7-53415BEAD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040A-7A00-DE4F-A21F-543464C99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F94D-4A2E-9544-8DFC-892DBB38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73571-9619-EE46-9007-C78049BD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1F26-BC96-2341-9E02-B7AD68D0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592F-EF5F-5A40-B5BE-F1E40AC4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CCCB-887B-6540-B69B-87358330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3B9E-E073-9446-8EEF-AE5B64D18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6740B-4A7D-0747-8319-EF8D9297D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A32C8-8917-5546-9FC7-9F58B3FA2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2D5EE-3FE1-2C43-B53D-F251C2A6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F4580-B5A3-2347-89B5-51E12C37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83F80-E1A0-1445-BD8F-7125900E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3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6AD-46DE-DA4C-9EB1-F26C20D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AAB9B-526D-0947-AF8D-D0C38BAA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83872-FCC6-CF44-BD75-BC540A50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5153C-E70E-6B41-B6C6-02BFA797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22184-4BAA-A94E-BAB0-04EC6BA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3DA95-67A9-4148-896B-EC1D4607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A52BA-32FB-1E4A-B40E-A1DC3C9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BD8F-20B9-D348-BF96-200E22EA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A4D8-CFCD-F547-8CC9-B5B00D29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32EF-34C9-264B-B17A-BC6660A5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84C8C-C842-6045-8EA6-14262767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4D4FE-B4DF-3C4B-BB01-92AFC4A5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A40-56A2-1149-9509-10657FC3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0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3C6B-4D7F-E44A-B0E9-3309BD8B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BB138-4E5D-6B42-91BE-8BFD2A7B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78A8-C5CF-3B4A-BE8B-611550AAB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33E6-49D1-8B48-9906-5B982633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1FBDD-D27C-B643-B6FB-7E12675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50C7F-55A8-6D44-AD1D-6C9FAD3F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A1C6C-7646-2844-9FA9-BD3CE0F2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DFAA-6E1B-AA41-B151-D97002E6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2B6D-FF9F-604A-9996-3C0EA2928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CF13-1BCB-5E49-B243-CB3FD4A212A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F9CFE-6408-D945-863B-5DF98A8BE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67F6-AABC-BE42-AAE5-1BAD80FD4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872D-9170-A541-8F32-893BFB8E6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10_Lec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73133-335E-404F-922A-DEA8E8C4E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 State OSPF</a:t>
            </a:r>
          </a:p>
        </p:txBody>
      </p:sp>
    </p:spTree>
    <p:extLst>
      <p:ext uri="{BB962C8B-B14F-4D97-AF65-F5344CB8AC3E}">
        <p14:creationId xmlns:p14="http://schemas.microsoft.com/office/powerpoint/2010/main" val="276311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7F23-9F37-E640-AD8C-D2047A54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6.googleusercontent.com/rz3zCst5pPwyIuRVMFZVA82Vi217kLdBZ4aK5fFsxOkYIYdjGqwLtbBmntBnTGCRt4JFcgvRK2TnwCUuVh__8squ5Gdqx1bddPJ9MhhQWafCQf7-xZ2rLbTUe08QYdgRjEGESS5BrybIyOxs7EN5rQ=s2048">
            <a:extLst>
              <a:ext uri="{FF2B5EF4-FFF2-40B4-BE49-F238E27FC236}">
                <a16:creationId xmlns:a16="http://schemas.microsoft.com/office/drawing/2014/main" id="{99FB5F37-F959-954A-AC84-E17BCB68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0"/>
            <a:ext cx="9553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5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A83A-2107-0942-8034-CC3FC6BB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LSA Exchanges</a:t>
            </a:r>
          </a:p>
        </p:txBody>
      </p:sp>
      <p:pic>
        <p:nvPicPr>
          <p:cNvPr id="8194" name="Picture 2" descr="https://lh5.googleusercontent.com/tBZb1rdnSpLlknLFdOx-OSXTBckB2kaKXW4gZ7CdWX_FSacK7Xuzl8WfzNMxvNiNfiyF1z3BCcMaaF5IK1i5tnQ2I2C-n4Ysrjb5eB3mBFfLfMzIHxPW2hdKiODey1CFdO4KFLV8MH03wdiWKZuueA=s2048">
            <a:extLst>
              <a:ext uri="{FF2B5EF4-FFF2-40B4-BE49-F238E27FC236}">
                <a16:creationId xmlns:a16="http://schemas.microsoft.com/office/drawing/2014/main" id="{D26EEE51-4C51-F44F-8E33-0AFBDA03E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95" y="1246175"/>
            <a:ext cx="8672166" cy="62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0945AD-1E7D-664E-9154-E7E5D3E6C642}"/>
              </a:ext>
            </a:extLst>
          </p:cNvPr>
          <p:cNvSpPr/>
          <p:nvPr/>
        </p:nvSpPr>
        <p:spPr>
          <a:xfrm>
            <a:off x="8924079" y="2943790"/>
            <a:ext cx="2268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10.1.10.2 explicitly requests each LSA from 10.1.10.1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92A6-615E-6940-AEF3-7D0A9C236393}"/>
              </a:ext>
            </a:extLst>
          </p:cNvPr>
          <p:cNvSpPr/>
          <p:nvPr/>
        </p:nvSpPr>
        <p:spPr>
          <a:xfrm>
            <a:off x="8599025" y="4496384"/>
            <a:ext cx="3592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10.1.10.2 has more recent value for 10.0.1.6 and sends it to 10.1.10.1</a:t>
            </a:r>
            <a:b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(with higher sequence number)</a:t>
            </a:r>
            <a:endParaRPr lang="en-IN" dirty="0">
              <a:solidFill>
                <a:srgbClr val="FF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FF4AA-8AFC-E549-A418-5BCA8CE24F3A}"/>
              </a:ext>
            </a:extLst>
          </p:cNvPr>
          <p:cNvSpPr/>
          <p:nvPr/>
        </p:nvSpPr>
        <p:spPr>
          <a:xfrm>
            <a:off x="0" y="2936982"/>
            <a:ext cx="4799636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router sends and refloods LSA-Updates, whenever the topology or link cost changes. (If a received LSA does not contain new information, the router will not flood the packet)</a:t>
            </a:r>
          </a:p>
          <a:p>
            <a:pPr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Exception: Infrequently (every 30 minutes), a router will flood LSAs even if there are no new changes. </a:t>
            </a:r>
          </a:p>
          <a:p>
            <a:pPr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of LSA-updates: </a:t>
            </a:r>
          </a:p>
          <a:p>
            <a:pPr marL="742950" lvl="1" indent="-285750"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ACK, or</a:t>
            </a:r>
          </a:p>
          <a:p>
            <a:pPr marL="742950" lvl="1" indent="-285750"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via reception of an LSA-Update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2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9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01EF-2AFC-D14B-8EFA-CF69A88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topology to Graph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802C3-8F14-AA42-85BA-CCDD21E1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298" y="1825625"/>
            <a:ext cx="3976451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point-to-point connection between two routers is represented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pair of arcs, one in each direction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Their weights may be different.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network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a node for the network itself, plus a node for each router.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arcs from that network node to the routers have weight 0. They are important nonetheless,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without them there is no path through the network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networks, which have only hosts, have only an arc reaching them and not one returning. This structure gives routes to hosts,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 through them.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727BA-E8D6-904A-B5E0-FFD06FCE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7" y="1690688"/>
            <a:ext cx="7023372" cy="187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A549B-FD0C-D949-A73F-489C6587E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27" y="4248150"/>
            <a:ext cx="6748833" cy="19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8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36173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4413452" y="4056991"/>
            <a:ext cx="61650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(step 0):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adjacent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D(a) = 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u,a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1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60C12B-CA9D-6543-A68D-C936C6CE5E54}"/>
              </a:ext>
            </a:extLst>
          </p:cNvPr>
          <p:cNvGrpSpPr/>
          <p:nvPr/>
        </p:nvGrpSpPr>
        <p:grpSpPr>
          <a:xfrm>
            <a:off x="3119488" y="1277257"/>
            <a:ext cx="4176312" cy="1355408"/>
            <a:chOff x="3119488" y="1277257"/>
            <a:chExt cx="4176312" cy="1355408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BB51FE9-3B2A-5947-8D58-8E568A2FD108}"/>
                </a:ext>
              </a:extLst>
            </p:cNvPr>
            <p:cNvSpPr/>
            <p:nvPr/>
          </p:nvSpPr>
          <p:spPr>
            <a:xfrm>
              <a:off x="6845203" y="1277257"/>
              <a:ext cx="450597" cy="4026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BAB8D84-2299-D54C-8DF2-B7D547E53934}"/>
                </a:ext>
              </a:extLst>
            </p:cNvPr>
            <p:cNvCxnSpPr>
              <a:cxnSpLocks/>
              <a:stCxn id="169" idx="2"/>
              <a:endCxn id="171" idx="6"/>
            </p:cNvCxnSpPr>
            <p:nvPr/>
          </p:nvCxnSpPr>
          <p:spPr>
            <a:xfrm flipH="1">
              <a:off x="3421705" y="1478590"/>
              <a:ext cx="3423498" cy="100630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36CD7A6-BFF0-864F-A9C0-5C593F3F14CE}"/>
                </a:ext>
              </a:extLst>
            </p:cNvPr>
            <p:cNvSpPr/>
            <p:nvPr/>
          </p:nvSpPr>
          <p:spPr>
            <a:xfrm>
              <a:off x="3119488" y="2337133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FE3D221-D37B-6E43-BD5C-9D85D700EE88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23ACA7E-7391-D44A-806F-75B7293D7DA7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3749D51-CECB-9D44-B018-F266EF41FC5F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49FB44A-FC51-6244-B19F-B77DE67800A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3">
            <a:extLst>
              <a:ext uri="{FF2B5EF4-FFF2-40B4-BE49-F238E27FC236}">
                <a16:creationId xmlns:a16="http://schemas.microsoft.com/office/drawing/2014/main" id="{54D4CD9F-2B44-4E41-8C1C-698D78A3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FE5F7E-81B8-0042-A839-1B9EEAE596EE}"/>
              </a:ext>
            </a:extLst>
          </p:cNvPr>
          <p:cNvGrpSpPr/>
          <p:nvPr/>
        </p:nvGrpSpPr>
        <p:grpSpPr>
          <a:xfrm>
            <a:off x="6514034" y="5634994"/>
            <a:ext cx="5187639" cy="1034693"/>
            <a:chOff x="4625273" y="5620004"/>
            <a:chExt cx="5187639" cy="10346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FA9DB6-36A1-8443-BC46-7E2E5C2CA3C9}"/>
                </a:ext>
              </a:extLst>
            </p:cNvPr>
            <p:cNvSpPr/>
            <p:nvPr/>
          </p:nvSpPr>
          <p:spPr>
            <a:xfrm>
              <a:off x="4661941" y="5696262"/>
              <a:ext cx="5066675" cy="92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xt Box 3">
              <a:extLst>
                <a:ext uri="{FF2B5EF4-FFF2-40B4-BE49-F238E27FC236}">
                  <a16:creationId xmlns:a16="http://schemas.microsoft.com/office/drawing/2014/main" id="{350582EB-9CCF-9849-A56A-C61F6B12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4947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D(v) = min ( D(v),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x,v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min(2, 1+2) = 2 </a:t>
              </a:r>
            </a:p>
          </p:txBody>
        </p:sp>
        <p:sp>
          <p:nvSpPr>
            <p:cNvPr id="165" name="Text Box 3">
              <a:extLst>
                <a:ext uri="{FF2B5EF4-FFF2-40B4-BE49-F238E27FC236}">
                  <a16:creationId xmlns:a16="http://schemas.microsoft.com/office/drawing/2014/main" id="{6D23D369-4A04-F94C-80EB-D2103B64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(5, 1+3) = 4 </a:t>
              </a:r>
            </a:p>
          </p:txBody>
        </p:sp>
        <p:sp>
          <p:nvSpPr>
            <p:cNvPr id="166" name="Text Box 3">
              <a:extLst>
                <a:ext uri="{FF2B5EF4-FFF2-40B4-BE49-F238E27FC236}">
                  <a16:creationId xmlns:a16="http://schemas.microsoft.com/office/drawing/2014/main" id="{9A053085-7294-F842-BE4A-5164EBA4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777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D(y) = min ( D(y),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x,y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min(inf,1+1) = 2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1D4041-E2D0-984B-A342-59B7AC5550DB}"/>
              </a:ext>
            </a:extLst>
          </p:cNvPr>
          <p:cNvGrpSpPr/>
          <p:nvPr/>
        </p:nvGrpSpPr>
        <p:grpSpPr>
          <a:xfrm>
            <a:off x="11325192" y="5891134"/>
            <a:ext cx="706683" cy="802632"/>
            <a:chOff x="11325192" y="5891134"/>
            <a:chExt cx="706683" cy="802632"/>
          </a:xfrm>
        </p:grpSpPr>
        <p:pic>
          <p:nvPicPr>
            <p:cNvPr id="8" name="Picture 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A37D52F4-FDE5-2845-8949-5A1C24B9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168" name="Picture 16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CE04A19A-A505-8C4A-BBEB-B8773FAC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0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">
            <a:extLst>
              <a:ext uri="{FF2B5EF4-FFF2-40B4-BE49-F238E27FC236}">
                <a16:creationId xmlns:a16="http://schemas.microsoft.com/office/drawing/2014/main" id="{65B395D1-ACAF-AB4A-A53B-728973E1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285" y="2301914"/>
            <a:ext cx="37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∞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Text Box 8">
            <a:extLst>
              <a:ext uri="{FF2B5EF4-FFF2-40B4-BE49-F238E27FC236}">
                <a16:creationId xmlns:a16="http://schemas.microsoft.com/office/drawing/2014/main" id="{C4F3D1DE-8C63-AD4B-B1C0-FE339DA1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722" y="2260378"/>
            <a:ext cx="526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2,x</a:t>
            </a:r>
          </a:p>
        </p:txBody>
      </p:sp>
      <p:sp>
        <p:nvSpPr>
          <p:cNvPr id="117" name="Text Box 6">
            <a:extLst>
              <a:ext uri="{FF2B5EF4-FFF2-40B4-BE49-F238E27FC236}">
                <a16:creationId xmlns:a16="http://schemas.microsoft.com/office/drawing/2014/main" id="{C9401439-4F9A-5245-B5D8-98F93D2D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247" y="2271953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</p:txBody>
      </p:sp>
      <p:sp>
        <p:nvSpPr>
          <p:cNvPr id="118" name="Text Box 5">
            <a:extLst>
              <a:ext uri="{FF2B5EF4-FFF2-40B4-BE49-F238E27FC236}">
                <a16:creationId xmlns:a16="http://schemas.microsoft.com/office/drawing/2014/main" id="{05199638-1656-3440-8601-484D6E8D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33" y="2255616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2,u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52DFC02-823F-0242-A6A7-87C32B9FF392}"/>
              </a:ext>
            </a:extLst>
          </p:cNvPr>
          <p:cNvGrpSpPr/>
          <p:nvPr/>
        </p:nvGrpSpPr>
        <p:grpSpPr>
          <a:xfrm>
            <a:off x="3117557" y="1351723"/>
            <a:ext cx="5481203" cy="1572238"/>
            <a:chOff x="-1091379" y="187714"/>
            <a:chExt cx="5481203" cy="1572238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EFA519F-FE06-0A48-8A17-DA293779C4C4}"/>
                </a:ext>
              </a:extLst>
            </p:cNvPr>
            <p:cNvSpPr/>
            <p:nvPr/>
          </p:nvSpPr>
          <p:spPr>
            <a:xfrm>
              <a:off x="4024279" y="187714"/>
              <a:ext cx="365545" cy="33667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8090F2C-8033-B647-B950-11726A728ED6}"/>
                </a:ext>
              </a:extLst>
            </p:cNvPr>
            <p:cNvCxnSpPr>
              <a:cxnSpLocks/>
              <a:stCxn id="206" idx="2"/>
              <a:endCxn id="208" idx="6"/>
            </p:cNvCxnSpPr>
            <p:nvPr/>
          </p:nvCxnSpPr>
          <p:spPr>
            <a:xfrm flipH="1">
              <a:off x="-789162" y="356054"/>
              <a:ext cx="4813441" cy="12561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5FE25E1-AB82-7F4C-9E98-117B763167D9}"/>
                </a:ext>
              </a:extLst>
            </p:cNvPr>
            <p:cNvSpPr/>
            <p:nvPr/>
          </p:nvSpPr>
          <p:spPr>
            <a:xfrm>
              <a:off x="-1091379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DC1F592-D3EA-B141-B522-4F04B922D235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B4A4D5E-EA3A-C342-BD4B-5D42FD84497D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C4666A-0739-D747-9911-F956173AF6C0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E2FD13B-449B-A542-8297-BC85BC14FEA0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01580FF-6C15-794F-AB65-D39811DB8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119" name="Text Box 3">
            <a:extLst>
              <a:ext uri="{FF2B5EF4-FFF2-40B4-BE49-F238E27FC236}">
                <a16:creationId xmlns:a16="http://schemas.microsoft.com/office/drawing/2014/main" id="{8F59C2A4-0007-4F40-B4AB-15442E39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398422E-1EB1-DC4A-944E-B1DAB402E4DD}"/>
              </a:ext>
            </a:extLst>
          </p:cNvPr>
          <p:cNvGrpSpPr/>
          <p:nvPr/>
        </p:nvGrpSpPr>
        <p:grpSpPr>
          <a:xfrm>
            <a:off x="6497409" y="5402237"/>
            <a:ext cx="5187639" cy="1034693"/>
            <a:chOff x="4625273" y="5620004"/>
            <a:chExt cx="5187639" cy="1034693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601628C-73DE-794F-B777-3EE0738C013A}"/>
                </a:ext>
              </a:extLst>
            </p:cNvPr>
            <p:cNvSpPr/>
            <p:nvPr/>
          </p:nvSpPr>
          <p:spPr>
            <a:xfrm>
              <a:off x="4661941" y="5934396"/>
              <a:ext cx="5066675" cy="691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Text Box 3">
              <a:extLst>
                <a:ext uri="{FF2B5EF4-FFF2-40B4-BE49-F238E27FC236}">
                  <a16:creationId xmlns:a16="http://schemas.microsoft.com/office/drawing/2014/main" id="{1244B68D-FA8E-C74C-924A-A43B38E7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4" name="Text Box 3">
              <a:extLst>
                <a:ext uri="{FF2B5EF4-FFF2-40B4-BE49-F238E27FC236}">
                  <a16:creationId xmlns:a16="http://schemas.microsoft.com/office/drawing/2014/main" id="{A1525B23-46ED-3A4C-BC35-A13418697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D(y) + </a:t>
              </a:r>
              <a:r>
                <a: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</a:t>
              </a:r>
              <a:r>
                <a:rPr lang="en-US" sz="2000" i="1" baseline="-25000" dirty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kumimoji="0" lang="en-US" sz="200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2+1) = 3 </a:t>
              </a:r>
            </a:p>
          </p:txBody>
        </p:sp>
        <p:sp>
          <p:nvSpPr>
            <p:cNvPr id="215" name="Text Box 3">
              <a:extLst>
                <a:ext uri="{FF2B5EF4-FFF2-40B4-BE49-F238E27FC236}">
                  <a16:creationId xmlns:a16="http://schemas.microsoft.com/office/drawing/2014/main" id="{BFB54203-76D7-E14F-8811-A49D9AAE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D(y)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y,z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min(inf,2+2) = 4  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C32DC86-6E33-9543-9C89-8F3F1B0CEF86}"/>
              </a:ext>
            </a:extLst>
          </p:cNvPr>
          <p:cNvGrpSpPr/>
          <p:nvPr/>
        </p:nvGrpSpPr>
        <p:grpSpPr>
          <a:xfrm>
            <a:off x="11325192" y="5675005"/>
            <a:ext cx="706683" cy="802632"/>
            <a:chOff x="11325192" y="5891134"/>
            <a:chExt cx="706683" cy="802632"/>
          </a:xfrm>
        </p:grpSpPr>
        <p:pic>
          <p:nvPicPr>
            <p:cNvPr id="217" name="Picture 216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925DA252-1100-254E-886E-E31054C9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218" name="Picture 21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01C56154-A60F-024F-BBFB-A6C93EE3F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49870A5-9F71-CB43-8128-DFD8B0AA58C1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dirty="0"/>
              <a:t>OSPF (Open Shortest Path First) routing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ja-JP" sz="3200" dirty="0"/>
              <a:t>“open”: publicly available</a:t>
            </a:r>
          </a:p>
          <a:p>
            <a:pPr marL="285750" indent="-274638"/>
            <a:r>
              <a:rPr lang="en-US" altLang="ja-JP" sz="3200" dirty="0"/>
              <a:t>classic link-state </a:t>
            </a:r>
          </a:p>
          <a:p>
            <a:pPr lvl="1"/>
            <a:r>
              <a:rPr lang="en-US" altLang="ja-JP" sz="2800" dirty="0"/>
              <a:t>each router floods OSPF link-state advertisements (directly over IP rather than using TCP/UDP) to all other routers in entire AS</a:t>
            </a:r>
          </a:p>
          <a:p>
            <a:pPr lvl="1"/>
            <a:r>
              <a:rPr lang="en-US" altLang="ja-JP" sz="2800" dirty="0"/>
              <a:t>multiple link costs metrics possible: bandwidth, delay</a:t>
            </a:r>
          </a:p>
          <a:p>
            <a:pPr lvl="1"/>
            <a:r>
              <a:rPr lang="en-US" altLang="ja-JP" sz="2800" dirty="0"/>
              <a:t>each router has full topology, uses Dijkstra’s algorithm to compute forwarding table</a:t>
            </a:r>
          </a:p>
          <a:p>
            <a:r>
              <a:rPr lang="en-US" altLang="ja-JP" i="1" dirty="0">
                <a:solidFill>
                  <a:srgbClr val="0000A8"/>
                </a:solidFill>
              </a:rPr>
              <a:t>security: </a:t>
            </a:r>
            <a:r>
              <a:rPr lang="en-US" altLang="ja-JP" dirty="0"/>
              <a:t>all OSPF messages authenticated (to prevent malicious intrusion) </a:t>
            </a:r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7805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30957-A0D6-EA4C-B6BF-820C3230276D}"/>
              </a:ext>
            </a:extLst>
          </p:cNvPr>
          <p:cNvGrpSpPr/>
          <p:nvPr/>
        </p:nvGrpSpPr>
        <p:grpSpPr>
          <a:xfrm>
            <a:off x="3109189" y="1355510"/>
            <a:ext cx="1542110" cy="1873826"/>
            <a:chOff x="3109189" y="1355510"/>
            <a:chExt cx="1542110" cy="1873826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015F7C7-310D-FD46-9C9C-A1683A72BDDD}"/>
                </a:ext>
              </a:extLst>
            </p:cNvPr>
            <p:cNvSpPr/>
            <p:nvPr/>
          </p:nvSpPr>
          <p:spPr>
            <a:xfrm>
              <a:off x="4336203" y="135551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CB6EBC2E-EA66-0348-8BB3-7224B5E190A1}"/>
                </a:ext>
              </a:extLst>
            </p:cNvPr>
            <p:cNvCxnSpPr>
              <a:cxnSpLocks/>
              <a:stCxn id="207" idx="2"/>
              <a:endCxn id="219" idx="6"/>
            </p:cNvCxnSpPr>
            <p:nvPr/>
          </p:nvCxnSpPr>
          <p:spPr>
            <a:xfrm flipH="1">
              <a:off x="3411406" y="1503276"/>
              <a:ext cx="924797" cy="157829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9D32FBA-D726-A343-8DEE-BA9A2943F951}"/>
                </a:ext>
              </a:extLst>
            </p:cNvPr>
            <p:cNvSpPr/>
            <p:nvPr/>
          </p:nvSpPr>
          <p:spPr>
            <a:xfrm>
              <a:off x="3109189" y="2933804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2E9057B-6B98-BE42-AE62-4832BA11F8FB}"/>
              </a:ext>
            </a:extLst>
          </p:cNvPr>
          <p:cNvCxnSpPr>
            <a:cxnSpLocks/>
          </p:cNvCxnSpPr>
          <p:nvPr/>
        </p:nvCxnSpPr>
        <p:spPr>
          <a:xfrm flipV="1">
            <a:off x="1137745" y="5040040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BE35B4C-1AED-A841-AF80-60F24BC61CA4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1E4B38D-7546-F94C-8A43-DBD52AA7A376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9AB7A4-25A9-1A45-A7AC-64A8E69B1628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05BCE45-1F78-4A42-83C7-96D7950CC9C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CD703E57-0A32-2F40-B813-84CEA4FC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F68506E-3C2C-FA41-9AFF-AC306C688A51}"/>
              </a:ext>
            </a:extLst>
          </p:cNvPr>
          <p:cNvGrpSpPr/>
          <p:nvPr/>
        </p:nvGrpSpPr>
        <p:grpSpPr>
          <a:xfrm>
            <a:off x="6497409" y="5402237"/>
            <a:ext cx="5183535" cy="749181"/>
            <a:chOff x="4625273" y="5620004"/>
            <a:chExt cx="5183535" cy="74918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78CF965-1E51-204E-87C1-40BC5F8B1953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A0BD265B-56BC-C648-9DAB-18969CF6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2" name="Text Box 3">
              <a:extLst>
                <a:ext uri="{FF2B5EF4-FFF2-40B4-BE49-F238E27FC236}">
                  <a16:creationId xmlns:a16="http://schemas.microsoft.com/office/drawing/2014/main" id="{E3E25232-20F1-B64B-98A3-BB2E6B5A6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35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D(v)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v,w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(3, 2+3) = 3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B03B215-D4F4-B240-9C4C-7FD543D4FF60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01EBFD0-D4AD-9247-9D77-B94D622E1FAA}"/>
              </a:ext>
            </a:extLst>
          </p:cNvPr>
          <p:cNvGrpSpPr/>
          <p:nvPr/>
        </p:nvGrpSpPr>
        <p:grpSpPr>
          <a:xfrm>
            <a:off x="3082834" y="1345224"/>
            <a:ext cx="2890824" cy="2192195"/>
            <a:chOff x="1559224" y="-432243"/>
            <a:chExt cx="2890824" cy="219219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46423EF-63DD-3343-9662-5B2931DA7273}"/>
                </a:ext>
              </a:extLst>
            </p:cNvPr>
            <p:cNvSpPr/>
            <p:nvPr/>
          </p:nvSpPr>
          <p:spPr>
            <a:xfrm>
              <a:off x="4134952" y="-432243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85760C0E-983E-B441-806E-22BCF64E7382}"/>
                </a:ext>
              </a:extLst>
            </p:cNvPr>
            <p:cNvCxnSpPr>
              <a:cxnSpLocks/>
              <a:stCxn id="216" idx="2"/>
              <a:endCxn id="223" idx="6"/>
            </p:cNvCxnSpPr>
            <p:nvPr/>
          </p:nvCxnSpPr>
          <p:spPr>
            <a:xfrm flipH="1">
              <a:off x="1861441" y="-284477"/>
              <a:ext cx="2273511" cy="189666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D5E27BC-D759-D946-87D8-DD12082603F9}"/>
                </a:ext>
              </a:extLst>
            </p:cNvPr>
            <p:cNvSpPr/>
            <p:nvPr/>
          </p:nvSpPr>
          <p:spPr>
            <a:xfrm>
              <a:off x="1559224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983EAC5-E137-B845-8167-8FF621B46BC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D55AC0E-D2D6-F941-9AA6-9306F9726C0A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5F79124-CB88-0245-A13C-A9F8EF8B54A5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662265B-7333-144C-975B-222F0D3A4281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9ED63E9-B922-974A-A009-C20182AD3D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6F3DAD70-4F0A-6440-969F-3CCEA1CA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B668A7-AFC7-C746-8D74-2C3BEE2C0C90}"/>
              </a:ext>
            </a:extLst>
          </p:cNvPr>
          <p:cNvGrpSpPr/>
          <p:nvPr/>
        </p:nvGrpSpPr>
        <p:grpSpPr>
          <a:xfrm>
            <a:off x="6497409" y="5402237"/>
            <a:ext cx="5103343" cy="749181"/>
            <a:chOff x="4625273" y="5620004"/>
            <a:chExt cx="5103343" cy="749181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5C3332E-25DC-5548-B18A-0DFEE9ABA6BC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Text Box 3">
              <a:extLst>
                <a:ext uri="{FF2B5EF4-FFF2-40B4-BE49-F238E27FC236}">
                  <a16:creationId xmlns:a16="http://schemas.microsoft.com/office/drawing/2014/main" id="{66CA504C-894E-9D46-958C-24EC91FC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818E7B6F-01C5-BD4D-81E3-08541D884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0889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D(w)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w,z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3+5) = 4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F1CF94-F7B7-9947-B9CB-42D5664FC48B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A203BF5-54E3-A247-B525-DAD7C3FFFA30}"/>
              </a:ext>
            </a:extLst>
          </p:cNvPr>
          <p:cNvGrpSpPr/>
          <p:nvPr/>
        </p:nvGrpSpPr>
        <p:grpSpPr>
          <a:xfrm>
            <a:off x="3084763" y="1369564"/>
            <a:ext cx="6736985" cy="2493877"/>
            <a:chOff x="-2329870" y="-444558"/>
            <a:chExt cx="6736985" cy="2493877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C7C9367-2990-6D43-A15C-2F5B4E8649C4}"/>
                </a:ext>
              </a:extLst>
            </p:cNvPr>
            <p:cNvSpPr/>
            <p:nvPr/>
          </p:nvSpPr>
          <p:spPr>
            <a:xfrm>
              <a:off x="4092019" y="-444558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1A43D7-7771-3E49-94AA-7FB8202B3A43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-2027653" y="-296792"/>
              <a:ext cx="6119672" cy="219834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8F40879-FE48-7941-9529-6385E99DA5B8}"/>
                </a:ext>
              </a:extLst>
            </p:cNvPr>
            <p:cNvSpPr/>
            <p:nvPr/>
          </p:nvSpPr>
          <p:spPr>
            <a:xfrm>
              <a:off x="-2329870" y="1753787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0B2969-0D91-644B-9FF5-3BB4F0D073E4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ABE8C73-6B5D-7F4B-AA15-26746F00DEF9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165" name="Text Box 3">
            <a:extLst>
              <a:ext uri="{FF2B5EF4-FFF2-40B4-BE49-F238E27FC236}">
                <a16:creationId xmlns:a16="http://schemas.microsoft.com/office/drawing/2014/main" id="{DDAD2418-A8D1-1A4C-9685-0ABBFA89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02BE32-581E-614C-8C19-401954352B2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BAAF5DE-5EBE-1D41-BC0E-9C07EB3F9FC5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407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43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62E6-602C-6644-AA27-23572ECC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A4D6-B878-5545-A0DC-8C93D43A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655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region of the Internet that is administered by a single entity.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autonomous regions are:</a:t>
            </a:r>
          </a:p>
          <a:p>
            <a:pPr lvl="1"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DAIICT organization </a:t>
            </a:r>
          </a:p>
          <a:p>
            <a:pPr lvl="1"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Internet Service Provider’s network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is done differently within an autonomous system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intradomain routing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between autonomous system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(interdomain routing – Border Gateway Protocol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A095C-B95E-154C-A56B-13377A32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85" y="1825625"/>
            <a:ext cx="6035676" cy="33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26BD-6875-C04E-9E52-10496C38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</a:t>
            </a:r>
          </a:p>
        </p:txBody>
      </p:sp>
      <p:pic>
        <p:nvPicPr>
          <p:cNvPr id="1026" name="Picture 2" descr="https://lh6.googleusercontent.com/leNARmUEnvQpLM1u3BJ8YYnYwqy9kY4cr0sRlK2P3pjKAGbiS7uIferHUxewX8xE1xslsiNbZUWUQirTwZVoK-gl5zi-PArFcHUrk3guQcqTiy6nT56cO-7yIWzh3aSoP6oZCBT0t1JUZCQbvUV-5A=s2048">
            <a:extLst>
              <a:ext uri="{FF2B5EF4-FFF2-40B4-BE49-F238E27FC236}">
                <a16:creationId xmlns:a16="http://schemas.microsoft.com/office/drawing/2014/main" id="{34DD5657-3AB3-8F40-AD88-5F1CA109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50" y="1964987"/>
            <a:ext cx="6245780" cy="390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429FE4-C3C6-8F41-A8BA-366125051D7E}"/>
              </a:ext>
            </a:extLst>
          </p:cNvPr>
          <p:cNvSpPr/>
          <p:nvPr/>
        </p:nvSpPr>
        <p:spPr>
          <a:xfrm>
            <a:off x="1228928" y="3210127"/>
            <a:ext cx="40622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Router IDs are selected   independent of interface addresses</a:t>
            </a: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IN" dirty="0"/>
              <a:t>Link costs are called Metric</a:t>
            </a:r>
          </a:p>
          <a:p>
            <a:pPr fontAlgn="base"/>
            <a:r>
              <a:rPr lang="en-IN" dirty="0"/>
              <a:t> Metric is in the range [0 , 2</a:t>
            </a:r>
            <a:r>
              <a:rPr lang="en-IN" baseline="30000" dirty="0"/>
              <a:t>16</a:t>
            </a:r>
            <a:r>
              <a:rPr lang="en-IN" dirty="0"/>
              <a:t>]</a:t>
            </a:r>
          </a:p>
          <a:p>
            <a:pPr fontAlgn="base"/>
            <a:r>
              <a:rPr lang="en-IN" dirty="0"/>
              <a:t> Metric can be asymmetric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7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link-state advertisements flooded only in area</a:t>
            </a:r>
            <a:r>
              <a:rPr lang="en-US" sz="2800" kern="0" dirty="0">
                <a:solidFill>
                  <a:srgbClr val="000000"/>
                </a:solidFill>
              </a:rPr>
              <a:t>, or backbone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area border routers: </a:t>
              </a:r>
              <a:r>
                <a:rPr lang="en-US" altLang="ja-JP" sz="2000" dirty="0"/>
                <a:t>“summarize” distances  to destinations in own area, advertise in backbone</a:t>
              </a:r>
              <a:endParaRPr lang="en-US" sz="20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backbone router: </a:t>
              </a:r>
              <a:r>
                <a:rPr lang="en-US" altLang="ja-JP" sz="2000" dirty="0"/>
                <a:t>runs OSPF limited to backbone</a:t>
              </a:r>
              <a:endParaRPr lang="en-US" sz="2000" dirty="0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boundary router: </a:t>
              </a:r>
              <a:r>
                <a:rPr lang="en-US" altLang="ja-JP" sz="2000" dirty="0"/>
                <a:t>connects to other ASes</a:t>
              </a:r>
              <a:endParaRPr lang="en-US" sz="20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local routers: 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ja-JP" sz="2000" dirty="0"/>
                <a:t>flood LS in area only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compute routing within area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96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26E0-A9DF-FD48-A0B4-B68BEE29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Advertisements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27450E-6FCC-5447-B613-5F0FEEED7415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1371600"/>
            <a:ext cx="6493213" cy="402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263900" algn="l"/>
                <a:tab pos="5661025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The LSA of router 10.10.10.1 is as 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follows:</a:t>
            </a:r>
            <a:endParaRPr lang="en-US" altLang="en-US" dirty="0"/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Link State ID</a:t>
            </a:r>
            <a:r>
              <a:rPr lang="en-US" altLang="en-US" sz="2000" dirty="0"/>
              <a:t>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10.10.10.1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can be Router ID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Advertising Router: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10.10.10.1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Router ID</a:t>
            </a:r>
            <a:endParaRPr lang="en-US" altLang="en-US" dirty="0"/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Number of links: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3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2 links plus router itself</a:t>
            </a:r>
          </a:p>
          <a:p>
            <a:pPr>
              <a:tabLst>
                <a:tab pos="3263900" algn="l"/>
                <a:tab pos="5661025" algn="l"/>
              </a:tabLst>
            </a:pPr>
            <a:endParaRPr lang="en-US" altLang="en-US" sz="1800" i="1" dirty="0">
              <a:sym typeface="Math C" pitchFamily="2" charset="2"/>
            </a:endParaRP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1: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10.1.1.1, Metric = 4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2: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10.1.2.1, Metric = 3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3: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10.10.10.1, Metric = 0</a:t>
            </a:r>
            <a:endParaRPr lang="en-US" altLang="en-US" dirty="0"/>
          </a:p>
        </p:txBody>
      </p:sp>
      <p:pic>
        <p:nvPicPr>
          <p:cNvPr id="6" name="Picture 2" descr="https://lh6.googleusercontent.com/leNARmUEnvQpLM1u3BJ8YYnYwqy9kY4cr0sRlK2P3pjKAGbiS7uIferHUxewX8xE1xslsiNbZUWUQirTwZVoK-gl5zi-PArFcHUrk3guQcqTiy6nT56cO-7yIWzh3aSoP6oZCBT0t1JUZCQbvUV-5A=s2048">
            <a:extLst>
              <a:ext uri="{FF2B5EF4-FFF2-40B4-BE49-F238E27FC236}">
                <a16:creationId xmlns:a16="http://schemas.microsoft.com/office/drawing/2014/main" id="{CC8CDD4E-462D-3648-A692-FF5ABE00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95" y="2225692"/>
            <a:ext cx="5073451" cy="31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6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7FB4-A0FB-2746-830F-2C0FE17F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Database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9A28FF-96BB-3740-BF15-733D1201F624}"/>
              </a:ext>
            </a:extLst>
          </p:cNvPr>
          <p:cNvSpPr txBox="1">
            <a:spLocks noChangeArrowheads="1"/>
          </p:cNvSpPr>
          <p:nvPr/>
        </p:nvSpPr>
        <p:spPr>
          <a:xfrm>
            <a:off x="599871" y="1690688"/>
            <a:ext cx="3978481" cy="4359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all LSAs is called the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link-state database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has an identical link-state database</a:t>
            </a:r>
          </a:p>
          <a:p>
            <a:pPr lvl="3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debugging: Each router has a complete description of the network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neighboring routers discover each other for the first time, they will exchange their link-state databases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link-state databases are synchronized using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flooding</a:t>
            </a:r>
          </a:p>
        </p:txBody>
      </p:sp>
      <p:pic>
        <p:nvPicPr>
          <p:cNvPr id="3074" name="Picture 2" descr="https://lh6.googleusercontent.com/x67dNDhyZiQZQptOR4TyICC96C2SQyV_Bkl3BzDGcAYpCOwKGzu5WM4Idawk9t9pSWLwRXsDcN2xcxFbDOlbi3qR-1sJ9NyzDE7ZgBeQO5BNRpMw5OpbyrApAzp08nOT46VgFFHGzPr3WsXVqrSPuw=s2048">
            <a:extLst>
              <a:ext uri="{FF2B5EF4-FFF2-40B4-BE49-F238E27FC236}">
                <a16:creationId xmlns:a16="http://schemas.microsoft.com/office/drawing/2014/main" id="{3DC15B6E-6617-0B41-99C9-68DAC391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3" y="4114798"/>
            <a:ext cx="6942438" cy="24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6.googleusercontent.com/leNARmUEnvQpLM1u3BJ8YYnYwqy9kY4cr0sRlK2P3pjKAGbiS7uIferHUxewX8xE1xslsiNbZUWUQirTwZVoK-gl5zi-PArFcHUrk3guQcqTiy6nT56cO-7yIWzh3aSoP6oZCBT0t1JUZCQbvUV-5A=s2048">
            <a:extLst>
              <a:ext uri="{FF2B5EF4-FFF2-40B4-BE49-F238E27FC236}">
                <a16:creationId xmlns:a16="http://schemas.microsoft.com/office/drawing/2014/main" id="{B548E381-6FE2-8745-AE3E-70B2920D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3080"/>
            <a:ext cx="5073451" cy="31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9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FED2-AE26-394B-B772-4C22BA9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Packet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B5615-6156-244A-B999-92057E1A72B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5ECE9-DF39-F94B-9D79-F93652661C4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pic>
        <p:nvPicPr>
          <p:cNvPr id="4098" name="Picture 2" descr="https://lh3.googleusercontent.com/mdhGAMPGfEYgevGaTqFknW4TOidZqzHezWOqwQvC2w1HoWhJ3Gxb1DxDURry2veyr-knMnOPHJVAIM2t8em8Raxz6vq28jpZNL1_-M3a89RB7EyRJxPaL1IhtBwZttAKFgbJ51ryWhIINiHUoKGrPA=s2048">
            <a:extLst>
              <a:ext uri="{FF2B5EF4-FFF2-40B4-BE49-F238E27FC236}">
                <a16:creationId xmlns:a16="http://schemas.microsoft.com/office/drawing/2014/main" id="{83A06884-7C86-2646-841C-A02CCB7B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81" y="2597284"/>
            <a:ext cx="6977907" cy="426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F02255-93BB-8540-A9BC-612E96B5581F}"/>
              </a:ext>
            </a:extLst>
          </p:cNvPr>
          <p:cNvSpPr/>
          <p:nvPr/>
        </p:nvSpPr>
        <p:spPr>
          <a:xfrm>
            <a:off x="674451" y="2165042"/>
            <a:ext cx="2477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CBD52-0552-FD46-95C2-095A08C4ACF8}"/>
              </a:ext>
            </a:extLst>
          </p:cNvPr>
          <p:cNvSpPr/>
          <p:nvPr/>
        </p:nvSpPr>
        <p:spPr>
          <a:xfrm>
            <a:off x="256162" y="216504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OSPF packets are not carried as UDP payload!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OSPF has its own IP protocol number: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 89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TTL: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set to 1 (in most cases)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r>
              <a:rPr lang="en-IN" dirty="0"/>
              <a:t>Destination IP: </a:t>
            </a:r>
            <a:r>
              <a:rPr lang="en-IN" dirty="0" err="1"/>
              <a:t>neighbor’s</a:t>
            </a:r>
            <a:r>
              <a:rPr lang="en-IN" dirty="0"/>
              <a:t> IP address or 224.0.0.5 (</a:t>
            </a:r>
            <a:r>
              <a:rPr lang="en-IN" dirty="0" err="1"/>
              <a:t>ALLSPFRouters</a:t>
            </a:r>
            <a:r>
              <a:rPr lang="en-IN" dirty="0"/>
              <a:t>) or 224.0.0.6 (</a:t>
            </a:r>
            <a:r>
              <a:rPr lang="en-IN" dirty="0" err="1"/>
              <a:t>AllDRouters</a:t>
            </a:r>
            <a:r>
              <a:rPr lang="en-IN" dirty="0"/>
              <a:t>)</a:t>
            </a: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0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B797-B633-BF49-A2F4-C12DEAAE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lh5.googleusercontent.com/RUI2NA3P4H5bNs3JVG8SaV5-y1MV9eOwgwnlySz9LpF6y_HTrGi8_3Fyxe3Xwd6cBZRUVl5FOQOxk2k1V-N0h37r1clTMwCzUSvOPWGMVrENk7m3OCpcmWuHfq43VW3JQ6HqzBM9_GUoSNYCRsSM_g=s2048">
            <a:extLst>
              <a:ext uri="{FF2B5EF4-FFF2-40B4-BE49-F238E27FC236}">
                <a16:creationId xmlns:a16="http://schemas.microsoft.com/office/drawing/2014/main" id="{B64332F1-4653-BA4A-838A-02D7F363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76" y="2188723"/>
            <a:ext cx="6214458" cy="42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B7B4A0-95A6-F840-B236-4DBC11B16442}"/>
              </a:ext>
            </a:extLst>
          </p:cNvPr>
          <p:cNvSpPr/>
          <p:nvPr/>
        </p:nvSpPr>
        <p:spPr>
          <a:xfrm>
            <a:off x="1536970" y="2836730"/>
            <a:ext cx="45590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Message types: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1: Hello (tests reachability)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2: Database description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3: Link Status request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4: Link state update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5: Link state acknowledgement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3B6E-CF87-BB4E-8DC3-09522D78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format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09789E-4612-0E44-9675-7D6AE016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774" y="-3878703"/>
            <a:ext cx="15050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6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LSA Header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5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1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5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2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lh5.googleusercontent.com/qB78VTops_jCxN7nP6-tdVE6ZP5hm6RZcrFnl5gWsOZd06JwmgXFfLNPCmHfa7DmNG2EbHMgdZIxDdUiZXx4r3-U3DvJd0jVIQFl2ZsLnUsJ1ZBQqckAoKCeyCMFB_X4H_VcmRe0d1AEZkcWoeDCAg=s2048">
            <a:extLst>
              <a:ext uri="{FF2B5EF4-FFF2-40B4-BE49-F238E27FC236}">
                <a16:creationId xmlns:a16="http://schemas.microsoft.com/office/drawing/2014/main" id="{2904AF23-8E95-534E-BC08-529215F4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0878"/>
            <a:ext cx="3021816" cy="15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3.googleusercontent.com/006akwaGygdABT8AtDA01rxi69wWA_Szz6HmZ-2wLEyU4AD1BGU9SbYoODMBBEn9VpBMpZkafeNgVG0f7AeFkSpGtg7lYQKYDt5PPxtB3UyU9hVVG2P372hvvqpyuGU3Mhmf5BTp3XzaUFZHiEpe-A=s2048">
            <a:extLst>
              <a:ext uri="{FF2B5EF4-FFF2-40B4-BE49-F238E27FC236}">
                <a16:creationId xmlns:a16="http://schemas.microsoft.com/office/drawing/2014/main" id="{67E0081A-61D4-094A-9D1D-4286FE38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8569"/>
            <a:ext cx="3021816" cy="12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006akwaGygdABT8AtDA01rxi69wWA_Szz6HmZ-2wLEyU4AD1BGU9SbYoODMBBEn9VpBMpZkafeNgVG0f7AeFkSpGtg7lYQKYDt5PPxtB3UyU9hVVG2P372hvvqpyuGU3Mhmf5BTp3XzaUFZHiEpe-A=s2048">
            <a:extLst>
              <a:ext uri="{FF2B5EF4-FFF2-40B4-BE49-F238E27FC236}">
                <a16:creationId xmlns:a16="http://schemas.microsoft.com/office/drawing/2014/main" id="{2E584699-11AC-E440-B780-045C2788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20029"/>
            <a:ext cx="3021816" cy="12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97FC09-7B0B-F74D-B540-9C16F0640C17}"/>
              </a:ext>
            </a:extLst>
          </p:cNvPr>
          <p:cNvSpPr/>
          <p:nvPr/>
        </p:nvSpPr>
        <p:spPr>
          <a:xfrm>
            <a:off x="4841055" y="2893802"/>
            <a:ext cx="1550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LSA Header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24EB-AEC5-4B4A-B0A3-26E50C4F6793}"/>
              </a:ext>
            </a:extLst>
          </p:cNvPr>
          <p:cNvSpPr/>
          <p:nvPr/>
        </p:nvSpPr>
        <p:spPr>
          <a:xfrm>
            <a:off x="0" y="37005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Link 1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3A97C-CB0C-E246-8453-A176E32CB377}"/>
              </a:ext>
            </a:extLst>
          </p:cNvPr>
          <p:cNvSpPr/>
          <p:nvPr/>
        </p:nvSpPr>
        <p:spPr>
          <a:xfrm>
            <a:off x="4935417" y="4762467"/>
            <a:ext cx="1066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Link 2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6150" name="Picture 6" descr="https://lh4.googleusercontent.com/UBGHpU8EuX8slz5pkAutgJGJWwR0Cid63asaCBM5mlc8bBbDyrNZxJphl09kkr4w9b5pdzhzgYVHlLvzMD2AYuIVU8rNDCqlFettzNWTtvidqQeF64lhItmXDFc0RyowLZvnPvfjUCN8LQ473nkbTA=s2048">
            <a:extLst>
              <a:ext uri="{FF2B5EF4-FFF2-40B4-BE49-F238E27FC236}">
                <a16:creationId xmlns:a16="http://schemas.microsoft.com/office/drawing/2014/main" id="{89DBD791-9550-774E-9029-805C9356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44" y="2385024"/>
            <a:ext cx="2167505" cy="22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9DA933-2980-804F-9F15-E8DA5DF2F0B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2155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1709-C734-D440-805E-FEBF085F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95" y="7157010"/>
            <a:ext cx="3762983" cy="4351338"/>
          </a:xfrm>
        </p:spPr>
        <p:txBody>
          <a:bodyPr>
            <a:normAutofit/>
          </a:bodyPr>
          <a:lstStyle/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multicasts  OSPF Hello packets on all OSPF-enabled interfaces.</a:t>
            </a: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routers share a link, they can become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establish an adjacency</a:t>
            </a: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becoming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routers exchange their link state databases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EED77-AEE5-D245-822A-6CA082FC62E4}"/>
              </a:ext>
            </a:extLst>
          </p:cNvPr>
          <p:cNvSpPr/>
          <p:nvPr/>
        </p:nvSpPr>
        <p:spPr>
          <a:xfrm>
            <a:off x="584165" y="627907"/>
            <a:ext cx="1776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of 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A3365-D65F-F042-92EF-34C5B018768D}"/>
              </a:ext>
            </a:extLst>
          </p:cNvPr>
          <p:cNvSpPr/>
          <p:nvPr/>
        </p:nvSpPr>
        <p:spPr>
          <a:xfrm>
            <a:off x="584165" y="2577320"/>
            <a:ext cx="7310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neighbors are discovered the nodes exchange their databases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3B73B-2FBE-F847-9546-A62CA4481903}"/>
              </a:ext>
            </a:extLst>
          </p:cNvPr>
          <p:cNvSpPr/>
          <p:nvPr/>
        </p:nvSpPr>
        <p:spPr>
          <a:xfrm>
            <a:off x="584165" y="328784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database description. 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(description only contains LSA headers)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82CDC-5FC5-BC41-8C96-20DBC1DA8629}"/>
              </a:ext>
            </a:extLst>
          </p:cNvPr>
          <p:cNvSpPr/>
          <p:nvPr/>
        </p:nvSpPr>
        <p:spPr>
          <a:xfrm>
            <a:off x="584165" y="4381387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description of 10.1.10.2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8D80-3973-C64B-8553-FDD90E41B36F}"/>
              </a:ext>
            </a:extLst>
          </p:cNvPr>
          <p:cNvSpPr/>
          <p:nvPr/>
        </p:nvSpPr>
        <p:spPr>
          <a:xfrm>
            <a:off x="468749" y="5552816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Acknowledges receipt of description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BE7D6A-5FB2-2349-814A-A4818924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86" y="411901"/>
            <a:ext cx="5718425" cy="1995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DBBCC-7C37-8C45-B8E2-E5E37449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29" y="3443355"/>
            <a:ext cx="5180866" cy="3141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8EA93D-DF41-574E-ACD3-41CA065F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15" y="6018879"/>
            <a:ext cx="4902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3579</Words>
  <Application>Microsoft Macintosh PowerPoint</Application>
  <PresentationFormat>Widescreen</PresentationFormat>
  <Paragraphs>1045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游ゴシック</vt:lpstr>
      <vt:lpstr>Arial</vt:lpstr>
      <vt:lpstr>Calibri</vt:lpstr>
      <vt:lpstr>Calibri Light</vt:lpstr>
      <vt:lpstr>Comic Sans MS</vt:lpstr>
      <vt:lpstr>Gill Sans MT</vt:lpstr>
      <vt:lpstr>Math C</vt:lpstr>
      <vt:lpstr>Times New Roman</vt:lpstr>
      <vt:lpstr>Wingdings</vt:lpstr>
      <vt:lpstr>Office Theme</vt:lpstr>
      <vt:lpstr>Week 10_Lec 2</vt:lpstr>
      <vt:lpstr>OSPF (Open Shortest Path First) routing</vt:lpstr>
      <vt:lpstr>Example Network</vt:lpstr>
      <vt:lpstr>Link state Advertisements</vt:lpstr>
      <vt:lpstr>Link State Database</vt:lpstr>
      <vt:lpstr>OSPF Packet format</vt:lpstr>
      <vt:lpstr>PowerPoint Presentation</vt:lpstr>
      <vt:lpstr>OSPF LSA format</vt:lpstr>
      <vt:lpstr>PowerPoint Presentation</vt:lpstr>
      <vt:lpstr>PowerPoint Presentation</vt:lpstr>
      <vt:lpstr>Regular LSA Exchanges</vt:lpstr>
      <vt:lpstr>Dijkstra’s link-state routing algorithm</vt:lpstr>
      <vt:lpstr>Example of topology to Graph structure</vt:lpstr>
      <vt:lpstr>Dijkstra’s link-state routing algorithm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another example</vt:lpstr>
      <vt:lpstr>Autonomous System</vt:lpstr>
      <vt:lpstr>Hierarchical OSPF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10_Lec 1</dc:title>
  <dc:creator>Microsoft Office User</dc:creator>
  <cp:lastModifiedBy>Microsoft Office User</cp:lastModifiedBy>
  <cp:revision>12</cp:revision>
  <dcterms:created xsi:type="dcterms:W3CDTF">2023-10-05T03:28:57Z</dcterms:created>
  <dcterms:modified xsi:type="dcterms:W3CDTF">2023-10-09T05:15:45Z</dcterms:modified>
</cp:coreProperties>
</file>