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w6v+E+hxGX/NkW6ewaxKlQGa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GillSans-bold.fntdata"/><Relationship Id="rId10" Type="http://schemas.openxmlformats.org/officeDocument/2006/relationships/slide" Target="slides/slide6.xml"/><Relationship Id="rId32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1" name="Google Shape;24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lang="en-US" sz="1800">
                <a:latin typeface="Times"/>
                <a:ea typeface="Times"/>
                <a:cs typeface="Times"/>
                <a:sym typeface="Times"/>
              </a:rPr>
              <a:t>For Ethernet, the actual amount of time a node waits is K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512 bit times (i.e., </a:t>
            </a:r>
            <a:r>
              <a:rPr i="1" lang="en-US" sz="1800">
                <a:latin typeface="Times"/>
                <a:ea typeface="Times"/>
                <a:cs typeface="Times"/>
                <a:sym typeface="Times"/>
              </a:rPr>
              <a:t>K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times the amount of time needed to send 512 bits into the Ethernet) and the maxi- mum value that </a:t>
            </a:r>
            <a:r>
              <a:rPr i="1" lang="en-US" sz="180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can take is capped at 10.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lang="en-US" sz="1800">
                <a:latin typeface="Times"/>
                <a:ea typeface="Times"/>
                <a:cs typeface="Times"/>
                <a:sym typeface="Times"/>
              </a:rPr>
              <a:t>let </a:t>
            </a:r>
            <a:r>
              <a:rPr i="1" lang="en-US" sz="180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prop denote the maximum time it takes signal energy to propagate between any two adapters. Let </a:t>
            </a:r>
            <a:r>
              <a:rPr i="1" lang="en-US" sz="180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trans be the time to transmit a maximum-size frame (approximately 1.2 msecs for a 10 Mbps Ethernet).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Week 11_Lec3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CSMA and MAC addresses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638" lvl="0" marL="4048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address allocation administered by IEEE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manufacturer buys portion of MAC address space (to assure uniqueness)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analogy: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address: like Social Security Number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address: like postal address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MAC flat address: portability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move interface from one LAN to another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 IP address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portable: depends on IP subnet to which node is attached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ARP: address resolution protocol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6082748" y="2344599"/>
            <a:ext cx="5193195" cy="95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ARP table: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IP node (host, router) on LAN has table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determine interface’s MAC address, knowing its IP address?</a:t>
            </a:r>
            <a:endParaRPr/>
          </a:p>
        </p:txBody>
      </p:sp>
      <p:grpSp>
        <p:nvGrpSpPr>
          <p:cNvPr id="262" name="Google Shape;262;p11"/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cxnSp>
          <p:nvCxnSpPr>
            <p:cNvPr id="263" name="Google Shape;263;p11"/>
            <p:cNvCxnSpPr/>
            <p:nvPr/>
          </p:nvCxnSpPr>
          <p:spPr>
            <a:xfrm>
              <a:off x="4951134" y="4423877"/>
              <a:ext cx="90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1"/>
            <p:cNvCxnSpPr/>
            <p:nvPr/>
          </p:nvCxnSpPr>
          <p:spPr>
            <a:xfrm>
              <a:off x="6735625" y="3504024"/>
              <a:ext cx="0" cy="6556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1"/>
            <p:cNvCxnSpPr/>
            <p:nvPr/>
          </p:nvCxnSpPr>
          <p:spPr>
            <a:xfrm rot="10800000">
              <a:off x="6511994" y="5451266"/>
              <a:ext cx="0" cy="4381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11"/>
            <p:cNvSpPr/>
            <p:nvPr/>
          </p:nvSpPr>
          <p:spPr>
            <a:xfrm>
              <a:off x="5578337" y="3746015"/>
              <a:ext cx="2046288" cy="2049462"/>
            </a:xfrm>
            <a:custGeom>
              <a:rect b="b" l="l" r="r" t="t"/>
              <a:pathLst>
                <a:path extrusionOk="0" h="1255" w="1292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11"/>
            <p:cNvCxnSpPr/>
            <p:nvPr/>
          </p:nvCxnSpPr>
          <p:spPr>
            <a:xfrm rot="10800000">
              <a:off x="7599225" y="4472884"/>
              <a:ext cx="79692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1"/>
            <p:cNvSpPr txBox="1"/>
            <p:nvPr/>
          </p:nvSpPr>
          <p:spPr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1A-2F-BB-76-09-AD</a:t>
              </a:r>
              <a:endParaRPr/>
            </a:p>
          </p:txBody>
        </p:sp>
        <p:cxnSp>
          <p:nvCxnSpPr>
            <p:cNvPr id="269" name="Google Shape;269;p11"/>
            <p:cNvCxnSpPr/>
            <p:nvPr/>
          </p:nvCxnSpPr>
          <p:spPr>
            <a:xfrm rot="10800000">
              <a:off x="8157727" y="4588902"/>
              <a:ext cx="0" cy="3730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11"/>
            <p:cNvSpPr txBox="1"/>
            <p:nvPr/>
          </p:nvSpPr>
          <p:spPr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58-23-D7-FA-20-B0</a:t>
              </a:r>
              <a:endParaRPr/>
            </a:p>
          </p:txBody>
        </p:sp>
        <p:cxnSp>
          <p:nvCxnSpPr>
            <p:cNvPr id="271" name="Google Shape;271;p11"/>
            <p:cNvCxnSpPr/>
            <p:nvPr/>
          </p:nvCxnSpPr>
          <p:spPr>
            <a:xfrm rot="10800000">
              <a:off x="6615181" y="5886035"/>
              <a:ext cx="36036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2" name="Google Shape;272;p11"/>
            <p:cNvSpPr txBox="1"/>
            <p:nvPr/>
          </p:nvSpPr>
          <p:spPr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0C-C4-11-6F-E3-98</a:t>
              </a:r>
              <a:endParaRPr/>
            </a:p>
          </p:txBody>
        </p:sp>
        <p:cxnSp>
          <p:nvCxnSpPr>
            <p:cNvPr id="273" name="Google Shape;273;p11"/>
            <p:cNvCxnSpPr/>
            <p:nvPr/>
          </p:nvCxnSpPr>
          <p:spPr>
            <a:xfrm rot="10800000">
              <a:off x="4887634" y="4579452"/>
              <a:ext cx="0" cy="3730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4" name="Google Shape;274;p11"/>
            <p:cNvSpPr txBox="1"/>
            <p:nvPr/>
          </p:nvSpPr>
          <p:spPr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71-65-F7-2B-08-53</a:t>
              </a:r>
              <a:endParaRPr/>
            </a:p>
          </p:txBody>
        </p:sp>
        <p:sp>
          <p:nvSpPr>
            <p:cNvPr id="275" name="Google Shape;275;p11"/>
            <p:cNvSpPr txBox="1"/>
            <p:nvPr/>
          </p:nvSpPr>
          <p:spPr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LAN</a:t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6641253" y="3505846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11"/>
            <p:cNvGrpSpPr/>
            <p:nvPr/>
          </p:nvGrpSpPr>
          <p:grpSpPr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278" name="Google Shape;278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0" name="Google Shape;280;p11"/>
            <p:cNvSpPr/>
            <p:nvPr/>
          </p:nvSpPr>
          <p:spPr>
            <a:xfrm rot="5400000">
              <a:off x="4749555" y="4292181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440078" y="5759156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 rot="5400000">
              <a:off x="8184260" y="4354101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283;p11"/>
            <p:cNvGrpSpPr/>
            <p:nvPr/>
          </p:nvGrpSpPr>
          <p:grpSpPr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284" name="Google Shape;284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11"/>
            <p:cNvGrpSpPr/>
            <p:nvPr/>
          </p:nvGrpSpPr>
          <p:grpSpPr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descr="desktop_computer_stylized_medium" id="287" name="Google Shape;287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9" name="Google Shape;289;p11"/>
            <p:cNvCxnSpPr/>
            <p:nvPr/>
          </p:nvCxnSpPr>
          <p:spPr>
            <a:xfrm rot="10800000">
              <a:off x="6872122" y="3639236"/>
              <a:ext cx="2548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90" name="Google Shape;290;p11"/>
            <p:cNvGrpSpPr/>
            <p:nvPr/>
          </p:nvGrpSpPr>
          <p:grpSpPr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291" name="Google Shape;291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93;p11"/>
            <p:cNvSpPr txBox="1"/>
            <p:nvPr/>
          </p:nvSpPr>
          <p:spPr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137.196.7.78</a:t>
              </a:r>
              <a:endParaRPr/>
            </a:p>
          </p:txBody>
        </p:sp>
        <p:sp>
          <p:nvSpPr>
            <p:cNvPr id="294" name="Google Shape;294;p11"/>
            <p:cNvSpPr txBox="1"/>
            <p:nvPr/>
          </p:nvSpPr>
          <p:spPr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137.196.7.88</a:t>
              </a:r>
              <a:endParaRPr/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137.196.7.23</a:t>
              </a:r>
              <a:endParaRPr/>
            </a:p>
          </p:txBody>
        </p:sp>
      </p:grpSp>
      <p:grpSp>
        <p:nvGrpSpPr>
          <p:cNvPr id="297" name="Google Shape;297;p11"/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298" name="Google Shape;298;p11"/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301" name="Google Shape;301;p11"/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304" name="Google Shape;304;p11"/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305" name="Google Shape;305;p11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1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</p:grpSp>
      <p:sp>
        <p:nvSpPr>
          <p:cNvPr id="310" name="Google Shape;310;p11"/>
          <p:cNvSpPr txBox="1"/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IP/MAC address mappings for some LAN nodes: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en-US" sz="20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&lt; IP address; MAC address; TTL&gt;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TTL (Time To Live): time after which address mapping will be forgotten (typically 20 min)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2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2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2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2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2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12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325" name="Google Shape;325;p12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26" name="Google Shape;326;p12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327" name="Google Shape;32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2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12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31" name="Google Shape;331;p12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332" name="Google Shape;33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2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335" name="Google Shape;33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12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338" name="Google Shape;338;p12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40" name="Google Shape;340;p12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342" name="Google Shape;342;p12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12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344" name="Google Shape;344;p12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45" name="Google Shape;345;p12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346" name="Google Shape;34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12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349" name="Google Shape;349;p12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350" name="Google Shape;350;p12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351" name="Google Shape;351;p12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2" name="Google Shape;352;p12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353" name="Google Shape;353;p12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2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b="0" i="0" lang="en-US" sz="1800" u="none" cap="none" strike="noStrike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355" name="Google Shape;355;p12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6" name="Google Shape;356;p12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/>
              </a:p>
            </p:txBody>
          </p:sp>
          <p:sp>
            <p:nvSpPr>
              <p:cNvPr id="357" name="Google Shape;357;p12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/>
              </a:p>
            </p:txBody>
          </p:sp>
          <p:cxnSp>
            <p:nvCxnSpPr>
              <p:cNvPr id="358" name="Google Shape;358;p12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2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0" name="Google Shape;360;p12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361" name="Google Shape;361;p12"/>
          <p:cNvSpPr txBox="1"/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12"/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363" name="Google Shape;363;p12"/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31775" lvl="0" marL="2317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broadcasts ARP query, containing B's IP addr</a:t>
              </a:r>
              <a:endParaRPr/>
            </a:p>
            <a:p>
              <a:pPr indent="-234950" lvl="1" marL="40481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destination MAC address = FF-FF-FF-FF-FF-FF</a:t>
              </a:r>
              <a:endParaRPr/>
            </a:p>
            <a:p>
              <a:pPr indent="-234950" lvl="1" marL="40481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 nodes on LAN receive ARP query </a:t>
              </a:r>
              <a:endParaRPr/>
            </a:p>
          </p:txBody>
        </p:sp>
        <p:grpSp>
          <p:nvGrpSpPr>
            <p:cNvPr id="364" name="Google Shape;364;p12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365" name="Google Shape;365;p12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2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367" name="Google Shape;367;p12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368" name="Google Shape;368;p12"/>
            <p:cNvSpPr/>
            <p:nvPr/>
          </p:nvSpPr>
          <p:spPr>
            <a:xfrm>
              <a:off x="7269663" y="168712"/>
              <a:ext cx="3357443" cy="1491377"/>
            </a:xfrm>
            <a:custGeom>
              <a:rect b="b" l="l" r="r" t="t"/>
              <a:pathLst>
                <a:path extrusionOk="0" h="1491377" w="3070984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7843"/>
                  </a:srgbClr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Source MAC:  71-65-F7-2B-08-53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Source IP: 137.196.7.23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Target IP address: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371" name="Google Shape;371;p12"/>
          <p:cNvGrpSpPr/>
          <p:nvPr/>
        </p:nvGrpSpPr>
        <p:grpSpPr>
          <a:xfrm>
            <a:off x="5367131" y="3596877"/>
            <a:ext cx="2849218" cy="2007708"/>
            <a:chOff x="437322" y="4803913"/>
            <a:chExt cx="2849218" cy="2007708"/>
          </a:xfrm>
        </p:grpSpPr>
        <p:sp>
          <p:nvSpPr>
            <p:cNvPr id="372" name="Google Shape;372;p12"/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BD6EE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 rot="-5400000">
              <a:off x="1408044" y="5105399"/>
              <a:ext cx="775252" cy="17227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BD6EE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BD6EE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12"/>
            <p:cNvGrpSpPr/>
            <p:nvPr/>
          </p:nvGrpSpPr>
          <p:grpSpPr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376" name="Google Shape;376;p12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2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2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2"/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380" name="Google Shape;380;p12"/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382" name="Google Shape;382;p12"/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frame (sent to FF-FF-FF-FF-FF-FF)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3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3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13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1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3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3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13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98" name="Google Shape;398;p13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399" name="Google Shape;39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1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13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13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03" name="Google Shape;403;p13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404" name="Google Shape;40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1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13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407" name="Google Shape;40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3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410" name="Google Shape;410;p13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414" name="Google Shape;414;p13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13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416" name="Google Shape;416;p13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17" name="Google Shape;417;p13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418" name="Google Shape;41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1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13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423" name="Google Shape;423;p13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3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b="0" i="0" lang="en-US" sz="1800" u="none" cap="none" strike="noStrike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427" name="Google Shape;427;p13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8" name="Google Shape;428;p13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/>
              </a:p>
            </p:txBody>
          </p:sp>
          <p:sp>
            <p:nvSpPr>
              <p:cNvPr id="429" name="Google Shape;429;p13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/>
              </a:p>
            </p:txBody>
          </p:sp>
          <p:cxnSp>
            <p:nvCxnSpPr>
              <p:cNvPr id="430" name="Google Shape;430;p13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13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2" name="Google Shape;432;p13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433" name="Google Shape;433;p13"/>
          <p:cNvSpPr txBox="1"/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13"/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435" name="Google Shape;435;p13"/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34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replies to A with ARP response, giving its MAC address</a:t>
              </a:r>
              <a:endParaRPr/>
            </a:p>
          </p:txBody>
        </p:sp>
        <p:grpSp>
          <p:nvGrpSpPr>
            <p:cNvPr id="436" name="Google Shape;436;p13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grpSp>
        <p:nvGrpSpPr>
          <p:cNvPr id="439" name="Google Shape;439;p13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440" name="Google Shape;440;p13"/>
            <p:cNvSpPr/>
            <p:nvPr/>
          </p:nvSpPr>
          <p:spPr>
            <a:xfrm>
              <a:off x="7269663" y="168712"/>
              <a:ext cx="3357443" cy="1491377"/>
            </a:xfrm>
            <a:custGeom>
              <a:rect b="b" l="l" r="r" t="t"/>
              <a:pathLst>
                <a:path extrusionOk="0" h="1491377" w="3070984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7843"/>
                  </a:srgbClr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Target IP address: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Target MAC address: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58-23-D7-FA-20-B0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443" name="Google Shape;443;p13"/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444" name="Google Shape;444;p13"/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BD6EE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13"/>
            <p:cNvGrpSpPr/>
            <p:nvPr/>
          </p:nvGrpSpPr>
          <p:grpSpPr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3"/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sp>
        <p:nvSpPr>
          <p:cNvPr id="452" name="Google Shape;452;p13"/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 message into Ethernet frame (sent to 71-65-F7-2B-08-53)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14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14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14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1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4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14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14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14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467" name="Google Shape;467;p14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8" name="Google Shape;468;p14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469" name="Google Shape;46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4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2" name="Google Shape;472;p14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3" name="Google Shape;473;p14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474" name="Google Shape;47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1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4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477" name="Google Shape;47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1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14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480" name="Google Shape;480;p14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1" name="Google Shape;481;p14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82" name="Google Shape;482;p14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83" name="Google Shape;483;p14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484" name="Google Shape;484;p14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14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486" name="Google Shape;486;p14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87" name="Google Shape;487;p14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488" name="Google Shape;48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1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4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491" name="Google Shape;491;p14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493" name="Google Shape;493;p14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4" name="Google Shape;494;p14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b="0" i="0" lang="en-US" sz="1800" u="none" cap="none" strike="noStrike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497" name="Google Shape;497;p14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98" name="Google Shape;498;p14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/>
              </a:p>
            </p:txBody>
          </p:sp>
          <p:cxnSp>
            <p:nvCxnSpPr>
              <p:cNvPr id="500" name="Google Shape;500;p14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14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02" name="Google Shape;502;p14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503" name="Google Shape;503;p14"/>
          <p:cNvSpPr txBox="1"/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14"/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505" name="Google Shape;505;p14"/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34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receives B’s reply, adds B entry into its local ARP table</a:t>
              </a:r>
              <a:endParaRPr/>
            </a:p>
          </p:txBody>
        </p:sp>
        <p:grpSp>
          <p:nvGrpSpPr>
            <p:cNvPr id="506" name="Google Shape;506;p14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</p:grpSp>
      <p:grpSp>
        <p:nvGrpSpPr>
          <p:cNvPr id="509" name="Google Shape;509;p14"/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510" name="Google Shape;510;p14"/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BD6EE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1" name="Google Shape;511;p14"/>
            <p:cNvGrpSpPr/>
            <p:nvPr/>
          </p:nvGrpSpPr>
          <p:grpSpPr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512" name="Google Shape;512;p14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DEA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" name="Google Shape;515;p14"/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516" name="Google Shape;516;p14"/>
            <p:cNvSpPr txBox="1"/>
            <p:nvPr/>
          </p:nvSpPr>
          <p:spPr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137.196.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7.14</a:t>
              </a:r>
              <a:endParaRPr/>
            </a:p>
          </p:txBody>
        </p:sp>
        <p:sp>
          <p:nvSpPr>
            <p:cNvPr id="517" name="Google Shape;517;p14"/>
            <p:cNvSpPr txBox="1"/>
            <p:nvPr/>
          </p:nvSpPr>
          <p:spPr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58-23-D7-FA-20-B0</a:t>
              </a:r>
              <a:endParaRPr/>
            </a:p>
          </p:txBody>
        </p:sp>
        <p:sp>
          <p:nvSpPr>
            <p:cNvPr id="518" name="Google Shape;518;p14"/>
            <p:cNvSpPr txBox="1"/>
            <p:nvPr/>
          </p:nvSpPr>
          <p:spPr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5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5"/>
          <p:cNvSpPr txBox="1"/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1125" lvl="0" marL="111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walkthrough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 sending a  datagram from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225425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on addressing – at IP (datagram) and MAC layer (frame) levels</a:t>
            </a:r>
            <a:endParaRPr/>
          </a:p>
        </p:txBody>
      </p:sp>
      <p:cxnSp>
        <p:nvCxnSpPr>
          <p:cNvPr id="527" name="Google Shape;527;p15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15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0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5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15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5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15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533" name="Google Shape;533;p15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15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15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5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537" name="Google Shape;537;p15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538" name="Google Shape;538;p15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40" name="Google Shape;540;p15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541" name="Google Shape;541;p1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543" name="Google Shape;543;p15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4" name="Google Shape;544;p15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5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5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15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8" name="Google Shape;548;p15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9" name="Google Shape;549;p15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550" name="Google Shape;55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1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15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53" name="Google Shape;553;p15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554" name="Google Shape;55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1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15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7" name="Google Shape;557;p15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58" name="Google Shape;558;p15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559" name="Google Shape;55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1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15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562" name="Google Shape;56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1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15"/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565" name="Google Shape;565;p15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566" name="Google Shape;566;p15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567" name="Google Shape;567;p15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568" name="Google Shape;568;p15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569" name="Google Shape;569;p15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570" name="Google Shape;570;p15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571" name="Google Shape;571;p15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572" name="Google Shape;572;p15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573" name="Google Shape;573;p15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cxnSp>
          <p:nvCxnSpPr>
            <p:cNvPr id="574" name="Google Shape;574;p15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5" name="Google Shape;575;p15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8" name="Google Shape;578;p15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579" name="Google Shape;579;p15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580" name="Google Shape;580;p15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sp>
          <p:nvSpPr>
            <p:cNvPr id="581" name="Google Shape;581;p15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582" name="Google Shape;582;p15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583" name="Google Shape;583;p15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4" name="Google Shape;584;p15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85" name="Google Shape;585;p15"/>
          <p:cNvSpPr txBox="1"/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that: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knows B’s IP address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knows IP address of first hop router, R 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(how?)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knows R’s MAC address 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(how?)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6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16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594" name="Google Shape;594;p16"/>
            <p:cNvCxnSpPr/>
            <p:nvPr/>
          </p:nvCxnSpPr>
          <p:spPr>
            <a:xfrm>
              <a:off x="4293702" y="5340624"/>
              <a:ext cx="3233531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5" name="Google Shape;595;p16"/>
            <p:cNvSpPr txBox="1"/>
            <p:nvPr/>
          </p:nvSpPr>
          <p:spPr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20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6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597" name="Google Shape;597;p16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599" name="Google Shape;599;p16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600" name="Google Shape;600;p16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601" name="Google Shape;601;p16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602" name="Google Shape;602;p16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603" name="Google Shape;603;p16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604" name="Google Shape;604;p16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637582" y="4808121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" name="Google Shape;606;p16"/>
            <p:cNvCxnSpPr/>
            <p:nvPr/>
          </p:nvCxnSpPr>
          <p:spPr>
            <a:xfrm>
              <a:off x="3334370" y="4787483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 flipH="1" rot="10800000">
              <a:off x="3406935" y="5732045"/>
              <a:ext cx="283036" cy="54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Google Shape;609;p16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2" name="Google Shape;612;p16"/>
            <p:cNvSpPr txBox="1"/>
            <p:nvPr/>
          </p:nvSpPr>
          <p:spPr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grpSp>
          <p:nvGrpSpPr>
            <p:cNvPr id="613" name="Google Shape;613;p16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614" name="Google Shape;614;p16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615" name="Google Shape;615;p16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616" name="Google Shape;616;p16"/>
            <p:cNvCxnSpPr/>
            <p:nvPr/>
          </p:nvCxnSpPr>
          <p:spPr>
            <a:xfrm flipH="1" rot="10800000">
              <a:off x="8215932" y="4787483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7" name="Google Shape;617;p16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618" name="Google Shape;618;p16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619" name="Google Shape;619;p16"/>
            <p:cNvCxnSpPr/>
            <p:nvPr/>
          </p:nvCxnSpPr>
          <p:spPr>
            <a:xfrm rot="10800000">
              <a:off x="8156672" y="5684421"/>
              <a:ext cx="267105" cy="2009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Google Shape;620;p16"/>
            <p:cNvSpPr/>
            <p:nvPr/>
          </p:nvSpPr>
          <p:spPr>
            <a:xfrm>
              <a:off x="7476157" y="4811296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 txBox="1"/>
            <p:nvPr/>
          </p:nvSpPr>
          <p:spPr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grpSp>
          <p:nvGrpSpPr>
            <p:cNvPr id="622" name="Google Shape;622;p16"/>
            <p:cNvGrpSpPr/>
            <p:nvPr/>
          </p:nvGrpSpPr>
          <p:grpSpPr>
            <a:xfrm>
              <a:off x="5001868" y="5038254"/>
              <a:ext cx="1310632" cy="501151"/>
              <a:chOff x="4909105" y="5767126"/>
              <a:chExt cx="1310632" cy="501151"/>
            </a:xfrm>
          </p:grpSpPr>
          <p:sp>
            <p:nvSpPr>
              <p:cNvPr id="623" name="Google Shape;623;p16"/>
              <p:cNvSpPr/>
              <p:nvPr/>
            </p:nvSpPr>
            <p:spPr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25" name="Google Shape;625;p16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626" name="Google Shape;626;p1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627" name="Google Shape;627;p1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628" name="Google Shape;628;p1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29" name="Google Shape;629;p1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1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1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1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33" name="Google Shape;633;p16"/>
            <p:cNvSpPr/>
            <p:nvPr/>
          </p:nvSpPr>
          <p:spPr>
            <a:xfrm rot="5400000">
              <a:off x="3161022" y="4666815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34" name="Google Shape;634;p16"/>
            <p:cNvGrpSpPr/>
            <p:nvPr/>
          </p:nvGrpSpPr>
          <p:grpSpPr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635" name="Google Shape;63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7" name="Google Shape;637;p16"/>
            <p:cNvSpPr/>
            <p:nvPr/>
          </p:nvSpPr>
          <p:spPr>
            <a:xfrm rot="5400000">
              <a:off x="3271833" y="5687855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38" name="Google Shape;638;p16"/>
            <p:cNvGrpSpPr/>
            <p:nvPr/>
          </p:nvGrpSpPr>
          <p:grpSpPr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descr="desktop_computer_stylized_medium" id="639" name="Google Shape;639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0" name="Google Shape;640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1" name="Google Shape;641;p16"/>
            <p:cNvSpPr/>
            <p:nvPr/>
          </p:nvSpPr>
          <p:spPr>
            <a:xfrm rot="5400000">
              <a:off x="8726575" y="4653061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 rot="5400000">
              <a:off x="8496816" y="5784803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43" name="Google Shape;643;p16"/>
            <p:cNvGrpSpPr/>
            <p:nvPr/>
          </p:nvGrpSpPr>
          <p:grpSpPr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644" name="Google Shape;644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5" name="Google Shape;645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6"/>
            <p:cNvGrpSpPr/>
            <p:nvPr/>
          </p:nvGrpSpPr>
          <p:grpSpPr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descr="desktop_computer_stylized_medium" id="647" name="Google Shape;64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8" name="Google Shape;648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9" name="Google Shape;649;p16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0" name="Google Shape;650;p16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51" name="Google Shape;651;p16"/>
          <p:cNvSpPr/>
          <p:nvPr/>
        </p:nvSpPr>
        <p:spPr>
          <a:xfrm>
            <a:off x="3527282" y="3404150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16"/>
          <p:cNvGrpSpPr/>
          <p:nvPr/>
        </p:nvGrpSpPr>
        <p:grpSpPr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653" name="Google Shape;653;p16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 txBox="1"/>
            <p:nvPr/>
          </p:nvSpPr>
          <p:spPr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</a:t>
              </a:r>
              <a:endParaRPr/>
            </a:p>
          </p:txBody>
        </p:sp>
        <p:cxnSp>
          <p:nvCxnSpPr>
            <p:cNvPr id="656" name="Google Shape;656;p16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16"/>
          <p:cNvGrpSpPr/>
          <p:nvPr/>
        </p:nvGrpSpPr>
        <p:grpSpPr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661" name="Google Shape;661;p16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662" name="Google Shape;662;p16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3" name="Google Shape;663;p16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6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65" name="Google Shape;665;p16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666" name="Google Shape;666;p16"/>
          <p:cNvGrpSpPr/>
          <p:nvPr/>
        </p:nvGrpSpPr>
        <p:grpSpPr>
          <a:xfrm>
            <a:off x="3166920" y="3221588"/>
            <a:ext cx="146050" cy="385762"/>
            <a:chOff x="1272" y="1762"/>
            <a:chExt cx="92" cy="243"/>
          </a:xfrm>
        </p:grpSpPr>
        <p:cxnSp>
          <p:nvCxnSpPr>
            <p:cNvPr id="667" name="Google Shape;667;p16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69" name="Google Shape;669;p16"/>
          <p:cNvSpPr/>
          <p:nvPr/>
        </p:nvSpPr>
        <p:spPr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creates IP datagram with IP source A, destination B </a:t>
            </a:r>
            <a:endParaRPr/>
          </a:p>
        </p:txBody>
      </p:sp>
      <p:sp>
        <p:nvSpPr>
          <p:cNvPr id="670" name="Google Shape;670;p16"/>
          <p:cNvSpPr/>
          <p:nvPr/>
        </p:nvSpPr>
        <p:spPr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creates link-layer frame containing A-to-B IP datagram</a:t>
            </a:r>
            <a:endParaRPr/>
          </a:p>
          <a:p>
            <a:pPr indent="-231775" lvl="1" marL="57467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R's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address is frame’s destination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1" name="Google Shape;671;p16"/>
          <p:cNvGrpSpPr/>
          <p:nvPr/>
        </p:nvGrpSpPr>
        <p:grpSpPr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672" name="Google Shape;672;p16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  <p:grpSp>
          <p:nvGrpSpPr>
            <p:cNvPr id="673" name="Google Shape;673;p16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674" name="Google Shape;674;p16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6" name="Google Shape;676;p16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16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6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6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80" name="Google Shape;680;p16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1" name="Google Shape;681;p16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2" name="Google Shape;682;p16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3" name="Google Shape;683;p16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7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17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692" name="Google Shape;692;p17"/>
            <p:cNvCxnSpPr/>
            <p:nvPr/>
          </p:nvCxnSpPr>
          <p:spPr>
            <a:xfrm>
              <a:off x="4293702" y="5340624"/>
              <a:ext cx="3233531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3" name="Google Shape;693;p17"/>
            <p:cNvSpPr txBox="1"/>
            <p:nvPr/>
          </p:nvSpPr>
          <p:spPr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20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695" name="Google Shape;695;p17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696" name="Google Shape;696;p17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697" name="Google Shape;697;p17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698" name="Google Shape;698;p17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699" name="Google Shape;699;p17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700" name="Google Shape;700;p17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701" name="Google Shape;701;p17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702" name="Google Shape;702;p17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637582" y="4808121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" name="Google Shape;704;p17"/>
            <p:cNvCxnSpPr/>
            <p:nvPr/>
          </p:nvCxnSpPr>
          <p:spPr>
            <a:xfrm>
              <a:off x="3334370" y="4787483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7"/>
            <p:cNvCxnSpPr/>
            <p:nvPr/>
          </p:nvCxnSpPr>
          <p:spPr>
            <a:xfrm flipH="1" rot="10800000">
              <a:off x="3406935" y="5732045"/>
              <a:ext cx="283036" cy="54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7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7" name="Google Shape;707;p17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0" name="Google Shape;710;p17"/>
            <p:cNvSpPr txBox="1"/>
            <p:nvPr/>
          </p:nvSpPr>
          <p:spPr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grpSp>
          <p:nvGrpSpPr>
            <p:cNvPr id="711" name="Google Shape;711;p17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712" name="Google Shape;712;p17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713" name="Google Shape;713;p17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714" name="Google Shape;714;p17"/>
            <p:cNvCxnSpPr/>
            <p:nvPr/>
          </p:nvCxnSpPr>
          <p:spPr>
            <a:xfrm flipH="1" rot="10800000">
              <a:off x="8215932" y="4787483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5" name="Google Shape;715;p17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716" name="Google Shape;716;p17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717" name="Google Shape;717;p17"/>
            <p:cNvCxnSpPr/>
            <p:nvPr/>
          </p:nvCxnSpPr>
          <p:spPr>
            <a:xfrm rot="10800000">
              <a:off x="8156672" y="5684421"/>
              <a:ext cx="267105" cy="2009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8" name="Google Shape;718;p17"/>
            <p:cNvSpPr/>
            <p:nvPr/>
          </p:nvSpPr>
          <p:spPr>
            <a:xfrm>
              <a:off x="7476157" y="4811296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 txBox="1"/>
            <p:nvPr/>
          </p:nvSpPr>
          <p:spPr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>
              <a:off x="5001868" y="5038254"/>
              <a:ext cx="1310632" cy="501151"/>
              <a:chOff x="4909105" y="5767126"/>
              <a:chExt cx="1310632" cy="501151"/>
            </a:xfrm>
          </p:grpSpPr>
          <p:sp>
            <p:nvSpPr>
              <p:cNvPr id="721" name="Google Shape;721;p17"/>
              <p:cNvSpPr/>
              <p:nvPr/>
            </p:nvSpPr>
            <p:spPr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3" name="Google Shape;723;p17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724" name="Google Shape;724;p17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726" name="Google Shape;726;p17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727" name="Google Shape;727;p17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17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17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17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9CC2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31" name="Google Shape;731;p17"/>
            <p:cNvSpPr/>
            <p:nvPr/>
          </p:nvSpPr>
          <p:spPr>
            <a:xfrm rot="5400000">
              <a:off x="3161022" y="4666815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32" name="Google Shape;732;p17"/>
            <p:cNvGrpSpPr/>
            <p:nvPr/>
          </p:nvGrpSpPr>
          <p:grpSpPr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733" name="Google Shape;733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4" name="Google Shape;734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5" name="Google Shape;735;p17"/>
            <p:cNvSpPr/>
            <p:nvPr/>
          </p:nvSpPr>
          <p:spPr>
            <a:xfrm rot="5400000">
              <a:off x="3271833" y="5687855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36" name="Google Shape;736;p17"/>
            <p:cNvGrpSpPr/>
            <p:nvPr/>
          </p:nvGrpSpPr>
          <p:grpSpPr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descr="desktop_computer_stylized_medium" id="737" name="Google Shape;737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8" name="Google Shape;738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9" name="Google Shape;739;p17"/>
            <p:cNvSpPr/>
            <p:nvPr/>
          </p:nvSpPr>
          <p:spPr>
            <a:xfrm rot="5400000">
              <a:off x="8726575" y="4653061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 rot="5400000">
              <a:off x="8496816" y="5784803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41" name="Google Shape;741;p17"/>
            <p:cNvGrpSpPr/>
            <p:nvPr/>
          </p:nvGrpSpPr>
          <p:grpSpPr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742" name="Google Shape;742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3" name="Google Shape;743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4" name="Google Shape;744;p17"/>
            <p:cNvGrpSpPr/>
            <p:nvPr/>
          </p:nvGrpSpPr>
          <p:grpSpPr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descr="desktop_computer_stylized_medium" id="745" name="Google Shape;745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6" name="Google Shape;746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47" name="Google Shape;747;p17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8" name="Google Shape;748;p17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49" name="Google Shape;749;p17"/>
          <p:cNvGrpSpPr/>
          <p:nvPr/>
        </p:nvGrpSpPr>
        <p:grpSpPr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750" name="Google Shape;750;p1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 txBox="1"/>
            <p:nvPr/>
          </p:nvSpPr>
          <p:spPr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</a:t>
              </a:r>
              <a:endParaRPr/>
            </a:p>
          </p:txBody>
        </p:sp>
        <p:cxnSp>
          <p:nvCxnSpPr>
            <p:cNvPr id="753" name="Google Shape;753;p1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7" name="Google Shape;757;p17"/>
          <p:cNvSpPr/>
          <p:nvPr/>
        </p:nvSpPr>
        <p:spPr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 sent from A to R</a:t>
            </a:r>
            <a:endParaRPr/>
          </a:p>
        </p:txBody>
      </p:sp>
      <p:grpSp>
        <p:nvGrpSpPr>
          <p:cNvPr id="758" name="Google Shape;758;p17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759" name="Google Shape;759;p17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762" name="Google Shape;762;p17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7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4" name="Google Shape;764;p17"/>
          <p:cNvSpPr/>
          <p:nvPr/>
        </p:nvSpPr>
        <p:spPr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 received at R, datagram removed, passed up to IP</a:t>
            </a:r>
            <a:endParaRPr/>
          </a:p>
        </p:txBody>
      </p:sp>
      <p:grpSp>
        <p:nvGrpSpPr>
          <p:cNvPr id="765" name="Google Shape;765;p17"/>
          <p:cNvGrpSpPr/>
          <p:nvPr/>
        </p:nvGrpSpPr>
        <p:grpSpPr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766" name="Google Shape;766;p1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/>
            </a:p>
          </p:txBody>
        </p:sp>
        <p:grpSp>
          <p:nvGrpSpPr>
            <p:cNvPr id="767" name="Google Shape;767;p1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68" name="Google Shape;768;p1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0" name="Google Shape;770;p1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74" name="Google Shape;774;p1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75" name="Google Shape;775;p1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76" name="Google Shape;776;p1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77" name="Google Shape;777;p1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8" name="Google Shape;778;p17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779" name="Google Shape;779;p17"/>
          <p:cNvGrpSpPr/>
          <p:nvPr/>
        </p:nvGrpSpPr>
        <p:grpSpPr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780" name="Google Shape;780;p17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17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17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17"/>
          <p:cNvGrpSpPr/>
          <p:nvPr/>
        </p:nvGrpSpPr>
        <p:grpSpPr>
          <a:xfrm>
            <a:off x="4139501" y="2695932"/>
            <a:ext cx="2011363" cy="979488"/>
            <a:chOff x="4493" y="1480"/>
            <a:chExt cx="1267" cy="617"/>
          </a:xfrm>
        </p:grpSpPr>
        <p:cxnSp>
          <p:nvCxnSpPr>
            <p:cNvPr id="784" name="Google Shape;784;p17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85" name="Google Shape;785;p17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6" name="Google Shape;786;p17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8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18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18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0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8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797" name="Google Shape;797;p18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798" name="Google Shape;798;p18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799" name="Google Shape;799;p18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800" name="Google Shape;800;p18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801" name="Google Shape;801;p18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802" name="Google Shape;802;p18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803" name="Google Shape;803;p18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804" name="Google Shape;804;p18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805" name="Google Shape;805;p18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p18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8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8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18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18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1" name="Google Shape;811;p18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" name="Google Shape;812;p18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813" name="Google Shape;813;p18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814" name="Google Shape;814;p18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815" name="Google Shape;815;p18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816" name="Google Shape;816;p18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18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818" name="Google Shape;818;p18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819" name="Google Shape;819;p18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18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8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822" name="Google Shape;822;p18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823" name="Google Shape;823;p18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25" name="Google Shape;825;p18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826" name="Google Shape;826;p1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828" name="Google Shape;828;p1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29" name="Google Shape;829;p1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1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33" name="Google Shape;833;p18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34" name="Google Shape;834;p18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835" name="Google Shape;83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Google Shape;836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" name="Google Shape;837;p18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839" name="Google Shape;83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Google Shape;840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18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2" name="Google Shape;842;p18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3" name="Google Shape;843;p18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844" name="Google Shape;84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Google Shape;845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46" name="Google Shape;846;p18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7" name="Google Shape;847;p18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18"/>
          <p:cNvSpPr/>
          <p:nvPr/>
        </p:nvSpPr>
        <p:spPr>
          <a:xfrm>
            <a:off x="7008951" y="3383377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Google Shape;849;p18"/>
          <p:cNvGrpSpPr/>
          <p:nvPr/>
        </p:nvGrpSpPr>
        <p:grpSpPr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850" name="Google Shape;850;p1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1" name="Google Shape;851;p1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1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3" name="Google Shape;853;p18"/>
          <p:cNvSpPr txBox="1"/>
          <p:nvPr/>
        </p:nvSpPr>
        <p:spPr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src: 111.111.111.111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IP dest: 222.222.222.222</a:t>
            </a:r>
            <a:endParaRPr/>
          </a:p>
        </p:txBody>
      </p:sp>
      <p:grpSp>
        <p:nvGrpSpPr>
          <p:cNvPr id="854" name="Google Shape;854;p18"/>
          <p:cNvGrpSpPr/>
          <p:nvPr/>
        </p:nvGrpSpPr>
        <p:grpSpPr>
          <a:xfrm>
            <a:off x="6639063" y="3191289"/>
            <a:ext cx="146050" cy="385763"/>
            <a:chOff x="1272" y="1762"/>
            <a:chExt cx="92" cy="243"/>
          </a:xfrm>
        </p:grpSpPr>
        <p:cxnSp>
          <p:nvCxnSpPr>
            <p:cNvPr id="855" name="Google Shape;855;p18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6" name="Google Shape;856;p18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7" name="Google Shape;857;p18"/>
          <p:cNvGrpSpPr/>
          <p:nvPr/>
        </p:nvGrpSpPr>
        <p:grpSpPr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858" name="Google Shape;858;p18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p1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60" name="Google Shape;860;p1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2" name="Google Shape;862;p1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66" name="Google Shape;866;p1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68" name="Google Shape;868;p1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69" name="Google Shape;869;p1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70" name="Google Shape;870;p18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871" name="Google Shape;87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2" name="Google Shape;872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18"/>
          <p:cNvSpPr/>
          <p:nvPr/>
        </p:nvSpPr>
        <p:spPr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determines outgoing interface, passes datagram with IP source A, destination B to link layer </a:t>
            </a:r>
            <a:endParaRPr/>
          </a:p>
        </p:txBody>
      </p:sp>
      <p:sp>
        <p:nvSpPr>
          <p:cNvPr id="874" name="Google Shape;874;p18"/>
          <p:cNvSpPr/>
          <p:nvPr/>
        </p:nvSpPr>
        <p:spPr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creates link-layer frame containing A-to-B IP datagram. Frame destination address: B's MAC address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18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876" name="Google Shape;876;p18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879" name="Google Shape;879;p1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9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9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19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9" name="Google Shape;889;p19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0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9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891" name="Google Shape;891;p19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893" name="Google Shape;893;p19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894" name="Google Shape;894;p19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895" name="Google Shape;895;p19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896" name="Google Shape;896;p19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897" name="Google Shape;897;p19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898" name="Google Shape;898;p19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899" name="Google Shape;899;p19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0" name="Google Shape;900;p19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19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19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19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19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5" name="Google Shape;905;p19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19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907" name="Google Shape;907;p19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908" name="Google Shape;908;p19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909" name="Google Shape;909;p19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910" name="Google Shape;910;p19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19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912" name="Google Shape;912;p19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913" name="Google Shape;913;p19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19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9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916" name="Google Shape;916;p19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917" name="Google Shape;917;p19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19" name="Google Shape;919;p19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920" name="Google Shape;920;p19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922" name="Google Shape;922;p19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23" name="Google Shape;923;p1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1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19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1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27" name="Google Shape;927;p19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28" name="Google Shape;928;p19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929" name="Google Shape;9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19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2" name="Google Shape;932;p19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933" name="Google Shape;93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4" name="Google Shape;934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5" name="Google Shape;935;p19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6" name="Google Shape;936;p19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7" name="Google Shape;937;p19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938" name="Google Shape;93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0" name="Google Shape;940;p19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1" name="Google Shape;941;p19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42" name="Google Shape;942;p19"/>
          <p:cNvGrpSpPr/>
          <p:nvPr/>
        </p:nvGrpSpPr>
        <p:grpSpPr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943" name="Google Shape;943;p1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46" name="Google Shape;946;p1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1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0" name="Google Shape;950;p19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951" name="Google Shape;95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2" name="Google Shape;952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19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954" name="Google Shape;954;p19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57" name="Google Shape;957;p1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1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19"/>
          <p:cNvGrpSpPr/>
          <p:nvPr/>
        </p:nvGrpSpPr>
        <p:grpSpPr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960" name="Google Shape;960;p19"/>
            <p:cNvGrpSpPr/>
            <p:nvPr/>
          </p:nvGrpSpPr>
          <p:grpSpPr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961" name="Google Shape;961;p19"/>
              <p:cNvGrpSpPr/>
              <p:nvPr/>
            </p:nvGrpSpPr>
            <p:grpSpPr>
              <a:xfrm>
                <a:off x="1337" y="1990"/>
                <a:ext cx="90" cy="154"/>
                <a:chOff x="1337" y="1990"/>
                <a:chExt cx="90" cy="154"/>
              </a:xfrm>
            </p:grpSpPr>
            <p:cxnSp>
              <p:nvCxnSpPr>
                <p:cNvPr id="962" name="Google Shape;962;p19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3" name="Google Shape;963;p19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64" name="Google Shape;964;p19"/>
              <p:cNvSpPr txBox="1"/>
              <p:nvPr/>
            </p:nvSpPr>
            <p:spPr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grpSp>
          <p:nvGrpSpPr>
            <p:cNvPr id="965" name="Google Shape;965;p19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966" name="Google Shape;966;p19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7" name="Google Shape;967;p19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968" name="Google Shape;968;p19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9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0" name="Google Shape;970;p19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1" name="Google Shape;971;p19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2" name="Google Shape;972;p19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3" name="Google Shape;973;p19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74" name="Google Shape;974;p19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975" name="Google Shape;975;p19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976" name="Google Shape;976;p19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978" name="Google Shape;978;p19"/>
          <p:cNvSpPr/>
          <p:nvPr/>
        </p:nvSpPr>
        <p:spPr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transmits link-layer frame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9"/>
          <p:cNvSpPr/>
          <p:nvPr/>
        </p:nvSpPr>
        <p:spPr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determines outgoing interface, passes datagram with IP source A, destination B to link layer </a:t>
            </a:r>
            <a:endParaRPr/>
          </a:p>
        </p:txBody>
      </p:sp>
      <p:sp>
        <p:nvSpPr>
          <p:cNvPr id="980" name="Google Shape;980;p19"/>
          <p:cNvSpPr/>
          <p:nvPr/>
        </p:nvSpPr>
        <p:spPr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creates link-layer frame containing A-to-B IP datagram. Frame destination address: B's MAC address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CSMA (carrier sense multiple access)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CSMA: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listen before transmit: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if channel sensed idle: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transmit entire frame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if channel sensed busy: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defer transmission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analogy: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interrupt others!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CSMA/CD: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CSMA with </a:t>
            </a:r>
            <a:r>
              <a:rPr b="0" i="1" lang="en-US" sz="32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collision detection</a:t>
            </a:r>
            <a:endParaRPr b="0" i="1" sz="28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collisions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within short time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colliding transmissions aborted, reducing channel wastage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collision detection easy in wired, difficult with wireless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analogy: 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polite conversationalist 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Google Shape;988;p20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9" name="Google Shape;989;p20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0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0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991" name="Google Shape;991;p20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992" name="Google Shape;992;p20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993" name="Google Shape;993;p20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994" name="Google Shape;994;p20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995" name="Google Shape;995;p20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996" name="Google Shape;996;p20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997" name="Google Shape;997;p20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998" name="Google Shape;998;p20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0" name="Google Shape;1000;p20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20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20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20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20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05" name="Google Shape;1005;p20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20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1007" name="Google Shape;1007;p20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008" name="Google Shape;1008;p20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1009" name="Google Shape;1009;p20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1010" name="Google Shape;1010;p20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0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1012" name="Google Shape;1012;p20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1013" name="Google Shape;1013;p20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20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0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016" name="Google Shape;1016;p20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1017" name="Google Shape;1017;p20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19" name="Google Shape;1019;p20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020" name="Google Shape;1020;p2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1022" name="Google Shape;1022;p2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023" name="Google Shape;1023;p2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27" name="Google Shape;1027;p20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28" name="Google Shape;1028;p20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1029" name="Google Shape;102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1" name="Google Shape;1031;p20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32" name="Google Shape;1032;p20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1033" name="Google Shape;103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4" name="Google Shape;1034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5" name="Google Shape;1035;p20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6" name="Google Shape;1036;p20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37" name="Google Shape;1037;p20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1038" name="Google Shape;10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Google Shape;1039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40" name="Google Shape;1040;p20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1" name="Google Shape;1041;p20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42" name="Google Shape;1042;p20"/>
          <p:cNvGrpSpPr/>
          <p:nvPr/>
        </p:nvGrpSpPr>
        <p:grpSpPr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1043" name="Google Shape;1043;p2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046" name="Google Shape;1046;p2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0" name="Google Shape;1050;p20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1051" name="Google Shape;105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2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20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054" name="Google Shape;1054;p20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057" name="Google Shape;1057;p2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9" name="Google Shape;1059;p20"/>
          <p:cNvSpPr/>
          <p:nvPr/>
        </p:nvSpPr>
        <p:spPr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frame, extracts IP datagram destination B </a:t>
            </a:r>
            <a:endParaRPr/>
          </a:p>
        </p:txBody>
      </p:sp>
      <p:sp>
        <p:nvSpPr>
          <p:cNvPr id="1060" name="Google Shape;1060;p20"/>
          <p:cNvSpPr/>
          <p:nvPr/>
        </p:nvSpPr>
        <p:spPr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passes datagram up protocol stack to IP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1" name="Google Shape;1061;p20"/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1062" name="Google Shape;1062;p20"/>
            <p:cNvGrpSpPr/>
            <p:nvPr/>
          </p:nvGrpSpPr>
          <p:grpSpPr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063" name="Google Shape;1063;p20"/>
              <p:cNvGrpSpPr/>
              <p:nvPr/>
            </p:nvGrpSpPr>
            <p:grpSpPr>
              <a:xfrm>
                <a:off x="1337" y="1990"/>
                <a:ext cx="90" cy="154"/>
                <a:chOff x="1337" y="1990"/>
                <a:chExt cx="90" cy="154"/>
              </a:xfrm>
            </p:grpSpPr>
            <p:cxnSp>
              <p:nvCxnSpPr>
                <p:cNvPr id="1064" name="Google Shape;1064;p2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5" name="Google Shape;1065;p2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66" name="Google Shape;1066;p20"/>
              <p:cNvSpPr txBox="1"/>
              <p:nvPr/>
            </p:nvSpPr>
            <p:spPr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sp>
          <p:nvSpPr>
            <p:cNvPr id="1067" name="Google Shape;1067;p20"/>
            <p:cNvSpPr/>
            <p:nvPr/>
          </p:nvSpPr>
          <p:spPr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8" name="Google Shape;1068;p20"/>
            <p:cNvCxnSpPr/>
            <p:nvPr/>
          </p:nvCxnSpPr>
          <p:spPr>
            <a:xfrm>
              <a:off x="1259848" y="3805997"/>
              <a:ext cx="0" cy="2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0"/>
            <p:cNvCxnSpPr/>
            <p:nvPr/>
          </p:nvCxnSpPr>
          <p:spPr>
            <a:xfrm>
              <a:off x="1412248" y="3805997"/>
              <a:ext cx="0" cy="2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0"/>
            <p:cNvCxnSpPr/>
            <p:nvPr/>
          </p:nvCxnSpPr>
          <p:spPr>
            <a:xfrm rot="10800000">
              <a:off x="1170948" y="3182110"/>
              <a:ext cx="3175" cy="7461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71" name="Google Shape;1071;p20"/>
            <p:cNvCxnSpPr/>
            <p:nvPr/>
          </p:nvCxnSpPr>
          <p:spPr>
            <a:xfrm>
              <a:off x="1316998" y="3359910"/>
              <a:ext cx="3175" cy="5683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day in the life: scenario</a:t>
            </a:r>
            <a:endParaRPr/>
          </a:p>
        </p:txBody>
      </p:sp>
      <p:sp>
        <p:nvSpPr>
          <p:cNvPr id="1077" name="Google Shape;1077;p2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8" name="Google Shape;1078;p21"/>
          <p:cNvSpPr/>
          <p:nvPr/>
        </p:nvSpPr>
        <p:spPr>
          <a:xfrm>
            <a:off x="5037166" y="1832733"/>
            <a:ext cx="3494531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21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1"/>
          <p:cNvSpPr txBox="1"/>
          <p:nvPr/>
        </p:nvSpPr>
        <p:spPr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1081" name="Google Shape;1081;p21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21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21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21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21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21"/>
          <p:cNvCxnSpPr/>
          <p:nvPr/>
        </p:nvCxnSpPr>
        <p:spPr>
          <a:xfrm flipH="1">
            <a:off x="7205382" y="2772055"/>
            <a:ext cx="260350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21"/>
          <p:cNvSpPr/>
          <p:nvPr/>
        </p:nvSpPr>
        <p:spPr>
          <a:xfrm>
            <a:off x="1169707" y="47516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Google Shape;1088;p21"/>
          <p:cNvCxnSpPr/>
          <p:nvPr/>
        </p:nvCxnSpPr>
        <p:spPr>
          <a:xfrm flipH="1" rot="10800000">
            <a:off x="4560607" y="36801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21"/>
          <p:cNvSpPr txBox="1"/>
          <p:nvPr/>
        </p:nvSpPr>
        <p:spPr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Google’s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64.233.160.0/19 </a:t>
            </a:r>
            <a:endParaRPr/>
          </a:p>
        </p:txBody>
      </p:sp>
      <p:cxnSp>
        <p:nvCxnSpPr>
          <p:cNvPr id="1090" name="Google Shape;1090;p21"/>
          <p:cNvCxnSpPr/>
          <p:nvPr/>
        </p:nvCxnSpPr>
        <p:spPr>
          <a:xfrm flipH="1" rot="10800000">
            <a:off x="3139795" y="54993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21"/>
          <p:cNvSpPr txBox="1"/>
          <p:nvPr/>
        </p:nvSpPr>
        <p:spPr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1092" name="Google Shape;1092;p21"/>
          <p:cNvSpPr txBox="1"/>
          <p:nvPr/>
        </p:nvSpPr>
        <p:spPr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sp>
        <p:nvSpPr>
          <p:cNvPr id="1093" name="Google Shape;1093;p21"/>
          <p:cNvSpPr txBox="1"/>
          <p:nvPr/>
        </p:nvSpPr>
        <p:spPr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4" name="Google Shape;1094;p21"/>
          <p:cNvGrpSpPr/>
          <p:nvPr/>
        </p:nvGrpSpPr>
        <p:grpSpPr>
          <a:xfrm flipH="1">
            <a:off x="5890932" y="3667405"/>
            <a:ext cx="400050" cy="152400"/>
            <a:chOff x="3228" y="1776"/>
            <a:chExt cx="252" cy="96"/>
          </a:xfrm>
        </p:grpSpPr>
        <p:cxnSp>
          <p:nvCxnSpPr>
            <p:cNvPr id="1095" name="Google Shape;1095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7" name="Google Shape;1097;p21"/>
          <p:cNvGrpSpPr/>
          <p:nvPr/>
        </p:nvGrpSpPr>
        <p:grpSpPr>
          <a:xfrm rot="10800000">
            <a:off x="6043332" y="3143530"/>
            <a:ext cx="400050" cy="152400"/>
            <a:chOff x="3228" y="1776"/>
            <a:chExt cx="252" cy="96"/>
          </a:xfrm>
        </p:grpSpPr>
        <p:cxnSp>
          <p:nvCxnSpPr>
            <p:cNvPr id="1098" name="Google Shape;1098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0" name="Google Shape;1100;p21"/>
          <p:cNvGrpSpPr/>
          <p:nvPr/>
        </p:nvGrpSpPr>
        <p:grpSpPr>
          <a:xfrm rot="10800000">
            <a:off x="8143595" y="3834092"/>
            <a:ext cx="400050" cy="152400"/>
            <a:chOff x="3228" y="1776"/>
            <a:chExt cx="252" cy="96"/>
          </a:xfrm>
        </p:grpSpPr>
        <p:cxnSp>
          <p:nvCxnSpPr>
            <p:cNvPr id="1101" name="Google Shape;1101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3" name="Google Shape;1103;p21"/>
          <p:cNvGrpSpPr/>
          <p:nvPr/>
        </p:nvGrpSpPr>
        <p:grpSpPr>
          <a:xfrm flipH="1" rot="10800000">
            <a:off x="7319682" y="3853142"/>
            <a:ext cx="295275" cy="114300"/>
            <a:chOff x="3228" y="1776"/>
            <a:chExt cx="252" cy="96"/>
          </a:xfrm>
        </p:grpSpPr>
        <p:cxnSp>
          <p:nvCxnSpPr>
            <p:cNvPr id="1104" name="Google Shape;1104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6" name="Google Shape;1106;p21"/>
          <p:cNvGrpSpPr/>
          <p:nvPr/>
        </p:nvGrpSpPr>
        <p:grpSpPr>
          <a:xfrm rot="-10390311">
            <a:off x="7591145" y="3195917"/>
            <a:ext cx="452437" cy="57150"/>
            <a:chOff x="3228" y="1776"/>
            <a:chExt cx="252" cy="96"/>
          </a:xfrm>
        </p:grpSpPr>
        <p:cxnSp>
          <p:nvCxnSpPr>
            <p:cNvPr id="1107" name="Google Shape;1107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9" name="Google Shape;1109;p21"/>
          <p:cNvGrpSpPr/>
          <p:nvPr/>
        </p:nvGrpSpPr>
        <p:grpSpPr>
          <a:xfrm>
            <a:off x="6733895" y="3400705"/>
            <a:ext cx="295275" cy="114300"/>
            <a:chOff x="3228" y="1776"/>
            <a:chExt cx="252" cy="96"/>
          </a:xfrm>
        </p:grpSpPr>
        <p:cxnSp>
          <p:nvCxnSpPr>
            <p:cNvPr id="1110" name="Google Shape;1110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2" name="Google Shape;1112;p21"/>
          <p:cNvGrpSpPr/>
          <p:nvPr/>
        </p:nvGrpSpPr>
        <p:grpSpPr>
          <a:xfrm flipH="1">
            <a:off x="7372070" y="3400705"/>
            <a:ext cx="295275" cy="114300"/>
            <a:chOff x="3228" y="1776"/>
            <a:chExt cx="252" cy="96"/>
          </a:xfrm>
        </p:grpSpPr>
        <p:cxnSp>
          <p:nvCxnSpPr>
            <p:cNvPr id="1113" name="Google Shape;1113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5" name="Google Shape;1115;p21"/>
          <p:cNvGrpSpPr/>
          <p:nvPr/>
        </p:nvGrpSpPr>
        <p:grpSpPr>
          <a:xfrm>
            <a:off x="5786157" y="5348567"/>
            <a:ext cx="295275" cy="114300"/>
            <a:chOff x="3228" y="1776"/>
            <a:chExt cx="252" cy="96"/>
          </a:xfrm>
        </p:grpSpPr>
        <p:cxnSp>
          <p:nvCxnSpPr>
            <p:cNvPr id="1116" name="Google Shape;1116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8" name="Google Shape;1118;p21"/>
          <p:cNvGrpSpPr/>
          <p:nvPr/>
        </p:nvGrpSpPr>
        <p:grpSpPr>
          <a:xfrm flipH="1">
            <a:off x="6424332" y="5348567"/>
            <a:ext cx="295275" cy="114300"/>
            <a:chOff x="3228" y="1776"/>
            <a:chExt cx="252" cy="96"/>
          </a:xfrm>
        </p:grpSpPr>
        <p:cxnSp>
          <p:nvCxnSpPr>
            <p:cNvPr id="1119" name="Google Shape;1119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1" name="Google Shape;1121;p21"/>
          <p:cNvGrpSpPr/>
          <p:nvPr/>
        </p:nvGrpSpPr>
        <p:grpSpPr>
          <a:xfrm>
            <a:off x="4019270" y="5705755"/>
            <a:ext cx="295275" cy="114300"/>
            <a:chOff x="3228" y="1776"/>
            <a:chExt cx="252" cy="96"/>
          </a:xfrm>
        </p:grpSpPr>
        <p:cxnSp>
          <p:nvCxnSpPr>
            <p:cNvPr id="1122" name="Google Shape;1122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4" name="Google Shape;1124;p21"/>
          <p:cNvGrpSpPr/>
          <p:nvPr/>
        </p:nvGrpSpPr>
        <p:grpSpPr>
          <a:xfrm flipH="1">
            <a:off x="4657445" y="5705755"/>
            <a:ext cx="295275" cy="114300"/>
            <a:chOff x="3228" y="1776"/>
            <a:chExt cx="252" cy="96"/>
          </a:xfrm>
        </p:grpSpPr>
        <p:cxnSp>
          <p:nvCxnSpPr>
            <p:cNvPr id="1125" name="Google Shape;1125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7" name="Google Shape;1127;p21"/>
          <p:cNvGrpSpPr/>
          <p:nvPr/>
        </p:nvGrpSpPr>
        <p:grpSpPr>
          <a:xfrm rot="10800000">
            <a:off x="4862232" y="5410480"/>
            <a:ext cx="295275" cy="114300"/>
            <a:chOff x="3228" y="1776"/>
            <a:chExt cx="252" cy="96"/>
          </a:xfrm>
        </p:grpSpPr>
        <p:cxnSp>
          <p:nvCxnSpPr>
            <p:cNvPr id="1128" name="Google Shape;1128;p21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21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130" name="Google Shape;1130;p21"/>
          <p:cNvSpPr txBox="1"/>
          <p:nvPr/>
        </p:nvSpPr>
        <p:spPr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68.80.2.0/24</a:t>
            </a:r>
            <a:endParaRPr/>
          </a:p>
        </p:txBody>
      </p:sp>
      <p:grpSp>
        <p:nvGrpSpPr>
          <p:cNvPr id="1131" name="Google Shape;1131;p21"/>
          <p:cNvGrpSpPr/>
          <p:nvPr/>
        </p:nvGrpSpPr>
        <p:grpSpPr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1132" name="Google Shape;1132;p21"/>
            <p:cNvGrpSpPr/>
            <p:nvPr/>
          </p:nvGrpSpPr>
          <p:grpSpPr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1133" name="Google Shape;1133;p21"/>
              <p:cNvSpPr/>
              <p:nvPr/>
            </p:nvSpPr>
            <p:spPr>
              <a:xfrm>
                <a:off x="135" y="836"/>
                <a:ext cx="928" cy="702"/>
              </a:xfrm>
              <a:custGeom>
                <a:rect b="b" l="l" r="r" t="t"/>
                <a:pathLst>
                  <a:path extrusionOk="0" h="10000" w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12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4" name="Google Shape;1134;p21"/>
              <p:cNvGrpSpPr/>
              <p:nvPr/>
            </p:nvGrpSpPr>
            <p:grpSpPr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1135" name="Google Shape;1135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6" name="Google Shape;1136;p21"/>
                <p:cNvSpPr/>
                <p:nvPr/>
              </p:nvSpPr>
              <p:spPr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7" name="Google Shape;1137;p21"/>
              <p:cNvSpPr/>
              <p:nvPr/>
            </p:nvSpPr>
            <p:spPr>
              <a:xfrm>
                <a:off x="146" y="833"/>
                <a:ext cx="696" cy="439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8" name="Google Shape;1138;p21"/>
            <p:cNvSpPr txBox="1"/>
            <p:nvPr/>
          </p:nvSpPr>
          <p:spPr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/>
            </a:p>
          </p:txBody>
        </p:sp>
      </p:grpSp>
      <p:grpSp>
        <p:nvGrpSpPr>
          <p:cNvPr id="1139" name="Google Shape;1139;p21"/>
          <p:cNvGrpSpPr/>
          <p:nvPr/>
        </p:nvGrpSpPr>
        <p:grpSpPr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1140" name="Google Shape;1140;p2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5" name="Google Shape;1145;p21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146" name="Google Shape;1146;p21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8" name="Google Shape;1148;p21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9" name="Google Shape;1149;p21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150" name="Google Shape;1150;p21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2" name="Google Shape;1152;p21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4" name="Google Shape;1154;p21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155" name="Google Shape;1155;p21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7" name="Google Shape;1157;p2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21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159" name="Google Shape;1159;p21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1" name="Google Shape;1161;p21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2" name="Google Shape;1172;p21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1173" name="Google Shape;1173;p2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2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6" name="Google Shape;1176;p2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0" name="Google Shape;1180;p21"/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1181" name="Google Shape;1181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83" name="Google Shape;1183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4" name="Google Shape;1184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8" name="Google Shape;1188;p21"/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1189" name="Google Shape;1189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91" name="Google Shape;1191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92" name="Google Shape;1192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21"/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1197" name="Google Shape;1197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199" name="Google Shape;1199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00" name="Google Shape;1200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4" name="Google Shape;1204;p21"/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1205" name="Google Shape;1205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207" name="Google Shape;1207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08" name="Google Shape;1208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2" name="Google Shape;1212;p21"/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1213" name="Google Shape;1213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215" name="Google Shape;1215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16" name="Google Shape;1216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0" name="Google Shape;1220;p21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1" name="Google Shape;1221;p21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22" name="Google Shape;1222;p21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1223" name="Google Shape;122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4" name="Google Shape;1224;p21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225" name="Google Shape;122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6" name="Google Shape;1226;p21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2" name="Google Shape;1232;p21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233" name="Google Shape;1233;p2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9" name="Google Shape;1239;p21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5" name="Google Shape;1245;p21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46" name="Google Shape;1246;p21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1247" name="Google Shape;1247;p2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249" name="Google Shape;1249;p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0" name="Google Shape;1250;p2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4" name="Google Shape;1254;p21"/>
          <p:cNvSpPr/>
          <p:nvPr/>
        </p:nvSpPr>
        <p:spPr>
          <a:xfrm>
            <a:off x="685800" y="2756646"/>
            <a:ext cx="1313330" cy="5115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>
                  <a:alpha val="66666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5" name="Google Shape;1255;p21"/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1256" name="Google Shape;1256;p21"/>
            <p:cNvSpPr txBox="1"/>
            <p:nvPr/>
          </p:nvSpPr>
          <p:spPr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web page</a:t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1450329" y="4799922"/>
              <a:ext cx="1531630" cy="868892"/>
            </a:xfrm>
            <a:custGeom>
              <a:rect b="b" l="l" r="r" t="t"/>
              <a:pathLst>
                <a:path extrusionOk="0" h="10000" w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12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8" name="Google Shape;1258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84743" y="4817138"/>
              <a:ext cx="1243012" cy="76835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259" name="Google Shape;1259;p21"/>
          <p:cNvGrpSpPr/>
          <p:nvPr/>
        </p:nvGrpSpPr>
        <p:grpSpPr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1260" name="Google Shape;1260;p2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5" name="Google Shape;1265;p21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266" name="Google Shape;1266;p21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8" name="Google Shape;1268;p21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9" name="Google Shape;1269;p21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270" name="Google Shape;1270;p21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2" name="Google Shape;1272;p21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4" name="Google Shape;1274;p21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275" name="Google Shape;1275;p21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1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7" name="Google Shape;1277;p2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8" name="Google Shape;1278;p21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279" name="Google Shape;1279;p21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1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1" name="Google Shape;1281;p21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p21"/>
          <p:cNvSpPr txBox="1"/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 client attaches to network 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3" name="Google Shape;1293;p21"/>
          <p:cNvSpPr txBox="1"/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web page: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www.google.com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784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4" name="Google Shape;1294;p21"/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grpSp>
        <p:nvGrpSpPr>
          <p:cNvPr id="1295" name="Google Shape;1295;p21"/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descr="A picture containing table, drawing&#10;&#10;Description automatically generated" id="1296" name="Google Shape;1296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7" name="Google Shape;1297;p21"/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Sounds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simple!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2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day in the life: connecting to the Internet</a:t>
            </a:r>
            <a:endParaRPr/>
          </a:p>
        </p:txBody>
      </p:sp>
      <p:sp>
        <p:nvSpPr>
          <p:cNvPr id="1303" name="Google Shape;1303;p2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4" name="Google Shape;1304;p22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5" name="Google Shape;1305;p22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2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2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22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22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2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1311" name="Google Shape;1311;p22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3" name="Google Shape;1313;p22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14" name="Google Shape;1314;p2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18" name="Google Shape;1318;p22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9" name="Google Shape;1319;p22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20" name="Google Shape;1320;p22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1321" name="Google Shape;132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2" name="Google Shape;1322;p22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323" name="Google Shape;132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4" name="Google Shape;1324;p22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22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331" name="Google Shape;1331;p22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7" name="Google Shape;1337;p22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3" name="Google Shape;1343;p22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44" name="Google Shape;1344;p22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1345" name="Google Shape;1345;p2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347" name="Google Shape;1347;p2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48" name="Google Shape;1348;p2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2" name="Google Shape;1352;p22"/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  <a:endParaRPr/>
          </a:p>
        </p:txBody>
      </p:sp>
      <p:sp>
        <p:nvSpPr>
          <p:cNvPr id="1353" name="Google Shape;1353;p22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client</a:t>
            </a:r>
            <a:endParaRPr/>
          </a:p>
        </p:txBody>
      </p:sp>
      <p:sp>
        <p:nvSpPr>
          <p:cNvPr id="1354" name="Google Shape;1354;p22"/>
          <p:cNvSpPr txBox="1"/>
          <p:nvPr/>
        </p:nvSpPr>
        <p:spPr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laptop needs to get its own IP address, addr of first-hop router, addr of DNS server: use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/>
          </a:p>
        </p:txBody>
      </p:sp>
      <p:grpSp>
        <p:nvGrpSpPr>
          <p:cNvPr id="1355" name="Google Shape;1355;p22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1356" name="Google Shape;1356;p22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7" name="Google Shape;1357;p22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358" name="Google Shape;1358;p22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2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360" name="Google Shape;1360;p22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1" name="Google Shape;1361;p22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2" name="Google Shape;1362;p22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22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64" name="Google Shape;1364;p22"/>
          <p:cNvGrpSpPr/>
          <p:nvPr/>
        </p:nvGrpSpPr>
        <p:grpSpPr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1365" name="Google Shape;1365;p22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grpSp>
        <p:nvGrpSpPr>
          <p:cNvPr id="1367" name="Google Shape;1367;p22"/>
          <p:cNvGrpSpPr/>
          <p:nvPr/>
        </p:nvGrpSpPr>
        <p:grpSpPr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1368" name="Google Shape;1368;p22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369" name="Google Shape;1369;p22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370" name="Google Shape;1370;p22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371" name="Google Shape;1371;p2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2" name="Google Shape;1372;p22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373" name="Google Shape;1373;p22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22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5" name="Google Shape;1375;p22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376" name="Google Shape;1376;p22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377" name="Google Shape;1377;p2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8" name="Google Shape;1378;p22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379" name="Google Shape;1379;p2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80" name="Google Shape;1380;p2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2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82" name="Google Shape;1382;p22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383" name="Google Shape;1383;p22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4" name="Google Shape;1384;p22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5" name="Google Shape;1385;p22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86" name="Google Shape;1386;p22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87" name="Google Shape;1387;p22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88" name="Google Shape;1388;p22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89" name="Google Shape;1389;p22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90" name="Google Shape;1390;p22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391" name="Google Shape;1391;p22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2" name="Google Shape;1392;p22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93" name="Google Shape;1393;p22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394" name="Google Shape;1394;p22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22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96" name="Google Shape;1396;p22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22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8" name="Google Shape;1398;p22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99" name="Google Shape;1399;p22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22"/>
          <p:cNvGrpSpPr/>
          <p:nvPr/>
        </p:nvGrpSpPr>
        <p:grpSpPr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1401" name="Google Shape;1401;p22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402" name="Google Shape;1402;p22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403" name="Google Shape;1403;p22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04" name="Google Shape;1404;p2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5" name="Google Shape;1405;p22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406" name="Google Shape;1406;p2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7" name="Google Shape;1407;p2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8" name="Google Shape;1408;p2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409" name="Google Shape;1409;p22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1" name="Google Shape;1411;p22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1415" name="Google Shape;1415;p22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6" name="Google Shape;1416;p22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17" name="Google Shape;1417;p22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2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419" name="Google Shape;1419;p22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2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2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2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23" name="Google Shape;1423;p22"/>
          <p:cNvGrpSpPr/>
          <p:nvPr/>
        </p:nvGrpSpPr>
        <p:grpSpPr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1424" name="Google Shape;1424;p22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25" name="Google Shape;1425;p22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26" name="Google Shape;1426;p22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27" name="Google Shape;1427;p2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8" name="Google Shape;1428;p22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429" name="Google Shape;1429;p22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2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1" name="Google Shape;1431;p22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32" name="Google Shape;1432;p22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33" name="Google Shape;1433;p2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4" name="Google Shape;1434;p22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435" name="Google Shape;1435;p2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36" name="Google Shape;1436;p2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7" name="Google Shape;1437;p2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38" name="Google Shape;1438;p22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39" name="Google Shape;1439;p22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2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1" name="Google Shape;1441;p22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42" name="Google Shape;1442;p22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43" name="Google Shape;1443;p22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44" name="Google Shape;1444;p22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45" name="Google Shape;1445;p22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46" name="Google Shape;1446;p22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447" name="Google Shape;1447;p22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48" name="Google Shape;1448;p22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49" name="Google Shape;1449;p22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450" name="Google Shape;1450;p22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1" name="Google Shape;1451;p22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52" name="Google Shape;1452;p22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22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4" name="Google Shape;1454;p22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5" name="Google Shape;1455;p22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6" name="Google Shape;1456;p22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22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grpSp>
        <p:nvGrpSpPr>
          <p:cNvPr id="1459" name="Google Shape;1459;p22"/>
          <p:cNvGrpSpPr/>
          <p:nvPr/>
        </p:nvGrpSpPr>
        <p:grpSpPr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460" name="Google Shape;1460;p22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2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sp>
        <p:nvSpPr>
          <p:cNvPr id="1462" name="Google Shape;1462;p22"/>
          <p:cNvSpPr/>
          <p:nvPr/>
        </p:nvSpPr>
        <p:spPr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request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encapsulated</a:t>
            </a:r>
            <a:r>
              <a:rPr lang="en-US" sz="2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encapsulated 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encapsulated 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802.3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22"/>
          <p:cNvSpPr/>
          <p:nvPr/>
        </p:nvSpPr>
        <p:spPr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frame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(dest: FFFFFFFFFFFF) on LAN, received at router running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464" name="Google Shape;1464;p22"/>
          <p:cNvSpPr/>
          <p:nvPr/>
        </p:nvSpPr>
        <p:spPr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de-muxed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IP de-muxed, UDP de-muxed to DHCP </a:t>
            </a:r>
            <a:endParaRPr/>
          </a:p>
        </p:txBody>
      </p:sp>
      <p:grpSp>
        <p:nvGrpSpPr>
          <p:cNvPr id="1465" name="Google Shape;1465;p22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1466" name="Google Shape;1466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1" name="Google Shape;1471;p22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4" name="Google Shape;1474;p22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5" name="Google Shape;1475;p22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476" name="Google Shape;1476;p22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8" name="Google Shape;1478;p22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0" name="Google Shape;1480;p22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481" name="Google Shape;1481;p22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3" name="Google Shape;1483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4" name="Google Shape;1484;p22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485" name="Google Shape;1485;p22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7" name="Google Shape;1487;p22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3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day in the life: connecting to the Internet</a:t>
            </a:r>
            <a:endParaRPr/>
          </a:p>
        </p:txBody>
      </p:sp>
      <p:sp>
        <p:nvSpPr>
          <p:cNvPr id="1503" name="Google Shape;1503;p23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4" name="Google Shape;1504;p23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5" name="Google Shape;1505;p23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23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23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23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23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10" name="Google Shape;1510;p23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1511" name="Google Shape;1511;p2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3" name="Google Shape;1513;p2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14" name="Google Shape;1514;p2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8" name="Google Shape;1518;p23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9" name="Google Shape;1519;p23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20" name="Google Shape;1520;p23"/>
          <p:cNvGrpSpPr/>
          <p:nvPr/>
        </p:nvGrpSpPr>
        <p:grpSpPr>
          <a:xfrm>
            <a:off x="1905000" y="2501153"/>
            <a:ext cx="954696" cy="842220"/>
            <a:chOff x="7432700" y="2327293"/>
            <a:chExt cx="534987" cy="414882"/>
          </a:xfrm>
        </p:grpSpPr>
        <p:pic>
          <p:nvPicPr>
            <p:cNvPr descr="antenna_stylized" id="1521" name="Google Shape;152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522" name="Google Shape;152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3" name="Google Shape;1523;p23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524" name="Google Shape;152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5" name="Google Shape;1525;p23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1" name="Google Shape;1531;p23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532" name="Google Shape;1532;p2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8" name="Google Shape;1538;p23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23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4" name="Google Shape;1544;p23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45" name="Google Shape;1545;p23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1546" name="Google Shape;1546;p2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548" name="Google Shape;1548;p2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49" name="Google Shape;1549;p2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3" name="Google Shape;1553;p23"/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  <a:endParaRPr/>
          </a:p>
        </p:txBody>
      </p:sp>
      <p:sp>
        <p:nvSpPr>
          <p:cNvPr id="1554" name="Google Shape;1554;p23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client</a:t>
            </a:r>
            <a:endParaRPr/>
          </a:p>
        </p:txBody>
      </p:sp>
      <p:grpSp>
        <p:nvGrpSpPr>
          <p:cNvPr id="1555" name="Google Shape;1555;p23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1556" name="Google Shape;1556;p23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7" name="Google Shape;1557;p23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558" name="Google Shape;1558;p23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3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560" name="Google Shape;1560;p23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23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23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23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64" name="Google Shape;1564;p23"/>
          <p:cNvGrpSpPr/>
          <p:nvPr/>
        </p:nvGrpSpPr>
        <p:grpSpPr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1565" name="Google Shape;1565;p23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6" name="Google Shape;1566;p23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567" name="Google Shape;1567;p23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23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569" name="Google Shape;1569;p23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23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23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23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73" name="Google Shape;1573;p23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1574" name="Google Shape;1574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9" name="Google Shape;1579;p2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580" name="Google Shape;1580;p2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23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2" name="Google Shape;1582;p23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3" name="Google Shape;1583;p23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584" name="Google Shape;1584;p23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23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6" name="Google Shape;1586;p23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8" name="Google Shape;1588;p23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589" name="Google Shape;1589;p23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23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1" name="Google Shape;1591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2" name="Google Shape;1592;p2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593" name="Google Shape;1593;p2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5" name="Google Shape;1595;p23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6" name="Google Shape;1606;p23"/>
          <p:cNvSpPr txBox="1"/>
          <p:nvPr/>
        </p:nvSpPr>
        <p:spPr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 formulates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 ACK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client’s IP address, IP address of first-hop router for client, name &amp; IP address of DNS server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1608" name="Google Shape;1608;p23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609" name="Google Shape;1609;p23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610" name="Google Shape;1610;p23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611" name="Google Shape;1611;p23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2" name="Google Shape;1612;p23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613" name="Google Shape;1613;p23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4" name="Google Shape;1614;p23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15" name="Google Shape;1615;p23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616" name="Google Shape;1616;p23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617" name="Google Shape;1617;p23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8" name="Google Shape;1618;p23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619" name="Google Shape;1619;p23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620" name="Google Shape;1620;p23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1" name="Google Shape;1621;p23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622" name="Google Shape;1622;p23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623" name="Google Shape;1623;p23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4" name="Google Shape;1624;p23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5" name="Google Shape;1625;p23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626" name="Google Shape;1626;p23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627" name="Google Shape;1627;p23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628" name="Google Shape;1628;p23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629" name="Google Shape;1629;p23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30" name="Google Shape;1630;p23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631" name="Google Shape;1631;p23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632" name="Google Shape;1632;p23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33" name="Google Shape;1633;p23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634" name="Google Shape;1634;p23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5" name="Google Shape;1635;p23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36" name="Google Shape;1636;p23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23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23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39" name="Google Shape;1639;p23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0" name="Google Shape;1640;p23"/>
          <p:cNvGrpSpPr/>
          <p:nvPr/>
        </p:nvGrpSpPr>
        <p:grpSpPr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1641" name="Google Shape;1641;p23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642" name="Google Shape;1642;p23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643" name="Google Shape;1643;p23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644" name="Google Shape;1644;p23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5" name="Google Shape;1645;p23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646" name="Google Shape;1646;p23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647" name="Google Shape;1647;p23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8" name="Google Shape;1648;p23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649" name="Google Shape;1649;p23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23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1" name="Google Shape;1651;p23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4" name="Google Shape;1654;p23"/>
          <p:cNvGrpSpPr/>
          <p:nvPr/>
        </p:nvGrpSpPr>
        <p:grpSpPr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1655" name="Google Shape;1655;p23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656" name="Google Shape;1656;p23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657" name="Google Shape;1657;p23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658" name="Google Shape;1658;p23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9" name="Google Shape;1659;p23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660" name="Google Shape;1660;p23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1" name="Google Shape;1661;p23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2" name="Google Shape;1662;p23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663" name="Google Shape;1663;p23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664" name="Google Shape;1664;p23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5" name="Google Shape;1665;p23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666" name="Google Shape;1666;p23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667" name="Google Shape;1667;p23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8" name="Google Shape;1668;p23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669" name="Google Shape;1669;p23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670" name="Google Shape;1670;p23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1" name="Google Shape;1671;p23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2" name="Google Shape;1672;p23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673" name="Google Shape;1673;p23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674" name="Google Shape;1674;p23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675" name="Google Shape;1675;p23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676" name="Google Shape;1676;p23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77" name="Google Shape;1677;p23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678" name="Google Shape;1678;p23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679" name="Google Shape;1679;p23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80" name="Google Shape;1680;p23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681" name="Google Shape;1681;p23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2" name="Google Shape;1682;p23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3" name="Google Shape;1683;p23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4" name="Google Shape;1684;p23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Google Shape;1685;p23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86" name="Google Shape;1686;p23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7" name="Google Shape;1687;p23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688" name="Google Shape;1688;p23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3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grpSp>
        <p:nvGrpSpPr>
          <p:cNvPr id="1690" name="Google Shape;1690;p23"/>
          <p:cNvGrpSpPr/>
          <p:nvPr/>
        </p:nvGrpSpPr>
        <p:grpSpPr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1691" name="Google Shape;1691;p23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3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sp>
        <p:nvSpPr>
          <p:cNvPr id="1693" name="Google Shape;1693;p23"/>
          <p:cNvSpPr/>
          <p:nvPr/>
        </p:nvSpPr>
        <p:spPr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 at DHCP server, frame forwarded (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 learning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through LAN, demultiplexing at client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23"/>
          <p:cNvSpPr txBox="1"/>
          <p:nvPr/>
        </p:nvSpPr>
        <p:spPr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Client now has IP address, knows name &amp; addr of DNS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server, IP address of its first-hop router</a:t>
            </a:r>
            <a:endParaRPr/>
          </a:p>
        </p:txBody>
      </p:sp>
      <p:sp>
        <p:nvSpPr>
          <p:cNvPr id="1695" name="Google Shape;1695;p23"/>
          <p:cNvSpPr/>
          <p:nvPr/>
        </p:nvSpPr>
        <p:spPr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client receives DHCP ACK reply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4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900"/>
              <a:t>A day in the life… ARP  </a:t>
            </a:r>
            <a:r>
              <a:rPr lang="en-US" sz="4000"/>
              <a:t>(before DNS, before HTTP)</a:t>
            </a:r>
            <a:endParaRPr/>
          </a:p>
        </p:txBody>
      </p:sp>
      <p:sp>
        <p:nvSpPr>
          <p:cNvPr id="1701" name="Google Shape;1701;p24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2" name="Google Shape;1702;p24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3" name="Google Shape;1703;p24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24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24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24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4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8" name="Google Shape;1708;p24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1709" name="Google Shape;1709;p2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1" name="Google Shape;1711;p2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712" name="Google Shape;1712;p2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6" name="Google Shape;1716;p24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7" name="Google Shape;1717;p24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18" name="Google Shape;1718;p24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1719" name="Google Shape;171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0" name="Google Shape;1720;p24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721" name="Google Shape;172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" name="Google Shape;1722;p24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8" name="Google Shape;1728;p24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729" name="Google Shape;1729;p2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2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2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2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5" name="Google Shape;1735;p24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4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1" name="Google Shape;1741;p24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42" name="Google Shape;1742;p24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1743" name="Google Shape;1743;p2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745" name="Google Shape;1745;p2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46" name="Google Shape;1746;p2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2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2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2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0" name="Google Shape;1750;p24"/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server</a:t>
            </a:r>
            <a:endParaRPr/>
          </a:p>
        </p:txBody>
      </p:sp>
      <p:sp>
        <p:nvSpPr>
          <p:cNvPr id="1751" name="Google Shape;1751;p24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client</a:t>
            </a:r>
            <a:endParaRPr/>
          </a:p>
        </p:txBody>
      </p:sp>
      <p:grpSp>
        <p:nvGrpSpPr>
          <p:cNvPr id="1752" name="Google Shape;1752;p24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1753" name="Google Shape;1753;p24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4" name="Google Shape;1754;p24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755" name="Google Shape;1755;p24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4"/>
              <p:cNvSpPr txBox="1"/>
              <p:nvPr/>
            </p:nvSpPr>
            <p:spPr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757" name="Google Shape;1757;p24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8" name="Google Shape;1758;p24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9" name="Google Shape;1759;p24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0" name="Google Shape;1760;p24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1" name="Google Shape;1761;p24"/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1762" name="Google Shape;1762;p24"/>
            <p:cNvGrpSpPr/>
            <p:nvPr/>
          </p:nvGrpSpPr>
          <p:grpSpPr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1763" name="Google Shape;1763;p24"/>
              <p:cNvSpPr/>
              <p:nvPr/>
            </p:nvSpPr>
            <p:spPr>
              <a:xfrm>
                <a:off x="1424" y="2316"/>
                <a:ext cx="263" cy="441"/>
              </a:xfrm>
              <a:custGeom>
                <a:rect b="b" l="l" r="r" t="t"/>
                <a:pathLst>
                  <a:path extrusionOk="0" h="10000" w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BFBF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4" name="Google Shape;1764;p24"/>
              <p:cNvGrpSpPr/>
              <p:nvPr/>
            </p:nvGrpSpPr>
            <p:grpSpPr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1765" name="Google Shape;1765;p24"/>
                <p:cNvSpPr/>
                <p:nvPr/>
              </p:nvSpPr>
              <p:spPr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24"/>
                <p:cNvSpPr txBox="1"/>
                <p:nvPr/>
              </p:nvSpPr>
              <p:spPr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Eth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</a:t>
                  </a:r>
                  <a:endParaRPr/>
                </a:p>
              </p:txBody>
            </p:sp>
            <p:cxnSp>
              <p:nvCxnSpPr>
                <p:cNvPr id="1767" name="Google Shape;1767;p24"/>
                <p:cNvCxnSpPr/>
                <p:nvPr/>
              </p:nvCxnSpPr>
              <p:spPr>
                <a:xfrm>
                  <a:off x="572" y="3448"/>
                  <a:ext cx="48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8" name="Google Shape;1768;p24"/>
                <p:cNvCxnSpPr/>
                <p:nvPr/>
              </p:nvCxnSpPr>
              <p:spPr>
                <a:xfrm>
                  <a:off x="575" y="3607"/>
                  <a:ext cx="48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69" name="Google Shape;1769;p24"/>
            <p:cNvGrpSpPr/>
            <p:nvPr/>
          </p:nvGrpSpPr>
          <p:grpSpPr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1770" name="Google Shape;1770;p24"/>
              <p:cNvSpPr/>
              <p:nvPr/>
            </p:nvSpPr>
            <p:spPr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4"/>
              <p:cNvSpPr txBox="1"/>
              <p:nvPr/>
            </p:nvSpPr>
            <p:spPr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i="0" lang="en-US" sz="11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ARP</a:t>
                </a:r>
                <a:endParaRPr i="0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72" name="Google Shape;1772;p24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1773" name="Google Shape;1773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8" name="Google Shape;1778;p24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779" name="Google Shape;1779;p24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4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1" name="Google Shape;1781;p24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2" name="Google Shape;1782;p24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783" name="Google Shape;1783;p24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4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24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7" name="Google Shape;1787;p24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788" name="Google Shape;1788;p24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4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0" name="Google Shape;1790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1" name="Google Shape;1791;p24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792" name="Google Shape;1792;p24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4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4" name="Google Shape;1794;p24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5" name="Google Shape;1805;p24"/>
          <p:cNvSpPr txBox="1"/>
          <p:nvPr/>
        </p:nvSpPr>
        <p:spPr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sending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request, need IP address of www.google.com: 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</p:txBody>
      </p:sp>
      <p:grpSp>
        <p:nvGrpSpPr>
          <p:cNvPr id="1806" name="Google Shape;1806;p24"/>
          <p:cNvGrpSpPr/>
          <p:nvPr/>
        </p:nvGrpSpPr>
        <p:grpSpPr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1807" name="Google Shape;1807;p24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1808" name="Google Shape;1808;p24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4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1810" name="Google Shape;1810;p24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1811" name="Google Shape;1811;p24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1812" name="Google Shape;1812;p2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24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1814" name="Google Shape;1814;p24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4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6" name="Google Shape;1816;p24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1817" name="Google Shape;1817;p24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1818" name="Google Shape;1818;p2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24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1820" name="Google Shape;1820;p24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821" name="Google Shape;1821;p24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24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23" name="Google Shape;1823;p24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824" name="Google Shape;1824;p24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4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6" name="Google Shape;1826;p24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7" name="Google Shape;1827;p24"/>
          <p:cNvSpPr/>
          <p:nvPr/>
        </p:nvSpPr>
        <p:spPr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query created, encapsulated in UDP, encapsulated in IP, encapsulated in Eth.  To send frame to router, need MAC address of router interface: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24"/>
          <p:cNvSpPr/>
          <p:nvPr/>
        </p:nvSpPr>
        <p:spPr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 query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broadcast, received by router, which replies with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 reply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giving MAC address of router interface</a:t>
            </a:r>
            <a:endParaRPr/>
          </a:p>
        </p:txBody>
      </p:sp>
      <p:sp>
        <p:nvSpPr>
          <p:cNvPr id="1829" name="Google Shape;1829;p24"/>
          <p:cNvSpPr/>
          <p:nvPr/>
        </p:nvSpPr>
        <p:spPr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now knows MAC address of first hop router, so can now send frame containing DNS query </a:t>
            </a:r>
            <a:endParaRPr/>
          </a:p>
        </p:txBody>
      </p:sp>
      <p:grpSp>
        <p:nvGrpSpPr>
          <p:cNvPr id="1830" name="Google Shape;1830;p24"/>
          <p:cNvGrpSpPr/>
          <p:nvPr/>
        </p:nvGrpSpPr>
        <p:grpSpPr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1831" name="Google Shape;1831;p24"/>
            <p:cNvSpPr/>
            <p:nvPr/>
          </p:nvSpPr>
          <p:spPr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4"/>
            <p:cNvSpPr txBox="1"/>
            <p:nvPr/>
          </p:nvSpPr>
          <p:spPr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 query</a:t>
              </a:r>
              <a:endParaRPr/>
            </a:p>
          </p:txBody>
        </p:sp>
      </p:grpSp>
      <p:grpSp>
        <p:nvGrpSpPr>
          <p:cNvPr id="1836" name="Google Shape;1836;p24"/>
          <p:cNvGrpSpPr/>
          <p:nvPr/>
        </p:nvGrpSpPr>
        <p:grpSpPr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1837" name="Google Shape;1837;p24"/>
            <p:cNvSpPr/>
            <p:nvPr/>
          </p:nvSpPr>
          <p:spPr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4"/>
            <p:cNvSpPr txBox="1"/>
            <p:nvPr/>
          </p:nvSpPr>
          <p:spPr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</a:t>
              </a:r>
              <a:endParaRPr/>
            </a:p>
          </p:txBody>
        </p:sp>
      </p:grpSp>
      <p:grpSp>
        <p:nvGrpSpPr>
          <p:cNvPr id="1839" name="Google Shape;1839;p24"/>
          <p:cNvGrpSpPr/>
          <p:nvPr/>
        </p:nvGrpSpPr>
        <p:grpSpPr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1840" name="Google Shape;1840;p24"/>
            <p:cNvSpPr/>
            <p:nvPr/>
          </p:nvSpPr>
          <p:spPr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4"/>
            <p:cNvSpPr txBox="1"/>
            <p:nvPr/>
          </p:nvSpPr>
          <p:spPr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 reply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5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A day in the life… using DNS</a:t>
            </a:r>
            <a:endParaRPr/>
          </a:p>
        </p:txBody>
      </p:sp>
      <p:sp>
        <p:nvSpPr>
          <p:cNvPr id="1850" name="Google Shape;1850;p25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1" name="Google Shape;1851;p25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2" name="Google Shape;1852;p25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25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25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25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6" name="Google Shape;1856;p25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1857" name="Google Shape;1857;p2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9" name="Google Shape;1859;p2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860" name="Google Shape;1860;p2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64" name="Google Shape;1864;p25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5" name="Google Shape;1865;p25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66" name="Google Shape;1866;p25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1867" name="Google Shape;186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8" name="Google Shape;1868;p25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869" name="Google Shape;186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0" name="Google Shape;1870;p25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6" name="Google Shape;1876;p25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877" name="Google Shape;1877;p2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3" name="Google Shape;1883;p25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5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9" name="Google Shape;1889;p25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90" name="Google Shape;1890;p25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1891" name="Google Shape;1891;p2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893" name="Google Shape;1893;p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4" name="Google Shape;1894;p2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98" name="Google Shape;1898;p25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1899" name="Google Shape;1899;p25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0" name="Google Shape;1900;p25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901" name="Google Shape;1901;p25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 txBox="1"/>
              <p:nvPr/>
            </p:nvSpPr>
            <p:spPr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903" name="Google Shape;1903;p25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5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5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5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07" name="Google Shape;1907;p25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1908" name="Google Shape;1908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3" name="Google Shape;1913;p25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914" name="Google Shape;1914;p25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6" name="Google Shape;1916;p25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7" name="Google Shape;1917;p25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1918" name="Google Shape;1918;p25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0" name="Google Shape;1920;p25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2" name="Google Shape;1922;p25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1923" name="Google Shape;1923;p25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5" name="Google Shape;1925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6" name="Google Shape;1926;p25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927" name="Google Shape;1927;p25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25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0" name="Google Shape;1940;p25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1941" name="Google Shape;1941;p25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1942" name="Google Shape;1942;p25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1944" name="Google Shape;1944;p25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1945" name="Google Shape;1945;p25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1946" name="Google Shape;1946;p25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7" name="Google Shape;1947;p25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1948" name="Google Shape;1948;p25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0" name="Google Shape;1950;p25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1951" name="Google Shape;1951;p25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1952" name="Google Shape;1952;p25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3" name="Google Shape;1953;p25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1954" name="Google Shape;1954;p25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955" name="Google Shape;1955;p25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6" name="Google Shape;1956;p25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57" name="Google Shape;1957;p25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958" name="Google Shape;1958;p25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0" name="Google Shape;1960;p25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1" name="Google Shape;1961;p25"/>
          <p:cNvSpPr/>
          <p:nvPr/>
        </p:nvSpPr>
        <p:spPr>
          <a:xfrm>
            <a:off x="4781672" y="1792392"/>
            <a:ext cx="3494531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25"/>
          <p:cNvSpPr txBox="1"/>
          <p:nvPr/>
        </p:nvSpPr>
        <p:spPr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1963" name="Google Shape;1963;p25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25"/>
          <p:cNvCxnSpPr/>
          <p:nvPr/>
        </p:nvCxnSpPr>
        <p:spPr>
          <a:xfrm flipH="1">
            <a:off x="6949888" y="2731714"/>
            <a:ext cx="260350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5" name="Google Shape;1965;p25"/>
          <p:cNvSpPr txBox="1"/>
          <p:nvPr/>
        </p:nvSpPr>
        <p:spPr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6" name="Google Shape;1966;p25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1967" name="Google Shape;1967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9" name="Google Shape;1969;p25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1970" name="Google Shape;1970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2" name="Google Shape;1972;p25"/>
          <p:cNvGrpSpPr/>
          <p:nvPr/>
        </p:nvGrpSpPr>
        <p:grpSpPr>
          <a:xfrm rot="10800000">
            <a:off x="7888101" y="3793751"/>
            <a:ext cx="400050" cy="152400"/>
            <a:chOff x="3228" y="1776"/>
            <a:chExt cx="252" cy="96"/>
          </a:xfrm>
        </p:grpSpPr>
        <p:cxnSp>
          <p:nvCxnSpPr>
            <p:cNvPr id="1973" name="Google Shape;1973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5" name="Google Shape;1975;p25"/>
          <p:cNvGrpSpPr/>
          <p:nvPr/>
        </p:nvGrpSpPr>
        <p:grpSpPr>
          <a:xfrm flipH="1" rot="10800000">
            <a:off x="7064188" y="3812801"/>
            <a:ext cx="295275" cy="114300"/>
            <a:chOff x="3228" y="1776"/>
            <a:chExt cx="252" cy="96"/>
          </a:xfrm>
        </p:grpSpPr>
        <p:cxnSp>
          <p:nvCxnSpPr>
            <p:cNvPr id="1976" name="Google Shape;1976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8" name="Google Shape;1978;p25"/>
          <p:cNvGrpSpPr/>
          <p:nvPr/>
        </p:nvGrpSpPr>
        <p:grpSpPr>
          <a:xfrm rot="-10390311">
            <a:off x="7335651" y="3155576"/>
            <a:ext cx="452437" cy="57150"/>
            <a:chOff x="3228" y="1776"/>
            <a:chExt cx="252" cy="96"/>
          </a:xfrm>
        </p:grpSpPr>
        <p:cxnSp>
          <p:nvCxnSpPr>
            <p:cNvPr id="1979" name="Google Shape;1979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1" name="Google Shape;1981;p25"/>
          <p:cNvGrpSpPr/>
          <p:nvPr/>
        </p:nvGrpSpPr>
        <p:grpSpPr>
          <a:xfrm>
            <a:off x="6478401" y="3360364"/>
            <a:ext cx="295275" cy="114300"/>
            <a:chOff x="3228" y="1776"/>
            <a:chExt cx="252" cy="96"/>
          </a:xfrm>
        </p:grpSpPr>
        <p:cxnSp>
          <p:nvCxnSpPr>
            <p:cNvPr id="1982" name="Google Shape;1982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4" name="Google Shape;1984;p25"/>
          <p:cNvGrpSpPr/>
          <p:nvPr/>
        </p:nvGrpSpPr>
        <p:grpSpPr>
          <a:xfrm flipH="1">
            <a:off x="7116576" y="3360364"/>
            <a:ext cx="295275" cy="114300"/>
            <a:chOff x="3228" y="1776"/>
            <a:chExt cx="252" cy="96"/>
          </a:xfrm>
        </p:grpSpPr>
        <p:cxnSp>
          <p:nvCxnSpPr>
            <p:cNvPr id="1985" name="Google Shape;1985;p25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25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7" name="Google Shape;1987;p25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1988" name="Google Shape;1988;p2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90" name="Google Shape;1990;p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1" name="Google Shape;1991;p2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5" name="Google Shape;1995;p25"/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1996" name="Google Shape;1996;p2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98" name="Google Shape;1998;p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9" name="Google Shape;1999;p2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2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2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03" name="Google Shape;2003;p25"/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004" name="Google Shape;2004;p2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06" name="Google Shape;2006;p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07" name="Google Shape;2007;p2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11" name="Google Shape;2011;p25"/>
          <p:cNvGrpSpPr/>
          <p:nvPr/>
        </p:nvGrpSpPr>
        <p:grpSpPr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2012" name="Google Shape;2012;p25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5"/>
            <p:cNvSpPr txBox="1"/>
            <p:nvPr/>
          </p:nvSpPr>
          <p:spPr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/>
            </a:p>
          </p:txBody>
        </p:sp>
      </p:grpSp>
      <p:grpSp>
        <p:nvGrpSpPr>
          <p:cNvPr id="2014" name="Google Shape;2014;p25"/>
          <p:cNvGrpSpPr/>
          <p:nvPr/>
        </p:nvGrpSpPr>
        <p:grpSpPr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2015" name="Google Shape;2015;p25"/>
            <p:cNvGrpSpPr/>
            <p:nvPr/>
          </p:nvGrpSpPr>
          <p:grpSpPr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2016" name="Google Shape;2016;p25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5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sp>
          <p:nvSpPr>
            <p:cNvPr id="2018" name="Google Shape;2018;p25"/>
            <p:cNvSpPr/>
            <p:nvPr/>
          </p:nvSpPr>
          <p:spPr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740" y="3238"/>
              <a:ext cx="354" cy="94"/>
            </a:xfrm>
            <a:prstGeom prst="rect">
              <a:avLst/>
            </a:prstGeom>
            <a:noFill/>
            <a:ln cap="flat" cmpd="sng" w="9525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0" name="Google Shape;2020;p25"/>
          <p:cNvGrpSpPr/>
          <p:nvPr/>
        </p:nvGrpSpPr>
        <p:grpSpPr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2021" name="Google Shape;2021;p25"/>
            <p:cNvGrpSpPr/>
            <p:nvPr/>
          </p:nvGrpSpPr>
          <p:grpSpPr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2022" name="Google Shape;2022;p25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25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2024" name="Google Shape;2024;p25"/>
            <p:cNvGrpSpPr/>
            <p:nvPr/>
          </p:nvGrpSpPr>
          <p:grpSpPr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2025" name="Google Shape;2025;p25"/>
              <p:cNvSpPr/>
              <p:nvPr/>
            </p:nvSpPr>
            <p:spPr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25"/>
              <p:cNvSpPr/>
              <p:nvPr/>
            </p:nvSpPr>
            <p:spPr>
              <a:xfrm>
                <a:off x="836" y="333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7" name="Google Shape;2027;p25"/>
          <p:cNvGrpSpPr/>
          <p:nvPr/>
        </p:nvGrpSpPr>
        <p:grpSpPr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2028" name="Google Shape;2028;p25"/>
            <p:cNvSpPr/>
            <p:nvPr/>
          </p:nvSpPr>
          <p:spPr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627" y="3377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0" name="Google Shape;2030;p25"/>
          <p:cNvGrpSpPr/>
          <p:nvPr/>
        </p:nvGrpSpPr>
        <p:grpSpPr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2031" name="Google Shape;2031;p25"/>
            <p:cNvGrpSpPr/>
            <p:nvPr/>
          </p:nvGrpSpPr>
          <p:grpSpPr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032" name="Google Shape;2032;p25"/>
              <p:cNvGrpSpPr/>
              <p:nvPr/>
            </p:nvGrpSpPr>
            <p:grpSpPr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033" name="Google Shape;2033;p25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2034" name="Google Shape;2034;p25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5" name="Google Shape;2035;p25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2036" name="Google Shape;2036;p25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037" name="Google Shape;2037;p25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8" name="Google Shape;2038;p25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039" name="Google Shape;2039;p25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25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1" name="Google Shape;2041;p25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4" name="Google Shape;2044;p25"/>
          <p:cNvSpPr/>
          <p:nvPr/>
        </p:nvSpPr>
        <p:spPr>
          <a:xfrm>
            <a:off x="713711" y="1183316"/>
            <a:ext cx="381000" cy="1166813"/>
          </a:xfrm>
          <a:prstGeom prst="downArrow">
            <a:avLst>
              <a:gd fmla="val 54167" name="adj1"/>
              <a:gd fmla="val 49170" name="adj2"/>
            </a:avLst>
          </a:prstGeom>
          <a:gradFill>
            <a:gsLst>
              <a:gs pos="0">
                <a:srgbClr val="FF0000">
                  <a:alpha val="24705"/>
                </a:srgbClr>
              </a:gs>
              <a:gs pos="100000">
                <a:srgbClr val="FF0000">
                  <a:alpha val="2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5" name="Google Shape;2045;p25"/>
          <p:cNvGrpSpPr/>
          <p:nvPr/>
        </p:nvGrpSpPr>
        <p:grpSpPr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2046" name="Google Shape;2046;p25"/>
            <p:cNvGrpSpPr/>
            <p:nvPr/>
          </p:nvGrpSpPr>
          <p:grpSpPr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047" name="Google Shape;2047;p25"/>
              <p:cNvGrpSpPr/>
              <p:nvPr/>
            </p:nvGrpSpPr>
            <p:grpSpPr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048" name="Google Shape;2048;p25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2049" name="Google Shape;2049;p25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0" name="Google Shape;2050;p25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2051" name="Google Shape;2051;p25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052" name="Google Shape;2052;p25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3" name="Google Shape;2053;p25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054" name="Google Shape;2054;p25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5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6" name="Google Shape;2056;p25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9" name="Google Shape;2059;p25"/>
          <p:cNvSpPr/>
          <p:nvPr/>
        </p:nvSpPr>
        <p:spPr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DNS query forwarded via LAN switch from client to 1</a:t>
            </a:r>
            <a:r>
              <a:rPr baseline="3000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hop router</a:t>
            </a:r>
            <a:endParaRPr/>
          </a:p>
        </p:txBody>
      </p:sp>
      <p:sp>
        <p:nvSpPr>
          <p:cNvPr id="2060" name="Google Shape;2060;p25"/>
          <p:cNvSpPr/>
          <p:nvPr/>
        </p:nvSpPr>
        <p:spPr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forwarded from campus network into Comcast network, routed (tables created by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RIP, OSPF, IS-IS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and/or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BGP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routing protocols) to DNS server</a:t>
            </a:r>
            <a:endParaRPr/>
          </a:p>
        </p:txBody>
      </p:sp>
      <p:sp>
        <p:nvSpPr>
          <p:cNvPr id="2061" name="Google Shape;2061;p25"/>
          <p:cNvSpPr/>
          <p:nvPr/>
        </p:nvSpPr>
        <p:spPr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de-muxed to DNS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replies to client with IP address of www.google.com </a:t>
            </a:r>
            <a:endParaRPr/>
          </a:p>
        </p:txBody>
      </p:sp>
      <p:grpSp>
        <p:nvGrpSpPr>
          <p:cNvPr id="2062" name="Google Shape;2062;p25"/>
          <p:cNvGrpSpPr/>
          <p:nvPr/>
        </p:nvGrpSpPr>
        <p:grpSpPr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2063" name="Google Shape;2063;p25"/>
            <p:cNvSpPr/>
            <p:nvPr/>
          </p:nvSpPr>
          <p:spPr>
            <a:xfrm>
              <a:off x="1424" y="1965"/>
              <a:ext cx="337" cy="801"/>
            </a:xfrm>
            <a:custGeom>
              <a:rect b="b" l="l" r="r" t="t"/>
              <a:pathLst>
                <a:path extrusionOk="0" h="10000" w="10024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99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4" name="Google Shape;2064;p25"/>
            <p:cNvGrpSpPr/>
            <p:nvPr/>
          </p:nvGrpSpPr>
          <p:grpSpPr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2065" name="Google Shape;2065;p25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25"/>
              <p:cNvSpPr txBox="1"/>
              <p:nvPr/>
            </p:nvSpPr>
            <p:spPr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2067" name="Google Shape;2067;p25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8" name="Google Shape;2068;p25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25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0" name="Google Shape;2070;p25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1" name="Google Shape;2071;p25"/>
          <p:cNvGrpSpPr/>
          <p:nvPr/>
        </p:nvGrpSpPr>
        <p:grpSpPr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2072" name="Google Shape;2072;p25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073" name="Google Shape;2073;p25"/>
              <p:cNvGrpSpPr/>
              <p:nvPr/>
            </p:nvGrpSpPr>
            <p:grpSpPr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074" name="Google Shape;2074;p25"/>
                <p:cNvGrpSpPr/>
                <p:nvPr/>
              </p:nvGrpSpPr>
              <p:grpSpPr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2075" name="Google Shape;2075;p25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6" name="Google Shape;2076;p25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sp>
              <p:nvSpPr>
                <p:cNvPr id="2077" name="Google Shape;2077;p25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9" name="Google Shape;2079;p25"/>
              <p:cNvGrpSpPr/>
              <p:nvPr/>
            </p:nvGrpSpPr>
            <p:grpSpPr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080" name="Google Shape;2080;p25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2081" name="Google Shape;2081;p25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2" name="Google Shape;2082;p25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2083" name="Google Shape;2083;p25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084" name="Google Shape;2084;p25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5" name="Google Shape;2085;p25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86" name="Google Shape;2086;p25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2087" name="Google Shape;2087;p25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9" name="Google Shape;2089;p25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090" name="Google Shape;2090;p25"/>
                <p:cNvGrpSpPr/>
                <p:nvPr/>
              </p:nvGrpSpPr>
              <p:grpSpPr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091" name="Google Shape;2091;p25"/>
                  <p:cNvGrpSpPr/>
                  <p:nvPr/>
                </p:nvGrpSpPr>
                <p:grpSpPr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092" name="Google Shape;2092;p25"/>
                    <p:cNvGrpSpPr/>
                    <p:nvPr/>
                  </p:nvGrpSpPr>
                  <p:grpSpPr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2093" name="Google Shape;2093;p25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094" name="Google Shape;2094;p25"/>
                      <p:cNvSpPr txBox="1"/>
                      <p:nvPr/>
                    </p:nvSpPr>
                    <p:spPr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DNS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2095" name="Google Shape;2095;p25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096" name="Google Shape;2096;p25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097" name="Google Shape;2097;p25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2098" name="Google Shape;2098;p25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9" name="Google Shape;2099;p25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00" name="Google Shape;2100;p25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103" name="Google Shape;2103;p25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4" name="Google Shape;2104;p25"/>
            <p:cNvGrpSpPr/>
            <p:nvPr/>
          </p:nvGrpSpPr>
          <p:grpSpPr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2105" name="Google Shape;2105;p25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5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</p:grpSp>
      <p:grpSp>
        <p:nvGrpSpPr>
          <p:cNvPr id="2107" name="Google Shape;2107;p25"/>
          <p:cNvGrpSpPr/>
          <p:nvPr/>
        </p:nvGrpSpPr>
        <p:grpSpPr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2108" name="Google Shape;2108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3" name="Google Shape;2113;p25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114" name="Google Shape;2114;p25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5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6" name="Google Shape;2116;p25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7" name="Google Shape;2117;p25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2118" name="Google Shape;2118;p25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5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0" name="Google Shape;2120;p25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2" name="Google Shape;2122;p25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2123" name="Google Shape;2123;p25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5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5" name="Google Shape;2125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6" name="Google Shape;2126;p25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127" name="Google Shape;2127;p25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5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9" name="Google Shape;2129;p25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0" name="Google Shape;2140;p25"/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2141" name="Google Shape;2141;p25"/>
            <p:cNvGrpSpPr/>
            <p:nvPr/>
          </p:nvGrpSpPr>
          <p:grpSpPr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2142" name="Google Shape;2142;p25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sp>
          <p:nvSpPr>
            <p:cNvPr id="2144" name="Google Shape;2144;p25"/>
            <p:cNvSpPr/>
            <p:nvPr/>
          </p:nvSpPr>
          <p:spPr>
            <a:xfrm>
              <a:off x="4627915" y="1475417"/>
              <a:ext cx="381000" cy="487292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26"/>
          <p:cNvSpPr txBox="1"/>
          <p:nvPr>
            <p:ph type="title"/>
          </p:nvPr>
        </p:nvSpPr>
        <p:spPr>
          <a:xfrm>
            <a:off x="811306" y="303903"/>
            <a:ext cx="10999694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A day in the life…TCP connection carrying HTTP</a:t>
            </a:r>
            <a:endParaRPr b="0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26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2" name="Google Shape;2152;p26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3" name="Google Shape;2153;p26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26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26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26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7" name="Google Shape;2157;p26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2158" name="Google Shape;2158;p2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0" name="Google Shape;2160;p26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161" name="Google Shape;2161;p2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2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5" name="Google Shape;2165;p26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6" name="Google Shape;2166;p26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7" name="Google Shape;2167;p26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68" name="Google Shape;2168;p26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2169" name="Google Shape;2169;p2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71" name="Google Shape;2171;p2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72" name="Google Shape;2172;p2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2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6" name="Google Shape;2176;p26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2177" name="Google Shape;2177;p2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2" name="Google Shape;2182;p26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183" name="Google Shape;2183;p26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6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5" name="Google Shape;2185;p26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6" name="Google Shape;2186;p26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2187" name="Google Shape;2187;p26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6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9" name="Google Shape;2189;p26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1" name="Google Shape;2191;p26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2192" name="Google Shape;2192;p26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6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4" name="Google Shape;2194;p2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5" name="Google Shape;2195;p26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196" name="Google Shape;2196;p26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6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8" name="Google Shape;2198;p26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26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2210" name="Google Shape;2210;p26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2211" name="Google Shape;2211;p26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6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2213" name="Google Shape;2213;p26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214" name="Google Shape;2214;p26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2215" name="Google Shape;2215;p26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6" name="Google Shape;2216;p26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2217" name="Google Shape;2217;p26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6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9" name="Google Shape;2219;p26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220" name="Google Shape;2220;p26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2221" name="Google Shape;2221;p26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2" name="Google Shape;2222;p26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2223" name="Google Shape;2223;p26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224" name="Google Shape;2224;p26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26" name="Google Shape;2226;p26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227" name="Google Shape;2227;p26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6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9" name="Google Shape;2229;p26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0" name="Google Shape;2230;p26"/>
          <p:cNvSpPr/>
          <p:nvPr/>
        </p:nvSpPr>
        <p:spPr>
          <a:xfrm>
            <a:off x="4781673" y="1792392"/>
            <a:ext cx="3486028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26"/>
          <p:cNvSpPr txBox="1"/>
          <p:nvPr/>
        </p:nvSpPr>
        <p:spPr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2232" name="Google Shape;2232;p26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33" name="Google Shape;2233;p26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2234" name="Google Shape;2234;p26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26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6" name="Google Shape;2236;p26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2237" name="Google Shape;2237;p26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26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9" name="Google Shape;2239;p26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240" name="Google Shape;2240;p2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42" name="Google Shape;2242;p2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43" name="Google Shape;2243;p2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2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2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2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7" name="Google Shape;2247;p26"/>
          <p:cNvSpPr/>
          <p:nvPr/>
        </p:nvSpPr>
        <p:spPr>
          <a:xfrm>
            <a:off x="915707" y="47643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8" name="Google Shape;2248;p26"/>
          <p:cNvCxnSpPr/>
          <p:nvPr/>
        </p:nvCxnSpPr>
        <p:spPr>
          <a:xfrm flipH="1" rot="10800000">
            <a:off x="4306607" y="36928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26"/>
          <p:cNvCxnSpPr/>
          <p:nvPr/>
        </p:nvCxnSpPr>
        <p:spPr>
          <a:xfrm flipH="1" rot="10800000">
            <a:off x="2885795" y="55120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0" name="Google Shape;2250;p26"/>
          <p:cNvSpPr txBox="1"/>
          <p:nvPr/>
        </p:nvSpPr>
        <p:spPr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2251" name="Google Shape;2251;p26"/>
          <p:cNvSpPr txBox="1"/>
          <p:nvPr/>
        </p:nvSpPr>
        <p:spPr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web server</a:t>
            </a:r>
            <a:endParaRPr/>
          </a:p>
        </p:txBody>
      </p:sp>
      <p:grpSp>
        <p:nvGrpSpPr>
          <p:cNvPr id="2252" name="Google Shape;2252;p26"/>
          <p:cNvGrpSpPr/>
          <p:nvPr/>
        </p:nvGrpSpPr>
        <p:grpSpPr>
          <a:xfrm>
            <a:off x="3765270" y="5718455"/>
            <a:ext cx="295275" cy="114300"/>
            <a:chOff x="3228" y="1776"/>
            <a:chExt cx="252" cy="96"/>
          </a:xfrm>
        </p:grpSpPr>
        <p:cxnSp>
          <p:nvCxnSpPr>
            <p:cNvPr id="2253" name="Google Shape;2253;p26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26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5" name="Google Shape;2255;p26"/>
          <p:cNvGrpSpPr/>
          <p:nvPr/>
        </p:nvGrpSpPr>
        <p:grpSpPr>
          <a:xfrm flipH="1">
            <a:off x="4403445" y="5718455"/>
            <a:ext cx="295275" cy="114300"/>
            <a:chOff x="3228" y="1776"/>
            <a:chExt cx="252" cy="96"/>
          </a:xfrm>
        </p:grpSpPr>
        <p:cxnSp>
          <p:nvCxnSpPr>
            <p:cNvPr id="2256" name="Google Shape;2256;p26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26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8" name="Google Shape;2258;p26"/>
          <p:cNvGrpSpPr/>
          <p:nvPr/>
        </p:nvGrpSpPr>
        <p:grpSpPr>
          <a:xfrm rot="10800000">
            <a:off x="4608232" y="5423180"/>
            <a:ext cx="295275" cy="114300"/>
            <a:chOff x="3228" y="1776"/>
            <a:chExt cx="252" cy="96"/>
          </a:xfrm>
        </p:grpSpPr>
        <p:cxnSp>
          <p:nvCxnSpPr>
            <p:cNvPr id="2259" name="Google Shape;2259;p26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26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1" name="Google Shape;2261;p26"/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2262" name="Google Shape;2262;p2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64" name="Google Shape;2264;p2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65" name="Google Shape;2265;p2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2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2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2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9" name="Google Shape;2269;p26"/>
          <p:cNvGrpSpPr/>
          <p:nvPr/>
        </p:nvGrpSpPr>
        <p:grpSpPr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2270" name="Google Shape;2270;p2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5" name="Google Shape;2275;p26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276" name="Google Shape;2276;p26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8" name="Google Shape;2278;p26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9" name="Google Shape;2279;p26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2280" name="Google Shape;2280;p26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6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2" name="Google Shape;2282;p26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4" name="Google Shape;2284;p26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2285" name="Google Shape;2285;p26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6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7" name="Google Shape;2287;p2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8" name="Google Shape;2288;p26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289" name="Google Shape;2289;p26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6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26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2" name="Google Shape;2302;p26"/>
          <p:cNvGrpSpPr/>
          <p:nvPr/>
        </p:nvGrpSpPr>
        <p:grpSpPr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2303" name="Google Shape;2303;p26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>
                    <a:alpha val="77647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4" name="Google Shape;2304;p26"/>
            <p:cNvGrpSpPr/>
            <p:nvPr/>
          </p:nvGrpSpPr>
          <p:grpSpPr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2305" name="Google Shape;2305;p26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6"/>
              <p:cNvSpPr txBox="1"/>
              <p:nvPr/>
            </p:nvSpPr>
            <p:spPr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2307" name="Google Shape;2307;p26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8" name="Google Shape;2308;p26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9" name="Google Shape;2309;p26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0" name="Google Shape;2310;p26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11" name="Google Shape;2311;p26"/>
          <p:cNvGrpSpPr/>
          <p:nvPr/>
        </p:nvGrpSpPr>
        <p:grpSpPr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2312" name="Google Shape;2312;p26"/>
            <p:cNvGrpSpPr/>
            <p:nvPr/>
          </p:nvGrpSpPr>
          <p:grpSpPr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2313" name="Google Shape;2313;p26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6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sp>
          <p:nvSpPr>
            <p:cNvPr id="2315" name="Google Shape;2315;p26"/>
            <p:cNvSpPr/>
            <p:nvPr/>
          </p:nvSpPr>
          <p:spPr>
            <a:xfrm>
              <a:off x="396" y="678"/>
              <a:ext cx="240" cy="210"/>
            </a:xfrm>
            <a:prstGeom prst="downArrow">
              <a:avLst>
                <a:gd fmla="val 49167" name="adj1"/>
                <a:gd fmla="val 24292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6" name="Google Shape;2316;p26"/>
          <p:cNvSpPr/>
          <p:nvPr/>
        </p:nvSpPr>
        <p:spPr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send HTTP request, client first opens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socket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web server</a:t>
            </a:r>
            <a:endParaRPr/>
          </a:p>
        </p:txBody>
      </p:sp>
      <p:sp>
        <p:nvSpPr>
          <p:cNvPr id="2317" name="Google Shape;2317;p26"/>
          <p:cNvSpPr/>
          <p:nvPr/>
        </p:nvSpPr>
        <p:spPr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 segment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(step 1 in TCP 3-way handshake)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inter-domain routed to web server</a:t>
            </a:r>
            <a:endParaRPr/>
          </a:p>
        </p:txBody>
      </p:sp>
      <p:sp>
        <p:nvSpPr>
          <p:cNvPr id="2318" name="Google Shape;2318;p26"/>
          <p:cNvSpPr/>
          <p:nvPr/>
        </p:nvSpPr>
        <p:spPr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 established!</a:t>
            </a:r>
            <a:endParaRPr/>
          </a:p>
        </p:txBody>
      </p:sp>
      <p:grpSp>
        <p:nvGrpSpPr>
          <p:cNvPr id="2319" name="Google Shape;2319;p26"/>
          <p:cNvGrpSpPr/>
          <p:nvPr/>
        </p:nvGrpSpPr>
        <p:grpSpPr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2320" name="Google Shape;2320;p26"/>
            <p:cNvSpPr/>
            <p:nvPr/>
          </p:nvSpPr>
          <p:spPr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529" y="1525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5" name="Google Shape;2325;p26"/>
            <p:cNvGrpSpPr/>
            <p:nvPr/>
          </p:nvGrpSpPr>
          <p:grpSpPr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2326" name="Google Shape;2326;p26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6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6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</p:grpSp>
      <p:grpSp>
        <p:nvGrpSpPr>
          <p:cNvPr id="2329" name="Google Shape;2329;p26"/>
          <p:cNvGrpSpPr/>
          <p:nvPr/>
        </p:nvGrpSpPr>
        <p:grpSpPr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2330" name="Google Shape;2330;p26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331" name="Google Shape;2331;p26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6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3" name="Google Shape;2333;p26"/>
            <p:cNvGrpSpPr/>
            <p:nvPr/>
          </p:nvGrpSpPr>
          <p:grpSpPr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2334" name="Google Shape;2334;p26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6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6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2337" name="Google Shape;2337;p26"/>
            <p:cNvGrpSpPr/>
            <p:nvPr/>
          </p:nvGrpSpPr>
          <p:grpSpPr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2338" name="Google Shape;2338;p26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6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6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2341" name="Google Shape;2341;p26"/>
            <p:cNvGrpSpPr/>
            <p:nvPr/>
          </p:nvGrpSpPr>
          <p:grpSpPr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2342" name="Google Shape;2342;p26"/>
              <p:cNvSpPr/>
              <p:nvPr/>
            </p:nvSpPr>
            <p:spPr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26"/>
              <p:cNvSpPr/>
              <p:nvPr/>
            </p:nvSpPr>
            <p:spPr>
              <a:xfrm>
                <a:off x="529" y="1525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26"/>
              <p:cNvSpPr/>
              <p:nvPr/>
            </p:nvSpPr>
            <p:spPr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26"/>
              <p:cNvSpPr/>
              <p:nvPr/>
            </p:nvSpPr>
            <p:spPr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47" name="Google Shape;2347;p26"/>
              <p:cNvGrpSpPr/>
              <p:nvPr/>
            </p:nvGrpSpPr>
            <p:grpSpPr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2348" name="Google Shape;2348;p26"/>
                <p:cNvSpPr/>
                <p:nvPr/>
              </p:nvSpPr>
              <p:spPr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9" name="Google Shape;2349;p26"/>
                <p:cNvSpPr/>
                <p:nvPr/>
              </p:nvSpPr>
              <p:spPr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0" name="Google Shape;2350;p26"/>
                <p:cNvSpPr txBox="1"/>
                <p:nvPr/>
              </p:nvSpPr>
              <p:spPr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SYN</a:t>
                  </a:r>
                  <a:endParaRPr/>
                </a:p>
              </p:txBody>
            </p:sp>
          </p:grpSp>
        </p:grpSp>
      </p:grpSp>
      <p:grpSp>
        <p:nvGrpSpPr>
          <p:cNvPr id="2351" name="Google Shape;2351;p26"/>
          <p:cNvGrpSpPr/>
          <p:nvPr/>
        </p:nvGrpSpPr>
        <p:grpSpPr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2352" name="Google Shape;2352;p26"/>
            <p:cNvSpPr/>
            <p:nvPr/>
          </p:nvSpPr>
          <p:spPr>
            <a:xfrm>
              <a:off x="4011" y="1912"/>
              <a:ext cx="602" cy="875"/>
            </a:xfrm>
            <a:custGeom>
              <a:rect b="b" l="l" r="r" t="t"/>
              <a:pathLst>
                <a:path extrusionOk="0" h="10000" w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99000">
                  <a:srgbClr val="FFFFFF">
                    <a:alpha val="81960"/>
                  </a:srgbClr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3" name="Google Shape;2353;p26"/>
            <p:cNvGrpSpPr/>
            <p:nvPr/>
          </p:nvGrpSpPr>
          <p:grpSpPr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354" name="Google Shape;2354;p26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6"/>
              <p:cNvSpPr txBox="1"/>
              <p:nvPr/>
            </p:nvSpPr>
            <p:spPr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2356" name="Google Shape;2356;p26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7" name="Google Shape;2357;p26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8" name="Google Shape;2358;p26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26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60" name="Google Shape;2360;p26"/>
          <p:cNvGrpSpPr/>
          <p:nvPr/>
        </p:nvGrpSpPr>
        <p:grpSpPr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2361" name="Google Shape;2361;p26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362" name="Google Shape;2362;p26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26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4" name="Google Shape;2364;p26"/>
            <p:cNvGrpSpPr/>
            <p:nvPr/>
          </p:nvGrpSpPr>
          <p:grpSpPr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2365" name="Google Shape;2365;p26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26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2368" name="Google Shape;2368;p26"/>
            <p:cNvGrpSpPr/>
            <p:nvPr/>
          </p:nvGrpSpPr>
          <p:grpSpPr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2369" name="Google Shape;2369;p26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26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2372" name="Google Shape;2372;p26"/>
            <p:cNvGrpSpPr/>
            <p:nvPr/>
          </p:nvGrpSpPr>
          <p:grpSpPr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2373" name="Google Shape;2373;p26"/>
              <p:cNvSpPr/>
              <p:nvPr/>
            </p:nvSpPr>
            <p:spPr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26"/>
              <p:cNvSpPr/>
              <p:nvPr/>
            </p:nvSpPr>
            <p:spPr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26"/>
              <p:cNvSpPr/>
              <p:nvPr/>
            </p:nvSpPr>
            <p:spPr>
              <a:xfrm>
                <a:off x="529" y="1525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26"/>
              <p:cNvSpPr/>
              <p:nvPr/>
            </p:nvSpPr>
            <p:spPr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26"/>
              <p:cNvSpPr/>
              <p:nvPr/>
            </p:nvSpPr>
            <p:spPr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78" name="Google Shape;2378;p26"/>
              <p:cNvGrpSpPr/>
              <p:nvPr/>
            </p:nvGrpSpPr>
            <p:grpSpPr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2379" name="Google Shape;2379;p26"/>
                <p:cNvSpPr/>
                <p:nvPr/>
              </p:nvSpPr>
              <p:spPr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0" name="Google Shape;2380;p26"/>
                <p:cNvSpPr/>
                <p:nvPr/>
              </p:nvSpPr>
              <p:spPr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1" name="Google Shape;2381;p26"/>
                <p:cNvSpPr txBox="1"/>
                <p:nvPr/>
              </p:nvSpPr>
              <p:spPr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SYN</a:t>
                  </a:r>
                  <a:endParaRPr/>
                </a:p>
              </p:txBody>
            </p:sp>
          </p:grpSp>
        </p:grpSp>
      </p:grpSp>
      <p:sp>
        <p:nvSpPr>
          <p:cNvPr id="2382" name="Google Shape;2382;p26"/>
          <p:cNvSpPr/>
          <p:nvPr/>
        </p:nvSpPr>
        <p:spPr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3" name="Google Shape;2383;p26"/>
          <p:cNvGrpSpPr/>
          <p:nvPr/>
        </p:nvGrpSpPr>
        <p:grpSpPr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2384" name="Google Shape;2384;p26"/>
            <p:cNvGrpSpPr/>
            <p:nvPr/>
          </p:nvGrpSpPr>
          <p:grpSpPr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2385" name="Google Shape;2385;p26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6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7" name="Google Shape;2387;p26"/>
            <p:cNvGrpSpPr/>
            <p:nvPr/>
          </p:nvGrpSpPr>
          <p:grpSpPr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2388" name="Google Shape;2388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sp>
          <p:nvSpPr>
            <p:cNvPr id="2391" name="Google Shape;2391;p26"/>
            <p:cNvSpPr/>
            <p:nvPr/>
          </p:nvSpPr>
          <p:spPr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2794" y="4032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6" name="Google Shape;2396;p26"/>
            <p:cNvGrpSpPr/>
            <p:nvPr/>
          </p:nvGrpSpPr>
          <p:grpSpPr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2397" name="Google Shape;2397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grpSp>
          <p:nvGrpSpPr>
            <p:cNvPr id="2400" name="Google Shape;2400;p26"/>
            <p:cNvGrpSpPr/>
            <p:nvPr/>
          </p:nvGrpSpPr>
          <p:grpSpPr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2401" name="Google Shape;2401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grpSp>
        <p:nvGrpSpPr>
          <p:cNvPr id="2404" name="Google Shape;2404;p26"/>
          <p:cNvGrpSpPr/>
          <p:nvPr/>
        </p:nvGrpSpPr>
        <p:grpSpPr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2405" name="Google Shape;2405;p26"/>
            <p:cNvGrpSpPr/>
            <p:nvPr/>
          </p:nvGrpSpPr>
          <p:grpSpPr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2406" name="Google Shape;2406;p26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8" name="Google Shape;2408;p26"/>
            <p:cNvGrpSpPr/>
            <p:nvPr/>
          </p:nvGrpSpPr>
          <p:grpSpPr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2409" name="Google Shape;2409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sp>
          <p:nvSpPr>
            <p:cNvPr id="2412" name="Google Shape;2412;p26"/>
            <p:cNvSpPr/>
            <p:nvPr/>
          </p:nvSpPr>
          <p:spPr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2732" y="3910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7" name="Google Shape;2417;p26"/>
            <p:cNvGrpSpPr/>
            <p:nvPr/>
          </p:nvGrpSpPr>
          <p:grpSpPr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2418" name="Google Shape;2418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grpSp>
          <p:nvGrpSpPr>
            <p:cNvPr id="2421" name="Google Shape;2421;p26"/>
            <p:cNvGrpSpPr/>
            <p:nvPr/>
          </p:nvGrpSpPr>
          <p:grpSpPr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2422" name="Google Shape;2422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grpSp>
        <p:nvGrpSpPr>
          <p:cNvPr id="2425" name="Google Shape;2425;p26"/>
          <p:cNvGrpSpPr/>
          <p:nvPr/>
        </p:nvGrpSpPr>
        <p:grpSpPr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2426" name="Google Shape;2426;p26"/>
            <p:cNvSpPr/>
            <p:nvPr/>
          </p:nvSpPr>
          <p:spPr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2828" y="4006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1" name="Google Shape;2431;p26"/>
            <p:cNvGrpSpPr/>
            <p:nvPr/>
          </p:nvGrpSpPr>
          <p:grpSpPr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2432" name="Google Shape;2432;p26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sp>
        <p:nvSpPr>
          <p:cNvPr id="2435" name="Google Shape;2435;p26"/>
          <p:cNvSpPr/>
          <p:nvPr/>
        </p:nvSpPr>
        <p:spPr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SYNACK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(step 2 in TCP 3-way handshake)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6" name="Google Shape;2436;p26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2437" name="Google Shape;243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8" name="Google Shape;2438;p26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2439" name="Google Shape;243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0" name="Google Shape;2440;p26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6" name="Google Shape;2446;p26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447" name="Google Shape;2447;p2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3" name="Google Shape;2453;p26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6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27"/>
          <p:cNvSpPr txBox="1"/>
          <p:nvPr>
            <p:ph type="title"/>
          </p:nvPr>
        </p:nvSpPr>
        <p:spPr>
          <a:xfrm>
            <a:off x="811306" y="303903"/>
            <a:ext cx="10999694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A day in the life… HTTP request/reply </a:t>
            </a:r>
            <a:endParaRPr b="0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27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6" name="Google Shape;2466;p27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7" name="Google Shape;2467;p27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27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27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27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27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2472" name="Google Shape;2472;p2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4" name="Google Shape;2474;p2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475" name="Google Shape;2475;p2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2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2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79" name="Google Shape;2479;p27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0" name="Google Shape;2480;p27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1" name="Google Shape;2481;p27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82" name="Google Shape;2482;p27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2483" name="Google Shape;2483;p2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85" name="Google Shape;2485;p2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6" name="Google Shape;2486;p2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90" name="Google Shape;2490;p27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2491" name="Google Shape;2491;p2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6" name="Google Shape;2496;p27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497" name="Google Shape;2497;p27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7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9" name="Google Shape;2499;p27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0" name="Google Shape;2500;p27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2501" name="Google Shape;2501;p27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7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3" name="Google Shape;2503;p27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5" name="Google Shape;2505;p27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2506" name="Google Shape;2506;p27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7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8" name="Google Shape;2508;p2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9" name="Google Shape;2509;p27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510" name="Google Shape;2510;p27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7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2" name="Google Shape;2512;p27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7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7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3" name="Google Shape;2523;p27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2524" name="Google Shape;2524;p27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2525" name="Google Shape;2525;p27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7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2527" name="Google Shape;2527;p27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528" name="Google Shape;2528;p27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2529" name="Google Shape;2529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0" name="Google Shape;2530;p27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2531" name="Google Shape;2531;p27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7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3" name="Google Shape;2533;p27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534" name="Google Shape;2534;p27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2535" name="Google Shape;2535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27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2537" name="Google Shape;2537;p27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538" name="Google Shape;2538;p27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9" name="Google Shape;2539;p27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40" name="Google Shape;2540;p27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541" name="Google Shape;2541;p27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7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3" name="Google Shape;2543;p27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4" name="Google Shape;2544;p27"/>
          <p:cNvSpPr/>
          <p:nvPr/>
        </p:nvSpPr>
        <p:spPr>
          <a:xfrm>
            <a:off x="4781673" y="1792392"/>
            <a:ext cx="3486028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27"/>
          <p:cNvSpPr txBox="1"/>
          <p:nvPr/>
        </p:nvSpPr>
        <p:spPr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2546" name="Google Shape;2546;p27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7" name="Google Shape;2547;p27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2548" name="Google Shape;2548;p27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27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0" name="Google Shape;2550;p27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2551" name="Google Shape;2551;p27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27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3" name="Google Shape;2553;p27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554" name="Google Shape;2554;p2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55" name="Google Shape;2555;p2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556" name="Google Shape;2556;p2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57" name="Google Shape;2557;p2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2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61" name="Google Shape;2561;p27"/>
          <p:cNvSpPr/>
          <p:nvPr/>
        </p:nvSpPr>
        <p:spPr>
          <a:xfrm>
            <a:off x="915707" y="47643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2" name="Google Shape;2562;p27"/>
          <p:cNvCxnSpPr/>
          <p:nvPr/>
        </p:nvCxnSpPr>
        <p:spPr>
          <a:xfrm flipH="1" rot="10800000">
            <a:off x="4306607" y="36928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27"/>
          <p:cNvCxnSpPr/>
          <p:nvPr/>
        </p:nvCxnSpPr>
        <p:spPr>
          <a:xfrm flipH="1" rot="10800000">
            <a:off x="2885795" y="55120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4" name="Google Shape;2564;p27"/>
          <p:cNvSpPr txBox="1"/>
          <p:nvPr/>
        </p:nvSpPr>
        <p:spPr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2565" name="Google Shape;2565;p27"/>
          <p:cNvSpPr txBox="1"/>
          <p:nvPr/>
        </p:nvSpPr>
        <p:spPr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web server</a:t>
            </a:r>
            <a:endParaRPr/>
          </a:p>
        </p:txBody>
      </p:sp>
      <p:grpSp>
        <p:nvGrpSpPr>
          <p:cNvPr id="2566" name="Google Shape;2566;p27"/>
          <p:cNvGrpSpPr/>
          <p:nvPr/>
        </p:nvGrpSpPr>
        <p:grpSpPr>
          <a:xfrm>
            <a:off x="3765270" y="5718455"/>
            <a:ext cx="295275" cy="114300"/>
            <a:chOff x="3228" y="1776"/>
            <a:chExt cx="252" cy="96"/>
          </a:xfrm>
        </p:grpSpPr>
        <p:cxnSp>
          <p:nvCxnSpPr>
            <p:cNvPr id="2567" name="Google Shape;2567;p27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8" name="Google Shape;2568;p27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9" name="Google Shape;2569;p27"/>
          <p:cNvGrpSpPr/>
          <p:nvPr/>
        </p:nvGrpSpPr>
        <p:grpSpPr>
          <a:xfrm flipH="1">
            <a:off x="4403445" y="5718455"/>
            <a:ext cx="295275" cy="114300"/>
            <a:chOff x="3228" y="1776"/>
            <a:chExt cx="252" cy="96"/>
          </a:xfrm>
        </p:grpSpPr>
        <p:cxnSp>
          <p:nvCxnSpPr>
            <p:cNvPr id="2570" name="Google Shape;2570;p27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27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2" name="Google Shape;2572;p27"/>
          <p:cNvGrpSpPr/>
          <p:nvPr/>
        </p:nvGrpSpPr>
        <p:grpSpPr>
          <a:xfrm rot="10800000">
            <a:off x="4608232" y="5423180"/>
            <a:ext cx="295275" cy="114300"/>
            <a:chOff x="3228" y="1776"/>
            <a:chExt cx="252" cy="96"/>
          </a:xfrm>
        </p:grpSpPr>
        <p:cxnSp>
          <p:nvCxnSpPr>
            <p:cNvPr id="2573" name="Google Shape;2573;p27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Google Shape;2574;p27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5" name="Google Shape;2575;p27"/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2576" name="Google Shape;2576;p2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77" name="Google Shape;2577;p2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578" name="Google Shape;2578;p2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9" name="Google Shape;2579;p2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3" name="Google Shape;2583;p27"/>
          <p:cNvGrpSpPr/>
          <p:nvPr/>
        </p:nvGrpSpPr>
        <p:grpSpPr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2584" name="Google Shape;2584;p2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7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7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9" name="Google Shape;2589;p27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590" name="Google Shape;2590;p27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7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2" name="Google Shape;2592;p27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3" name="Google Shape;2593;p27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2594" name="Google Shape;2594;p27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7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6" name="Google Shape;2596;p27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7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8" name="Google Shape;2598;p27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2599" name="Google Shape;2599;p27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1" name="Google Shape;2601;p2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2" name="Google Shape;2602;p27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603" name="Google Shape;2603;p27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27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5" name="Google Shape;2605;p27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7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7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7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7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7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7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6" name="Google Shape;2616;p27"/>
          <p:cNvGrpSpPr/>
          <p:nvPr/>
        </p:nvGrpSpPr>
        <p:grpSpPr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2617" name="Google Shape;2617;p27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>
                    <a:alpha val="77647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8" name="Google Shape;2618;p27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619" name="Google Shape;2619;p27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 txBox="1"/>
              <p:nvPr/>
            </p:nvSpPr>
            <p:spPr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2621" name="Google Shape;2621;p27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2" name="Google Shape;2622;p27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3" name="Google Shape;2623;p27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4" name="Google Shape;2624;p27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25" name="Google Shape;2625;p27"/>
          <p:cNvGrpSpPr/>
          <p:nvPr/>
        </p:nvGrpSpPr>
        <p:grpSpPr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2626" name="Google Shape;2626;p27"/>
            <p:cNvSpPr/>
            <p:nvPr/>
          </p:nvSpPr>
          <p:spPr>
            <a:xfrm>
              <a:off x="4011" y="1912"/>
              <a:ext cx="602" cy="875"/>
            </a:xfrm>
            <a:custGeom>
              <a:rect b="b" l="l" r="r" t="t"/>
              <a:pathLst>
                <a:path extrusionOk="0" h="10000" w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99000">
                  <a:srgbClr val="FFFFFF">
                    <a:alpha val="81960"/>
                  </a:srgbClr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7" name="Google Shape;2627;p27"/>
            <p:cNvGrpSpPr/>
            <p:nvPr/>
          </p:nvGrpSpPr>
          <p:grpSpPr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628" name="Google Shape;2628;p27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 txBox="1"/>
              <p:nvPr/>
            </p:nvSpPr>
            <p:spPr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2630" name="Google Shape;2630;p27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1" name="Google Shape;2631;p27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2" name="Google Shape;2632;p27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3" name="Google Shape;2633;p27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4" name="Google Shape;2634;p27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2635" name="Google Shape;263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6" name="Google Shape;2636;p27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2637" name="Google Shape;263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8" name="Google Shape;2638;p27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4" name="Google Shape;2644;p27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45" name="Google Shape;2645;p2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1" name="Google Shape;2651;p27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27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7" name="Google Shape;2657;p27"/>
          <p:cNvGrpSpPr/>
          <p:nvPr/>
        </p:nvGrpSpPr>
        <p:grpSpPr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2658" name="Google Shape;2658;p27"/>
            <p:cNvGrpSpPr/>
            <p:nvPr/>
          </p:nvGrpSpPr>
          <p:grpSpPr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2659" name="Google Shape;2659;p27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sp>
          <p:nvSpPr>
            <p:cNvPr id="2661" name="Google Shape;2661;p27"/>
            <p:cNvSpPr/>
            <p:nvPr/>
          </p:nvSpPr>
          <p:spPr>
            <a:xfrm>
              <a:off x="396" y="678"/>
              <a:ext cx="240" cy="210"/>
            </a:xfrm>
            <a:prstGeom prst="downArrow">
              <a:avLst>
                <a:gd fmla="val 49167" name="adj1"/>
                <a:gd fmla="val 24292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2" name="Google Shape;2662;p27"/>
          <p:cNvSpPr/>
          <p:nvPr/>
        </p:nvSpPr>
        <p:spPr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 request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 into TCP socket</a:t>
            </a:r>
            <a:endParaRPr/>
          </a:p>
        </p:txBody>
      </p:sp>
      <p:sp>
        <p:nvSpPr>
          <p:cNvPr id="2663" name="Google Shape;2663;p27"/>
          <p:cNvSpPr/>
          <p:nvPr/>
        </p:nvSpPr>
        <p:spPr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HTTP request routed to www.google.com</a:t>
            </a:r>
            <a:endParaRPr/>
          </a:p>
        </p:txBody>
      </p:sp>
      <p:sp>
        <p:nvSpPr>
          <p:cNvPr id="2664" name="Google Shape;2664;p27"/>
          <p:cNvSpPr/>
          <p:nvPr/>
        </p:nvSpPr>
        <p:spPr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HTTP reply routed back to client</a:t>
            </a:r>
            <a:endParaRPr/>
          </a:p>
        </p:txBody>
      </p:sp>
      <p:sp>
        <p:nvSpPr>
          <p:cNvPr id="2665" name="Google Shape;2665;p27"/>
          <p:cNvSpPr/>
          <p:nvPr/>
        </p:nvSpPr>
        <p:spPr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 reply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(containing web page)</a:t>
            </a:r>
            <a:endParaRPr/>
          </a:p>
        </p:txBody>
      </p:sp>
      <p:grpSp>
        <p:nvGrpSpPr>
          <p:cNvPr id="2666" name="Google Shape;2666;p27"/>
          <p:cNvGrpSpPr/>
          <p:nvPr/>
        </p:nvGrpSpPr>
        <p:grpSpPr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2667" name="Google Shape;2667;p27"/>
            <p:cNvGrpSpPr/>
            <p:nvPr/>
          </p:nvGrpSpPr>
          <p:grpSpPr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668" name="Google Shape;2668;p27"/>
              <p:cNvGrpSpPr/>
              <p:nvPr/>
            </p:nvGrpSpPr>
            <p:grpSpPr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2669" name="Google Shape;2669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0" name="Google Shape;2670;p27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sp>
            <p:nvSpPr>
              <p:cNvPr id="2671" name="Google Shape;2671;p27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3" name="Google Shape;2673;p27"/>
            <p:cNvGrpSpPr/>
            <p:nvPr/>
          </p:nvGrpSpPr>
          <p:grpSpPr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674" name="Google Shape;2674;p27"/>
              <p:cNvGrpSpPr/>
              <p:nvPr/>
            </p:nvGrpSpPr>
            <p:grpSpPr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2675" name="Google Shape;2675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6" name="Google Shape;2676;p27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grpSp>
            <p:nvGrpSpPr>
              <p:cNvPr id="2677" name="Google Shape;2677;p27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678" name="Google Shape;2678;p27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9" name="Google Shape;2679;p27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80" name="Google Shape;2680;p27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681" name="Google Shape;2681;p27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3" name="Google Shape;2683;p27"/>
            <p:cNvGrpSpPr/>
            <p:nvPr/>
          </p:nvGrpSpPr>
          <p:grpSpPr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684" name="Google Shape;2684;p27"/>
              <p:cNvGrpSpPr/>
              <p:nvPr/>
            </p:nvGrpSpPr>
            <p:grpSpPr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685" name="Google Shape;2685;p27"/>
                <p:cNvGrpSpPr/>
                <p:nvPr/>
              </p:nvGrpSpPr>
              <p:grpSpPr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686" name="Google Shape;2686;p27"/>
                  <p:cNvGrpSpPr/>
                  <p:nvPr/>
                </p:nvGrpSpPr>
                <p:grpSpPr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2687" name="Google Shape;2687;p27"/>
                    <p:cNvSpPr/>
                    <p:nvPr/>
                  </p:nvSpPr>
                  <p:spPr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88" name="Google Shape;2688;p27"/>
                    <p:cNvSpPr txBox="1"/>
                    <p:nvPr/>
                  </p:nvSpPr>
                  <p:spPr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</a:t>
                      </a:r>
                      <a:endParaRPr/>
                    </a:p>
                  </p:txBody>
                </p:sp>
              </p:grpSp>
              <p:grpSp>
                <p:nvGrpSpPr>
                  <p:cNvPr id="2689" name="Google Shape;2689;p27"/>
                  <p:cNvGrpSpPr/>
                  <p:nvPr/>
                </p:nvGrpSpPr>
                <p:grpSpPr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690" name="Google Shape;2690;p27"/>
                    <p:cNvSpPr/>
                    <p:nvPr/>
                  </p:nvSpPr>
                  <p:spPr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91" name="Google Shape;2691;p27"/>
                    <p:cNvSpPr/>
                    <p:nvPr/>
                  </p:nvSpPr>
                  <p:spPr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00CC99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92" name="Google Shape;2692;p27"/>
                <p:cNvSpPr/>
                <p:nvPr/>
              </p:nvSpPr>
              <p:spPr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3" name="Google Shape;2693;p27"/>
                <p:cNvSpPr/>
                <p:nvPr/>
              </p:nvSpPr>
              <p:spPr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94" name="Google Shape;2694;p27"/>
              <p:cNvSpPr/>
              <p:nvPr/>
            </p:nvSpPr>
            <p:spPr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504" y="3529"/>
                <a:ext cx="681" cy="13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7" name="Google Shape;2697;p27"/>
            <p:cNvSpPr/>
            <p:nvPr/>
          </p:nvSpPr>
          <p:spPr>
            <a:xfrm>
              <a:off x="341" y="859"/>
              <a:ext cx="240" cy="667"/>
            </a:xfrm>
            <a:prstGeom prst="downArrow">
              <a:avLst>
                <a:gd fmla="val 49167" name="adj1"/>
                <a:gd fmla="val 675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8" name="Google Shape;2698;p27"/>
          <p:cNvGrpSpPr/>
          <p:nvPr/>
        </p:nvGrpSpPr>
        <p:grpSpPr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2699" name="Google Shape;2699;p27"/>
            <p:cNvSpPr/>
            <p:nvPr/>
          </p:nvSpPr>
          <p:spPr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0" name="Google Shape;2700;p27"/>
            <p:cNvGrpSpPr/>
            <p:nvPr/>
          </p:nvGrpSpPr>
          <p:grpSpPr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701" name="Google Shape;2701;p27"/>
              <p:cNvGrpSpPr/>
              <p:nvPr/>
            </p:nvGrpSpPr>
            <p:grpSpPr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702" name="Google Shape;2702;p27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2703" name="Google Shape;2703;p2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4" name="Google Shape;2704;p27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2705" name="Google Shape;2705;p2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706" name="Google Shape;2706;p2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7" name="Google Shape;2707;p2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708" name="Google Shape;2708;p27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0" name="Google Shape;2710;p27"/>
            <p:cNvSpPr/>
            <p:nvPr/>
          </p:nvSpPr>
          <p:spPr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2" name="Google Shape;2712;p27"/>
          <p:cNvGrpSpPr/>
          <p:nvPr/>
        </p:nvGrpSpPr>
        <p:grpSpPr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2713" name="Google Shape;2713;p27"/>
            <p:cNvGrpSpPr/>
            <p:nvPr/>
          </p:nvGrpSpPr>
          <p:grpSpPr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714" name="Google Shape;2714;p27"/>
              <p:cNvGrpSpPr/>
              <p:nvPr/>
            </p:nvGrpSpPr>
            <p:grpSpPr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715" name="Google Shape;2715;p27"/>
                <p:cNvGrpSpPr/>
                <p:nvPr/>
              </p:nvGrpSpPr>
              <p:grpSpPr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2716" name="Google Shape;2716;p2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7" name="Google Shape;2717;p27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sp>
              <p:nvSpPr>
                <p:cNvPr id="2718" name="Google Shape;2718;p27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9" name="Google Shape;2719;p27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0" name="Google Shape;2720;p27"/>
              <p:cNvGrpSpPr/>
              <p:nvPr/>
            </p:nvGrpSpPr>
            <p:grpSpPr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721" name="Google Shape;2721;p27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2722" name="Google Shape;2722;p2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3" name="Google Shape;2723;p27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2724" name="Google Shape;2724;p2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725" name="Google Shape;2725;p2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6" name="Google Shape;2726;p2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727" name="Google Shape;2727;p27"/>
              <p:cNvGrpSpPr/>
              <p:nvPr/>
            </p:nvGrpSpPr>
            <p:grpSpPr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728" name="Google Shape;2728;p27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9" name="Google Shape;2729;p27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0" name="Google Shape;2730;p27"/>
              <p:cNvGrpSpPr/>
              <p:nvPr/>
            </p:nvGrpSpPr>
            <p:grpSpPr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731" name="Google Shape;2731;p27"/>
                <p:cNvGrpSpPr/>
                <p:nvPr/>
              </p:nvGrpSpPr>
              <p:grpSpPr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732" name="Google Shape;2732;p27"/>
                  <p:cNvGrpSpPr/>
                  <p:nvPr/>
                </p:nvGrpSpPr>
                <p:grpSpPr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733" name="Google Shape;2733;p27"/>
                    <p:cNvGrpSpPr/>
                    <p:nvPr/>
                  </p:nvGrpSpPr>
                  <p:grpSpPr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2734" name="Google Shape;2734;p27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735" name="Google Shape;2735;p27"/>
                      <p:cNvSpPr txBox="1"/>
                      <p:nvPr/>
                    </p:nvSpPr>
                    <p:spPr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HTTP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2736" name="Google Shape;2736;p27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737" name="Google Shape;2737;p27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738" name="Google Shape;2738;p27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2739" name="Google Shape;2739;p27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0" name="Google Shape;2740;p27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41" name="Google Shape;2741;p27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2" name="Google Shape;2742;p27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3" name="Google Shape;2743;p27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44" name="Google Shape;2744;p27"/>
            <p:cNvGrpSpPr/>
            <p:nvPr/>
          </p:nvGrpSpPr>
          <p:grpSpPr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2745" name="Google Shape;2745;p27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</p:grpSp>
      <p:grpSp>
        <p:nvGrpSpPr>
          <p:cNvPr id="2747" name="Google Shape;2747;p27"/>
          <p:cNvGrpSpPr/>
          <p:nvPr/>
        </p:nvGrpSpPr>
        <p:grpSpPr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2748" name="Google Shape;2748;p27"/>
            <p:cNvGrpSpPr/>
            <p:nvPr/>
          </p:nvGrpSpPr>
          <p:grpSpPr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749" name="Google Shape;2749;p27"/>
              <p:cNvGrpSpPr/>
              <p:nvPr/>
            </p:nvGrpSpPr>
            <p:grpSpPr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2750" name="Google Shape;2750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1" name="Google Shape;2751;p27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sp>
            <p:nvSpPr>
              <p:cNvPr id="2752" name="Google Shape;2752;p27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4" name="Google Shape;2754;p27"/>
            <p:cNvGrpSpPr/>
            <p:nvPr/>
          </p:nvGrpSpPr>
          <p:grpSpPr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755" name="Google Shape;2755;p27"/>
              <p:cNvGrpSpPr/>
              <p:nvPr/>
            </p:nvGrpSpPr>
            <p:grpSpPr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2756" name="Google Shape;2756;p27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7" name="Google Shape;2757;p27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grpSp>
            <p:nvGrpSpPr>
              <p:cNvPr id="2758" name="Google Shape;2758;p27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759" name="Google Shape;2759;p27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0" name="Google Shape;2760;p27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61" name="Google Shape;2761;p27"/>
            <p:cNvGrpSpPr/>
            <p:nvPr/>
          </p:nvGrpSpPr>
          <p:grpSpPr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762" name="Google Shape;2762;p27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4" name="Google Shape;2764;p27"/>
            <p:cNvGrpSpPr/>
            <p:nvPr/>
          </p:nvGrpSpPr>
          <p:grpSpPr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2765" name="Google Shape;2765;p27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grpSp>
          <p:nvGrpSpPr>
            <p:cNvPr id="2767" name="Google Shape;2767;p27"/>
            <p:cNvGrpSpPr/>
            <p:nvPr/>
          </p:nvGrpSpPr>
          <p:grpSpPr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2768" name="Google Shape;2768;p27"/>
              <p:cNvSpPr/>
              <p:nvPr/>
            </p:nvSpPr>
            <p:spPr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9" name="Google Shape;2769;p27"/>
              <p:cNvGrpSpPr/>
              <p:nvPr/>
            </p:nvGrpSpPr>
            <p:grpSpPr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770" name="Google Shape;2770;p27"/>
                <p:cNvGrpSpPr/>
                <p:nvPr/>
              </p:nvGrpSpPr>
              <p:grpSpPr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771" name="Google Shape;2771;p27"/>
                  <p:cNvGrpSpPr/>
                  <p:nvPr/>
                </p:nvGrpSpPr>
                <p:grpSpPr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2772" name="Google Shape;2772;p27"/>
                    <p:cNvSpPr/>
                    <p:nvPr/>
                  </p:nvSpPr>
                  <p:spPr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73" name="Google Shape;2773;p27"/>
                    <p:cNvSpPr txBox="1"/>
                    <p:nvPr/>
                  </p:nvSpPr>
                  <p:spPr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</a:t>
                      </a:r>
                      <a:endParaRPr/>
                    </a:p>
                  </p:txBody>
                </p:sp>
              </p:grpSp>
              <p:grpSp>
                <p:nvGrpSpPr>
                  <p:cNvPr id="2774" name="Google Shape;2774;p27"/>
                  <p:cNvGrpSpPr/>
                  <p:nvPr/>
                </p:nvGrpSpPr>
                <p:grpSpPr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775" name="Google Shape;2775;p27"/>
                    <p:cNvSpPr/>
                    <p:nvPr/>
                  </p:nvSpPr>
                  <p:spPr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76" name="Google Shape;2776;p27"/>
                    <p:cNvSpPr/>
                    <p:nvPr/>
                  </p:nvSpPr>
                  <p:spPr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00CC99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777" name="Google Shape;2777;p27"/>
                <p:cNvSpPr/>
                <p:nvPr/>
              </p:nvSpPr>
              <p:spPr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8" name="Google Shape;2778;p27"/>
                <p:cNvSpPr/>
                <p:nvPr/>
              </p:nvSpPr>
              <p:spPr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9" name="Google Shape;2779;p27"/>
              <p:cNvSpPr/>
              <p:nvPr/>
            </p:nvSpPr>
            <p:spPr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27"/>
              <p:cNvSpPr/>
              <p:nvPr/>
            </p:nvSpPr>
            <p:spPr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1" name="Google Shape;2781;p27"/>
          <p:cNvGrpSpPr/>
          <p:nvPr/>
        </p:nvGrpSpPr>
        <p:grpSpPr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2782" name="Google Shape;2782;p27"/>
            <p:cNvSpPr/>
            <p:nvPr/>
          </p:nvSpPr>
          <p:spPr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3" name="Google Shape;2783;p27"/>
            <p:cNvGrpSpPr/>
            <p:nvPr/>
          </p:nvGrpSpPr>
          <p:grpSpPr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784" name="Google Shape;2784;p27"/>
              <p:cNvGrpSpPr/>
              <p:nvPr/>
            </p:nvGrpSpPr>
            <p:grpSpPr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785" name="Google Shape;2785;p27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2786" name="Google Shape;2786;p2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7" name="Google Shape;2787;p27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2788" name="Google Shape;2788;p2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789" name="Google Shape;2789;p2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0" name="Google Shape;2790;p2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791" name="Google Shape;2791;p27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3" name="Google Shape;2793;p27"/>
            <p:cNvSpPr/>
            <p:nvPr/>
          </p:nvSpPr>
          <p:spPr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95" name="Google Shape;279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4776" y="2632037"/>
            <a:ext cx="639182" cy="3951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2796" name="Google Shape;2796;p27"/>
          <p:cNvSpPr/>
          <p:nvPr/>
        </p:nvSpPr>
        <p:spPr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7325" lvl="0" marL="238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i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finally (!!!)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CSMA: collisions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944217" y="1520687"/>
            <a:ext cx="553609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collisions can </a:t>
            </a:r>
            <a:r>
              <a:rPr b="0" i="1" lang="en-US" sz="28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still</a:t>
            </a:r>
            <a:r>
              <a:rPr b="0" i="0" lang="en-US" sz="28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 occur with carrier sensing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propagation delay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means  two nodes may not hear each other’s just-started transmission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collision: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 packet transmission time wasted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&amp; propagation delay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role in in determining collision probability</a:t>
            </a:r>
            <a:endParaRPr/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layout of nodes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248595" y="4564408"/>
            <a:ext cx="3789362" cy="2035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114" name="Google Shape;114;p3"/>
            <p:cNvGrpSpPr/>
            <p:nvPr/>
          </p:nvGrpSpPr>
          <p:grpSpPr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15" name="Google Shape;115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18" name="Google Shape;118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21" name="Google Shape;121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" name="Google Shape;122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descr="desktop_computer_stylized_medium" id="124" name="Google Shape;124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" name="Google Shape;126;p3"/>
            <p:cNvCxnSpPr/>
            <p:nvPr/>
          </p:nvCxnSpPr>
          <p:spPr>
            <a:xfrm>
              <a:off x="3309" y="181"/>
              <a:ext cx="1989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3309" y="180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3975" y="183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4578" y="183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5289" y="180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" name="Google Shape;131;p3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CSMA/CD: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44217" y="1520687"/>
            <a:ext cx="553609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CSMA/CD reduces the amount of time wasted in collisions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aborted on collision detection</a:t>
            </a:r>
            <a:endParaRPr/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layout of nodes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7696682" y="1204085"/>
            <a:ext cx="3263900" cy="195262"/>
            <a:chOff x="4220" y="1231"/>
            <a:chExt cx="1989" cy="90"/>
          </a:xfrm>
        </p:grpSpPr>
        <p:cxnSp>
          <p:nvCxnSpPr>
            <p:cNvPr id="143" name="Google Shape;143;p4"/>
            <p:cNvCxnSpPr/>
            <p:nvPr/>
          </p:nvCxnSpPr>
          <p:spPr>
            <a:xfrm>
              <a:off x="4220" y="1232"/>
              <a:ext cx="1989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4220" y="1231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886" y="1234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5489" y="1234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6200" y="1231"/>
              <a:ext cx="0" cy="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4"/>
          <p:cNvGrpSpPr/>
          <p:nvPr/>
        </p:nvGrpSpPr>
        <p:grpSpPr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descr="desktop_computer_stylized_medium" id="149" name="Google Shape;14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4"/>
          <p:cNvGrpSpPr/>
          <p:nvPr/>
        </p:nvGrpSpPr>
        <p:grpSpPr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descr="desktop_computer_stylized_medium" id="152" name="Google Shape;15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descr="desktop_computer_stylized_medium" id="155" name="Google Shape;15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descr="desktop_computer_stylized_medium"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/>
          <p:nvPr/>
        </p:nvSpPr>
        <p:spPr>
          <a:xfrm>
            <a:off x="7342577" y="2036867"/>
            <a:ext cx="3986127" cy="2699396"/>
          </a:xfrm>
          <a:custGeom>
            <a:rect b="b" l="l" r="r" t="t"/>
            <a:pathLst>
              <a:path extrusionOk="0" h="2699396" w="3986127">
                <a:moveTo>
                  <a:pt x="0" y="158788"/>
                </a:moveTo>
                <a:lnTo>
                  <a:pt x="1357912" y="32853"/>
                </a:lnTo>
                <a:lnTo>
                  <a:pt x="1522175" y="0"/>
                </a:lnTo>
                <a:lnTo>
                  <a:pt x="3542616" y="246395"/>
                </a:lnTo>
                <a:lnTo>
                  <a:pt x="3936848" y="394232"/>
                </a:lnTo>
                <a:lnTo>
                  <a:pt x="3986127" y="2699396"/>
                </a:lnTo>
                <a:lnTo>
                  <a:pt x="5476" y="2650117"/>
                </a:lnTo>
                <a:cubicBezTo>
                  <a:pt x="3651" y="1819674"/>
                  <a:pt x="1825" y="989231"/>
                  <a:pt x="0" y="1587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Ethernet CSMA/CD algorithm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702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receives datagram from network layer, creates frame</a:t>
            </a:r>
            <a:endParaRPr/>
          </a:p>
          <a:p>
            <a:pPr indent="-32702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Ethernet senses channel:</a:t>
            </a:r>
            <a:endParaRPr/>
          </a:p>
          <a:p>
            <a:pPr indent="50800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idle: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frame transmission. </a:t>
            </a:r>
            <a:endParaRPr/>
          </a:p>
          <a:p>
            <a:pPr indent="50800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busy: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wait until channel idle, then transmit</a:t>
            </a:r>
            <a:endParaRPr/>
          </a:p>
          <a:p>
            <a:pPr indent="-33972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entire frame transmitted without collision - done!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848785" y="3990199"/>
            <a:ext cx="11211339" cy="2493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702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another transmission detected while sending: abort, send jam signal</a:t>
            </a:r>
            <a:endParaRPr/>
          </a:p>
          <a:p>
            <a:pPr indent="-32702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aborting, enter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binary (exponential) backoff: </a:t>
            </a:r>
            <a:endParaRPr/>
          </a:p>
          <a:p>
            <a:pPr indent="-274638" lvl="1" marL="10858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 collision, chooses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random from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{0,1,2, …, 2</a:t>
            </a:r>
            <a:r>
              <a:rPr b="1" baseline="30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-1}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Ethernet waits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·512 bit times, returns to Step 2</a:t>
            </a:r>
            <a:endParaRPr/>
          </a:p>
          <a:p>
            <a:pPr indent="-274638" lvl="1" marL="10858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collisions: longer backoff interval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CSMA/CD efficiency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8125" lvl="0" marL="23812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max prop delay between 2 nodes in LAN</a:t>
            </a:r>
            <a:endParaRPr/>
          </a:p>
          <a:p>
            <a:pPr indent="-238125" lvl="0" marL="23812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time to transmit max-size frame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 goes to 1 </a:t>
            </a:r>
            <a:endParaRPr/>
          </a:p>
          <a:p>
            <a:pPr indent="-238125" lvl="1" marL="69532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goes to 0</a:t>
            </a:r>
            <a:endParaRPr/>
          </a:p>
          <a:p>
            <a:pPr indent="-238125" lvl="1" marL="69532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goes to infinity</a:t>
            </a:r>
            <a:endParaRPr/>
          </a:p>
          <a:p>
            <a:pPr indent="-277813" lvl="0" marL="277813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performance than ALOHA: and simple, cheap, decentralized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979" y="2514531"/>
            <a:ext cx="3570287" cy="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187" name="Google Shape;187;p7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32-bit IP address: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network-layer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address for interface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for layer 3 (network layer) forwarding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e.g.: 128.119.40.136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(or LAN or physical or Ethernet) address: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function:</a:t>
            </a:r>
            <a:r>
              <a:rPr b="0" i="0" lang="en-US" sz="2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used “locally” to get frame from one interface to another physically-connected interface (same subnet, in IP-addressing sense)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48-bit MAC address (for most LANs) burned in NIC ROM, also sometimes software settable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9" name="Google Shape;199;p8"/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200" name="Google Shape;200;p8"/>
            <p:cNvSpPr txBox="1"/>
            <p:nvPr/>
          </p:nvSpPr>
          <p:spPr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hexadecimal (base 16) notation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(each “numeral” represents 4 bits)</a:t>
              </a:r>
              <a:endParaRPr/>
            </a:p>
          </p:txBody>
        </p:sp>
        <p:cxnSp>
          <p:nvCxnSpPr>
            <p:cNvPr id="201" name="Google Shape;201;p8"/>
            <p:cNvCxnSpPr/>
            <p:nvPr/>
          </p:nvCxnSpPr>
          <p:spPr>
            <a:xfrm rot="10800000">
              <a:off x="5021744" y="5895906"/>
              <a:ext cx="623681" cy="2133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8"/>
            <p:cNvSpPr txBox="1"/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31775" lvl="1" marL="6953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e.g.: 1A-2F-BB-76-09-AD</a:t>
              </a:r>
              <a:endParaRPr/>
            </a:p>
            <a:p>
              <a:pPr indent="-793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9"/>
          <p:cNvCxnSpPr/>
          <p:nvPr/>
        </p:nvCxnSpPr>
        <p:spPr>
          <a:xfrm>
            <a:off x="4798734" y="4271477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6583225" y="3351624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9"/>
          <p:cNvCxnSpPr/>
          <p:nvPr/>
        </p:nvCxnSpPr>
        <p:spPr>
          <a:xfrm rot="10800000">
            <a:off x="6359594" y="5298866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9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Layer: 6-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interface on LAN </a:t>
            </a:r>
            <a:endParaRPr/>
          </a:p>
          <a:p>
            <a:pPr indent="-27463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unique 48-bit 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address</a:t>
            </a:r>
            <a:endParaRPr/>
          </a:p>
          <a:p>
            <a:pPr indent="-27463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 locally unique 32-bit IP address (as we’ve seen)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5425937" y="3593615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9"/>
          <p:cNvCxnSpPr/>
          <p:nvPr/>
        </p:nvCxnSpPr>
        <p:spPr>
          <a:xfrm rot="10800000">
            <a:off x="7446825" y="4320484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9"/>
          <p:cNvSpPr txBox="1"/>
          <p:nvPr/>
        </p:nvSpPr>
        <p:spPr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rot="10800000">
            <a:off x="8005327" y="4436502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9"/>
          <p:cNvSpPr txBox="1"/>
          <p:nvPr/>
        </p:nvSpPr>
        <p:spPr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219" name="Google Shape;219;p9"/>
          <p:cNvCxnSpPr/>
          <p:nvPr/>
        </p:nvCxnSpPr>
        <p:spPr>
          <a:xfrm rot="10800000">
            <a:off x="6462781" y="5733635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9"/>
          <p:cNvSpPr txBox="1"/>
          <p:nvPr/>
        </p:nvSpPr>
        <p:spPr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221" name="Google Shape;221;p9"/>
          <p:cNvCxnSpPr/>
          <p:nvPr/>
        </p:nvCxnSpPr>
        <p:spPr>
          <a:xfrm rot="10800000">
            <a:off x="4735234" y="4427052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9"/>
          <p:cNvSpPr txBox="1"/>
          <p:nvPr/>
        </p:nvSpPr>
        <p:spPr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(wired or wireless)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137.196.7/24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488853" y="3353446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5" name="Google Shape;225;p9"/>
          <p:cNvGrpSpPr/>
          <p:nvPr/>
        </p:nvGrpSpPr>
        <p:grpSpPr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descr="desktop_computer_stylized_medium" id="226" name="Google Shape;22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9"/>
          <p:cNvSpPr/>
          <p:nvPr/>
        </p:nvSpPr>
        <p:spPr>
          <a:xfrm rot="5400000">
            <a:off x="4597155" y="4139781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287678" y="5606756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9"/>
          <p:cNvSpPr/>
          <p:nvPr/>
        </p:nvSpPr>
        <p:spPr>
          <a:xfrm rot="5400000">
            <a:off x="8031860" y="4201701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1" name="Google Shape;231;p9"/>
          <p:cNvGrpSpPr/>
          <p:nvPr/>
        </p:nvGrpSpPr>
        <p:grpSpPr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descr="desktop_computer_stylized_medium" id="232" name="Google Shape;2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9"/>
          <p:cNvGrpSpPr/>
          <p:nvPr/>
        </p:nvGrpSpPr>
        <p:grpSpPr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descr="desktop_computer_stylized_medium" id="235" name="Google Shape;23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9"/>
          <p:cNvCxnSpPr/>
          <p:nvPr/>
        </p:nvCxnSpPr>
        <p:spPr>
          <a:xfrm rot="10800000">
            <a:off x="6719722" y="3486836"/>
            <a:ext cx="25483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8" name="Google Shape;238;p9"/>
          <p:cNvGrpSpPr/>
          <p:nvPr/>
        </p:nvGrpSpPr>
        <p:grpSpPr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descr="desktop_computer_stylized_medium" id="239" name="Google Shape;23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9"/>
          <p:cNvSpPr txBox="1"/>
          <p:nvPr/>
        </p:nvSpPr>
        <p:spPr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2023-09-07T09:40:35Z</dcterms:created>
  <dc:creator>Kalyan</dc:creator>
</cp:coreProperties>
</file>