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Tahoma"/>
      <p:regular r:id="rId17"/>
      <p:bold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TwvilbBhwE2PXzLAwsG8KUyPx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regular.fntdata"/><Relationship Id="rId16" Type="http://schemas.openxmlformats.org/officeDocument/2006/relationships/slide" Target="slides/slide12.xml"/><Relationship Id="rId19" Type="http://schemas.openxmlformats.org/officeDocument/2006/relationships/font" Target="fonts/HelveticaNeue-regular.fntdata"/><Relationship Id="rId1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95b06066a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95b06066a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295b06066a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711200" y="16002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711200" y="40005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HnUDtycXS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Week 14-Lec 2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550" name="Google Shape;55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551" name="Google Shape;5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151" y="862014"/>
            <a:ext cx="68564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0"/>
          <p:cNvSpPr txBox="1"/>
          <p:nvPr>
            <p:ph type="title"/>
          </p:nvPr>
        </p:nvSpPr>
        <p:spPr>
          <a:xfrm>
            <a:off x="2057400" y="146051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DNS: caching, updating records</a:t>
            </a:r>
            <a:endParaRPr/>
          </a:p>
        </p:txBody>
      </p:sp>
      <p:sp>
        <p:nvSpPr>
          <p:cNvPr id="553" name="Google Shape;553;p10"/>
          <p:cNvSpPr txBox="1"/>
          <p:nvPr>
            <p:ph idx="1" type="body"/>
          </p:nvPr>
        </p:nvSpPr>
        <p:spPr>
          <a:xfrm>
            <a:off x="2143125" y="1438276"/>
            <a:ext cx="7926388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once (any) name server learns mapping, it </a:t>
            </a:r>
            <a:r>
              <a:rPr i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caches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mapping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cache entries timeout (disappear) after some time (TTL)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TLD servers typically cached in local name servers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thus root name servers not often visited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cached entries may be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out-of-date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(best effort name-to-address translation!)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if name host changes IP address, may not be known Internet-wide until all TTLs expire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update/notify mechanisms proposed IETF standard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RFC 2136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560" name="Google Shape;5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11"/>
          <p:cNvSpPr txBox="1"/>
          <p:nvPr>
            <p:ph type="title"/>
          </p:nvPr>
        </p:nvSpPr>
        <p:spPr>
          <a:xfrm>
            <a:off x="1979613" y="201614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DNS records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2" name="Google Shape;562;p11"/>
          <p:cNvSpPr txBox="1"/>
          <p:nvPr>
            <p:ph idx="1" type="body"/>
          </p:nvPr>
        </p:nvSpPr>
        <p:spPr>
          <a:xfrm>
            <a:off x="2066926" y="1343025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DNS: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distributed database storing resource records 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(RR)</a:t>
            </a:r>
            <a:endParaRPr/>
          </a:p>
        </p:txBody>
      </p:sp>
      <p:sp>
        <p:nvSpPr>
          <p:cNvPr id="563" name="Google Shape;563;p11"/>
          <p:cNvSpPr txBox="1"/>
          <p:nvPr>
            <p:ph idx="2" type="body"/>
          </p:nvPr>
        </p:nvSpPr>
        <p:spPr>
          <a:xfrm>
            <a:off x="2057401" y="3897313"/>
            <a:ext cx="35147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is domain (e.g., foo.com)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is hostname of authoritative name server for this domain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4" name="Google Shape;564;p11"/>
          <p:cNvSpPr txBox="1"/>
          <p:nvPr/>
        </p:nvSpPr>
        <p:spPr>
          <a:xfrm>
            <a:off x="3319463" y="1908175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11"/>
          <p:cNvSpPr/>
          <p:nvPr/>
        </p:nvSpPr>
        <p:spPr>
          <a:xfrm>
            <a:off x="3400426" y="1895475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11"/>
          <p:cNvSpPr/>
          <p:nvPr/>
        </p:nvSpPr>
        <p:spPr>
          <a:xfrm>
            <a:off x="2047875" y="2657476"/>
            <a:ext cx="381000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None/>
            </a:pPr>
            <a:r>
              <a:rPr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hostname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IP address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7" name="Google Shape;567;p11"/>
          <p:cNvSpPr/>
          <p:nvPr/>
        </p:nvSpPr>
        <p:spPr>
          <a:xfrm>
            <a:off x="5753100" y="2697163"/>
            <a:ext cx="451485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type=CNAME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alias name for some “canonical” (the real) 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www.ibm.com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really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servereast.backup2.ibm.com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canonical name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8" name="Google Shape;568;p11"/>
          <p:cNvSpPr/>
          <p:nvPr/>
        </p:nvSpPr>
        <p:spPr>
          <a:xfrm>
            <a:off x="5776914" y="5022850"/>
            <a:ext cx="4408487" cy="130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type=MX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name of mailserver associated with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underline_base" id="569" name="Google Shape;5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088" y="881064"/>
            <a:ext cx="3198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5b06066a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295b06066a4_0_0"/>
          <p:cNvSpPr txBox="1"/>
          <p:nvPr>
            <p:ph idx="1" type="body"/>
          </p:nvPr>
        </p:nvSpPr>
        <p:spPr>
          <a:xfrm>
            <a:off x="838200" y="1825625"/>
            <a:ext cx="10602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complete name of a host, also known as the </a:t>
            </a:r>
            <a:r>
              <a:rPr lang="en-US" sz="2000">
                <a:solidFill>
                  <a:srgbClr val="16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fully qualified domain name</a:t>
            </a:r>
            <a:r>
              <a:rPr lang="en-US" sz="20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(FQDN), is a series of labels separated by dots or periods. Each label represents an increasingly higher domain level within a network. The complete name of a host connected to one of the larger networks generally has more than one subdomain, as shown in the following examples: </a:t>
            </a:r>
            <a:endParaRPr sz="20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9700" marR="1397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host1.subdomain2a.subdomain2.rootdomain</a:t>
            </a:r>
            <a:endParaRPr sz="20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https://www.youtube.com/watch?v=HnUDtycXSNE</a:t>
            </a:r>
            <a:endParaRPr sz="31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026" y="990600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>
            <p:ph type="title"/>
          </p:nvPr>
        </p:nvSpPr>
        <p:spPr>
          <a:xfrm>
            <a:off x="2057400" y="301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DNS: domain name system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992313" y="15113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people: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many identifiers: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SSN, name, passport #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hosts, routers: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(32 bit) - used for addressing datagrams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“name”, e.g., www.yahoo.com - used by humans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i="1" lang="en-US" sz="24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how to map between IP address and name, and vice versa ?</a:t>
            </a:r>
            <a:endParaRPr/>
          </a:p>
        </p:txBody>
      </p:sp>
      <p:sp>
        <p:nvSpPr>
          <p:cNvPr id="107" name="Google Shape;107;p2"/>
          <p:cNvSpPr txBox="1"/>
          <p:nvPr>
            <p:ph idx="2" type="body"/>
          </p:nvPr>
        </p:nvSpPr>
        <p:spPr>
          <a:xfrm>
            <a:off x="6019801" y="1489076"/>
            <a:ext cx="4283075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Domain Name System: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distributed database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implemented in hierarchy of many </a:t>
            </a: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name servers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application-layer protocol: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hosts, name servers communicate to </a:t>
            </a: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resolve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names (address/name translation)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note: core Internet function, implemented as application-layer protocol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complexity at network’s “edge”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DNS: services, structure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3"/>
          <p:cNvSpPr txBox="1"/>
          <p:nvPr>
            <p:ph idx="2" type="body"/>
          </p:nvPr>
        </p:nvSpPr>
        <p:spPr>
          <a:xfrm>
            <a:off x="6096000" y="1271589"/>
            <a:ext cx="419100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why not centralize DNS?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single point of failure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traffic volume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distant centralized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maintenance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2255838" y="130016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DNS 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hostname to IP address translation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 aliasing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canonical, alias names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mail server aliasing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load distribution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replicated Web servers: many IP addresses correspond to one name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1" y="915989"/>
            <a:ext cx="54848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6732588" y="3429001"/>
            <a:ext cx="29067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doesn‘t scale!</a:t>
            </a:r>
            <a:endParaRPr b="0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1002666" y="4297680"/>
            <a:ext cx="9126854" cy="2008111"/>
            <a:chOff x="230" y="576"/>
            <a:chExt cx="5504" cy="1803"/>
          </a:xfrm>
        </p:grpSpPr>
        <p:sp>
          <p:nvSpPr>
            <p:cNvPr id="128" name="Google Shape;128;p4"/>
            <p:cNvSpPr txBox="1"/>
            <p:nvPr/>
          </p:nvSpPr>
          <p:spPr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DNS servers</a:t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 DNS servers</a:t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 DNS servers</a:t>
              </a:r>
              <a:endParaRPr/>
            </a:p>
          </p:txBody>
        </p:sp>
        <p:cxnSp>
          <p:nvCxnSpPr>
            <p:cNvPr id="132" name="Google Shape;132;p4"/>
            <p:cNvCxnSpPr/>
            <p:nvPr/>
          </p:nvCxnSpPr>
          <p:spPr>
            <a:xfrm flipH="1">
              <a:off x="1344" y="864"/>
              <a:ext cx="1392" cy="432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2928" y="816"/>
              <a:ext cx="0" cy="4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3168" y="864"/>
              <a:ext cx="1440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4"/>
            <p:cNvSpPr txBox="1"/>
            <p:nvPr/>
          </p:nvSpPr>
          <p:spPr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poly.edu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137" name="Google Shape;137;p4"/>
            <p:cNvCxnSpPr/>
            <p:nvPr/>
          </p:nvCxnSpPr>
          <p:spPr>
            <a:xfrm flipH="1">
              <a:off x="4224" y="1536"/>
              <a:ext cx="336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4848" y="1536"/>
              <a:ext cx="288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4"/>
            <p:cNvSpPr txBox="1"/>
            <p:nvPr/>
          </p:nvSpPr>
          <p:spPr>
            <a:xfrm>
              <a:off x="230" y="1848"/>
              <a:ext cx="1010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141" name="Google Shape;141;p4"/>
            <p:cNvCxnSpPr/>
            <p:nvPr/>
          </p:nvCxnSpPr>
          <p:spPr>
            <a:xfrm flipH="1">
              <a:off x="768" y="1584"/>
              <a:ext cx="19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1392" y="1584"/>
              <a:ext cx="240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4"/>
            <p:cNvSpPr txBox="1"/>
            <p:nvPr/>
          </p:nvSpPr>
          <p:spPr>
            <a:xfrm>
              <a:off x="2534" y="1799"/>
              <a:ext cx="900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Incovid.org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144" name="Google Shape;144;p4"/>
            <p:cNvCxnSpPr/>
            <p:nvPr/>
          </p:nvCxnSpPr>
          <p:spPr>
            <a:xfrm>
              <a:off x="2928" y="1536"/>
              <a:ext cx="0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4"/>
          <p:cNvSpPr txBox="1"/>
          <p:nvPr>
            <p:ph type="title"/>
          </p:nvPr>
        </p:nvSpPr>
        <p:spPr>
          <a:xfrm>
            <a:off x="1992314" y="161926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DNS: a distributed, hierarchical database</a:t>
            </a:r>
            <a:endParaRPr/>
          </a:p>
        </p:txBody>
      </p:sp>
      <p:pic>
        <p:nvPicPr>
          <p:cNvPr descr="underline_base"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026" y="849314"/>
            <a:ext cx="8043863" cy="16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586" y="1026348"/>
            <a:ext cx="9347200" cy="29574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4"/>
          <p:cNvCxnSpPr/>
          <p:nvPr/>
        </p:nvCxnSpPr>
        <p:spPr>
          <a:xfrm>
            <a:off x="6431685" y="4566097"/>
            <a:ext cx="3583854" cy="31408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4"/>
          <p:cNvSpPr txBox="1"/>
          <p:nvPr/>
        </p:nvSpPr>
        <p:spPr>
          <a:xfrm>
            <a:off x="9307042" y="4859015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DNS servers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10023393" y="5519291"/>
            <a:ext cx="14927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ac.in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servers</a:t>
            </a:r>
            <a:endParaRPr/>
          </a:p>
        </p:txBody>
      </p:sp>
      <p:cxnSp>
        <p:nvCxnSpPr>
          <p:cNvPr id="151" name="Google Shape;151;p4"/>
          <p:cNvCxnSpPr/>
          <p:nvPr/>
        </p:nvCxnSpPr>
        <p:spPr>
          <a:xfrm>
            <a:off x="10453808" y="5162423"/>
            <a:ext cx="10671" cy="38953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8" name="Google Shape;15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2057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DNS: root name servers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2008189" y="1362075"/>
            <a:ext cx="84788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contacted by local name server that can not resolve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root name server: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contacts authoritative name server if name mapping not known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gets mapping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returns mapping to local name server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7620001" y="4992688"/>
            <a:ext cx="2957513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 logical root name “servers” worldwide</a:t>
            </a:r>
            <a:endParaRPr/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“server” replicated many times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orldf"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14" y="4378325"/>
            <a:ext cx="4319587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3281363" y="5113338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"/>
          <p:cNvSpPr/>
          <p:nvPr/>
        </p:nvSpPr>
        <p:spPr>
          <a:xfrm flipH="1" rot="10800000">
            <a:off x="2947988" y="4868863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5456239" y="4068763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5275263" y="3862388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7099300" y="4598988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derline_base"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2638" y="884239"/>
            <a:ext cx="54848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5"/>
          <p:cNvCxnSpPr/>
          <p:nvPr/>
        </p:nvCxnSpPr>
        <p:spPr>
          <a:xfrm flipH="1">
            <a:off x="4402139" y="4278313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5"/>
          <p:cNvSpPr txBox="1"/>
          <p:nvPr/>
        </p:nvSpPr>
        <p:spPr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" name="Google Shape;178;p5"/>
          <p:cNvCxnSpPr>
            <a:stCxn id="177" idx="0"/>
          </p:cNvCxnSpPr>
          <p:nvPr/>
        </p:nvCxnSpPr>
        <p:spPr>
          <a:xfrm flipH="1" rot="10800000">
            <a:off x="3810002" y="4944926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6"/>
          <p:cNvSpPr txBox="1"/>
          <p:nvPr>
            <p:ph type="title"/>
          </p:nvPr>
        </p:nvSpPr>
        <p:spPr>
          <a:xfrm>
            <a:off x="2057400" y="234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TLD, authoritative servers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2057400" y="1600200"/>
            <a:ext cx="81597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i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top-level domain (TLD) servers: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responsible for com, org, net, edu, aero, jobs, museums, and all top-level country domains, e.g.: uk, fr, ca, jp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Network Solutions maintains servers for .com TLD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Educause for .edu TLD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i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authoritative DNS servers: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organization’s own DNS server(s), providing authoritative hostname to IP mappings for organization’s named hosts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can be maintained by organization or service provider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944564"/>
            <a:ext cx="6399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5" name="Google Shape;19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2057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Local </a:t>
            </a: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DNS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name server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does not strictly belong to hierarchy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ISP (residential ISP, company, university) has 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also called “default name server”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host makes DNS query, query is sent to its local DNS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has local cache of recent name-to-address translation pairs (but may be out of date!)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acts as proxy, forwards query into hierarchy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63" y="969964"/>
            <a:ext cx="5548312" cy="20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6" y="1287464"/>
            <a:ext cx="4113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5722990" y="4881564"/>
            <a:ext cx="176202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cs.daiict.ac.in</a:t>
            </a:r>
            <a:endParaRPr i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8479303" y="5805638"/>
            <a:ext cx="1313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cs.iitgn.ac.in</a:t>
            </a:r>
            <a:endParaRPr i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8"/>
          <p:cNvCxnSpPr/>
          <p:nvPr/>
        </p:nvCxnSpPr>
        <p:spPr>
          <a:xfrm rot="10800000">
            <a:off x="6810375" y="2916238"/>
            <a:ext cx="0" cy="13144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8"/>
          <p:cNvCxnSpPr/>
          <p:nvPr/>
        </p:nvCxnSpPr>
        <p:spPr>
          <a:xfrm flipH="1" rot="10800000">
            <a:off x="6924675" y="1220788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8"/>
          <p:cNvCxnSpPr/>
          <p:nvPr/>
        </p:nvCxnSpPr>
        <p:spPr>
          <a:xfrm flipH="1" rot="10800000">
            <a:off x="7210425" y="2382839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8"/>
          <p:cNvCxnSpPr/>
          <p:nvPr/>
        </p:nvCxnSpPr>
        <p:spPr>
          <a:xfrm rot="10800000">
            <a:off x="7210426" y="2554288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8"/>
          <p:cNvCxnSpPr/>
          <p:nvPr/>
        </p:nvCxnSpPr>
        <p:spPr>
          <a:xfrm flipH="1">
            <a:off x="7134226" y="1449388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7000876" y="2933701"/>
            <a:ext cx="9525" cy="13239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6" name="Google Shape;216;p8"/>
          <p:cNvGrpSpPr/>
          <p:nvPr/>
        </p:nvGrpSpPr>
        <p:grpSpPr>
          <a:xfrm>
            <a:off x="5695952" y="3062286"/>
            <a:ext cx="1916113" cy="615949"/>
            <a:chOff x="2826" y="2132"/>
            <a:chExt cx="1207" cy="388"/>
          </a:xfrm>
        </p:grpSpPr>
        <p:sp>
          <p:nvSpPr>
            <p:cNvPr id="217" name="Google Shape;217;p8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dns.daiict.ac.in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8"/>
          <p:cNvSpPr txBox="1"/>
          <p:nvPr/>
        </p:nvSpPr>
        <p:spPr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7877176" y="4429126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dns.cs.iitgn.ac.in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8"/>
          <p:cNvCxnSpPr/>
          <p:nvPr/>
        </p:nvCxnSpPr>
        <p:spPr>
          <a:xfrm>
            <a:off x="7143750" y="2714625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8"/>
          <p:cNvCxnSpPr/>
          <p:nvPr/>
        </p:nvCxnSpPr>
        <p:spPr>
          <a:xfrm rot="10800000">
            <a:off x="7104064" y="2840038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8"/>
          <p:cNvSpPr txBox="1"/>
          <p:nvPr/>
        </p:nvSpPr>
        <p:spPr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>
            <p:ph type="title"/>
          </p:nvPr>
        </p:nvSpPr>
        <p:spPr>
          <a:xfrm>
            <a:off x="2057400" y="217488"/>
            <a:ext cx="49101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DNS name </a:t>
            </a:r>
            <a:br>
              <a:rPr lang="en-US" sz="4000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resolution example</a:t>
            </a:r>
            <a:endParaRPr/>
          </a:p>
        </p:txBody>
      </p:sp>
      <p:sp>
        <p:nvSpPr>
          <p:cNvPr id="232" name="Google Shape;232;p8"/>
          <p:cNvSpPr txBox="1"/>
          <p:nvPr>
            <p:ph idx="1" type="body"/>
          </p:nvPr>
        </p:nvSpPr>
        <p:spPr>
          <a:xfrm>
            <a:off x="1955801" y="1725613"/>
            <a:ext cx="35655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 at </a:t>
            </a:r>
            <a:r>
              <a:rPr i="1" lang="en-US" sz="2400">
                <a:solidFill>
                  <a:srgbClr val="FF0000"/>
                </a:solidFill>
              </a:rPr>
              <a:t>cs.daiict.ac.in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wants IP address for </a:t>
            </a:r>
            <a:r>
              <a:rPr i="1" lang="en-US" sz="2400">
                <a:solidFill>
                  <a:srgbClr val="FF0000"/>
                </a:solidFill>
              </a:rPr>
              <a:t>cs.iitgn.ac.in</a:t>
            </a:r>
            <a:endParaRPr i="1" sz="2400">
              <a:solidFill>
                <a:srgbClr val="FF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2106613" y="3094039"/>
            <a:ext cx="3478212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iterated query: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contacted server replies with name of server to contact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“I don’t know this name, but ask this server”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4" name="Google Shape;234;p8"/>
          <p:cNvGrpSpPr/>
          <p:nvPr/>
        </p:nvGrpSpPr>
        <p:grpSpPr>
          <a:xfrm flipH="1">
            <a:off x="8750301" y="5091114"/>
            <a:ext cx="925513" cy="795337"/>
            <a:chOff x="-44" y="1473"/>
            <a:chExt cx="981" cy="1105"/>
          </a:xfrm>
        </p:grpSpPr>
        <p:pic>
          <p:nvPicPr>
            <p:cNvPr descr="desktop_computer_stylized_medium" id="235" name="Google Shape;23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8"/>
          <p:cNvGrpSpPr/>
          <p:nvPr/>
        </p:nvGrpSpPr>
        <p:grpSpPr>
          <a:xfrm>
            <a:off x="6289676" y="4244975"/>
            <a:ext cx="925513" cy="795338"/>
            <a:chOff x="-44" y="1473"/>
            <a:chExt cx="981" cy="1105"/>
          </a:xfrm>
        </p:grpSpPr>
        <p:pic>
          <p:nvPicPr>
            <p:cNvPr descr="desktop_computer_stylized_medium" id="238" name="Google Shape;23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8"/>
          <p:cNvGrpSpPr/>
          <p:nvPr/>
        </p:nvGrpSpPr>
        <p:grpSpPr>
          <a:xfrm>
            <a:off x="8750301" y="3743325"/>
            <a:ext cx="390525" cy="641350"/>
            <a:chOff x="4140" y="429"/>
            <a:chExt cx="1425" cy="2396"/>
          </a:xfrm>
        </p:grpSpPr>
        <p:sp>
          <p:nvSpPr>
            <p:cNvPr id="241" name="Google Shape;241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8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8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8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8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8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" name="Google Shape;258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" name="Google Shape;259;p8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8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6746876" y="2230438"/>
            <a:ext cx="390525" cy="641350"/>
            <a:chOff x="4140" y="429"/>
            <a:chExt cx="1425" cy="2396"/>
          </a:xfrm>
        </p:grpSpPr>
        <p:sp>
          <p:nvSpPr>
            <p:cNvPr id="274" name="Google Shape;274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8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80" name="Google Shape;280;p8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8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8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" name="Google Shape;286;p8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" name="Google Shape;291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8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93" name="Google Shape;293;p8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8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00989" y="968375"/>
            <a:ext cx="390525" cy="641350"/>
            <a:chOff x="4140" y="429"/>
            <a:chExt cx="1425" cy="2396"/>
          </a:xfrm>
        </p:grpSpPr>
        <p:sp>
          <p:nvSpPr>
            <p:cNvPr id="307" name="Google Shape;307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8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8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8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17" name="Google Shape;317;p8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9" name="Google Shape;319;p8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8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4" name="Google Shape;324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8" name="Google Shape;328;p8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8716964" y="2220913"/>
            <a:ext cx="390525" cy="641350"/>
            <a:chOff x="4140" y="429"/>
            <a:chExt cx="1425" cy="2396"/>
          </a:xfrm>
        </p:grpSpPr>
        <p:sp>
          <p:nvSpPr>
            <p:cNvPr id="340" name="Google Shape;340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" name="Google Shape;345;p8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346" name="Google Shape;346;p8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8" name="Google Shape;348;p8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8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50" name="Google Shape;350;p8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" name="Google Shape;352;p8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" name="Google Shape;354;p8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55" name="Google Shape;355;p8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7" name="Google Shape;357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8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59" name="Google Shape;359;p8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8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78" name="Google Shape;37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9"/>
          <p:cNvSpPr txBox="1"/>
          <p:nvPr/>
        </p:nvSpPr>
        <p:spPr>
          <a:xfrm>
            <a:off x="8986838" y="32575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 txBox="1"/>
          <p:nvPr/>
        </p:nvSpPr>
        <p:spPr>
          <a:xfrm>
            <a:off x="8529638" y="33337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 txBox="1"/>
          <p:nvPr/>
        </p:nvSpPr>
        <p:spPr>
          <a:xfrm>
            <a:off x="8248650" y="181768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9"/>
          <p:cNvCxnSpPr/>
          <p:nvPr/>
        </p:nvCxnSpPr>
        <p:spPr>
          <a:xfrm>
            <a:off x="8964613" y="2941639"/>
            <a:ext cx="0" cy="67468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9"/>
          <p:cNvCxnSpPr/>
          <p:nvPr/>
        </p:nvCxnSpPr>
        <p:spPr>
          <a:xfrm rot="10800000">
            <a:off x="8843963" y="2952750"/>
            <a:ext cx="0" cy="71913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9"/>
          <p:cNvCxnSpPr/>
          <p:nvPr/>
        </p:nvCxnSpPr>
        <p:spPr>
          <a:xfrm rot="10800000">
            <a:off x="8323264" y="1541464"/>
            <a:ext cx="458787" cy="56673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9"/>
          <p:cNvSpPr txBox="1"/>
          <p:nvPr/>
        </p:nvSpPr>
        <p:spPr>
          <a:xfrm>
            <a:off x="8667750" y="13906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1992313" y="1687513"/>
            <a:ext cx="3162300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recursive query</a:t>
            </a:r>
            <a:r>
              <a:rPr i="1" lang="en-US" sz="2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puts burden of name resolution on contacted name server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heavy load at upper levels of hierarchy?</a:t>
            </a:r>
            <a:endParaRPr/>
          </a:p>
        </p:txBody>
      </p:sp>
      <p:sp>
        <p:nvSpPr>
          <p:cNvPr id="387" name="Google Shape;387;p9"/>
          <p:cNvSpPr txBox="1"/>
          <p:nvPr/>
        </p:nvSpPr>
        <p:spPr>
          <a:xfrm>
            <a:off x="5730875" y="4881564"/>
            <a:ext cx="1746250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cs.daiict.ac.in</a:t>
            </a:r>
            <a:endParaRPr i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8489792" y="5775325"/>
            <a:ext cx="1313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cs.iitgn.ac.in</a:t>
            </a:r>
            <a:endParaRPr i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 txBox="1"/>
          <p:nvPr/>
        </p:nvSpPr>
        <p:spPr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9"/>
          <p:cNvCxnSpPr/>
          <p:nvPr/>
        </p:nvCxnSpPr>
        <p:spPr>
          <a:xfrm rot="10800000">
            <a:off x="6810375" y="2916238"/>
            <a:ext cx="0" cy="13144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9"/>
          <p:cNvCxnSpPr/>
          <p:nvPr/>
        </p:nvCxnSpPr>
        <p:spPr>
          <a:xfrm flipH="1" rot="10800000">
            <a:off x="6915150" y="1220788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9"/>
          <p:cNvCxnSpPr/>
          <p:nvPr/>
        </p:nvCxnSpPr>
        <p:spPr>
          <a:xfrm flipH="1">
            <a:off x="7143751" y="1449388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9"/>
          <p:cNvCxnSpPr/>
          <p:nvPr/>
        </p:nvCxnSpPr>
        <p:spPr>
          <a:xfrm>
            <a:off x="7000876" y="2944814"/>
            <a:ext cx="9525" cy="13239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4" name="Google Shape;394;p9"/>
          <p:cNvGrpSpPr/>
          <p:nvPr/>
        </p:nvGrpSpPr>
        <p:grpSpPr>
          <a:xfrm>
            <a:off x="5703888" y="3062289"/>
            <a:ext cx="1898650" cy="611187"/>
            <a:chOff x="2831" y="2132"/>
            <a:chExt cx="1196" cy="385"/>
          </a:xfrm>
        </p:grpSpPr>
        <p:sp>
          <p:nvSpPr>
            <p:cNvPr id="395" name="Google Shape;395;p9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 txBox="1"/>
            <p:nvPr/>
          </p:nvSpPr>
          <p:spPr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dns.daiict.ac.in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9"/>
          <p:cNvSpPr txBox="1"/>
          <p:nvPr/>
        </p:nvSpPr>
        <p:spPr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 txBox="1"/>
          <p:nvPr/>
        </p:nvSpPr>
        <p:spPr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 txBox="1"/>
          <p:nvPr/>
        </p:nvSpPr>
        <p:spPr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"/>
          <p:cNvSpPr txBox="1"/>
          <p:nvPr/>
        </p:nvSpPr>
        <p:spPr>
          <a:xfrm>
            <a:off x="7877176" y="4429126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dns.cs.iitgn.ac.in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"/>
          <p:cNvSpPr txBox="1"/>
          <p:nvPr/>
        </p:nvSpPr>
        <p:spPr>
          <a:xfrm>
            <a:off x="7073900" y="37814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9"/>
          <p:cNvCxnSpPr/>
          <p:nvPr/>
        </p:nvCxnSpPr>
        <p:spPr>
          <a:xfrm rot="10800000">
            <a:off x="8377239" y="1333501"/>
            <a:ext cx="600075" cy="741363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descr="underline_base" id="403" name="Google Shape;4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6" y="1287464"/>
            <a:ext cx="4113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9"/>
          <p:cNvSpPr/>
          <p:nvPr/>
        </p:nvSpPr>
        <p:spPr>
          <a:xfrm>
            <a:off x="2057400" y="217488"/>
            <a:ext cx="49101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 name </a:t>
            </a:r>
            <a:br>
              <a:rPr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resolution example</a:t>
            </a:r>
            <a:endParaRPr/>
          </a:p>
        </p:txBody>
      </p:sp>
      <p:sp>
        <p:nvSpPr>
          <p:cNvPr id="405" name="Google Shape;405;p9"/>
          <p:cNvSpPr txBox="1"/>
          <p:nvPr/>
        </p:nvSpPr>
        <p:spPr>
          <a:xfrm>
            <a:off x="9124951" y="2287588"/>
            <a:ext cx="132556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9"/>
          <p:cNvGrpSpPr/>
          <p:nvPr/>
        </p:nvGrpSpPr>
        <p:grpSpPr>
          <a:xfrm flipH="1">
            <a:off x="8750301" y="5091114"/>
            <a:ext cx="925513" cy="795337"/>
            <a:chOff x="-44" y="1473"/>
            <a:chExt cx="981" cy="1105"/>
          </a:xfrm>
        </p:grpSpPr>
        <p:pic>
          <p:nvPicPr>
            <p:cNvPr descr="desktop_computer_stylized_medium" id="407" name="Google Shape;40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9"/>
          <p:cNvGrpSpPr/>
          <p:nvPr/>
        </p:nvGrpSpPr>
        <p:grpSpPr>
          <a:xfrm>
            <a:off x="6289676" y="4244975"/>
            <a:ext cx="925513" cy="795338"/>
            <a:chOff x="-44" y="1473"/>
            <a:chExt cx="981" cy="1105"/>
          </a:xfrm>
        </p:grpSpPr>
        <p:pic>
          <p:nvPicPr>
            <p:cNvPr descr="desktop_computer_stylized_medium" id="410" name="Google Shape;4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9"/>
          <p:cNvGrpSpPr/>
          <p:nvPr/>
        </p:nvGrpSpPr>
        <p:grpSpPr>
          <a:xfrm>
            <a:off x="8750301" y="3743325"/>
            <a:ext cx="390525" cy="641350"/>
            <a:chOff x="4140" y="429"/>
            <a:chExt cx="1425" cy="2396"/>
          </a:xfrm>
        </p:grpSpPr>
        <p:sp>
          <p:nvSpPr>
            <p:cNvPr id="413" name="Google Shape;413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19" name="Google Shape;419;p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1" name="Google Shape;421;p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" name="Google Shape;422;p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" name="Google Shape;425;p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28" name="Google Shape;428;p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Google Shape;430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" name="Google Shape;431;p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32" name="Google Shape;432;p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9"/>
          <p:cNvGrpSpPr/>
          <p:nvPr/>
        </p:nvGrpSpPr>
        <p:grpSpPr>
          <a:xfrm>
            <a:off x="6746876" y="2230438"/>
            <a:ext cx="390525" cy="641350"/>
            <a:chOff x="4140" y="429"/>
            <a:chExt cx="1425" cy="2396"/>
          </a:xfrm>
        </p:grpSpPr>
        <p:sp>
          <p:nvSpPr>
            <p:cNvPr id="446" name="Google Shape;446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1" name="Google Shape;451;p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52" name="Google Shape;452;p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" name="Google Shape;454;p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" name="Google Shape;455;p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56" name="Google Shape;456;p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8" name="Google Shape;458;p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0" name="Google Shape;460;p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61" name="Google Shape;461;p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3" name="Google Shape;463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4" name="Google Shape;464;p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7" name="Google Shape;467;p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9"/>
          <p:cNvGrpSpPr/>
          <p:nvPr/>
        </p:nvGrpSpPr>
        <p:grpSpPr>
          <a:xfrm>
            <a:off x="7900989" y="968375"/>
            <a:ext cx="390525" cy="641350"/>
            <a:chOff x="4140" y="429"/>
            <a:chExt cx="1425" cy="2396"/>
          </a:xfrm>
        </p:grpSpPr>
        <p:sp>
          <p:nvSpPr>
            <p:cNvPr id="479" name="Google Shape;479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4" name="Google Shape;484;p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85" name="Google Shape;485;p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7" name="Google Shape;487;p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8" name="Google Shape;488;p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89" name="Google Shape;489;p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1" name="Google Shape;491;p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" name="Google Shape;493;p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94" name="Google Shape;494;p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7" name="Google Shape;497;p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98" name="Google Shape;498;p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0" name="Google Shape;500;p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9"/>
          <p:cNvGrpSpPr/>
          <p:nvPr/>
        </p:nvGrpSpPr>
        <p:grpSpPr>
          <a:xfrm>
            <a:off x="8716964" y="2220913"/>
            <a:ext cx="390525" cy="641350"/>
            <a:chOff x="4140" y="429"/>
            <a:chExt cx="1425" cy="2396"/>
          </a:xfrm>
        </p:grpSpPr>
        <p:sp>
          <p:nvSpPr>
            <p:cNvPr id="512" name="Google Shape;512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" name="Google Shape;517;p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518" name="Google Shape;518;p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" name="Google Shape;520;p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1" name="Google Shape;521;p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522" name="Google Shape;522;p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4" name="Google Shape;524;p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" name="Google Shape;526;p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527" name="Google Shape;527;p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9" name="Google Shape;529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0" name="Google Shape;530;p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531" name="Google Shape;531;p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3" name="Google Shape;533;p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2022-11-21T04:29:40Z</dcterms:created>
  <dc:creator>Microsoft Office User</dc:creator>
</cp:coreProperties>
</file>