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C686-103F-4C22-B63C-E2A67F372174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A3C7C-CD43-47AA-B4C5-457DEDAA3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17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7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16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4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7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3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4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8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3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1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9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0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9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BF95-39AE-4428-A696-8E2AAA0C891D}" type="datetimeFigureOut">
              <a:rPr lang="en-IN" smtClean="0"/>
              <a:t>09/11/23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1A43-61C6-45C4-BB85-5893DA0A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4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Week15_Lec2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Traffic shaping/Policing</a:t>
            </a:r>
          </a:p>
        </p:txBody>
      </p:sp>
    </p:spTree>
    <p:extLst>
      <p:ext uri="{BB962C8B-B14F-4D97-AF65-F5344CB8AC3E}">
        <p14:creationId xmlns:p14="http://schemas.microsoft.com/office/powerpoint/2010/main" val="259573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Differentiated services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3588" y="1244601"/>
            <a:ext cx="7772400" cy="3101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1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50094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1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1793585" y="1977690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Arial"/>
                <a:cs typeface="Arial"/>
              </a:rPr>
              <a:t>edge router: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dirty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1903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Arial"/>
                <a:cs typeface="Arial"/>
              </a:rPr>
              <a:t>preference given to </a:t>
            </a:r>
            <a:r>
              <a:rPr lang="en-US" dirty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dirty="0">
                <a:latin typeface="Arial"/>
                <a:cs typeface="Arial"/>
              </a:rPr>
              <a:t>packets over </a:t>
            </a: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dirty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9705976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8408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8458201" y="2819401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6635751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9185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6835775" y="3779839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7832726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7832726" y="3832226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6888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8118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7308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6386514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6386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6137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6386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6137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8680450" y="2997201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9078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8680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9228139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9078913" y="3519489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9228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8778875" y="5202239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9228139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8680451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7637464" y="4265614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8053389" y="4256089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9826626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9826626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8643938" y="2670176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9078913" y="2647951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Diffserv 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3783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3603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5708651" y="3502026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5713414" y="2705101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10086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6551614" y="3273426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6494464" y="4067176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7781926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8496301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8943976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8832851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6953251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7550151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7813676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8985251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9029701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8978901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8445501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9415464" y="5597526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9455151" y="3382964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57963" y="608014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287258" cy="46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356188" cy="46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891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312906" cy="646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312906" cy="646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312906" cy="646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74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852489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packet marking: details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/>
              <a:t>packet 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(DSCP)</a:t>
            </a:r>
          </a:p>
          <a:p>
            <a:pPr lvl="1">
              <a:defRPr/>
            </a:pPr>
            <a:r>
              <a:rPr lang="en-US" dirty="0"/>
              <a:t>determine PHB that the packet will receive</a:t>
            </a:r>
          </a:p>
          <a:p>
            <a:pPr lvl="1">
              <a:defRPr/>
            </a:pPr>
            <a:r>
              <a:rPr lang="en-US" dirty="0"/>
              <a:t>2 bits currently unused</a:t>
            </a:r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3643314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4135439" y="4137026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4638676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5154614" y="4130676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5657851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6173789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6680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7192964" y="4137026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4678363" y="4224339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6699251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91443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Network support for multimedia</a:t>
            </a: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20" y="1376200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871664"/>
            <a:ext cx="8561388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41215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Dimensioning best effort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1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approach: </a:t>
            </a:r>
            <a:r>
              <a:rPr lang="en-US" dirty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high bandwidth costs</a:t>
            </a:r>
          </a:p>
          <a:p>
            <a:pPr>
              <a:defRPr/>
            </a:pPr>
            <a:r>
              <a:rPr lang="en-US" dirty="0"/>
              <a:t>challenges: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network dimensioning: </a:t>
            </a:r>
            <a:r>
              <a:rPr lang="en-US" dirty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estimating network traffic demand: </a:t>
            </a:r>
            <a:r>
              <a:rPr lang="en-US" dirty="0"/>
              <a:t>needed to determine how much bandwidth is “enough” (for that much traffic)</a:t>
            </a:r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3" y="136677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80485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multiple classes of service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68401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versus 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7458076" y="4192589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8096251" y="4495801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9137651" y="4489451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8072438" y="4881564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9020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9686926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8451850" y="5445126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7915276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6024563" y="4519614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6000751" y="4543426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7026276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6629400" y="4546601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6581775" y="4519614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6248401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2032000" y="3641726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err="1"/>
              <a:t>ToS</a:t>
            </a:r>
            <a:r>
              <a:rPr lang="en-US" sz="2400" dirty="0"/>
              <a:t>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8516939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7602538" y="4670426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7954963" y="5308601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8551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9186863" y="5327651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9631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8921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guarantees 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2124" y="1003970"/>
            <a:ext cx="7245079" cy="126782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what if applications misbehave (VoIP 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marking</a:t>
            </a:r>
            <a:r>
              <a:rPr lang="en-US" dirty="0"/>
              <a:t>, </a:t>
            </a:r>
            <a:r>
              <a:rPr lang="en-US" i="1" dirty="0">
                <a:solidFill>
                  <a:srgbClr val="000099"/>
                </a:solidFill>
              </a:rPr>
              <a:t>policing</a:t>
            </a:r>
            <a:r>
              <a:rPr lang="en-US" dirty="0"/>
              <a:t> at network 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79676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provide protection (isolation) for one class from others</a:t>
            </a:r>
            <a:endParaRPr lang="en-US" sz="2000" b="1" dirty="0">
              <a:solidFill>
                <a:srgbClr val="000099"/>
              </a:solidFill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201863" y="5646739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2411414" y="5384800"/>
            <a:ext cx="171393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</a:rPr>
              <a:t>Principle 1</a:t>
            </a:r>
          </a:p>
        </p:txBody>
      </p: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D621CE-CA47-CF4A-8D4C-1B6D910F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72" y="2198729"/>
            <a:ext cx="3962400" cy="299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14A19-FC06-F340-BD01-0F6B6835354C}"/>
              </a:ext>
            </a:extLst>
          </p:cNvPr>
          <p:cNvSpPr txBox="1"/>
          <p:nvPr/>
        </p:nvSpPr>
        <p:spPr>
          <a:xfrm>
            <a:off x="6854025" y="2667577"/>
            <a:ext cx="503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priority to audio packets</a:t>
            </a:r>
          </a:p>
          <a:p>
            <a:r>
              <a:rPr lang="en-US" dirty="0"/>
              <a:t>If audio data &gt; 1.5Mbps, what will happen to HTTP?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587DC-2CA1-024E-854D-5D60D12BD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969" y="3570613"/>
            <a:ext cx="2260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0"/>
            <a:ext cx="7772400" cy="12144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50270" y="5379228"/>
            <a:ext cx="68924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dirty="0">
                <a:solidFill>
                  <a:srgbClr val="000099"/>
                </a:solidFill>
              </a:rPr>
              <a:t>resources as efficiently as possible</a:t>
            </a:r>
            <a:endParaRPr lang="en-US" sz="2800" b="1" dirty="0">
              <a:solidFill>
                <a:srgbClr val="000099"/>
              </a:solidFill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2385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16958" y="4972827"/>
            <a:ext cx="171393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</a:rPr>
              <a:t>Principle 2</a:t>
            </a: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5910264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guarantees 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19F56-1B84-0B44-8E14-A2D4EF1EF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577" y="2150092"/>
            <a:ext cx="3962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and policing mechanisms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0"/>
            <a:ext cx="8262938" cy="3582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packet scheduling: </a:t>
            </a:r>
            <a:r>
              <a:rPr lang="en-US" dirty="0"/>
              <a:t>choose next queued packet to send on 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previously covered in Chapter 4:</a:t>
            </a:r>
          </a:p>
          <a:p>
            <a:pPr lvl="1">
              <a:defRPr/>
            </a:pPr>
            <a:r>
              <a:rPr lang="en-US" sz="2800" dirty="0"/>
              <a:t>FCFS: first come first served</a:t>
            </a:r>
          </a:p>
          <a:p>
            <a:pPr lvl="1">
              <a:defRPr/>
            </a:pPr>
            <a:r>
              <a:rPr lang="en-US" sz="2800" dirty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round robin</a:t>
            </a:r>
          </a:p>
          <a:p>
            <a:pPr lvl="1">
              <a:defRPr/>
            </a:pPr>
            <a:r>
              <a:rPr lang="en-US" sz="2800" dirty="0"/>
              <a:t>weighted fair queueing (WFQ)</a:t>
            </a:r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782639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44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46114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mechanisms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8253412" cy="2794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goal: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(long term) average rate: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have same average!</a:t>
            </a:r>
          </a:p>
          <a:p>
            <a:pPr lvl="1">
              <a:defRPr/>
            </a:pPr>
            <a:r>
              <a:rPr lang="en-US" dirty="0"/>
              <a:t>Latter 1000pkts/sec, former not possible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peak rate:</a:t>
            </a:r>
            <a:r>
              <a:rPr lang="en-US" dirty="0"/>
              <a:t> e.g., 6000 pkts per min (ppm) avg.; 1500 ppm peak rate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(max.) burst size:</a:t>
            </a:r>
            <a:r>
              <a:rPr lang="en-US" dirty="0"/>
              <a:t> max number 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1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44EF9-7938-0B40-991F-3A24FFBD715A}"/>
              </a:ext>
            </a:extLst>
          </p:cNvPr>
          <p:cNvSpPr txBox="1"/>
          <p:nvPr/>
        </p:nvSpPr>
        <p:spPr>
          <a:xfrm>
            <a:off x="2057400" y="4651513"/>
            <a:ext cx="89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Policing is regulation of the rate at which a class/flow is allowed to inject packets into network</a:t>
            </a:r>
          </a:p>
        </p:txBody>
      </p:sp>
    </p:spTree>
    <p:extLst>
      <p:ext uri="{BB962C8B-B14F-4D97-AF65-F5344CB8AC3E}">
        <p14:creationId xmlns:p14="http://schemas.microsoft.com/office/powerpoint/2010/main" val="17582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mechanisms: implementation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339850"/>
            <a:ext cx="8043863" cy="52451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token bucket: </a:t>
            </a:r>
            <a:r>
              <a:rPr lang="en-US" dirty="0"/>
              <a:t>limit input to specified </a:t>
            </a:r>
            <a:r>
              <a:rPr lang="en-US" i="1" dirty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>
                <a:solidFill>
                  <a:srgbClr val="000099"/>
                </a:solidFill>
              </a:rPr>
              <a:t>average rate 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9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4" y="83026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5442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735389" y="4568826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4785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and QoS guarantees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0414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3121026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3740150" y="4411664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3241676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509773" y="4718050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918076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4776788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4602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4654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4711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4765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3524251" y="3049589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token rate, 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4702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4691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3327401" y="3244851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3481389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bucket size, b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5208589" y="4121151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rate, R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3349625" y="4649789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3319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2843214" y="3630614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2082800" y="3041651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3343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2428875" y="5540376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2973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3949701" y="4322764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19DB8-B343-2B4E-8617-EAB4862D7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428" y="5441260"/>
            <a:ext cx="2644768" cy="73320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ED1A8B-4750-CF47-AD3D-B5FF8E792B80}"/>
              </a:ext>
            </a:extLst>
          </p:cNvPr>
          <p:cNvCxnSpPr/>
          <p:nvPr/>
        </p:nvCxnSpPr>
        <p:spPr>
          <a:xfrm flipH="1">
            <a:off x="5208589" y="5591175"/>
            <a:ext cx="65087" cy="356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704</Words>
  <Application>Microsoft Macintosh PowerPoint</Application>
  <PresentationFormat>Widescreen</PresentationFormat>
  <Paragraphs>143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Office Theme</vt:lpstr>
      <vt:lpstr>Week15_Lec2</vt:lpstr>
      <vt:lpstr>Dimensioning best effort networks</vt:lpstr>
      <vt:lpstr>Providing multiple classes of service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Diffserv packet marking: details</vt:lpstr>
      <vt:lpstr>Network support for multimedia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</dc:creator>
  <cp:lastModifiedBy>Microsoft Office User</cp:lastModifiedBy>
  <cp:revision>7</cp:revision>
  <dcterms:created xsi:type="dcterms:W3CDTF">2023-11-09T02:02:50Z</dcterms:created>
  <dcterms:modified xsi:type="dcterms:W3CDTF">2023-11-09T03:26:09Z</dcterms:modified>
</cp:coreProperties>
</file>