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1041" r:id="rId3"/>
    <p:sldId id="1163" r:id="rId4"/>
    <p:sldId id="1164" r:id="rId5"/>
    <p:sldId id="1165" r:id="rId6"/>
    <p:sldId id="1167" r:id="rId7"/>
    <p:sldId id="1168" r:id="rId8"/>
    <p:sldId id="1169" r:id="rId9"/>
    <p:sldId id="1170" r:id="rId10"/>
    <p:sldId id="1171" r:id="rId11"/>
    <p:sldId id="1172" r:id="rId12"/>
    <p:sldId id="1173" r:id="rId13"/>
    <p:sldId id="1174" r:id="rId14"/>
    <p:sldId id="1042" r:id="rId15"/>
    <p:sldId id="1068" r:id="rId16"/>
    <p:sldId id="1069" r:id="rId17"/>
    <p:sldId id="1070" r:id="rId18"/>
    <p:sldId id="1072" r:id="rId19"/>
    <p:sldId id="1073" r:id="rId20"/>
    <p:sldId id="1074" r:id="rId21"/>
    <p:sldId id="1075" r:id="rId22"/>
    <p:sldId id="1076" r:id="rId23"/>
    <p:sldId id="1077" r:id="rId24"/>
    <p:sldId id="1078" r:id="rId25"/>
    <p:sldId id="1079" r:id="rId26"/>
    <p:sldId id="1080" r:id="rId27"/>
    <p:sldId id="10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3A096-B1B1-204D-867C-A5A6DAB152F2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08F89-9E2F-2245-90A1-6BA1F163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7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06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610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01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20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20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64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43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62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44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13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7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719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35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43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73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3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8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1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98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7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10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3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F4DD-31BE-BA47-A6DF-A16101E5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50BD1-1C3C-964F-ABC8-09D039D8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3A3B-B7EC-D345-8FE5-2F3FC3D7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6D42-3286-C84A-A87B-9FBF19DB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258B-1E02-904A-9179-4A0B87C8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54C8-E987-3A47-87CC-1B1D4FDA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392B-29C0-9540-BC1C-FF814913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7259-AA77-1B45-9369-9DF8E15A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FFC20-1B36-5F4A-B4F7-3515CDAD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5E36-EA7C-3844-A2AF-B94292C8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35BE5-9D1C-454E-8F35-4387A4329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574FE-819A-8740-8051-7747AF2C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4358-412C-2E4E-8BA5-0BEA70D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F8A1-62E9-1349-A170-75AFD45A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00C8-587A-AF48-95F3-7B8F331D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3A8D-117D-7247-A332-F1381336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3252-546E-A448-AEFF-54B8FC3F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57C-2501-8F4B-81BB-72578A1C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6275-E0B5-D346-B66C-77648E3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F900-AE2F-9747-9067-0F28D916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71F9-2085-4048-BDF4-555AC797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42195-7C0E-E94B-A55E-F796770C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559A-5DBD-0C47-B0C5-42C60E0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8812-D252-064B-8E1E-6CF2EFA5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9C97-29D8-4C4D-9878-1D3D103E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132B-1105-0D46-94E5-43DE1C42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8204-2AA4-4543-8A65-59B367398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BF17-FE85-234D-B94D-335C947B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356B-298B-1140-91E3-004256FD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AEF1-23FF-E64A-9474-C8A4ECD2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207E-ADE3-304B-B041-14535CE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937B-710E-F449-9564-ECA91715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DCCF-8537-FA4F-BD0B-F76FF7E3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C611-943D-AF4E-AE92-11D5DF17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6C7C1-775C-F54E-A441-E7E871D7F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3F934-FFB8-444C-BB0C-CB88AC9D2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13F01-390E-014E-8D6D-8F99017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39CEAB2-494A-8C41-8EBC-535D158DE191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30051-8F6A-954D-BD40-1B8401BF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638CB-CA33-AA46-83F6-7D2C16E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B801284-AF78-134E-89C0-6B948444BA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795E-6621-584A-90DB-1197B522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E551-9AD0-3D4F-9D48-EB597F6C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E0E6-82E4-B74B-9E03-4E0D59CB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F3B3-9A27-1E47-8A30-4F20619B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EE96D-716E-BD45-A4AA-F3A9941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92DF8-FDA3-6140-82C5-E0052957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FC34B-9949-A74D-916C-DA92271B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4744-5031-D34E-84E7-49A90A12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810-5BB0-6842-8397-B270A387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44E1-D3BB-F247-A061-D55615F3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6F3F-4450-FA42-A072-89A3463B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EAC7-5C18-8548-AD7E-63551D0F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466D-86CE-1D49-A7DA-6642EAD7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6C77-4CB2-3140-8514-57EC3090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64B9D-2D06-FD4B-B8E4-44A186511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E2BD-BFDE-3649-8A83-C67D5A8AA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7633-9B16-BA48-863D-EF0674EB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1320F-8B59-D04A-B276-8254954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75541-C20D-8B40-8E7E-B32BEEA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7AE4F-4BA0-7D4F-B677-4E3C38E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7F93-5FE9-C446-BC2E-05512C27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5CDB-E6AA-4E44-930F-38CB22F1A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EAB2-494A-8C41-8EBC-535D158DE19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746B-6CF4-EF40-BDF1-28285CD7A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AB35-E17F-CF4E-A209-BFF457A0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BB1F-0C27-2241-B859-74B8F5D05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102DF-CDCD-9746-BFF8-2411E6618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4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msec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msec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12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not provide: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timing, minimum throughput guarantee, security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[RFC 7230,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9110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7230],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31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Principles of network applications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and HTTP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E-mail, SMTP, IMAP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Domain Name System DNS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applications</a:t>
            </a:r>
          </a:p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 streaming and content distribution networks</a:t>
            </a:r>
          </a:p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programming with UDP and TCP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59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First, a quick review…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each of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can be stored on different Web servers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can be HTML file, JPEG image, Java applet, audio file,…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base HTML-file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which includes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several referenced objects, each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addressable by a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URL,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e.g.,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www.someschool.edu/someDept/pic.gif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path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name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1E9D565-6810-E44B-9B1D-6FAB7B7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0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iPhone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PC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Apache Web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C473C8CC-FB59-904B-86D0-BFB6A614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uses TCP: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client initiates TCP connection (creates socket) to server,  port 80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server accepts TCP connection from client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messages (application-layer protocol messages) exchanged between browser (HTTP client) and Web server (HTTP server)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HTTP is “</a:t>
            </a:r>
            <a:r>
              <a:rPr kumimoji="0" lang="en-US" altLang="ja-JP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stateless”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server maintains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no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053013" cy="3248103"/>
            <a:chOff x="6909802" y="3209500"/>
            <a:chExt cx="5053013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456533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protocols that maintain “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state” are complex!</a:t>
              </a:r>
            </a:p>
            <a:p>
              <a:pPr marL="230188" marR="0" lvl="0" indent="-230188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past history (state) must be maintained</a:t>
              </a:r>
            </a:p>
            <a:p>
              <a:pPr marL="230188" marR="0" lvl="0" indent="-230188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if server/client crashes, their views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state” may be inconsistent, must be reconciled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aside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43C0D7C-054F-1B4F-AC91-25A09EF9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3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most one object sent over TCP connection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downloading multiple objects required multiple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Persistent HTTP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 to a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 objects can be sent over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single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TCP connection between client, and that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55A10CF-7248-164C-A5EF-FC5AA96E9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1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initiates TCP connection to HTTP server (process) at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sends HTTP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(containing URL) into TCP connection socket. Message indicates that client wants object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someDepartment/home.index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at host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waiting for TCP connection at port 80 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accepts” connection, notifying client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server receives request message, forms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requested object, and sends message into its socket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www.someSchool.edu/someDepartment/home.index</a:t>
            </a: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FD2215CF-ECE6-6746-8DE5-3833EE23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0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video streaming and </a:t>
            </a:r>
            <a:r>
              <a:rPr lang="en-US" altLang="en-US" sz="1600" dirty="0">
                <a:ea typeface="ＭＳ Ｐゴシック" panose="020B0600070205080204" pitchFamily="34" charset="-128"/>
              </a:rPr>
              <a:t>content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 distribution networks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www.someSchool.edu/someDepartment/home.index</a:t>
            </a: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receives response message containing html file, displays html.  Parsing html file, finds 10 referenced jpeg  objects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62" name="Slide Number Placeholder 2">
            <a:extLst>
              <a:ext uri="{FF2B5EF4-FFF2-40B4-BE49-F238E27FC236}">
                <a16:creationId xmlns:a16="http://schemas.microsoft.com/office/drawing/2014/main" id="{805F15D5-7E9E-E54C-BDFB-FEFBBAA1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0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 (definition):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time for a small packet to travel from client to server and back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 time (per object):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to initiate TCP connection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for HTTP request and first few bytes of HTTP response to return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object/file transmission time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 to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transmit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 response time =  2RTT+ file transmission 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7E482904-1521-274F-AE73-DF7E96AC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1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Non-persistent HTTP issues: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2 RTTs per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overhead for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TCP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browsers often open multiple parallel TCP connections to fetch referenced objects in parallel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 HTTP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(HTTP1.1):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 leaves connection open after sending response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messages  between same client/server sent over open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sends requests as soon as it encounters a referenced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little as one RTT for all the referenced objects (cutting response time in half)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9DB959-15FC-7A47-B54E-965B407A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9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types of HTTP messages: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message: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ASCII (human-readable format)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 /index.html HTTP/1.1\r\n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Host: www-net.cs.umass.edu\r\n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User-Agent: Mozilla/5.0 (Macintosh; Intel Mac OS X 10.15; rv:80.0) Gecko/20100101 Firefox/80.0 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Accept: text/html,application/xhtml+xml\r\n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Accept-Language: en-us,en;q=0.5\r\n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Accept-Encoding: gzip,deflate\r\n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Connection: keep-alive\r\n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request line (GET, POST,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HEAD commands)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7763054" cy="1145473"/>
            <a:chOff x="743905" y="5548787"/>
            <a:chExt cx="7763054" cy="1145473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return, line feed at start of line indicates end of header lines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EF5DEF07-DC95-F343-B9CA-F9BD4063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ttp://gaia.cs.umass.edu/kurose_ross/interactive/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99519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C3381709-4DCC-204B-A742-66F4884C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3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87" name="Slide Number Placeholder 2">
            <a:extLst>
              <a:ext uri="{FF2B5EF4-FFF2-40B4-BE49-F238E27FC236}">
                <a16:creationId xmlns:a16="http://schemas.microsoft.com/office/drawing/2014/main" id="{09896B4E-767E-074F-8EDA-CDA62F29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40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page often includes form input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method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sending data to server):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www.somesite.com/animalsearch?monkeys&amp;banana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 headers (only) that would be returned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uploads new file (object) to server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completely replaces file that exists at specified URL with content in entity body of POST HTTP request message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C538BA-1C71-0F4D-B753-A7D597D9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line (protocol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code status phrase)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data, e.g.,  requested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HTML file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HTTP/1.1 200 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Date: Tue, 08 Sep 2020 00:53:20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Server: Apache/2.4.6 (CentOS) OpenSSL/1.0.2k-fips PHP/7.4.9 mod_perl/2.0.11 Perl/v5.16.3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Last-Modified: Tue, 01 Mar 2016 18:57:50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ETag: "a5b-52d015789ee9e"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Accept-Ranges: bytes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Content-Length: 2651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Content-Type: text/html; charset=UTF-8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data data data data data ... 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A72BEEE-6164-8340-B1FC-05E6C79C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HTTP response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tatus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odes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200 OK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 succeeded, requested object later in this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301 Moved Permanently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requested object moved, new location specified later in this message (in Location: field)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400 Bad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 msg not understood by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404 Not Found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requested document not found on this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508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status code appears in 1st line in server-to-client response message.</a:t>
            </a:r>
          </a:p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some sample codes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3EBF3D-1991-B942-BC94-7A161F52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5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not run user applications 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4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 IP 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gaia.cs.umass.edu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7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527050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9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2317</Words>
  <Application>Microsoft Macintosh PowerPoint</Application>
  <PresentationFormat>Widescreen</PresentationFormat>
  <Paragraphs>535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Comic Sans MS</vt:lpstr>
      <vt:lpstr>Courier</vt:lpstr>
      <vt:lpstr>Courier New</vt:lpstr>
      <vt:lpstr>Tahoma</vt:lpstr>
      <vt:lpstr>Times New Roman</vt:lpstr>
      <vt:lpstr>Wingdings</vt:lpstr>
      <vt:lpstr>ZapfDingbats</vt:lpstr>
      <vt:lpstr>Office Theme</vt:lpstr>
      <vt:lpstr>PowerPoint Presentation</vt:lpstr>
      <vt:lpstr>Application layer: overview</vt:lpstr>
      <vt:lpstr>Some network apps</vt:lpstr>
      <vt:lpstr>Creating a network app</vt:lpstr>
      <vt:lpstr>Client-server paradigm</vt:lpstr>
      <vt:lpstr>Processes communicating</vt:lpstr>
      <vt:lpstr>Sockets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Application layer: overview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2023-08-02T10:54:29Z</dcterms:created>
  <dcterms:modified xsi:type="dcterms:W3CDTF">2023-08-02T11:00:32Z</dcterms:modified>
</cp:coreProperties>
</file>