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9" r:id="rId4"/>
    <p:sldId id="272" r:id="rId5"/>
    <p:sldId id="268" r:id="rId6"/>
    <p:sldId id="270" r:id="rId7"/>
    <p:sldId id="271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54A4F-8F2C-4629-9466-25835F1D79E8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0DA1E-9C2D-41CE-95D1-09FDD5E19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399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0215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UDO and TCP code updates 3/23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2038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0473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544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0252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868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1721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6249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0320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014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760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3744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386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196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150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B7AB-5238-4723-A4BA-D745FC75E34B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FFD4-E082-4F4E-8306-8682D8119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18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B7AB-5238-4723-A4BA-D745FC75E34B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FFD4-E082-4F4E-8306-8682D8119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96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B7AB-5238-4723-A4BA-D745FC75E34B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FFD4-E082-4F4E-8306-8682D8119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75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B7AB-5238-4723-A4BA-D745FC75E34B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FFD4-E082-4F4E-8306-8682D8119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72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B7AB-5238-4723-A4BA-D745FC75E34B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FFD4-E082-4F4E-8306-8682D8119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12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B7AB-5238-4723-A4BA-D745FC75E34B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FFD4-E082-4F4E-8306-8682D8119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87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B7AB-5238-4723-A4BA-D745FC75E34B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FFD4-E082-4F4E-8306-8682D8119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44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B7AB-5238-4723-A4BA-D745FC75E34B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FFD4-E082-4F4E-8306-8682D8119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424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B7AB-5238-4723-A4BA-D745FC75E34B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FFD4-E082-4F4E-8306-8682D8119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62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B7AB-5238-4723-A4BA-D745FC75E34B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FFD4-E082-4F4E-8306-8682D8119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32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B7AB-5238-4723-A4BA-D745FC75E34B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FFD4-E082-4F4E-8306-8682D8119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00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EB7AB-5238-4723-A4BA-D745FC75E34B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7FFD4-E082-4F4E-8306-8682D8119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69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305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 3-Lec 1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Socket programming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0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Client/server socket interaction: UDP</a:t>
            </a:r>
          </a:p>
        </p:txBody>
      </p:sp>
      <p:grpSp>
        <p:nvGrpSpPr>
          <p:cNvPr id="37" name="Group 4">
            <a:extLst>
              <a:ext uri="{FF2B5EF4-FFF2-40B4-BE49-F238E27FC236}">
                <a16:creationId xmlns:a16="http://schemas.microsoft.com/office/drawing/2014/main" id="{7F44DCB0-3AAB-534C-89CD-DB913DF09229}"/>
              </a:ext>
            </a:extLst>
          </p:cNvPr>
          <p:cNvGrpSpPr>
            <a:grpSpLocks/>
          </p:cNvGrpSpPr>
          <p:nvPr/>
        </p:nvGrpSpPr>
        <p:grpSpPr bwMode="auto">
          <a:xfrm>
            <a:off x="7008229" y="4140035"/>
            <a:ext cx="2211387" cy="2200275"/>
            <a:chOff x="3485" y="2494"/>
            <a:chExt cx="1393" cy="1386"/>
          </a:xfrm>
        </p:grpSpPr>
        <p:grpSp>
          <p:nvGrpSpPr>
            <p:cNvPr id="38" name="Group 5">
              <a:extLst>
                <a:ext uri="{FF2B5EF4-FFF2-40B4-BE49-F238E27FC236}">
                  <a16:creationId xmlns:a16="http://schemas.microsoft.com/office/drawing/2014/main" id="{702C97B7-DA60-0149-85AB-47F1FE0F7F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5" y="2964"/>
              <a:ext cx="1393" cy="916"/>
              <a:chOff x="3485" y="2964"/>
              <a:chExt cx="1393" cy="916"/>
            </a:xfrm>
          </p:grpSpPr>
          <p:sp>
            <p:nvSpPr>
              <p:cNvPr id="40" name="Text Box 6">
                <a:extLst>
                  <a:ext uri="{FF2B5EF4-FFF2-40B4-BE49-F238E27FC236}">
                    <a16:creationId xmlns:a16="http://schemas.microsoft.com/office/drawing/2014/main" id="{ACD138B3-6FD3-074F-B4D6-833745FCB1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9" y="3473"/>
                <a:ext cx="900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close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</a:t>
                </a: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t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" name="Line 7">
                <a:extLst>
                  <a:ext uri="{FF2B5EF4-FFF2-40B4-BE49-F238E27FC236}">
                    <a16:creationId xmlns:a16="http://schemas.microsoft.com/office/drawing/2014/main" id="{4F1734AF-E8AC-FE4D-A9A8-4AF1B202B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7" y="3335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" name="Text Box 8">
                <a:extLst>
                  <a:ext uri="{FF2B5EF4-FFF2-40B4-BE49-F238E27FC236}">
                    <a16:creationId xmlns:a16="http://schemas.microsoft.com/office/drawing/2014/main" id="{81054262-2955-D24D-A204-BF36CA6FD4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5" y="2964"/>
                <a:ext cx="139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read datagram from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clientSocket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9" name="Line 9">
              <a:extLst>
                <a:ext uri="{FF2B5EF4-FFF2-40B4-BE49-F238E27FC236}">
                  <a16:creationId xmlns:a16="http://schemas.microsoft.com/office/drawing/2014/main" id="{FC178652-3FBA-1743-A65B-D82CC0E63C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4" y="2494"/>
              <a:ext cx="0" cy="52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5" name="Text Box 14">
            <a:extLst>
              <a:ext uri="{FF2B5EF4-FFF2-40B4-BE49-F238E27FC236}">
                <a16:creationId xmlns:a16="http://schemas.microsoft.com/office/drawing/2014/main" id="{9FDD06E3-D412-AA43-B8B8-10BB6577E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5392" y="1480972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CA67099-9B1F-AF4B-AADB-081B7A2FC10D}"/>
              </a:ext>
            </a:extLst>
          </p:cNvPr>
          <p:cNvGrpSpPr/>
          <p:nvPr/>
        </p:nvGrpSpPr>
        <p:grpSpPr>
          <a:xfrm>
            <a:off x="6878054" y="2115972"/>
            <a:ext cx="4198939" cy="2055813"/>
            <a:chOff x="6878054" y="2115972"/>
            <a:chExt cx="4198939" cy="2055813"/>
          </a:xfrm>
        </p:grpSpPr>
        <p:grpSp>
          <p:nvGrpSpPr>
            <p:cNvPr id="44" name="Group 11">
              <a:extLst>
                <a:ext uri="{FF2B5EF4-FFF2-40B4-BE49-F238E27FC236}">
                  <a16:creationId xmlns:a16="http://schemas.microsoft.com/office/drawing/2014/main" id="{798733F7-216A-784C-9688-7517E2CC98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90754" y="2115972"/>
              <a:ext cx="3635376" cy="971550"/>
              <a:chOff x="3241" y="1750"/>
              <a:chExt cx="2290" cy="612"/>
            </a:xfrm>
          </p:grpSpPr>
          <p:sp>
            <p:nvSpPr>
              <p:cNvPr id="49" name="Text Box 12">
                <a:extLst>
                  <a:ext uri="{FF2B5EF4-FFF2-40B4-BE49-F238E27FC236}">
                    <a16:creationId xmlns:a16="http://schemas.microsoft.com/office/drawing/2014/main" id="{4BB2271A-4FFC-8048-A612-7E12F9F50E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1" y="1750"/>
                <a:ext cx="1021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create socket: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" name="Text Box 13">
                <a:extLst>
                  <a:ext uri="{FF2B5EF4-FFF2-40B4-BE49-F238E27FC236}">
                    <a16:creationId xmlns:a16="http://schemas.microsoft.com/office/drawing/2014/main" id="{277D84D0-CE11-2846-B401-8AB4D0BF51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1" y="1944"/>
                <a:ext cx="2290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ts val="2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clientSocket =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ts val="2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socket(AF_INET,SOCK_DGRAM)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6" name="Text Box 15">
              <a:extLst>
                <a:ext uri="{FF2B5EF4-FFF2-40B4-BE49-F238E27FC236}">
                  <a16:creationId xmlns:a16="http://schemas.microsoft.com/office/drawing/2014/main" id="{97D964F3-BC0D-9344-837B-2B0BF990E4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8054" y="3247860"/>
              <a:ext cx="4198939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datagram with serverIP address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And port=x; send datagram via</a:t>
              </a: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/>
              </a:r>
              <a:b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clientSocket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Line 16">
              <a:extLst>
                <a:ext uri="{FF2B5EF4-FFF2-40B4-BE49-F238E27FC236}">
                  <a16:creationId xmlns:a16="http://schemas.microsoft.com/office/drawing/2014/main" id="{7EC03F56-353B-7E42-A0A2-334C1287EA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74967" y="3052597"/>
              <a:ext cx="0" cy="32385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8" name="Line 17">
            <a:extLst>
              <a:ext uri="{FF2B5EF4-FFF2-40B4-BE49-F238E27FC236}">
                <a16:creationId xmlns:a16="http://schemas.microsoft.com/office/drawing/2014/main" id="{40634A1C-2FFB-FC4C-80CE-D90FD19221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8391" y="3652672"/>
            <a:ext cx="2409826" cy="4000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" name="Text Box 18">
            <a:extLst>
              <a:ext uri="{FF2B5EF4-FFF2-40B4-BE49-F238E27FC236}">
                <a16:creationId xmlns:a16="http://schemas.microsoft.com/office/drawing/2014/main" id="{C819A4BA-113E-964D-96AD-ED683094A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8754" y="2335047"/>
            <a:ext cx="2462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create socket, port= x: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" name="Text Box 19">
            <a:extLst>
              <a:ext uri="{FF2B5EF4-FFF2-40B4-BE49-F238E27FC236}">
                <a16:creationId xmlns:a16="http://schemas.microsoft.com/office/drawing/2014/main" id="{E75AC30B-2B60-9B49-9BC6-1121B1556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1454" y="2630322"/>
            <a:ext cx="3635375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 =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socket(AF_INET,SOCK_DGRAM)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3" name="Group 20">
            <a:extLst>
              <a:ext uri="{FF2B5EF4-FFF2-40B4-BE49-F238E27FC236}">
                <a16:creationId xmlns:a16="http://schemas.microsoft.com/office/drawing/2014/main" id="{105B53F6-4E11-9B4F-83AD-A12D7B45002E}"/>
              </a:ext>
            </a:extLst>
          </p:cNvPr>
          <p:cNvGrpSpPr>
            <a:grpSpLocks/>
          </p:cNvGrpSpPr>
          <p:nvPr/>
        </p:nvGrpSpPr>
        <p:grpSpPr bwMode="auto">
          <a:xfrm>
            <a:off x="2344154" y="3293897"/>
            <a:ext cx="2211387" cy="1109663"/>
            <a:chOff x="589" y="1982"/>
            <a:chExt cx="1393" cy="699"/>
          </a:xfrm>
        </p:grpSpPr>
        <p:sp>
          <p:nvSpPr>
            <p:cNvPr id="54" name="Line 21">
              <a:extLst>
                <a:ext uri="{FF2B5EF4-FFF2-40B4-BE49-F238E27FC236}">
                  <a16:creationId xmlns:a16="http://schemas.microsoft.com/office/drawing/2014/main" id="{2DB889B3-B55C-E94B-B323-72AECF179D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" y="1982"/>
              <a:ext cx="0" cy="36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" name="Text Box 22">
              <a:extLst>
                <a:ext uri="{FF2B5EF4-FFF2-40B4-BE49-F238E27FC236}">
                  <a16:creationId xmlns:a16="http://schemas.microsoft.com/office/drawing/2014/main" id="{9FE4B9D3-FE8A-7E4C-8E08-01C28E8102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" y="2274"/>
              <a:ext cx="1393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read datagram from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serverSocke</a:t>
              </a: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6" name="Group 23">
            <a:extLst>
              <a:ext uri="{FF2B5EF4-FFF2-40B4-BE49-F238E27FC236}">
                <a16:creationId xmlns:a16="http://schemas.microsoft.com/office/drawing/2014/main" id="{6729A767-0894-134A-B58D-6CE959F3ABBB}"/>
              </a:ext>
            </a:extLst>
          </p:cNvPr>
          <p:cNvGrpSpPr>
            <a:grpSpLocks/>
          </p:cNvGrpSpPr>
          <p:nvPr/>
        </p:nvGrpSpPr>
        <p:grpSpPr bwMode="auto">
          <a:xfrm>
            <a:off x="2607679" y="4405147"/>
            <a:ext cx="4202112" cy="1698625"/>
            <a:chOff x="755" y="2696"/>
            <a:chExt cx="2647" cy="1070"/>
          </a:xfrm>
        </p:grpSpPr>
        <p:sp>
          <p:nvSpPr>
            <p:cNvPr id="57" name="Text Box 24">
              <a:extLst>
                <a:ext uri="{FF2B5EF4-FFF2-40B4-BE49-F238E27FC236}">
                  <a16:creationId xmlns:a16="http://schemas.microsoft.com/office/drawing/2014/main" id="{45FE834E-F5E7-9341-B57D-B054DC6E2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" y="2835"/>
              <a:ext cx="1062" cy="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write reply to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serverSocket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specifying </a:t>
              </a:r>
              <a:b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client address,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port number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" name="Line 25">
              <a:extLst>
                <a:ext uri="{FF2B5EF4-FFF2-40B4-BE49-F238E27FC236}">
                  <a16:creationId xmlns:a16="http://schemas.microsoft.com/office/drawing/2014/main" id="{77A2D0F4-2C33-7B48-B528-6DAF87636F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" y="2696"/>
              <a:ext cx="0" cy="19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9" name="Line 26">
              <a:extLst>
                <a:ext uri="{FF2B5EF4-FFF2-40B4-BE49-F238E27FC236}">
                  <a16:creationId xmlns:a16="http://schemas.microsoft.com/office/drawing/2014/main" id="{77CA0ACB-6768-D649-A01B-D103D4E2B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6" y="2970"/>
              <a:ext cx="1536" cy="18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0" name="Text Box 22">
            <a:extLst>
              <a:ext uri="{FF2B5EF4-FFF2-40B4-BE49-F238E27FC236}">
                <a16:creationId xmlns:a16="http://schemas.microsoft.com/office/drawing/2014/main" id="{BA5A099E-C76D-334B-B273-AED0342E4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195" y="1465007"/>
            <a:ext cx="32860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(running on serverIP)</a:t>
            </a:r>
          </a:p>
        </p:txBody>
      </p:sp>
      <p:sp>
        <p:nvSpPr>
          <p:cNvPr id="61" name="Text Box 23">
            <a:extLst>
              <a:ext uri="{FF2B5EF4-FFF2-40B4-BE49-F238E27FC236}">
                <a16:creationId xmlns:a16="http://schemas.microsoft.com/office/drawing/2014/main" id="{2C0B647E-1C2C-574A-86D4-A8DBF2427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0313" y="1416392"/>
            <a:ext cx="11010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</a:t>
            </a:r>
          </a:p>
        </p:txBody>
      </p:sp>
      <p:grpSp>
        <p:nvGrpSpPr>
          <p:cNvPr id="64" name="Group 34">
            <a:extLst>
              <a:ext uri="{FF2B5EF4-FFF2-40B4-BE49-F238E27FC236}">
                <a16:creationId xmlns:a16="http://schemas.microsoft.com/office/drawing/2014/main" id="{B18363F5-9DA8-C844-9FF5-8607E23ECAE0}"/>
              </a:ext>
            </a:extLst>
          </p:cNvPr>
          <p:cNvGrpSpPr>
            <a:grpSpLocks/>
          </p:cNvGrpSpPr>
          <p:nvPr/>
        </p:nvGrpSpPr>
        <p:grpSpPr bwMode="auto">
          <a:xfrm>
            <a:off x="1534349" y="1399326"/>
            <a:ext cx="422275" cy="685800"/>
            <a:chOff x="4140" y="429"/>
            <a:chExt cx="1425" cy="2396"/>
          </a:xfrm>
        </p:grpSpPr>
        <p:sp>
          <p:nvSpPr>
            <p:cNvPr id="65" name="Freeform 35">
              <a:extLst>
                <a:ext uri="{FF2B5EF4-FFF2-40B4-BE49-F238E27FC236}">
                  <a16:creationId xmlns:a16="http://schemas.microsoft.com/office/drawing/2014/main" id="{0528A8CB-65E5-964D-B654-85E03FD18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36">
              <a:extLst>
                <a:ext uri="{FF2B5EF4-FFF2-40B4-BE49-F238E27FC236}">
                  <a16:creationId xmlns:a16="http://schemas.microsoft.com/office/drawing/2014/main" id="{6E84855E-322D-B04A-A7A9-4DC033725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0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" name="Freeform 37">
              <a:extLst>
                <a:ext uri="{FF2B5EF4-FFF2-40B4-BE49-F238E27FC236}">
                  <a16:creationId xmlns:a16="http://schemas.microsoft.com/office/drawing/2014/main" id="{0DE429C7-30A9-C04A-A526-765AC5EAA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DF53DCF7-7CCE-A14D-89D6-6AAAE8C14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39">
              <a:extLst>
                <a:ext uri="{FF2B5EF4-FFF2-40B4-BE49-F238E27FC236}">
                  <a16:creationId xmlns:a16="http://schemas.microsoft.com/office/drawing/2014/main" id="{FCF7FE3C-7CB1-1949-80FD-5DEB7C2DF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5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0" name="Group 40">
              <a:extLst>
                <a:ext uri="{FF2B5EF4-FFF2-40B4-BE49-F238E27FC236}">
                  <a16:creationId xmlns:a16="http://schemas.microsoft.com/office/drawing/2014/main" id="{9EA93011-9988-1C46-8FFD-C704F4A48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" name="AutoShape 41">
                <a:extLst>
                  <a:ext uri="{FF2B5EF4-FFF2-40B4-BE49-F238E27FC236}">
                    <a16:creationId xmlns:a16="http://schemas.microsoft.com/office/drawing/2014/main" id="{79ABB3C1-EE56-6F45-9499-45BC80129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6" name="AutoShape 42">
                <a:extLst>
                  <a:ext uri="{FF2B5EF4-FFF2-40B4-BE49-F238E27FC236}">
                    <a16:creationId xmlns:a16="http://schemas.microsoft.com/office/drawing/2014/main" id="{3CE416CE-22C1-B44C-A8BC-DD8D49FA1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1" name="Rectangle 43">
              <a:extLst>
                <a:ext uri="{FF2B5EF4-FFF2-40B4-BE49-F238E27FC236}">
                  <a16:creationId xmlns:a16="http://schemas.microsoft.com/office/drawing/2014/main" id="{E9AF4519-635B-C444-AD0B-889732CA4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17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2" name="Group 44">
              <a:extLst>
                <a:ext uri="{FF2B5EF4-FFF2-40B4-BE49-F238E27FC236}">
                  <a16:creationId xmlns:a16="http://schemas.microsoft.com/office/drawing/2014/main" id="{AE3F7048-2B7F-8146-8234-207ED13E90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" name="AutoShape 45">
                <a:extLst>
                  <a:ext uri="{FF2B5EF4-FFF2-40B4-BE49-F238E27FC236}">
                    <a16:creationId xmlns:a16="http://schemas.microsoft.com/office/drawing/2014/main" id="{53908CFC-D723-4742-8456-2D30C66E3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4" name="AutoShape 46">
                <a:extLst>
                  <a:ext uri="{FF2B5EF4-FFF2-40B4-BE49-F238E27FC236}">
                    <a16:creationId xmlns:a16="http://schemas.microsoft.com/office/drawing/2014/main" id="{3A7947BE-FF10-9D41-9767-56A9F87FC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3" name="Rectangle 47">
              <a:extLst>
                <a:ext uri="{FF2B5EF4-FFF2-40B4-BE49-F238E27FC236}">
                  <a16:creationId xmlns:a16="http://schemas.microsoft.com/office/drawing/2014/main" id="{A116F8BE-CE6D-0046-BBDF-ED91EC563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Rectangle 48">
              <a:extLst>
                <a:ext uri="{FF2B5EF4-FFF2-40B4-BE49-F238E27FC236}">
                  <a16:creationId xmlns:a16="http://schemas.microsoft.com/office/drawing/2014/main" id="{EDDDAA43-84E9-5649-B997-CD32383C8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5" name="Group 49">
              <a:extLst>
                <a:ext uri="{FF2B5EF4-FFF2-40B4-BE49-F238E27FC236}">
                  <a16:creationId xmlns:a16="http://schemas.microsoft.com/office/drawing/2014/main" id="{ED22CCB4-0F75-C14E-8FF6-F0FB9D3FC9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" name="AutoShape 50">
                <a:extLst>
                  <a:ext uri="{FF2B5EF4-FFF2-40B4-BE49-F238E27FC236}">
                    <a16:creationId xmlns:a16="http://schemas.microsoft.com/office/drawing/2014/main" id="{23A963E3-E563-8243-8CD5-AD41B731D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2" name="AutoShape 51">
                <a:extLst>
                  <a:ext uri="{FF2B5EF4-FFF2-40B4-BE49-F238E27FC236}">
                    <a16:creationId xmlns:a16="http://schemas.microsoft.com/office/drawing/2014/main" id="{3CDFE710-0763-8B45-AFC8-16BE12CAB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6" name="Freeform 52">
              <a:extLst>
                <a:ext uri="{FF2B5EF4-FFF2-40B4-BE49-F238E27FC236}">
                  <a16:creationId xmlns:a16="http://schemas.microsoft.com/office/drawing/2014/main" id="{DFF03B02-CD58-954F-8277-362C27F82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7" name="Group 53">
              <a:extLst>
                <a:ext uri="{FF2B5EF4-FFF2-40B4-BE49-F238E27FC236}">
                  <a16:creationId xmlns:a16="http://schemas.microsoft.com/office/drawing/2014/main" id="{3E689C5E-F98B-8049-943E-5C1ACD1083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9" name="AutoShape 54">
                <a:extLst>
                  <a:ext uri="{FF2B5EF4-FFF2-40B4-BE49-F238E27FC236}">
                    <a16:creationId xmlns:a16="http://schemas.microsoft.com/office/drawing/2014/main" id="{6761E2B1-103D-4445-A2AE-88446D262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0" name="AutoShape 55">
                <a:extLst>
                  <a:ext uri="{FF2B5EF4-FFF2-40B4-BE49-F238E27FC236}">
                    <a16:creationId xmlns:a16="http://schemas.microsoft.com/office/drawing/2014/main" id="{EAB91C60-8F54-7C41-988D-5BE6CF0595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8" name="Rectangle 56">
              <a:extLst>
                <a:ext uri="{FF2B5EF4-FFF2-40B4-BE49-F238E27FC236}">
                  <a16:creationId xmlns:a16="http://schemas.microsoft.com/office/drawing/2014/main" id="{87AAEB8B-15DB-FF40-9AE1-E4AF827B8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0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Freeform 57">
              <a:extLst>
                <a:ext uri="{FF2B5EF4-FFF2-40B4-BE49-F238E27FC236}">
                  <a16:creationId xmlns:a16="http://schemas.microsoft.com/office/drawing/2014/main" id="{CC9C0288-5815-DA49-8C3D-91F3048A6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58">
              <a:extLst>
                <a:ext uri="{FF2B5EF4-FFF2-40B4-BE49-F238E27FC236}">
                  <a16:creationId xmlns:a16="http://schemas.microsoft.com/office/drawing/2014/main" id="{298D6A78-AAD4-6C42-8184-6B5B0ADD7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59">
              <a:extLst>
                <a:ext uri="{FF2B5EF4-FFF2-40B4-BE49-F238E27FC236}">
                  <a16:creationId xmlns:a16="http://schemas.microsoft.com/office/drawing/2014/main" id="{2C2ADEA9-27C8-8047-B295-9313B8ABB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9CAEC79C-34C3-884C-93EA-251A84F70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AutoShape 61">
              <a:extLst>
                <a:ext uri="{FF2B5EF4-FFF2-40B4-BE49-F238E27FC236}">
                  <a16:creationId xmlns:a16="http://schemas.microsoft.com/office/drawing/2014/main" id="{36B22FB8-29CC-B041-B349-ADB1A1CF0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AutoShape 62">
              <a:extLst>
                <a:ext uri="{FF2B5EF4-FFF2-40B4-BE49-F238E27FC236}">
                  <a16:creationId xmlns:a16="http://schemas.microsoft.com/office/drawing/2014/main" id="{A568E896-D157-6749-8B5C-38036DCDA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Oval 63">
              <a:extLst>
                <a:ext uri="{FF2B5EF4-FFF2-40B4-BE49-F238E27FC236}">
                  <a16:creationId xmlns:a16="http://schemas.microsoft.com/office/drawing/2014/main" id="{76E67DE4-8580-984E-96DB-32AA41DD1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Oval 64">
              <a:extLst>
                <a:ext uri="{FF2B5EF4-FFF2-40B4-BE49-F238E27FC236}">
                  <a16:creationId xmlns:a16="http://schemas.microsoft.com/office/drawing/2014/main" id="{B85D964A-BC7F-0243-8B3C-55498AEBC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7" name="Oval 65">
              <a:extLst>
                <a:ext uri="{FF2B5EF4-FFF2-40B4-BE49-F238E27FC236}">
                  <a16:creationId xmlns:a16="http://schemas.microsoft.com/office/drawing/2014/main" id="{1023622E-7290-DB4F-BDFC-4AE5806C3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" name="Rectangle 66">
              <a:extLst>
                <a:ext uri="{FF2B5EF4-FFF2-40B4-BE49-F238E27FC236}">
                  <a16:creationId xmlns:a16="http://schemas.microsoft.com/office/drawing/2014/main" id="{C404F913-10F9-264F-B4B2-2C47E82E0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7" name="Group 67">
            <a:extLst>
              <a:ext uri="{FF2B5EF4-FFF2-40B4-BE49-F238E27FC236}">
                <a16:creationId xmlns:a16="http://schemas.microsoft.com/office/drawing/2014/main" id="{CED85610-CD29-5E4F-BB21-F275B7666450}"/>
              </a:ext>
            </a:extLst>
          </p:cNvPr>
          <p:cNvGrpSpPr>
            <a:grpSpLocks/>
          </p:cNvGrpSpPr>
          <p:nvPr/>
        </p:nvGrpSpPr>
        <p:grpSpPr bwMode="auto">
          <a:xfrm>
            <a:off x="7841666" y="1346443"/>
            <a:ext cx="742950" cy="742950"/>
            <a:chOff x="-44" y="1473"/>
            <a:chExt cx="981" cy="1105"/>
          </a:xfrm>
        </p:grpSpPr>
        <p:pic>
          <p:nvPicPr>
            <p:cNvPr id="98" name="Picture 68" descr="desktop_computer_stylized_medium">
              <a:extLst>
                <a:ext uri="{FF2B5EF4-FFF2-40B4-BE49-F238E27FC236}">
                  <a16:creationId xmlns:a16="http://schemas.microsoft.com/office/drawing/2014/main" id="{1830ACA4-0FBE-1142-BE23-D05178A5FE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Freeform 69">
              <a:extLst>
                <a:ext uri="{FF2B5EF4-FFF2-40B4-BE49-F238E27FC236}">
                  <a16:creationId xmlns:a16="http://schemas.microsoft.com/office/drawing/2014/main" id="{E76D0C82-A009-EE46-B2AF-9D042C9D0F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0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solidFill>
                  <a:srgbClr val="000099"/>
                </a:solidFill>
                <a:ea typeface="ＭＳ Ｐゴシック" panose="020B0600070205080204" pitchFamily="34" charset="-128"/>
                <a:cs typeface="+mn-cs"/>
              </a:rPr>
              <a:t>Example app: UDP client</a:t>
            </a:r>
            <a:endParaRPr lang="en-US" altLang="en-US" sz="5400" dirty="0">
              <a:solidFill>
                <a:srgbClr val="000099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0" name="TextBox 1">
            <a:extLst>
              <a:ext uri="{FF2B5EF4-FFF2-40B4-BE49-F238E27FC236}">
                <a16:creationId xmlns:a16="http://schemas.microsoft.com/office/drawing/2014/main" id="{536333E5-2CE2-9346-82C1-DACAC2946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4044" y="1906313"/>
            <a:ext cx="5889754" cy="4267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from socket import *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serverName = 'hostname'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serverPort = 12000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 = socket(AF_INET, 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SOCK_DGRAM)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message = input('Input lowercase sentence:')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clientSocket.sendto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(message.encode(),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(serverName, serverPort))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modifiedMessage, serverAddress = 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clientSocket.recvfrom(2048)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print(modifiedMessage.decode())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clientSocket.close()</a:t>
            </a:r>
          </a:p>
        </p:txBody>
      </p:sp>
      <p:sp>
        <p:nvSpPr>
          <p:cNvPr id="101" name="TextBox 2">
            <a:extLst>
              <a:ext uri="{FF2B5EF4-FFF2-40B4-BE49-F238E27FC236}">
                <a16:creationId xmlns:a16="http://schemas.microsoft.com/office/drawing/2014/main" id="{71D41B91-E8C8-6145-A56E-4FC2D52EA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6744" y="1423713"/>
            <a:ext cx="2741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Python UDPClient</a:t>
            </a:r>
          </a:p>
        </p:txBody>
      </p:sp>
      <p:grpSp>
        <p:nvGrpSpPr>
          <p:cNvPr id="102" name="Group 46">
            <a:extLst>
              <a:ext uri="{FF2B5EF4-FFF2-40B4-BE49-F238E27FC236}">
                <a16:creationId xmlns:a16="http://schemas.microsoft.com/office/drawing/2014/main" id="{F406A622-9128-8442-A93C-56AFB56A7A29}"/>
              </a:ext>
            </a:extLst>
          </p:cNvPr>
          <p:cNvGrpSpPr>
            <a:grpSpLocks/>
          </p:cNvGrpSpPr>
          <p:nvPr/>
        </p:nvGrpSpPr>
        <p:grpSpPr bwMode="auto">
          <a:xfrm>
            <a:off x="2456662" y="1963666"/>
            <a:ext cx="3023734" cy="297517"/>
            <a:chOff x="-242132" y="1766968"/>
            <a:chExt cx="3023579" cy="298280"/>
          </a:xfrm>
        </p:grpSpPr>
        <p:sp>
          <p:nvSpPr>
            <p:cNvPr id="103" name="TextBox 3">
              <a:extLst>
                <a:ext uri="{FF2B5EF4-FFF2-40B4-BE49-F238E27FC236}">
                  <a16:creationId xmlns:a16="http://schemas.microsoft.com/office/drawing/2014/main" id="{12DA0434-01DE-E046-B7D5-1EDBB8B2D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42132" y="1766968"/>
              <a:ext cx="3023579" cy="298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include Python’s socket library</a:t>
              </a:r>
            </a:p>
          </p:txBody>
        </p:sp>
        <p:cxnSp>
          <p:nvCxnSpPr>
            <p:cNvPr id="104" name="Straight Connector 10">
              <a:extLst>
                <a:ext uri="{FF2B5EF4-FFF2-40B4-BE49-F238E27FC236}">
                  <a16:creationId xmlns:a16="http://schemas.microsoft.com/office/drawing/2014/main" id="{3C3F6D39-A2A8-4349-A503-867255F17A1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09371" y="1930400"/>
              <a:ext cx="370329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5" name="Group 47">
            <a:extLst>
              <a:ext uri="{FF2B5EF4-FFF2-40B4-BE49-F238E27FC236}">
                <a16:creationId xmlns:a16="http://schemas.microsoft.com/office/drawing/2014/main" id="{0A55EB29-DB79-7645-BE78-7EACF4B9A12B}"/>
              </a:ext>
            </a:extLst>
          </p:cNvPr>
          <p:cNvGrpSpPr>
            <a:grpSpLocks/>
          </p:cNvGrpSpPr>
          <p:nvPr/>
        </p:nvGrpSpPr>
        <p:grpSpPr bwMode="auto">
          <a:xfrm>
            <a:off x="3344907" y="2997131"/>
            <a:ext cx="2943680" cy="307777"/>
            <a:chOff x="1211823" y="2904386"/>
            <a:chExt cx="2271818" cy="307392"/>
          </a:xfrm>
        </p:grpSpPr>
        <p:sp>
          <p:nvSpPr>
            <p:cNvPr id="106" name="TextBox 31">
              <a:extLst>
                <a:ext uri="{FF2B5EF4-FFF2-40B4-BE49-F238E27FC236}">
                  <a16:creationId xmlns:a16="http://schemas.microsoft.com/office/drawing/2014/main" id="{75D75C6C-85BB-3C40-92D3-8502CEABF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1823" y="2904386"/>
              <a:ext cx="2271818" cy="307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UDP socket</a:t>
              </a:r>
            </a:p>
          </p:txBody>
        </p:sp>
        <p:cxnSp>
          <p:nvCxnSpPr>
            <p:cNvPr id="107" name="Straight Connector 32">
              <a:extLst>
                <a:ext uri="{FF2B5EF4-FFF2-40B4-BE49-F238E27FC236}">
                  <a16:creationId xmlns:a16="http://schemas.microsoft.com/office/drawing/2014/main" id="{DCDED167-6BDC-964B-B56B-76A2BB3720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88965" y="3080272"/>
              <a:ext cx="288707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8" name="Group 48">
            <a:extLst>
              <a:ext uri="{FF2B5EF4-FFF2-40B4-BE49-F238E27FC236}">
                <a16:creationId xmlns:a16="http://schemas.microsoft.com/office/drawing/2014/main" id="{25E66BBE-B082-AC48-AE42-0CA9F6FF4A7B}"/>
              </a:ext>
            </a:extLst>
          </p:cNvPr>
          <p:cNvGrpSpPr>
            <a:grpSpLocks/>
          </p:cNvGrpSpPr>
          <p:nvPr/>
        </p:nvGrpSpPr>
        <p:grpSpPr bwMode="auto">
          <a:xfrm>
            <a:off x="2988803" y="3664103"/>
            <a:ext cx="2943680" cy="297517"/>
            <a:chOff x="320502" y="3822598"/>
            <a:chExt cx="2944213" cy="297415"/>
          </a:xfrm>
        </p:grpSpPr>
        <p:sp>
          <p:nvSpPr>
            <p:cNvPr id="109" name="TextBox 34">
              <a:extLst>
                <a:ext uri="{FF2B5EF4-FFF2-40B4-BE49-F238E27FC236}">
                  <a16:creationId xmlns:a16="http://schemas.microsoft.com/office/drawing/2014/main" id="{CD0C6081-C6B7-2641-80D1-E2DED8EB5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502" y="3822598"/>
              <a:ext cx="2944213" cy="297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get user keyboard input </a:t>
              </a:r>
            </a:p>
          </p:txBody>
        </p:sp>
        <p:cxnSp>
          <p:nvCxnSpPr>
            <p:cNvPr id="110" name="Straight Connector 35">
              <a:extLst>
                <a:ext uri="{FF2B5EF4-FFF2-40B4-BE49-F238E27FC236}">
                  <a16:creationId xmlns:a16="http://schemas.microsoft.com/office/drawing/2014/main" id="{A49CAC45-33DD-284A-9C51-3E8086DB4A3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40360" y="3968752"/>
              <a:ext cx="381069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1" name="Group 49">
            <a:extLst>
              <a:ext uri="{FF2B5EF4-FFF2-40B4-BE49-F238E27FC236}">
                <a16:creationId xmlns:a16="http://schemas.microsoft.com/office/drawing/2014/main" id="{48C468B7-1DC1-CB4A-8733-4EA18F6E3330}"/>
              </a:ext>
            </a:extLst>
          </p:cNvPr>
          <p:cNvGrpSpPr>
            <a:grpSpLocks/>
          </p:cNvGrpSpPr>
          <p:nvPr/>
        </p:nvGrpSpPr>
        <p:grpSpPr bwMode="auto">
          <a:xfrm>
            <a:off x="589926" y="4010877"/>
            <a:ext cx="4778572" cy="307777"/>
            <a:chOff x="-2057015" y="4094341"/>
            <a:chExt cx="4779099" cy="307008"/>
          </a:xfrm>
        </p:grpSpPr>
        <p:sp>
          <p:nvSpPr>
            <p:cNvPr id="112" name="TextBox 36">
              <a:extLst>
                <a:ext uri="{FF2B5EF4-FFF2-40B4-BE49-F238E27FC236}">
                  <a16:creationId xmlns:a16="http://schemas.microsoft.com/office/drawing/2014/main" id="{829D5E68-A72B-B34D-8934-6A5802454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057015" y="4094341"/>
              <a:ext cx="4723287" cy="30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attach server name, port to message; send into socket</a:t>
              </a:r>
            </a:p>
          </p:txBody>
        </p:sp>
        <p:cxnSp>
          <p:nvCxnSpPr>
            <p:cNvPr id="113" name="Straight Connector 39">
              <a:extLst>
                <a:ext uri="{FF2B5EF4-FFF2-40B4-BE49-F238E27FC236}">
                  <a16:creationId xmlns:a16="http://schemas.microsoft.com/office/drawing/2014/main" id="{B03E6B6D-23CC-9947-A802-0FCAD6FEFC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360668" y="4261938"/>
              <a:ext cx="361416" cy="557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4" name="Group 55">
            <a:extLst>
              <a:ext uri="{FF2B5EF4-FFF2-40B4-BE49-F238E27FC236}">
                <a16:creationId xmlns:a16="http://schemas.microsoft.com/office/drawing/2014/main" id="{D3297448-7869-B14A-9507-C168A822334C}"/>
              </a:ext>
            </a:extLst>
          </p:cNvPr>
          <p:cNvGrpSpPr>
            <a:grpSpLocks/>
          </p:cNvGrpSpPr>
          <p:nvPr/>
        </p:nvGrpSpPr>
        <p:grpSpPr bwMode="auto">
          <a:xfrm>
            <a:off x="1645918" y="5411634"/>
            <a:ext cx="3787622" cy="307776"/>
            <a:chOff x="-1061954" y="5487008"/>
            <a:chExt cx="3788048" cy="307391"/>
          </a:xfrm>
        </p:grpSpPr>
        <p:sp>
          <p:nvSpPr>
            <p:cNvPr id="115" name="TextBox 61">
              <a:extLst>
                <a:ext uri="{FF2B5EF4-FFF2-40B4-BE49-F238E27FC236}">
                  <a16:creationId xmlns:a16="http://schemas.microsoft.com/office/drawing/2014/main" id="{F3DDBD5F-F332-4149-B743-63C7CFA3F0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061954" y="5487008"/>
              <a:ext cx="3684841" cy="307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print out received string and close socket</a:t>
              </a:r>
            </a:p>
          </p:txBody>
        </p:sp>
        <p:cxnSp>
          <p:nvCxnSpPr>
            <p:cNvPr id="116" name="Straight Connector 62">
              <a:extLst>
                <a:ext uri="{FF2B5EF4-FFF2-40B4-BE49-F238E27FC236}">
                  <a16:creationId xmlns:a16="http://schemas.microsoft.com/office/drawing/2014/main" id="{0E7498AA-C1D3-274D-B0D2-D6ED3F088FD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09661" y="5657831"/>
              <a:ext cx="416433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7" name="Group 54">
            <a:extLst>
              <a:ext uri="{FF2B5EF4-FFF2-40B4-BE49-F238E27FC236}">
                <a16:creationId xmlns:a16="http://schemas.microsoft.com/office/drawing/2014/main" id="{7E74A29F-5607-FC4D-9A4A-9324DFA726A6}"/>
              </a:ext>
            </a:extLst>
          </p:cNvPr>
          <p:cNvGrpSpPr>
            <a:grpSpLocks/>
          </p:cNvGrpSpPr>
          <p:nvPr/>
        </p:nvGrpSpPr>
        <p:grpSpPr bwMode="auto">
          <a:xfrm>
            <a:off x="2137532" y="4571815"/>
            <a:ext cx="4091095" cy="440025"/>
            <a:chOff x="-493741" y="4530536"/>
            <a:chExt cx="4090757" cy="440321"/>
          </a:xfrm>
        </p:grpSpPr>
        <p:sp>
          <p:nvSpPr>
            <p:cNvPr id="118" name="TextBox 56">
              <a:extLst>
                <a:ext uri="{FF2B5EF4-FFF2-40B4-BE49-F238E27FC236}">
                  <a16:creationId xmlns:a16="http://schemas.microsoft.com/office/drawing/2014/main" id="{4535E505-0C85-C345-9726-A22F78213A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93741" y="4662874"/>
              <a:ext cx="4090757" cy="30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read reply data (bytes) from socket</a:t>
              </a:r>
            </a:p>
          </p:txBody>
        </p:sp>
        <p:cxnSp>
          <p:nvCxnSpPr>
            <p:cNvPr id="119" name="Straight Connector 59">
              <a:extLst>
                <a:ext uri="{FF2B5EF4-FFF2-40B4-BE49-F238E27FC236}">
                  <a16:creationId xmlns:a16="http://schemas.microsoft.com/office/drawing/2014/main" id="{DD1F2FDB-E293-DF42-9B53-AA2F24A605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415586" y="4830837"/>
              <a:ext cx="327418" cy="41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0" name="TextBox 53">
              <a:extLst>
                <a:ext uri="{FF2B5EF4-FFF2-40B4-BE49-F238E27FC236}">
                  <a16:creationId xmlns:a16="http://schemas.microsoft.com/office/drawing/2014/main" id="{97123429-EC80-5746-ADCF-168DB6F1F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57119" y="4530536"/>
              <a:ext cx="18466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63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solidFill>
                  <a:srgbClr val="000099"/>
                </a:solidFill>
                <a:ea typeface="ＭＳ Ｐゴシック" panose="020B0600070205080204" pitchFamily="34" charset="-128"/>
                <a:cs typeface="+mn-cs"/>
              </a:rPr>
              <a:t>Example app: UDP server</a:t>
            </a:r>
            <a:endParaRPr lang="en-US" altLang="en-US" sz="5400" dirty="0">
              <a:solidFill>
                <a:srgbClr val="000099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1" name="TextBox 2">
            <a:extLst>
              <a:ext uri="{FF2B5EF4-FFF2-40B4-BE49-F238E27FC236}">
                <a16:creationId xmlns:a16="http://schemas.microsoft.com/office/drawing/2014/main" id="{71D41B91-E8C8-6145-A56E-4FC2D52EA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6744" y="1423713"/>
            <a:ext cx="27863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Python UDPServer</a:t>
            </a: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69C030C5-F3D0-9E44-ABCB-6457753A9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6744" y="1962946"/>
            <a:ext cx="6128601" cy="3453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from socket import *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serverPort = 12000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 = socket(AF_INET, SOCK_DGRAM)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serverSocket.bind((</a:t>
            </a:r>
            <a:r>
              <a:rPr kumimoji="0" lang="fr-F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''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, serverPort))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print('</a:t>
            </a: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The server is ready to receive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')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while True: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message, clientAddress = serverSocket.recvfrom(2048)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modifiedMessage = message.decode().upper()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serverSocket.sendto(modifiedMessage.encode(),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clientAddress)</a:t>
            </a:r>
          </a:p>
        </p:txBody>
      </p:sp>
      <p:grpSp>
        <p:nvGrpSpPr>
          <p:cNvPr id="26" name="Group 13">
            <a:extLst>
              <a:ext uri="{FF2B5EF4-FFF2-40B4-BE49-F238E27FC236}">
                <a16:creationId xmlns:a16="http://schemas.microsoft.com/office/drawing/2014/main" id="{E6794E5D-F097-A04E-9B91-603D87E112BE}"/>
              </a:ext>
            </a:extLst>
          </p:cNvPr>
          <p:cNvGrpSpPr>
            <a:grpSpLocks/>
          </p:cNvGrpSpPr>
          <p:nvPr/>
        </p:nvGrpSpPr>
        <p:grpSpPr bwMode="auto">
          <a:xfrm>
            <a:off x="3352917" y="2744875"/>
            <a:ext cx="2558753" cy="307975"/>
            <a:chOff x="732830" y="2581901"/>
            <a:chExt cx="2559082" cy="307777"/>
          </a:xfrm>
        </p:grpSpPr>
        <p:sp>
          <p:nvSpPr>
            <p:cNvPr id="27" name="TextBox 31">
              <a:extLst>
                <a:ext uri="{FF2B5EF4-FFF2-40B4-BE49-F238E27FC236}">
                  <a16:creationId xmlns:a16="http://schemas.microsoft.com/office/drawing/2014/main" id="{529ABA9E-2387-AB44-B717-09C05F742B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830" y="2581901"/>
              <a:ext cx="255908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UDP socket</a:t>
              </a:r>
            </a:p>
          </p:txBody>
        </p:sp>
        <p:cxnSp>
          <p:nvCxnSpPr>
            <p:cNvPr id="28" name="Straight Connector 32">
              <a:extLst>
                <a:ext uri="{FF2B5EF4-FFF2-40B4-BE49-F238E27FC236}">
                  <a16:creationId xmlns:a16="http://schemas.microsoft.com/office/drawing/2014/main" id="{103D9E9D-7411-A240-B0CE-7B858CF05BF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94178" y="2749550"/>
              <a:ext cx="358094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" name="Group 14">
            <a:extLst>
              <a:ext uri="{FF2B5EF4-FFF2-40B4-BE49-F238E27FC236}">
                <a16:creationId xmlns:a16="http://schemas.microsoft.com/office/drawing/2014/main" id="{F985C9C4-F94B-CC47-9BE8-1892C6168FD0}"/>
              </a:ext>
            </a:extLst>
          </p:cNvPr>
          <p:cNvGrpSpPr>
            <a:grpSpLocks/>
          </p:cNvGrpSpPr>
          <p:nvPr/>
        </p:nvGrpSpPr>
        <p:grpSpPr bwMode="auto">
          <a:xfrm>
            <a:off x="1773888" y="3108924"/>
            <a:ext cx="3605785" cy="307777"/>
            <a:chOff x="-896820" y="3018353"/>
            <a:chExt cx="3607385" cy="307392"/>
          </a:xfrm>
        </p:grpSpPr>
        <p:sp>
          <p:nvSpPr>
            <p:cNvPr id="30" name="TextBox 26">
              <a:extLst>
                <a:ext uri="{FF2B5EF4-FFF2-40B4-BE49-F238E27FC236}">
                  <a16:creationId xmlns:a16="http://schemas.microsoft.com/office/drawing/2014/main" id="{8032DBCE-C286-BB46-BD1F-9805EEA319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96820" y="3018353"/>
              <a:ext cx="3607385" cy="307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bind socket to local port number 12000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B47DB91-CB9C-004F-8F0B-B960A536FB1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75948" y="3171825"/>
              <a:ext cx="334255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2" name="Group 15">
            <a:extLst>
              <a:ext uri="{FF2B5EF4-FFF2-40B4-BE49-F238E27FC236}">
                <a16:creationId xmlns:a16="http://schemas.microsoft.com/office/drawing/2014/main" id="{D747856B-2F4C-494D-8DDA-72B42F0090C3}"/>
              </a:ext>
            </a:extLst>
          </p:cNvPr>
          <p:cNvGrpSpPr>
            <a:grpSpLocks/>
          </p:cNvGrpSpPr>
          <p:nvPr/>
        </p:nvGrpSpPr>
        <p:grpSpPr bwMode="auto">
          <a:xfrm>
            <a:off x="3884090" y="3825856"/>
            <a:ext cx="1488056" cy="298450"/>
            <a:chOff x="1222134" y="3803733"/>
            <a:chExt cx="1488522" cy="299227"/>
          </a:xfrm>
        </p:grpSpPr>
        <p:sp>
          <p:nvSpPr>
            <p:cNvPr id="33" name="TextBox 34">
              <a:extLst>
                <a:ext uri="{FF2B5EF4-FFF2-40B4-BE49-F238E27FC236}">
                  <a16:creationId xmlns:a16="http://schemas.microsoft.com/office/drawing/2014/main" id="{B9333DFF-5997-FD45-82AB-CE3AE4734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2134" y="3803733"/>
              <a:ext cx="1194763" cy="299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loop forever</a:t>
              </a:r>
            </a:p>
          </p:txBody>
        </p:sp>
        <p:cxnSp>
          <p:nvCxnSpPr>
            <p:cNvPr id="34" name="Straight Connector 35">
              <a:extLst>
                <a:ext uri="{FF2B5EF4-FFF2-40B4-BE49-F238E27FC236}">
                  <a16:creationId xmlns:a16="http://schemas.microsoft.com/office/drawing/2014/main" id="{C5C98F9A-B437-0647-8271-AFD3AB07BC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67604" y="3964781"/>
              <a:ext cx="343052" cy="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5" name="Group 17">
            <a:extLst>
              <a:ext uri="{FF2B5EF4-FFF2-40B4-BE49-F238E27FC236}">
                <a16:creationId xmlns:a16="http://schemas.microsoft.com/office/drawing/2014/main" id="{D0BDCF5E-DA2B-5844-BD1C-AC1F96949F3B}"/>
              </a:ext>
            </a:extLst>
          </p:cNvPr>
          <p:cNvGrpSpPr>
            <a:grpSpLocks/>
          </p:cNvGrpSpPr>
          <p:nvPr/>
        </p:nvGrpSpPr>
        <p:grpSpPr bwMode="auto">
          <a:xfrm>
            <a:off x="1304089" y="4147117"/>
            <a:ext cx="4068011" cy="502702"/>
            <a:chOff x="-1394433" y="3835897"/>
            <a:chExt cx="4067973" cy="502591"/>
          </a:xfrm>
        </p:grpSpPr>
        <p:sp>
          <p:nvSpPr>
            <p:cNvPr id="36" name="TextBox 36">
              <a:extLst>
                <a:ext uri="{FF2B5EF4-FFF2-40B4-BE49-F238E27FC236}">
                  <a16:creationId xmlns:a16="http://schemas.microsoft.com/office/drawing/2014/main" id="{156E8BB3-6722-944E-9388-9EAA07C52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94433" y="3835897"/>
              <a:ext cx="3841634" cy="502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Read from UDP socket into message, getting client’s address (client IP and port)</a:t>
              </a:r>
            </a:p>
          </p:txBody>
        </p:sp>
        <p:cxnSp>
          <p:nvCxnSpPr>
            <p:cNvPr id="37" name="Straight Connector 39">
              <a:extLst>
                <a:ext uri="{FF2B5EF4-FFF2-40B4-BE49-F238E27FC236}">
                  <a16:creationId xmlns:a16="http://schemas.microsoft.com/office/drawing/2014/main" id="{BAFF573C-9254-4D42-BF1F-B58175A5C60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30643" y="3987004"/>
              <a:ext cx="342897" cy="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8" name="Group 18">
            <a:extLst>
              <a:ext uri="{FF2B5EF4-FFF2-40B4-BE49-F238E27FC236}">
                <a16:creationId xmlns:a16="http://schemas.microsoft.com/office/drawing/2014/main" id="{49C1836C-5DBA-F94B-B925-ABC592A1A1AD}"/>
              </a:ext>
            </a:extLst>
          </p:cNvPr>
          <p:cNvGrpSpPr>
            <a:grpSpLocks/>
          </p:cNvGrpSpPr>
          <p:nvPr/>
        </p:nvGrpSpPr>
        <p:grpSpPr bwMode="auto">
          <a:xfrm>
            <a:off x="1619318" y="4783930"/>
            <a:ext cx="3841670" cy="307777"/>
            <a:chOff x="-1179917" y="4521468"/>
            <a:chExt cx="3842964" cy="307392"/>
          </a:xfrm>
        </p:grpSpPr>
        <p:sp>
          <p:nvSpPr>
            <p:cNvPr id="39" name="TextBox 61">
              <a:extLst>
                <a:ext uri="{FF2B5EF4-FFF2-40B4-BE49-F238E27FC236}">
                  <a16:creationId xmlns:a16="http://schemas.microsoft.com/office/drawing/2014/main" id="{19797EBA-27BC-C641-806F-7436C22CF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79917" y="4521468"/>
              <a:ext cx="3842964" cy="307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send upper case string back to this client</a:t>
              </a:r>
            </a:p>
          </p:txBody>
        </p:sp>
        <p:cxnSp>
          <p:nvCxnSpPr>
            <p:cNvPr id="40" name="Straight Connector 62">
              <a:extLst>
                <a:ext uri="{FF2B5EF4-FFF2-40B4-BE49-F238E27FC236}">
                  <a16:creationId xmlns:a16="http://schemas.microsoft.com/office/drawing/2014/main" id="{D86F62BC-7674-424E-BFC8-DE9ED1B605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17617" y="4675165"/>
              <a:ext cx="356512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2756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solidFill>
                  <a:srgbClr val="000099"/>
                </a:solidFill>
                <a:ea typeface="ＭＳ Ｐゴシック" panose="020B0600070205080204" pitchFamily="34" charset="-128"/>
                <a:cs typeface="+mn-cs"/>
              </a:rPr>
              <a:t>Socket programming </a:t>
            </a:r>
            <a:r>
              <a:rPr lang="en-US" altLang="en-US" sz="4400" dirty="0">
                <a:solidFill>
                  <a:srgbClr val="C00000"/>
                </a:solidFill>
                <a:ea typeface="ＭＳ Ｐゴシック" panose="020B0600070205080204" pitchFamily="34" charset="-128"/>
                <a:cs typeface="+mn-cs"/>
              </a:rPr>
              <a:t>with TCP</a:t>
            </a:r>
            <a:endParaRPr lang="en-US" altLang="en-US" sz="5400" dirty="0">
              <a:solidFill>
                <a:srgbClr val="C00000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6F8F00D4-4B13-DD4C-9070-F4C3E1AA319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61829" y="1455785"/>
            <a:ext cx="5074444" cy="5090539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Client must contact server</a:t>
            </a:r>
          </a:p>
          <a:p>
            <a:pPr marL="466725" indent="-233363"/>
            <a:r>
              <a:rPr lang="en-US" altLang="en-US" sz="2400" dirty="0">
                <a:ea typeface="ＭＳ Ｐゴシック" panose="020B0600070205080204" pitchFamily="34" charset="-128"/>
              </a:rPr>
              <a:t>server process must first be running</a:t>
            </a:r>
          </a:p>
          <a:p>
            <a:pPr marL="466725" indent="-233363"/>
            <a:r>
              <a:rPr lang="en-US" altLang="en-US" sz="2400" dirty="0">
                <a:ea typeface="ＭＳ Ｐゴシック" panose="020B0600070205080204" pitchFamily="34" charset="-128"/>
              </a:rPr>
              <a:t>server must have created socket (door) that welcomes client’</a:t>
            </a:r>
            <a:r>
              <a:rPr lang="en-US" altLang="ja-JP" sz="2400" dirty="0">
                <a:ea typeface="ＭＳ Ｐゴシック" panose="020B0600070205080204" pitchFamily="34" charset="-128"/>
              </a:rPr>
              <a:t>s contact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Client contacts server by:</a:t>
            </a:r>
          </a:p>
          <a:p>
            <a:pPr marL="466725" indent="-292100"/>
            <a:r>
              <a:rPr lang="en-US" altLang="en-US" sz="2400" dirty="0">
                <a:ea typeface="ＭＳ Ｐゴシック" panose="020B0600070205080204" pitchFamily="34" charset="-128"/>
              </a:rPr>
              <a:t>Creating TCP socket, specifying IP address, port number of server process</a:t>
            </a:r>
          </a:p>
          <a:p>
            <a:pPr marL="466725" indent="-233363"/>
            <a:r>
              <a:rPr lang="en-US" altLang="en-US" sz="24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when client creates socket:</a:t>
            </a:r>
            <a:r>
              <a:rPr lang="en-US" altLang="en-US" sz="2400" dirty="0">
                <a:ea typeface="ＭＳ Ｐゴシック" panose="020B0600070205080204" pitchFamily="34" charset="-128"/>
              </a:rPr>
              <a:t> client TCP establishes connection to server TCP</a:t>
            </a:r>
            <a:endParaRPr lang="en-US" altLang="en-US" sz="2200" dirty="0">
              <a:ea typeface="ＭＳ Ｐゴシック" panose="020B0600070205080204" pitchFamily="34" charset="-128"/>
            </a:endParaRPr>
          </a:p>
          <a:p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B1AC5695-3887-C247-97DD-C7F6FB635E1B}"/>
              </a:ext>
            </a:extLst>
          </p:cNvPr>
          <p:cNvSpPr txBox="1">
            <a:spLocks noChangeArrowheads="1"/>
          </p:cNvSpPr>
          <p:nvPr/>
        </p:nvSpPr>
        <p:spPr>
          <a:xfrm>
            <a:off x="5735469" y="1426964"/>
            <a:ext cx="5794702" cy="30003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when contacted by client,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server TCP creates new socket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for server process to communicate with that particular client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allows server to talk with multiple clients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client source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port # and IP address used to distinguish clients (more in Chap 3)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8E49A6-28AD-904A-9A83-FE9DE35715C0}"/>
              </a:ext>
            </a:extLst>
          </p:cNvPr>
          <p:cNvGrpSpPr/>
          <p:nvPr/>
        </p:nvGrpSpPr>
        <p:grpSpPr>
          <a:xfrm>
            <a:off x="6267640" y="4602113"/>
            <a:ext cx="4660490" cy="1933598"/>
            <a:chOff x="5928853" y="4608645"/>
            <a:chExt cx="4660490" cy="193359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1FDF457-3529-1A4B-B2F1-0A6DF5BAF2E1}"/>
                </a:ext>
              </a:extLst>
            </p:cNvPr>
            <p:cNvSpPr/>
            <p:nvPr/>
          </p:nvSpPr>
          <p:spPr>
            <a:xfrm>
              <a:off x="5928853" y="4896465"/>
              <a:ext cx="4660490" cy="16457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Text Box 6">
              <a:extLst>
                <a:ext uri="{FF2B5EF4-FFF2-40B4-BE49-F238E27FC236}">
                  <a16:creationId xmlns:a16="http://schemas.microsoft.com/office/drawing/2014/main" id="{3290FC86-CCC3-9042-8394-E0092848BE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3124" y="5097182"/>
              <a:ext cx="4091065" cy="135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TCP provides reliable, in-order</a:t>
              </a:r>
            </a:p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byte-stream transfer (“</a:t>
              </a:r>
              <a:r>
                <a:rPr kumimoji="0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pipe”) </a:t>
              </a:r>
            </a:p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between client and server processes</a:t>
              </a:r>
            </a:p>
          </p:txBody>
        </p:sp>
        <p:grpSp>
          <p:nvGrpSpPr>
            <p:cNvPr id="46" name="Group 8">
              <a:extLst>
                <a:ext uri="{FF2B5EF4-FFF2-40B4-BE49-F238E27FC236}">
                  <a16:creationId xmlns:a16="http://schemas.microsoft.com/office/drawing/2014/main" id="{8B55559B-7D61-6147-A322-49E351E9DC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41246" y="4608645"/>
              <a:ext cx="3452811" cy="550863"/>
              <a:chOff x="-195" y="3766"/>
              <a:chExt cx="2175" cy="347"/>
            </a:xfrm>
          </p:grpSpPr>
          <p:sp>
            <p:nvSpPr>
              <p:cNvPr id="47" name="Rectangle 9">
                <a:extLst>
                  <a:ext uri="{FF2B5EF4-FFF2-40B4-BE49-F238E27FC236}">
                    <a16:creationId xmlns:a16="http://schemas.microsoft.com/office/drawing/2014/main" id="{4B1395F7-3763-B74C-AF37-1DAC6BC4F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3825"/>
                <a:ext cx="116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8" name="Text Box 10">
                <a:extLst>
                  <a:ext uri="{FF2B5EF4-FFF2-40B4-BE49-F238E27FC236}">
                    <a16:creationId xmlns:a16="http://schemas.microsoft.com/office/drawing/2014/main" id="{EC474FEA-9E73-5248-89ED-9528E3BFBC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95" y="3766"/>
                <a:ext cx="2175" cy="3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Application viewpoint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712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Client/server socket interaction: TCP</a:t>
            </a:r>
          </a:p>
        </p:txBody>
      </p:sp>
      <p:sp>
        <p:nvSpPr>
          <p:cNvPr id="60" name="Text Box 22">
            <a:extLst>
              <a:ext uri="{FF2B5EF4-FFF2-40B4-BE49-F238E27FC236}">
                <a16:creationId xmlns:a16="http://schemas.microsoft.com/office/drawing/2014/main" id="{BA5A099E-C76D-334B-B273-AED0342E4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141" y="1421154"/>
            <a:ext cx="31073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(running on hostid)</a:t>
            </a:r>
          </a:p>
        </p:txBody>
      </p:sp>
      <p:sp>
        <p:nvSpPr>
          <p:cNvPr id="61" name="Text Box 23">
            <a:extLst>
              <a:ext uri="{FF2B5EF4-FFF2-40B4-BE49-F238E27FC236}">
                <a16:creationId xmlns:a16="http://schemas.microsoft.com/office/drawing/2014/main" id="{2C0B647E-1C2C-574A-86D4-A8DBF2427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0313" y="1416392"/>
            <a:ext cx="11010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</a:t>
            </a:r>
          </a:p>
        </p:txBody>
      </p:sp>
      <p:grpSp>
        <p:nvGrpSpPr>
          <p:cNvPr id="64" name="Group 34">
            <a:extLst>
              <a:ext uri="{FF2B5EF4-FFF2-40B4-BE49-F238E27FC236}">
                <a16:creationId xmlns:a16="http://schemas.microsoft.com/office/drawing/2014/main" id="{B18363F5-9DA8-C844-9FF5-8607E23ECAE0}"/>
              </a:ext>
            </a:extLst>
          </p:cNvPr>
          <p:cNvGrpSpPr>
            <a:grpSpLocks/>
          </p:cNvGrpSpPr>
          <p:nvPr/>
        </p:nvGrpSpPr>
        <p:grpSpPr bwMode="auto">
          <a:xfrm>
            <a:off x="1947735" y="1365879"/>
            <a:ext cx="422275" cy="685800"/>
            <a:chOff x="4140" y="429"/>
            <a:chExt cx="1425" cy="2396"/>
          </a:xfrm>
        </p:grpSpPr>
        <p:sp>
          <p:nvSpPr>
            <p:cNvPr id="65" name="Freeform 35">
              <a:extLst>
                <a:ext uri="{FF2B5EF4-FFF2-40B4-BE49-F238E27FC236}">
                  <a16:creationId xmlns:a16="http://schemas.microsoft.com/office/drawing/2014/main" id="{0528A8CB-65E5-964D-B654-85E03FD18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36">
              <a:extLst>
                <a:ext uri="{FF2B5EF4-FFF2-40B4-BE49-F238E27FC236}">
                  <a16:creationId xmlns:a16="http://schemas.microsoft.com/office/drawing/2014/main" id="{6E84855E-322D-B04A-A7A9-4DC033725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0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" name="Freeform 37">
              <a:extLst>
                <a:ext uri="{FF2B5EF4-FFF2-40B4-BE49-F238E27FC236}">
                  <a16:creationId xmlns:a16="http://schemas.microsoft.com/office/drawing/2014/main" id="{0DE429C7-30A9-C04A-A526-765AC5EAA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DF53DCF7-7CCE-A14D-89D6-6AAAE8C14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39">
              <a:extLst>
                <a:ext uri="{FF2B5EF4-FFF2-40B4-BE49-F238E27FC236}">
                  <a16:creationId xmlns:a16="http://schemas.microsoft.com/office/drawing/2014/main" id="{FCF7FE3C-7CB1-1949-80FD-5DEB7C2DF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5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0" name="Group 40">
              <a:extLst>
                <a:ext uri="{FF2B5EF4-FFF2-40B4-BE49-F238E27FC236}">
                  <a16:creationId xmlns:a16="http://schemas.microsoft.com/office/drawing/2014/main" id="{9EA93011-9988-1C46-8FFD-C704F4A48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" name="AutoShape 41">
                <a:extLst>
                  <a:ext uri="{FF2B5EF4-FFF2-40B4-BE49-F238E27FC236}">
                    <a16:creationId xmlns:a16="http://schemas.microsoft.com/office/drawing/2014/main" id="{79ABB3C1-EE56-6F45-9499-45BC80129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6" name="AutoShape 42">
                <a:extLst>
                  <a:ext uri="{FF2B5EF4-FFF2-40B4-BE49-F238E27FC236}">
                    <a16:creationId xmlns:a16="http://schemas.microsoft.com/office/drawing/2014/main" id="{3CE416CE-22C1-B44C-A8BC-DD8D49FA1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1" name="Rectangle 43">
              <a:extLst>
                <a:ext uri="{FF2B5EF4-FFF2-40B4-BE49-F238E27FC236}">
                  <a16:creationId xmlns:a16="http://schemas.microsoft.com/office/drawing/2014/main" id="{E9AF4519-635B-C444-AD0B-889732CA4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17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2" name="Group 44">
              <a:extLst>
                <a:ext uri="{FF2B5EF4-FFF2-40B4-BE49-F238E27FC236}">
                  <a16:creationId xmlns:a16="http://schemas.microsoft.com/office/drawing/2014/main" id="{AE3F7048-2B7F-8146-8234-207ED13E90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" name="AutoShape 45">
                <a:extLst>
                  <a:ext uri="{FF2B5EF4-FFF2-40B4-BE49-F238E27FC236}">
                    <a16:creationId xmlns:a16="http://schemas.microsoft.com/office/drawing/2014/main" id="{53908CFC-D723-4742-8456-2D30C66E3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4" name="AutoShape 46">
                <a:extLst>
                  <a:ext uri="{FF2B5EF4-FFF2-40B4-BE49-F238E27FC236}">
                    <a16:creationId xmlns:a16="http://schemas.microsoft.com/office/drawing/2014/main" id="{3A7947BE-FF10-9D41-9767-56A9F87FC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3" name="Rectangle 47">
              <a:extLst>
                <a:ext uri="{FF2B5EF4-FFF2-40B4-BE49-F238E27FC236}">
                  <a16:creationId xmlns:a16="http://schemas.microsoft.com/office/drawing/2014/main" id="{A116F8BE-CE6D-0046-BBDF-ED91EC563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Rectangle 48">
              <a:extLst>
                <a:ext uri="{FF2B5EF4-FFF2-40B4-BE49-F238E27FC236}">
                  <a16:creationId xmlns:a16="http://schemas.microsoft.com/office/drawing/2014/main" id="{EDDDAA43-84E9-5649-B997-CD32383C8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5" name="Group 49">
              <a:extLst>
                <a:ext uri="{FF2B5EF4-FFF2-40B4-BE49-F238E27FC236}">
                  <a16:creationId xmlns:a16="http://schemas.microsoft.com/office/drawing/2014/main" id="{ED22CCB4-0F75-C14E-8FF6-F0FB9D3FC9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" name="AutoShape 50">
                <a:extLst>
                  <a:ext uri="{FF2B5EF4-FFF2-40B4-BE49-F238E27FC236}">
                    <a16:creationId xmlns:a16="http://schemas.microsoft.com/office/drawing/2014/main" id="{23A963E3-E563-8243-8CD5-AD41B731D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2" name="AutoShape 51">
                <a:extLst>
                  <a:ext uri="{FF2B5EF4-FFF2-40B4-BE49-F238E27FC236}">
                    <a16:creationId xmlns:a16="http://schemas.microsoft.com/office/drawing/2014/main" id="{3CDFE710-0763-8B45-AFC8-16BE12CAB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6" name="Freeform 52">
              <a:extLst>
                <a:ext uri="{FF2B5EF4-FFF2-40B4-BE49-F238E27FC236}">
                  <a16:creationId xmlns:a16="http://schemas.microsoft.com/office/drawing/2014/main" id="{DFF03B02-CD58-954F-8277-362C27F82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7" name="Group 53">
              <a:extLst>
                <a:ext uri="{FF2B5EF4-FFF2-40B4-BE49-F238E27FC236}">
                  <a16:creationId xmlns:a16="http://schemas.microsoft.com/office/drawing/2014/main" id="{3E689C5E-F98B-8049-943E-5C1ACD1083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9" name="AutoShape 54">
                <a:extLst>
                  <a:ext uri="{FF2B5EF4-FFF2-40B4-BE49-F238E27FC236}">
                    <a16:creationId xmlns:a16="http://schemas.microsoft.com/office/drawing/2014/main" id="{6761E2B1-103D-4445-A2AE-88446D262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0" name="AutoShape 55">
                <a:extLst>
                  <a:ext uri="{FF2B5EF4-FFF2-40B4-BE49-F238E27FC236}">
                    <a16:creationId xmlns:a16="http://schemas.microsoft.com/office/drawing/2014/main" id="{EAB91C60-8F54-7C41-988D-5BE6CF0595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8" name="Rectangle 56">
              <a:extLst>
                <a:ext uri="{FF2B5EF4-FFF2-40B4-BE49-F238E27FC236}">
                  <a16:creationId xmlns:a16="http://schemas.microsoft.com/office/drawing/2014/main" id="{87AAEB8B-15DB-FF40-9AE1-E4AF827B8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0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Freeform 57">
              <a:extLst>
                <a:ext uri="{FF2B5EF4-FFF2-40B4-BE49-F238E27FC236}">
                  <a16:creationId xmlns:a16="http://schemas.microsoft.com/office/drawing/2014/main" id="{CC9C0288-5815-DA49-8C3D-91F3048A6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58">
              <a:extLst>
                <a:ext uri="{FF2B5EF4-FFF2-40B4-BE49-F238E27FC236}">
                  <a16:creationId xmlns:a16="http://schemas.microsoft.com/office/drawing/2014/main" id="{298D6A78-AAD4-6C42-8184-6B5B0ADD7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59">
              <a:extLst>
                <a:ext uri="{FF2B5EF4-FFF2-40B4-BE49-F238E27FC236}">
                  <a16:creationId xmlns:a16="http://schemas.microsoft.com/office/drawing/2014/main" id="{2C2ADEA9-27C8-8047-B295-9313B8ABB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9CAEC79C-34C3-884C-93EA-251A84F70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AutoShape 61">
              <a:extLst>
                <a:ext uri="{FF2B5EF4-FFF2-40B4-BE49-F238E27FC236}">
                  <a16:creationId xmlns:a16="http://schemas.microsoft.com/office/drawing/2014/main" id="{36B22FB8-29CC-B041-B349-ADB1A1CF0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AutoShape 62">
              <a:extLst>
                <a:ext uri="{FF2B5EF4-FFF2-40B4-BE49-F238E27FC236}">
                  <a16:creationId xmlns:a16="http://schemas.microsoft.com/office/drawing/2014/main" id="{A568E896-D157-6749-8B5C-38036DCDA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Oval 63">
              <a:extLst>
                <a:ext uri="{FF2B5EF4-FFF2-40B4-BE49-F238E27FC236}">
                  <a16:creationId xmlns:a16="http://schemas.microsoft.com/office/drawing/2014/main" id="{76E67DE4-8580-984E-96DB-32AA41DD1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Oval 64">
              <a:extLst>
                <a:ext uri="{FF2B5EF4-FFF2-40B4-BE49-F238E27FC236}">
                  <a16:creationId xmlns:a16="http://schemas.microsoft.com/office/drawing/2014/main" id="{B85D964A-BC7F-0243-8B3C-55498AEBC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7" name="Oval 65">
              <a:extLst>
                <a:ext uri="{FF2B5EF4-FFF2-40B4-BE49-F238E27FC236}">
                  <a16:creationId xmlns:a16="http://schemas.microsoft.com/office/drawing/2014/main" id="{1023622E-7290-DB4F-BDFC-4AE5806C3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" name="Rectangle 66">
              <a:extLst>
                <a:ext uri="{FF2B5EF4-FFF2-40B4-BE49-F238E27FC236}">
                  <a16:creationId xmlns:a16="http://schemas.microsoft.com/office/drawing/2014/main" id="{C404F913-10F9-264F-B4B2-2C47E82E0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7" name="Group 67">
            <a:extLst>
              <a:ext uri="{FF2B5EF4-FFF2-40B4-BE49-F238E27FC236}">
                <a16:creationId xmlns:a16="http://schemas.microsoft.com/office/drawing/2014/main" id="{CED85610-CD29-5E4F-BB21-F275B7666450}"/>
              </a:ext>
            </a:extLst>
          </p:cNvPr>
          <p:cNvGrpSpPr>
            <a:grpSpLocks/>
          </p:cNvGrpSpPr>
          <p:nvPr/>
        </p:nvGrpSpPr>
        <p:grpSpPr bwMode="auto">
          <a:xfrm>
            <a:off x="7841666" y="1346443"/>
            <a:ext cx="742950" cy="742950"/>
            <a:chOff x="-44" y="1473"/>
            <a:chExt cx="981" cy="1105"/>
          </a:xfrm>
        </p:grpSpPr>
        <p:pic>
          <p:nvPicPr>
            <p:cNvPr id="98" name="Picture 68" descr="desktop_computer_stylized_medium">
              <a:extLst>
                <a:ext uri="{FF2B5EF4-FFF2-40B4-BE49-F238E27FC236}">
                  <a16:creationId xmlns:a16="http://schemas.microsoft.com/office/drawing/2014/main" id="{1830ACA4-0FBE-1142-BE23-D05178A5FE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Freeform 69">
              <a:extLst>
                <a:ext uri="{FF2B5EF4-FFF2-40B4-BE49-F238E27FC236}">
                  <a16:creationId xmlns:a16="http://schemas.microsoft.com/office/drawing/2014/main" id="{E76D0C82-A009-EE46-B2AF-9D042C9D0F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0" name="Group 3">
            <a:extLst>
              <a:ext uri="{FF2B5EF4-FFF2-40B4-BE49-F238E27FC236}">
                <a16:creationId xmlns:a16="http://schemas.microsoft.com/office/drawing/2014/main" id="{17F245AD-D1C8-1047-B190-F3B9F38A51DA}"/>
              </a:ext>
            </a:extLst>
          </p:cNvPr>
          <p:cNvGrpSpPr>
            <a:grpSpLocks/>
          </p:cNvGrpSpPr>
          <p:nvPr/>
        </p:nvGrpSpPr>
        <p:grpSpPr bwMode="auto">
          <a:xfrm>
            <a:off x="3761300" y="3384960"/>
            <a:ext cx="1931987" cy="930275"/>
            <a:chOff x="827" y="2027"/>
            <a:chExt cx="1217" cy="586"/>
          </a:xfrm>
        </p:grpSpPr>
        <p:sp>
          <p:nvSpPr>
            <p:cNvPr id="101" name="Text Box 4">
              <a:extLst>
                <a:ext uri="{FF2B5EF4-FFF2-40B4-BE49-F238E27FC236}">
                  <a16:creationId xmlns:a16="http://schemas.microsoft.com/office/drawing/2014/main" id="{96ECA07F-984C-9640-8279-02E0C42A5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" y="2027"/>
              <a:ext cx="105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incoming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 request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2" name="Text Box 5">
              <a:extLst>
                <a:ext uri="{FF2B5EF4-FFF2-40B4-BE49-F238E27FC236}">
                  <a16:creationId xmlns:a16="http://schemas.microsoft.com/office/drawing/2014/main" id="{3EED45EC-0C3C-CD4F-8B77-F31CC4D8B6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" y="2283"/>
              <a:ext cx="12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connectionSocket =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serverSocket.accept()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3" name="Group 6">
            <a:extLst>
              <a:ext uri="{FF2B5EF4-FFF2-40B4-BE49-F238E27FC236}">
                <a16:creationId xmlns:a16="http://schemas.microsoft.com/office/drawing/2014/main" id="{942F4A59-7245-424D-B343-8B3AE10F149D}"/>
              </a:ext>
            </a:extLst>
          </p:cNvPr>
          <p:cNvGrpSpPr>
            <a:grpSpLocks/>
          </p:cNvGrpSpPr>
          <p:nvPr/>
        </p:nvGrpSpPr>
        <p:grpSpPr bwMode="auto">
          <a:xfrm>
            <a:off x="3742250" y="2145123"/>
            <a:ext cx="2357437" cy="1317625"/>
            <a:chOff x="821" y="1246"/>
            <a:chExt cx="1485" cy="830"/>
          </a:xfrm>
        </p:grpSpPr>
        <p:grpSp>
          <p:nvGrpSpPr>
            <p:cNvPr id="104" name="Group 7">
              <a:extLst>
                <a:ext uri="{FF2B5EF4-FFF2-40B4-BE49-F238E27FC236}">
                  <a16:creationId xmlns:a16="http://schemas.microsoft.com/office/drawing/2014/main" id="{26B7DDA9-00F9-674D-BF38-CB98156F7D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1" y="1246"/>
              <a:ext cx="1485" cy="586"/>
              <a:chOff x="329" y="1270"/>
              <a:chExt cx="1485" cy="586"/>
            </a:xfrm>
          </p:grpSpPr>
          <p:sp>
            <p:nvSpPr>
              <p:cNvPr id="106" name="Text Box 8">
                <a:extLst>
                  <a:ext uri="{FF2B5EF4-FFF2-40B4-BE49-F238E27FC236}">
                    <a16:creationId xmlns:a16="http://schemas.microsoft.com/office/drawing/2014/main" id="{EB10976F-C234-F04E-BDCB-D23AD81426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" y="1270"/>
                <a:ext cx="1213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create socket,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port=</a:t>
                </a:r>
                <a:r>
                  <a:rPr kumimoji="0" lang="en-US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x</a:t>
                </a: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, for incoming request: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7" name="Text Box 9">
                <a:extLst>
                  <a:ext uri="{FF2B5EF4-FFF2-40B4-BE49-F238E27FC236}">
                    <a16:creationId xmlns:a16="http://schemas.microsoft.com/office/drawing/2014/main" id="{FE1C48C3-1411-C842-B695-AE75246E0D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" y="1662"/>
                <a:ext cx="14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serverSocket = socket()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05" name="Line 10">
              <a:extLst>
                <a:ext uri="{FF2B5EF4-FFF2-40B4-BE49-F238E27FC236}">
                  <a16:creationId xmlns:a16="http://schemas.microsoft.com/office/drawing/2014/main" id="{EFE8B30D-7531-1F4B-8F1D-2889E29181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4" y="1872"/>
              <a:ext cx="0" cy="20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8" name="Group 11">
            <a:extLst>
              <a:ext uri="{FF2B5EF4-FFF2-40B4-BE49-F238E27FC236}">
                <a16:creationId xmlns:a16="http://schemas.microsoft.com/office/drawing/2014/main" id="{ACBB7887-7AB9-1344-A0D2-33A736B32882}"/>
              </a:ext>
            </a:extLst>
          </p:cNvPr>
          <p:cNvGrpSpPr>
            <a:grpSpLocks/>
          </p:cNvGrpSpPr>
          <p:nvPr/>
        </p:nvGrpSpPr>
        <p:grpSpPr bwMode="auto">
          <a:xfrm>
            <a:off x="7539550" y="3389723"/>
            <a:ext cx="2357437" cy="731837"/>
            <a:chOff x="3333" y="1202"/>
            <a:chExt cx="1485" cy="461"/>
          </a:xfrm>
        </p:grpSpPr>
        <p:sp>
          <p:nvSpPr>
            <p:cNvPr id="109" name="Text Box 12">
              <a:extLst>
                <a:ext uri="{FF2B5EF4-FFF2-40B4-BE49-F238E27FC236}">
                  <a16:creationId xmlns:a16="http://schemas.microsoft.com/office/drawing/2014/main" id="{7C40D8E2-34BB-B14D-99EA-EC4D8E46B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5" y="1202"/>
              <a:ext cx="146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socket,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 to </a:t>
              </a:r>
              <a:r>
                <a:rPr kumimoji="0" lang="en-US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hostid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, port=</a:t>
              </a:r>
              <a:r>
                <a:rPr kumimoji="0" lang="en-US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x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" name="Text Box 13">
              <a:extLst>
                <a:ext uri="{FF2B5EF4-FFF2-40B4-BE49-F238E27FC236}">
                  <a16:creationId xmlns:a16="http://schemas.microsoft.com/office/drawing/2014/main" id="{7AB5735E-62F0-3342-99B5-3AA0751455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3" y="1469"/>
              <a:ext cx="148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clientSocket = socket()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1" name="Group 24">
            <a:extLst>
              <a:ext uri="{FF2B5EF4-FFF2-40B4-BE49-F238E27FC236}">
                <a16:creationId xmlns:a16="http://schemas.microsoft.com/office/drawing/2014/main" id="{EE4290C4-C540-4C43-B98B-8DA5381EA7C7}"/>
              </a:ext>
            </a:extLst>
          </p:cNvPr>
          <p:cNvGrpSpPr>
            <a:grpSpLocks/>
          </p:cNvGrpSpPr>
          <p:nvPr/>
        </p:nvGrpSpPr>
        <p:grpSpPr bwMode="auto">
          <a:xfrm>
            <a:off x="5382137" y="4177123"/>
            <a:ext cx="4062413" cy="1371600"/>
            <a:chOff x="1848" y="2526"/>
            <a:chExt cx="2559" cy="864"/>
          </a:xfrm>
        </p:grpSpPr>
        <p:sp>
          <p:nvSpPr>
            <p:cNvPr id="112" name="Line 25">
              <a:extLst>
                <a:ext uri="{FF2B5EF4-FFF2-40B4-BE49-F238E27FC236}">
                  <a16:creationId xmlns:a16="http://schemas.microsoft.com/office/drawing/2014/main" id="{F96A14E1-46BB-E441-BD29-639D3BF8A8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2964"/>
              <a:ext cx="6" cy="42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3" name="Group 26">
              <a:extLst>
                <a:ext uri="{FF2B5EF4-FFF2-40B4-BE49-F238E27FC236}">
                  <a16:creationId xmlns:a16="http://schemas.microsoft.com/office/drawing/2014/main" id="{5ED3F8AA-60DC-A346-9E5F-E29F6BA4D5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526"/>
              <a:ext cx="2559" cy="516"/>
              <a:chOff x="1848" y="2526"/>
              <a:chExt cx="2559" cy="516"/>
            </a:xfrm>
          </p:grpSpPr>
          <p:sp>
            <p:nvSpPr>
              <p:cNvPr id="114" name="Text Box 27">
                <a:extLst>
                  <a:ext uri="{FF2B5EF4-FFF2-40B4-BE49-F238E27FC236}">
                    <a16:creationId xmlns:a16="http://schemas.microsoft.com/office/drawing/2014/main" id="{8F25CD2B-A067-E44F-BD6A-549F5C3DB5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5" y="2673"/>
                <a:ext cx="107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send request using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clientSocket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" name="Line 28">
                <a:extLst>
                  <a:ext uri="{FF2B5EF4-FFF2-40B4-BE49-F238E27FC236}">
                    <a16:creationId xmlns:a16="http://schemas.microsoft.com/office/drawing/2014/main" id="{AD461D4B-E47B-A345-9632-F935FCFBB0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2526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Line 29">
                <a:extLst>
                  <a:ext uri="{FF2B5EF4-FFF2-40B4-BE49-F238E27FC236}">
                    <a16:creationId xmlns:a16="http://schemas.microsoft.com/office/drawing/2014/main" id="{A6330BBE-6EEE-7E44-A9AE-95D14BB59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48" y="2790"/>
                <a:ext cx="1518" cy="252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7" name="Group 30">
            <a:extLst>
              <a:ext uri="{FF2B5EF4-FFF2-40B4-BE49-F238E27FC236}">
                <a16:creationId xmlns:a16="http://schemas.microsoft.com/office/drawing/2014/main" id="{C2C60A7C-9F85-CC40-A5F2-4EA4B69999A4}"/>
              </a:ext>
            </a:extLst>
          </p:cNvPr>
          <p:cNvGrpSpPr>
            <a:grpSpLocks/>
          </p:cNvGrpSpPr>
          <p:nvPr/>
        </p:nvGrpSpPr>
        <p:grpSpPr bwMode="auto">
          <a:xfrm>
            <a:off x="3751775" y="4272373"/>
            <a:ext cx="4097337" cy="1490662"/>
            <a:chOff x="821" y="2586"/>
            <a:chExt cx="2581" cy="939"/>
          </a:xfrm>
        </p:grpSpPr>
        <p:sp>
          <p:nvSpPr>
            <p:cNvPr id="118" name="Text Box 31">
              <a:extLst>
                <a:ext uri="{FF2B5EF4-FFF2-40B4-BE49-F238E27FC236}">
                  <a16:creationId xmlns:a16="http://schemas.microsoft.com/office/drawing/2014/main" id="{9B1FDBB8-2D0E-0148-926C-35E78571D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" y="2787"/>
              <a:ext cx="101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read request from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connectionSocke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9" name="Text Box 32">
              <a:extLst>
                <a:ext uri="{FF2B5EF4-FFF2-40B4-BE49-F238E27FC236}">
                  <a16:creationId xmlns:a16="http://schemas.microsoft.com/office/drawing/2014/main" id="{E067E97F-BD76-CA4D-8001-FDBBB19C2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" y="3195"/>
              <a:ext cx="101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write reply to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connectionSocket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0" name="Line 33">
              <a:extLst>
                <a:ext uri="{FF2B5EF4-FFF2-40B4-BE49-F238E27FC236}">
                  <a16:creationId xmlns:a16="http://schemas.microsoft.com/office/drawing/2014/main" id="{B80CAF82-B68A-6743-9CBF-29BD445037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" y="2586"/>
              <a:ext cx="0" cy="24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Line 34">
              <a:extLst>
                <a:ext uri="{FF2B5EF4-FFF2-40B4-BE49-F238E27FC236}">
                  <a16:creationId xmlns:a16="http://schemas.microsoft.com/office/drawing/2014/main" id="{21022D29-A2BF-2F42-AB7D-DD5736B2CC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4" y="3090"/>
              <a:ext cx="6" cy="15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Line 35">
              <a:extLst>
                <a:ext uri="{FF2B5EF4-FFF2-40B4-BE49-F238E27FC236}">
                  <a16:creationId xmlns:a16="http://schemas.microsoft.com/office/drawing/2014/main" id="{82228A3E-396F-244B-822E-ACF1690A6D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6" y="3306"/>
              <a:ext cx="1536" cy="18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3" name="Group 52">
            <a:extLst>
              <a:ext uri="{FF2B5EF4-FFF2-40B4-BE49-F238E27FC236}">
                <a16:creationId xmlns:a16="http://schemas.microsoft.com/office/drawing/2014/main" id="{DD1A5005-D6A8-DF4C-876E-C0F3D852EBA6}"/>
              </a:ext>
            </a:extLst>
          </p:cNvPr>
          <p:cNvGrpSpPr>
            <a:grpSpLocks/>
          </p:cNvGrpSpPr>
          <p:nvPr/>
        </p:nvGrpSpPr>
        <p:grpSpPr bwMode="auto">
          <a:xfrm>
            <a:off x="5371025" y="3472273"/>
            <a:ext cx="2200275" cy="587375"/>
            <a:chOff x="3043" y="1189"/>
            <a:chExt cx="1386" cy="370"/>
          </a:xfrm>
        </p:grpSpPr>
        <p:sp>
          <p:nvSpPr>
            <p:cNvPr id="124" name="Line 37">
              <a:extLst>
                <a:ext uri="{FF2B5EF4-FFF2-40B4-BE49-F238E27FC236}">
                  <a16:creationId xmlns:a16="http://schemas.microsoft.com/office/drawing/2014/main" id="{81B4F580-1F65-E540-9F46-45075CD5F0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3" y="1372"/>
              <a:ext cx="1386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Text Box 38">
              <a:extLst>
                <a:ext uri="{FF2B5EF4-FFF2-40B4-BE49-F238E27FC236}">
                  <a16:creationId xmlns:a16="http://schemas.microsoft.com/office/drawing/2014/main" id="{30516E51-0850-1846-9E67-14E9AE0CDE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6" y="1189"/>
              <a:ext cx="1204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TCP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 setup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6" name="Group 53">
            <a:extLst>
              <a:ext uri="{FF2B5EF4-FFF2-40B4-BE49-F238E27FC236}">
                <a16:creationId xmlns:a16="http://schemas.microsoft.com/office/drawing/2014/main" id="{76CBC147-BDC3-9B41-973C-967836913ABE}"/>
              </a:ext>
            </a:extLst>
          </p:cNvPr>
          <p:cNvGrpSpPr>
            <a:grpSpLocks/>
          </p:cNvGrpSpPr>
          <p:nvPr/>
        </p:nvGrpSpPr>
        <p:grpSpPr bwMode="auto">
          <a:xfrm>
            <a:off x="3702562" y="4620035"/>
            <a:ext cx="5457825" cy="1954213"/>
            <a:chOff x="832" y="2713"/>
            <a:chExt cx="3438" cy="1231"/>
          </a:xfrm>
        </p:grpSpPr>
        <p:sp>
          <p:nvSpPr>
            <p:cNvPr id="127" name="Text Box 15">
              <a:extLst>
                <a:ext uri="{FF2B5EF4-FFF2-40B4-BE49-F238E27FC236}">
                  <a16:creationId xmlns:a16="http://schemas.microsoft.com/office/drawing/2014/main" id="{BD49C61F-B268-184F-AF89-17A24E5209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7" y="3512"/>
              <a:ext cx="101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close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connectionSocket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8" name="Line 16">
              <a:extLst>
                <a:ext uri="{FF2B5EF4-FFF2-40B4-BE49-F238E27FC236}">
                  <a16:creationId xmlns:a16="http://schemas.microsoft.com/office/drawing/2014/main" id="{2835A62D-1D4C-F44E-B258-9FD622CDE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8" y="3437"/>
              <a:ext cx="0" cy="20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Freeform 17">
              <a:extLst>
                <a:ext uri="{FF2B5EF4-FFF2-40B4-BE49-F238E27FC236}">
                  <a16:creationId xmlns:a16="http://schemas.microsoft.com/office/drawing/2014/main" id="{196F5095-8EB1-E544-AC83-27077BF9F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" y="2713"/>
              <a:ext cx="492" cy="306"/>
            </a:xfrm>
            <a:custGeom>
              <a:avLst/>
              <a:gdLst>
                <a:gd name="T0" fmla="*/ 492 w 492"/>
                <a:gd name="T1" fmla="*/ 0 h 2112"/>
                <a:gd name="T2" fmla="*/ 492 w 492"/>
                <a:gd name="T3" fmla="*/ 0 h 2112"/>
                <a:gd name="T4" fmla="*/ 0 w 492"/>
                <a:gd name="T5" fmla="*/ 0 h 2112"/>
                <a:gd name="T6" fmla="*/ 0 w 492"/>
                <a:gd name="T7" fmla="*/ 0 h 2112"/>
                <a:gd name="T8" fmla="*/ 402 w 492"/>
                <a:gd name="T9" fmla="*/ 0 h 2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2"/>
                <a:gd name="T16" fmla="*/ 0 h 2112"/>
                <a:gd name="T17" fmla="*/ 492 w 492"/>
                <a:gd name="T18" fmla="*/ 2112 h 2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2" h="2112">
                  <a:moveTo>
                    <a:pt x="492" y="1968"/>
                  </a:moveTo>
                  <a:lnTo>
                    <a:pt x="492" y="2112"/>
                  </a:lnTo>
                  <a:lnTo>
                    <a:pt x="0" y="2112"/>
                  </a:lnTo>
                  <a:lnTo>
                    <a:pt x="0" y="0"/>
                  </a:lnTo>
                  <a:lnTo>
                    <a:pt x="402" y="0"/>
                  </a:lnTo>
                </a:path>
              </a:pathLst>
            </a:cu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0" name="Group 18">
              <a:extLst>
                <a:ext uri="{FF2B5EF4-FFF2-40B4-BE49-F238E27FC236}">
                  <a16:creationId xmlns:a16="http://schemas.microsoft.com/office/drawing/2014/main" id="{F4224D9F-D1DB-8E48-A119-9B3F4C3D1B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3" y="3248"/>
              <a:ext cx="877" cy="696"/>
              <a:chOff x="3365" y="3375"/>
              <a:chExt cx="877" cy="696"/>
            </a:xfrm>
          </p:grpSpPr>
          <p:sp>
            <p:nvSpPr>
              <p:cNvPr id="131" name="Text Box 19">
                <a:extLst>
                  <a:ext uri="{FF2B5EF4-FFF2-40B4-BE49-F238E27FC236}">
                    <a16:creationId xmlns:a16="http://schemas.microsoft.com/office/drawing/2014/main" id="{F57939D5-24DF-6642-BEE7-6FF967E1DC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5" y="3375"/>
                <a:ext cx="877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read reply from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clientSocket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2" name="Text Box 20">
                <a:extLst>
                  <a:ext uri="{FF2B5EF4-FFF2-40B4-BE49-F238E27FC236}">
                    <a16:creationId xmlns:a16="http://schemas.microsoft.com/office/drawing/2014/main" id="{B8D472E2-53BD-364D-B6B9-D8A6525EDD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9" y="3741"/>
                <a:ext cx="73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close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clientSocket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" name="Line 21">
                <a:extLst>
                  <a:ext uri="{FF2B5EF4-FFF2-40B4-BE49-F238E27FC236}">
                    <a16:creationId xmlns:a16="http://schemas.microsoft.com/office/drawing/2014/main" id="{92CB88C5-2A25-EE44-A282-4291659B12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6" y="3690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712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solidFill>
                  <a:srgbClr val="000099"/>
                </a:solidFill>
                <a:ea typeface="ＭＳ Ｐゴシック" panose="020B0600070205080204" pitchFamily="34" charset="-128"/>
                <a:cs typeface="+mn-cs"/>
              </a:rPr>
              <a:t>Example app: TCP client</a:t>
            </a:r>
            <a:endParaRPr lang="en-US" altLang="en-US" sz="5400" dirty="0">
              <a:solidFill>
                <a:srgbClr val="000099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32242A8E-B3CB-194E-B2B0-D62D05F94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3332" y="2021516"/>
            <a:ext cx="5878982" cy="3651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from socket import *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serverName = '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servername'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serverPort = 12000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 = socket(AF_INET, SOCK_STREAM)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clientSocket.connect((serverName,serverPort))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sentence = input('Input lowercase sentence:')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clientSocket.send(sentence.encode())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modifiedSentence = clientSocket.recv(1024)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print ('From Server:', modifiedSentence.decode())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clientSocket.close()</a:t>
            </a:r>
          </a:p>
        </p:txBody>
      </p:sp>
      <p:sp>
        <p:nvSpPr>
          <p:cNvPr id="26" name="TextBox 2">
            <a:extLst>
              <a:ext uri="{FF2B5EF4-FFF2-40B4-BE49-F238E27FC236}">
                <a16:creationId xmlns:a16="http://schemas.microsoft.com/office/drawing/2014/main" id="{CB8056E7-3F65-9A48-BB93-0E9B6178A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6032" y="1538916"/>
            <a:ext cx="2706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Python TCPClient</a:t>
            </a:r>
          </a:p>
        </p:txBody>
      </p:sp>
      <p:grpSp>
        <p:nvGrpSpPr>
          <p:cNvPr id="27" name="Group 47">
            <a:extLst>
              <a:ext uri="{FF2B5EF4-FFF2-40B4-BE49-F238E27FC236}">
                <a16:creationId xmlns:a16="http://schemas.microsoft.com/office/drawing/2014/main" id="{500AF080-AE8D-BA48-B682-89E723677E64}"/>
              </a:ext>
            </a:extLst>
          </p:cNvPr>
          <p:cNvGrpSpPr>
            <a:grpSpLocks/>
          </p:cNvGrpSpPr>
          <p:nvPr/>
        </p:nvGrpSpPr>
        <p:grpSpPr bwMode="auto">
          <a:xfrm>
            <a:off x="1656643" y="3166108"/>
            <a:ext cx="3481226" cy="584775"/>
            <a:chOff x="-792500" y="2796587"/>
            <a:chExt cx="3481672" cy="584044"/>
          </a:xfrm>
        </p:grpSpPr>
        <p:sp>
          <p:nvSpPr>
            <p:cNvPr id="28" name="TextBox 31">
              <a:extLst>
                <a:ext uri="{FF2B5EF4-FFF2-40B4-BE49-F238E27FC236}">
                  <a16:creationId xmlns:a16="http://schemas.microsoft.com/office/drawing/2014/main" id="{8564B35A-2400-144A-A554-A0822DEA8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92500" y="2796587"/>
              <a:ext cx="2888177" cy="584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TCP socket for server, remote port 12000</a:t>
              </a:r>
            </a:p>
          </p:txBody>
        </p:sp>
        <p:cxnSp>
          <p:nvCxnSpPr>
            <p:cNvPr id="29" name="Straight Connector 32">
              <a:extLst>
                <a:ext uri="{FF2B5EF4-FFF2-40B4-BE49-F238E27FC236}">
                  <a16:creationId xmlns:a16="http://schemas.microsoft.com/office/drawing/2014/main" id="{729CE148-4BC3-9844-81FA-3A670DB40E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61643" y="2959715"/>
              <a:ext cx="727529" cy="272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34C8C54F-60CE-974F-8DEC-48BF9D4DF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0541" y="2993923"/>
            <a:ext cx="2133599" cy="589517"/>
          </a:xfrm>
          <a:prstGeom prst="ellips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1" name="Group 47">
            <a:extLst>
              <a:ext uri="{FF2B5EF4-FFF2-40B4-BE49-F238E27FC236}">
                <a16:creationId xmlns:a16="http://schemas.microsoft.com/office/drawing/2014/main" id="{E21D3C68-B8EF-A444-80F9-31E682114E08}"/>
              </a:ext>
            </a:extLst>
          </p:cNvPr>
          <p:cNvGrpSpPr>
            <a:grpSpLocks/>
          </p:cNvGrpSpPr>
          <p:nvPr/>
        </p:nvGrpSpPr>
        <p:grpSpPr bwMode="auto">
          <a:xfrm>
            <a:off x="970933" y="4616284"/>
            <a:ext cx="4182811" cy="338554"/>
            <a:chOff x="-1495096" y="3006031"/>
            <a:chExt cx="4184250" cy="33770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6254A49-A84C-F34C-9198-710668B581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495096" y="3006031"/>
              <a:ext cx="3779615" cy="337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No need to attach server name, port 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433589B-C5F2-A648-B005-02E951C7EF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61625" y="3165929"/>
              <a:ext cx="727529" cy="272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1254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solidFill>
                  <a:srgbClr val="000099"/>
                </a:solidFill>
                <a:ea typeface="ＭＳ Ｐゴシック" panose="020B0600070205080204" pitchFamily="34" charset="-128"/>
                <a:cs typeface="+mn-cs"/>
              </a:rPr>
              <a:t>Example app: TCP server</a:t>
            </a:r>
            <a:endParaRPr lang="en-US" altLang="en-US" sz="5400" dirty="0">
              <a:solidFill>
                <a:srgbClr val="000099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5950741E-8292-7E41-84C1-46A070CA3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060" y="1922450"/>
            <a:ext cx="6269665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from socket import 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serverPort = 12000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 = socket(AF_INET,SOCK_STREAM)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serverSocket.bind(('',serverPort))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serverSocket.listen(1)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print('The server is ready to receive')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while True: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connectionSocket, addr = serverSocket.accept()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sentence = connectionSocket.recv(1024).decode()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capitalizedSentence = sentence.upper()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connectionSocket.send(capitalizedSentence.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                      encode())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connectionSocket.close()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311EF17F-3D4A-0B47-8BA1-C2C103586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060" y="1439850"/>
            <a:ext cx="2827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Python TCPServer</a:t>
            </a:r>
          </a:p>
        </p:txBody>
      </p:sp>
      <p:grpSp>
        <p:nvGrpSpPr>
          <p:cNvPr id="15" name="Group 13">
            <a:extLst>
              <a:ext uri="{FF2B5EF4-FFF2-40B4-BE49-F238E27FC236}">
                <a16:creationId xmlns:a16="http://schemas.microsoft.com/office/drawing/2014/main" id="{FE11A28B-1D9C-5D4D-9B45-8F8462E7E906}"/>
              </a:ext>
            </a:extLst>
          </p:cNvPr>
          <p:cNvGrpSpPr>
            <a:grpSpLocks/>
          </p:cNvGrpSpPr>
          <p:nvPr/>
        </p:nvGrpSpPr>
        <p:grpSpPr bwMode="auto">
          <a:xfrm>
            <a:off x="1724351" y="2556715"/>
            <a:ext cx="3374285" cy="338554"/>
            <a:chOff x="-749058" y="2414108"/>
            <a:chExt cx="3374330" cy="338257"/>
          </a:xfrm>
        </p:grpSpPr>
        <p:sp>
          <p:nvSpPr>
            <p:cNvPr id="16" name="TextBox 31">
              <a:extLst>
                <a:ext uri="{FF2B5EF4-FFF2-40B4-BE49-F238E27FC236}">
                  <a16:creationId xmlns:a16="http://schemas.microsoft.com/office/drawing/2014/main" id="{BE7B84C0-FF81-284C-B893-87D2A5F776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49058" y="2414108"/>
              <a:ext cx="3062331" cy="338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TCP welcoming socket</a:t>
              </a:r>
            </a:p>
          </p:txBody>
        </p:sp>
        <p:cxnSp>
          <p:nvCxnSpPr>
            <p:cNvPr id="17" name="Straight Connector 32">
              <a:extLst>
                <a:ext uri="{FF2B5EF4-FFF2-40B4-BE49-F238E27FC236}">
                  <a16:creationId xmlns:a16="http://schemas.microsoft.com/office/drawing/2014/main" id="{9AC227D5-ACE3-9D45-9809-D827F0E36A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36730" y="2597150"/>
              <a:ext cx="488542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" name="Group 14">
            <a:extLst>
              <a:ext uri="{FF2B5EF4-FFF2-40B4-BE49-F238E27FC236}">
                <a16:creationId xmlns:a16="http://schemas.microsoft.com/office/drawing/2014/main" id="{FAAA7E9C-BFC7-834D-AA16-2DA4A476CDA2}"/>
              </a:ext>
            </a:extLst>
          </p:cNvPr>
          <p:cNvGrpSpPr>
            <a:grpSpLocks/>
          </p:cNvGrpSpPr>
          <p:nvPr/>
        </p:nvGrpSpPr>
        <p:grpSpPr bwMode="auto">
          <a:xfrm>
            <a:off x="2080634" y="3063061"/>
            <a:ext cx="3036870" cy="584775"/>
            <a:chOff x="-1667664" y="2908339"/>
            <a:chExt cx="4371910" cy="584044"/>
          </a:xfrm>
        </p:grpSpPr>
        <p:sp>
          <p:nvSpPr>
            <p:cNvPr id="19" name="TextBox 26">
              <a:extLst>
                <a:ext uri="{FF2B5EF4-FFF2-40B4-BE49-F238E27FC236}">
                  <a16:creationId xmlns:a16="http://schemas.microsoft.com/office/drawing/2014/main" id="{DDD9E670-279E-624F-9241-0F4EB31CF7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667664" y="2908339"/>
              <a:ext cx="4139198" cy="5840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 begins listening for  incoming TCP requests</a:t>
              </a:r>
            </a:p>
          </p:txBody>
        </p:sp>
        <p:cxnSp>
          <p:nvCxnSpPr>
            <p:cNvPr id="20" name="Straight Connector 30">
              <a:extLst>
                <a:ext uri="{FF2B5EF4-FFF2-40B4-BE49-F238E27FC236}">
                  <a16:creationId xmlns:a16="http://schemas.microsoft.com/office/drawing/2014/main" id="{24B55155-A531-764D-80EA-161809A283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67825" y="3217286"/>
              <a:ext cx="736421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Group 15">
            <a:extLst>
              <a:ext uri="{FF2B5EF4-FFF2-40B4-BE49-F238E27FC236}">
                <a16:creationId xmlns:a16="http://schemas.microsoft.com/office/drawing/2014/main" id="{4E398AB3-CA85-1246-9B45-0A62FCD962C1}"/>
              </a:ext>
            </a:extLst>
          </p:cNvPr>
          <p:cNvGrpSpPr>
            <a:grpSpLocks/>
          </p:cNvGrpSpPr>
          <p:nvPr/>
        </p:nvGrpSpPr>
        <p:grpSpPr bwMode="auto">
          <a:xfrm>
            <a:off x="3328500" y="3824136"/>
            <a:ext cx="1858624" cy="297517"/>
            <a:chOff x="905004" y="3819988"/>
            <a:chExt cx="1859872" cy="298292"/>
          </a:xfrm>
        </p:grpSpPr>
        <p:sp>
          <p:nvSpPr>
            <p:cNvPr id="22" name="TextBox 34">
              <a:extLst>
                <a:ext uri="{FF2B5EF4-FFF2-40B4-BE49-F238E27FC236}">
                  <a16:creationId xmlns:a16="http://schemas.microsoft.com/office/drawing/2014/main" id="{94C20932-E37A-A347-85B8-6A71FAB66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5004" y="3819988"/>
              <a:ext cx="1859872" cy="298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loop forever</a:t>
              </a:r>
            </a:p>
          </p:txBody>
        </p:sp>
        <p:cxnSp>
          <p:nvCxnSpPr>
            <p:cNvPr id="23" name="Straight Connector 35">
              <a:extLst>
                <a:ext uri="{FF2B5EF4-FFF2-40B4-BE49-F238E27FC236}">
                  <a16:creationId xmlns:a16="http://schemas.microsoft.com/office/drawing/2014/main" id="{FAC42719-5F1D-0749-8621-F7DF2A166C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87464" y="3964782"/>
              <a:ext cx="523192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17">
            <a:extLst>
              <a:ext uri="{FF2B5EF4-FFF2-40B4-BE49-F238E27FC236}">
                <a16:creationId xmlns:a16="http://schemas.microsoft.com/office/drawing/2014/main" id="{F3B50B89-48C8-7E48-8FDE-4D6D8A826B11}"/>
              </a:ext>
            </a:extLst>
          </p:cNvPr>
          <p:cNvGrpSpPr>
            <a:grpSpLocks/>
          </p:cNvGrpSpPr>
          <p:nvPr/>
        </p:nvGrpSpPr>
        <p:grpSpPr bwMode="auto">
          <a:xfrm>
            <a:off x="906051" y="4140995"/>
            <a:ext cx="4273089" cy="502702"/>
            <a:chOff x="-812680" y="4044670"/>
            <a:chExt cx="3634217" cy="502843"/>
          </a:xfrm>
        </p:grpSpPr>
        <p:sp>
          <p:nvSpPr>
            <p:cNvPr id="34" name="TextBox 36">
              <a:extLst>
                <a:ext uri="{FF2B5EF4-FFF2-40B4-BE49-F238E27FC236}">
                  <a16:creationId xmlns:a16="http://schemas.microsoft.com/office/drawing/2014/main" id="{C7F6449F-1FAC-0144-AA7B-940049031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12680" y="4044670"/>
              <a:ext cx="3634217" cy="502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 waits on accept() for incoming requests, new socket created on return</a:t>
              </a:r>
            </a:p>
          </p:txBody>
        </p:sp>
        <p:cxnSp>
          <p:nvCxnSpPr>
            <p:cNvPr id="35" name="Straight Connector 39">
              <a:extLst>
                <a:ext uri="{FF2B5EF4-FFF2-40B4-BE49-F238E27FC236}">
                  <a16:creationId xmlns:a16="http://schemas.microsoft.com/office/drawing/2014/main" id="{1E61EC2C-2AF0-BD40-B849-E841D4D3D3F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37575" y="4188416"/>
              <a:ext cx="435213" cy="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6" name="Group 18">
            <a:extLst>
              <a:ext uri="{FF2B5EF4-FFF2-40B4-BE49-F238E27FC236}">
                <a16:creationId xmlns:a16="http://schemas.microsoft.com/office/drawing/2014/main" id="{2B25A781-3C5A-4345-B1BA-DEACB59F98D7}"/>
              </a:ext>
            </a:extLst>
          </p:cNvPr>
          <p:cNvGrpSpPr>
            <a:grpSpLocks/>
          </p:cNvGrpSpPr>
          <p:nvPr/>
        </p:nvGrpSpPr>
        <p:grpSpPr bwMode="auto">
          <a:xfrm>
            <a:off x="1951002" y="4771416"/>
            <a:ext cx="3154397" cy="584775"/>
            <a:chOff x="-463314" y="4140337"/>
            <a:chExt cx="3153124" cy="585085"/>
          </a:xfrm>
        </p:grpSpPr>
        <p:sp>
          <p:nvSpPr>
            <p:cNvPr id="37" name="TextBox 61">
              <a:extLst>
                <a:ext uri="{FF2B5EF4-FFF2-40B4-BE49-F238E27FC236}">
                  <a16:creationId xmlns:a16="http://schemas.microsoft.com/office/drawing/2014/main" id="{A4995AED-D7BB-0A43-8C79-4CAECC669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63314" y="4140337"/>
              <a:ext cx="2746043" cy="58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read bytes from socket (but not address as in UDP)</a:t>
              </a:r>
            </a:p>
          </p:txBody>
        </p:sp>
        <p:cxnSp>
          <p:nvCxnSpPr>
            <p:cNvPr id="38" name="Straight Connector 62">
              <a:extLst>
                <a:ext uri="{FF2B5EF4-FFF2-40B4-BE49-F238E27FC236}">
                  <a16:creationId xmlns:a16="http://schemas.microsoft.com/office/drawing/2014/main" id="{39CA9B6C-408E-C74F-BCDD-01EC8665E7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94710" y="4288764"/>
              <a:ext cx="495100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9" name="Group 28">
            <a:extLst>
              <a:ext uri="{FF2B5EF4-FFF2-40B4-BE49-F238E27FC236}">
                <a16:creationId xmlns:a16="http://schemas.microsoft.com/office/drawing/2014/main" id="{2EF79CA3-2450-FB47-A075-DE884877B7F1}"/>
              </a:ext>
            </a:extLst>
          </p:cNvPr>
          <p:cNvGrpSpPr>
            <a:grpSpLocks/>
          </p:cNvGrpSpPr>
          <p:nvPr/>
        </p:nvGrpSpPr>
        <p:grpSpPr bwMode="auto">
          <a:xfrm>
            <a:off x="1026276" y="5902558"/>
            <a:ext cx="4079124" cy="584775"/>
            <a:chOff x="-1411416" y="4686923"/>
            <a:chExt cx="4079374" cy="585153"/>
          </a:xfrm>
        </p:grpSpPr>
        <p:sp>
          <p:nvSpPr>
            <p:cNvPr id="40" name="TextBox 29">
              <a:extLst>
                <a:ext uri="{FF2B5EF4-FFF2-40B4-BE49-F238E27FC236}">
                  <a16:creationId xmlns:a16="http://schemas.microsoft.com/office/drawing/2014/main" id="{4729B12D-4BE5-7649-A39B-A68529411C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411416" y="4686923"/>
              <a:ext cx="3902071" cy="585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close connection to this client (but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not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welcoming socket)</a:t>
              </a:r>
            </a:p>
          </p:txBody>
        </p:sp>
        <p:cxnSp>
          <p:nvCxnSpPr>
            <p:cNvPr id="41" name="Straight Connector 33">
              <a:extLst>
                <a:ext uri="{FF2B5EF4-FFF2-40B4-BE49-F238E27FC236}">
                  <a16:creationId xmlns:a16="http://schemas.microsoft.com/office/drawing/2014/main" id="{445EB81E-B12F-454D-80B8-5484BE29F55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72628" y="4843734"/>
              <a:ext cx="495330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392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Socket programming </a:t>
            </a:r>
          </a:p>
        </p:txBody>
      </p:sp>
      <p:sp>
        <p:nvSpPr>
          <p:cNvPr id="62" name="Rectangle 3">
            <a:extLst>
              <a:ext uri="{FF2B5EF4-FFF2-40B4-BE49-F238E27FC236}">
                <a16:creationId xmlns:a16="http://schemas.microsoft.com/office/drawing/2014/main" id="{DE711DC5-9C34-FB4F-827E-14567B917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46842"/>
            <a:ext cx="11124616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goal: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 learn how to build client/server applications that communicate using sockets</a:t>
            </a:r>
            <a:endParaRPr kumimoji="0" lang="en-US" altLang="en-US" sz="3200" b="0" i="1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socket: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 door between application process and end-end-transport protocol </a:t>
            </a:r>
          </a:p>
        </p:txBody>
      </p:sp>
      <p:sp>
        <p:nvSpPr>
          <p:cNvPr id="117" name="Freeform 66">
            <a:extLst>
              <a:ext uri="{FF2B5EF4-FFF2-40B4-BE49-F238E27FC236}">
                <a16:creationId xmlns:a16="http://schemas.microsoft.com/office/drawing/2014/main" id="{532EF64A-98FA-854C-BC6E-37DCF5442402}"/>
              </a:ext>
            </a:extLst>
          </p:cNvPr>
          <p:cNvSpPr>
            <a:spLocks/>
          </p:cNvSpPr>
          <p:nvPr/>
        </p:nvSpPr>
        <p:spPr bwMode="auto">
          <a:xfrm>
            <a:off x="8379242" y="3598233"/>
            <a:ext cx="736600" cy="1998662"/>
          </a:xfrm>
          <a:custGeom>
            <a:avLst/>
            <a:gdLst>
              <a:gd name="T0" fmla="*/ 2147483647 w 464"/>
              <a:gd name="T1" fmla="*/ 2147483647 h 1259"/>
              <a:gd name="T2" fmla="*/ 0 w 464"/>
              <a:gd name="T3" fmla="*/ 0 h 1259"/>
              <a:gd name="T4" fmla="*/ 2147483647 w 464"/>
              <a:gd name="T5" fmla="*/ 2147483647 h 1259"/>
              <a:gd name="T6" fmla="*/ 2147483647 w 464"/>
              <a:gd name="T7" fmla="*/ 2147483647 h 1259"/>
              <a:gd name="T8" fmla="*/ 2147483647 w 464"/>
              <a:gd name="T9" fmla="*/ 2147483647 h 12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4"/>
              <a:gd name="T16" fmla="*/ 0 h 1259"/>
              <a:gd name="T17" fmla="*/ 464 w 464"/>
              <a:gd name="T18" fmla="*/ 1259 h 12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4" h="1259">
                <a:moveTo>
                  <a:pt x="464" y="1060"/>
                </a:moveTo>
                <a:lnTo>
                  <a:pt x="0" y="0"/>
                </a:lnTo>
                <a:lnTo>
                  <a:pt x="6" y="1258"/>
                </a:lnTo>
                <a:lnTo>
                  <a:pt x="382" y="1259"/>
                </a:lnTo>
                <a:lnTo>
                  <a:pt x="464" y="106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accent1">
                  <a:lumMod val="75000"/>
                </a:schemeClr>
              </a:gs>
            </a:gsLst>
            <a:lin ang="10800000" scaled="0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8" name="Freeform 7">
            <a:extLst>
              <a:ext uri="{FF2B5EF4-FFF2-40B4-BE49-F238E27FC236}">
                <a16:creationId xmlns:a16="http://schemas.microsoft.com/office/drawing/2014/main" id="{0B3FAB7F-D751-694B-8438-BA60B5BE46B5}"/>
              </a:ext>
            </a:extLst>
          </p:cNvPr>
          <p:cNvSpPr>
            <a:spLocks/>
          </p:cNvSpPr>
          <p:nvPr/>
        </p:nvSpPr>
        <p:spPr bwMode="auto">
          <a:xfrm>
            <a:off x="5064542" y="4895220"/>
            <a:ext cx="1808162" cy="103187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9" name="Text Box 51">
            <a:extLst>
              <a:ext uri="{FF2B5EF4-FFF2-40B4-BE49-F238E27FC236}">
                <a16:creationId xmlns:a16="http://schemas.microsoft.com/office/drawing/2014/main" id="{31F42B0C-9D7E-B148-8731-AA200CC8E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2692" y="5026983"/>
            <a:ext cx="874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</a:p>
        </p:txBody>
      </p:sp>
      <p:sp>
        <p:nvSpPr>
          <p:cNvPr id="120" name="Line 52">
            <a:extLst>
              <a:ext uri="{FF2B5EF4-FFF2-40B4-BE49-F238E27FC236}">
                <a16:creationId xmlns:a16="http://schemas.microsoft.com/office/drawing/2014/main" id="{4BBAA32D-9FE8-6946-993E-FD9CF5FF2D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3242" y="5438145"/>
            <a:ext cx="22113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1" name="Text Box 53">
            <a:extLst>
              <a:ext uri="{FF2B5EF4-FFF2-40B4-BE49-F238E27FC236}">
                <a16:creationId xmlns:a16="http://schemas.microsoft.com/office/drawing/2014/main" id="{8DD3EB16-70D9-0E41-9219-8BACFD2FF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4379" y="4663445"/>
            <a:ext cx="10636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controlled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by 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2" name="Text Box 56">
            <a:extLst>
              <a:ext uri="{FF2B5EF4-FFF2-40B4-BE49-F238E27FC236}">
                <a16:creationId xmlns:a16="http://schemas.microsoft.com/office/drawing/2014/main" id="{DE211F08-2700-6642-9DC3-1997DC8ED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2154" y="3763333"/>
            <a:ext cx="14700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controlled by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app developer</a:t>
            </a:r>
          </a:p>
        </p:txBody>
      </p:sp>
      <p:sp>
        <p:nvSpPr>
          <p:cNvPr id="123" name="Freeform 45">
            <a:extLst>
              <a:ext uri="{FF2B5EF4-FFF2-40B4-BE49-F238E27FC236}">
                <a16:creationId xmlns:a16="http://schemas.microsoft.com/office/drawing/2014/main" id="{07B0F571-0623-E94E-AC3A-B1389138AC28}"/>
              </a:ext>
            </a:extLst>
          </p:cNvPr>
          <p:cNvSpPr>
            <a:spLocks/>
          </p:cNvSpPr>
          <p:nvPr/>
        </p:nvSpPr>
        <p:spPr bwMode="auto">
          <a:xfrm>
            <a:off x="2638842" y="3661733"/>
            <a:ext cx="758825" cy="1997075"/>
          </a:xfrm>
          <a:custGeom>
            <a:avLst/>
            <a:gdLst>
              <a:gd name="T0" fmla="*/ 0 w 478"/>
              <a:gd name="T1" fmla="*/ 2147483647 h 1258"/>
              <a:gd name="T2" fmla="*/ 2147483647 w 478"/>
              <a:gd name="T3" fmla="*/ 0 h 1258"/>
              <a:gd name="T4" fmla="*/ 2147483647 w 478"/>
              <a:gd name="T5" fmla="*/ 2147483647 h 1258"/>
              <a:gd name="T6" fmla="*/ 2147483647 w 478"/>
              <a:gd name="T7" fmla="*/ 2147483647 h 1258"/>
              <a:gd name="T8" fmla="*/ 0 w 478"/>
              <a:gd name="T9" fmla="*/ 2147483647 h 1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8"/>
              <a:gd name="T16" fmla="*/ 0 h 1258"/>
              <a:gd name="T17" fmla="*/ 478 w 478"/>
              <a:gd name="T18" fmla="*/ 1258 h 1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8" h="1258">
                <a:moveTo>
                  <a:pt x="0" y="1040"/>
                </a:moveTo>
                <a:lnTo>
                  <a:pt x="478" y="0"/>
                </a:lnTo>
                <a:lnTo>
                  <a:pt x="472" y="1258"/>
                </a:lnTo>
                <a:lnTo>
                  <a:pt x="41" y="1246"/>
                </a:lnTo>
                <a:lnTo>
                  <a:pt x="0" y="104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4" name="Rectangle 23">
            <a:extLst>
              <a:ext uri="{FF2B5EF4-FFF2-40B4-BE49-F238E27FC236}">
                <a16:creationId xmlns:a16="http://schemas.microsoft.com/office/drawing/2014/main" id="{5F3EC8D2-BC57-284F-B438-D2889E964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2117" y="3617283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5" name="Rectangle 24">
            <a:extLst>
              <a:ext uri="{FF2B5EF4-FFF2-40B4-BE49-F238E27FC236}">
                <a16:creationId xmlns:a16="http://schemas.microsoft.com/office/drawing/2014/main" id="{48E3F4A8-8297-154C-8417-C2DCBDE27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017" y="3671258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6" name="Line 25">
            <a:extLst>
              <a:ext uri="{FF2B5EF4-FFF2-40B4-BE49-F238E27FC236}">
                <a16:creationId xmlns:a16="http://schemas.microsoft.com/office/drawing/2014/main" id="{105AE91D-03CF-5F44-82E5-D8920536B3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542" y="4431670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7" name="Text Box 26">
            <a:extLst>
              <a:ext uri="{FF2B5EF4-FFF2-40B4-BE49-F238E27FC236}">
                <a16:creationId xmlns:a16="http://schemas.microsoft.com/office/drawing/2014/main" id="{68C4EA48-A98F-F641-BB8C-5DF3E3907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679" y="441420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28" name="Line 27">
            <a:extLst>
              <a:ext uri="{FF2B5EF4-FFF2-40B4-BE49-F238E27FC236}">
                <a16:creationId xmlns:a16="http://schemas.microsoft.com/office/drawing/2014/main" id="{E85BFD82-4C55-F145-9B37-39406E46DD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1479" y="4752345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9" name="Line 28">
            <a:extLst>
              <a:ext uri="{FF2B5EF4-FFF2-40B4-BE49-F238E27FC236}">
                <a16:creationId xmlns:a16="http://schemas.microsoft.com/office/drawing/2014/main" id="{428A6E03-2BA0-6243-85AC-2DD8D7EB6C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7192" y="5061908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0" name="Line 29">
            <a:extLst>
              <a:ext uri="{FF2B5EF4-FFF2-40B4-BE49-F238E27FC236}">
                <a16:creationId xmlns:a16="http://schemas.microsoft.com/office/drawing/2014/main" id="{80E8C02C-0DBA-6E4F-BBEC-8772FE1F38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7192" y="5347658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1" name="Text Box 26">
            <a:extLst>
              <a:ext uri="{FF2B5EF4-FFF2-40B4-BE49-F238E27FC236}">
                <a16:creationId xmlns:a16="http://schemas.microsoft.com/office/drawing/2014/main" id="{E521FADF-C422-1E4C-A4EF-0C457D015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604" y="366173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32" name="Text Box 26">
            <a:extLst>
              <a:ext uri="{FF2B5EF4-FFF2-40B4-BE49-F238E27FC236}">
                <a16:creationId xmlns:a16="http://schemas.microsoft.com/office/drawing/2014/main" id="{2BD2A730-1670-1444-BFD6-C3B745F28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154" y="531908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33" name="Text Box 26">
            <a:extLst>
              <a:ext uri="{FF2B5EF4-FFF2-40B4-BE49-F238E27FC236}">
                <a16:creationId xmlns:a16="http://schemas.microsoft.com/office/drawing/2014/main" id="{F1BA5AB6-F404-DF48-BA11-738F64F02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0204" y="503333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34" name="Text Box 26">
            <a:extLst>
              <a:ext uri="{FF2B5EF4-FFF2-40B4-BE49-F238E27FC236}">
                <a16:creationId xmlns:a16="http://schemas.microsoft.com/office/drawing/2014/main" id="{E65C1E73-F682-E145-9DAF-B7E55ECCE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679" y="473805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35" name="Oval 57">
            <a:extLst>
              <a:ext uri="{FF2B5EF4-FFF2-40B4-BE49-F238E27FC236}">
                <a16:creationId xmlns:a16="http://schemas.microsoft.com/office/drawing/2014/main" id="{64DC0B32-AD14-4F4C-AA5D-A0175C3E0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954" y="3936370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process</a:t>
            </a:r>
          </a:p>
        </p:txBody>
      </p:sp>
      <p:sp>
        <p:nvSpPr>
          <p:cNvPr id="141" name="Rectangle 23">
            <a:extLst>
              <a:ext uri="{FF2B5EF4-FFF2-40B4-BE49-F238E27FC236}">
                <a16:creationId xmlns:a16="http://schemas.microsoft.com/office/drawing/2014/main" id="{54E0D8CA-A90B-D443-A809-60E5D3C43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479" y="3588708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2" name="Rectangle 24">
            <a:extLst>
              <a:ext uri="{FF2B5EF4-FFF2-40B4-BE49-F238E27FC236}">
                <a16:creationId xmlns:a16="http://schemas.microsoft.com/office/drawing/2014/main" id="{68855CF6-22DF-7942-990A-E44BCC268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6379" y="3642683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3" name="Line 25">
            <a:extLst>
              <a:ext uri="{FF2B5EF4-FFF2-40B4-BE49-F238E27FC236}">
                <a16:creationId xmlns:a16="http://schemas.microsoft.com/office/drawing/2014/main" id="{333B2DFF-19AD-5D41-A13A-CAD8D4D1E7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5904" y="4403095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4" name="Text Box 26">
            <a:extLst>
              <a:ext uri="{FF2B5EF4-FFF2-40B4-BE49-F238E27FC236}">
                <a16:creationId xmlns:a16="http://schemas.microsoft.com/office/drawing/2014/main" id="{ABD5AE77-C968-524B-8267-F5F9D07A9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3042" y="438563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45" name="Line 27">
            <a:extLst>
              <a:ext uri="{FF2B5EF4-FFF2-40B4-BE49-F238E27FC236}">
                <a16:creationId xmlns:a16="http://schemas.microsoft.com/office/drawing/2014/main" id="{E655A70A-1998-F04C-9071-DB527B7184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3842" y="4723770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6" name="Line 28">
            <a:extLst>
              <a:ext uri="{FF2B5EF4-FFF2-40B4-BE49-F238E27FC236}">
                <a16:creationId xmlns:a16="http://schemas.microsoft.com/office/drawing/2014/main" id="{FFFB9613-6926-D64E-9BCE-95B470FE283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9554" y="5033333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7" name="Line 29">
            <a:extLst>
              <a:ext uri="{FF2B5EF4-FFF2-40B4-BE49-F238E27FC236}">
                <a16:creationId xmlns:a16="http://schemas.microsoft.com/office/drawing/2014/main" id="{74AA23EE-17EA-094E-A14C-C35EF1D4E7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9554" y="5319083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8" name="Text Box 26">
            <a:extLst>
              <a:ext uri="{FF2B5EF4-FFF2-40B4-BE49-F238E27FC236}">
                <a16:creationId xmlns:a16="http://schemas.microsoft.com/office/drawing/2014/main" id="{159414D4-A31C-4C4B-AD86-719BE126A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7967" y="363315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49" name="Text Box 26">
            <a:extLst>
              <a:ext uri="{FF2B5EF4-FFF2-40B4-BE49-F238E27FC236}">
                <a16:creationId xmlns:a16="http://schemas.microsoft.com/office/drawing/2014/main" id="{6D188352-EF4C-FE42-8176-6AE1E5353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517" y="529050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50" name="Text Box 26">
            <a:extLst>
              <a:ext uri="{FF2B5EF4-FFF2-40B4-BE49-F238E27FC236}">
                <a16:creationId xmlns:a16="http://schemas.microsoft.com/office/drawing/2014/main" id="{2E91368D-F47D-2247-9B9B-1AA9BD1A5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567" y="500475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51" name="Text Box 26">
            <a:extLst>
              <a:ext uri="{FF2B5EF4-FFF2-40B4-BE49-F238E27FC236}">
                <a16:creationId xmlns:a16="http://schemas.microsoft.com/office/drawing/2014/main" id="{CF4D2E62-8AC3-6447-8A4A-38E1546DB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3042" y="470948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52" name="Oval 78">
            <a:extLst>
              <a:ext uri="{FF2B5EF4-FFF2-40B4-BE49-F238E27FC236}">
                <a16:creationId xmlns:a16="http://schemas.microsoft.com/office/drawing/2014/main" id="{24268CA0-4017-FA41-A0A9-063CDE36F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1317" y="3907795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process</a:t>
            </a:r>
          </a:p>
        </p:txBody>
      </p:sp>
      <p:sp>
        <p:nvSpPr>
          <p:cNvPr id="158" name="Line 88">
            <a:extLst>
              <a:ext uri="{FF2B5EF4-FFF2-40B4-BE49-F238E27FC236}">
                <a16:creationId xmlns:a16="http://schemas.microsoft.com/office/drawing/2014/main" id="{357D04DF-5A8F-3946-A05F-B134A08152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58592" y="4039558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9" name="Line 89">
            <a:extLst>
              <a:ext uri="{FF2B5EF4-FFF2-40B4-BE49-F238E27FC236}">
                <a16:creationId xmlns:a16="http://schemas.microsoft.com/office/drawing/2014/main" id="{1F64B7FA-0FDF-AA41-954C-B46F96B6979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4017" y="4465008"/>
            <a:ext cx="0" cy="102235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0" name="Line 90">
            <a:extLst>
              <a:ext uri="{FF2B5EF4-FFF2-40B4-BE49-F238E27FC236}">
                <a16:creationId xmlns:a16="http://schemas.microsoft.com/office/drawing/2014/main" id="{1C49FAA4-451C-9346-B2A1-9DADDB3735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07829" y="4965070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E6F8F39-CC95-5944-86C7-18592B3F79C2}"/>
              </a:ext>
            </a:extLst>
          </p:cNvPr>
          <p:cNvGrpSpPr/>
          <p:nvPr/>
        </p:nvGrpSpPr>
        <p:grpSpPr>
          <a:xfrm>
            <a:off x="3786604" y="3720470"/>
            <a:ext cx="4208463" cy="801688"/>
            <a:chOff x="3786604" y="3720470"/>
            <a:chExt cx="4208463" cy="801688"/>
          </a:xfrm>
        </p:grpSpPr>
        <p:grpSp>
          <p:nvGrpSpPr>
            <p:cNvPr id="136" name="Group 58">
              <a:extLst>
                <a:ext uri="{FF2B5EF4-FFF2-40B4-BE49-F238E27FC236}">
                  <a16:creationId xmlns:a16="http://schemas.microsoft.com/office/drawing/2014/main" id="{E675645C-771D-1C4D-BD09-0A50219A70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6604" y="4296733"/>
              <a:ext cx="546100" cy="225425"/>
              <a:chOff x="1287" y="2524"/>
              <a:chExt cx="260" cy="100"/>
            </a:xfrm>
          </p:grpSpPr>
          <p:sp>
            <p:nvSpPr>
              <p:cNvPr id="137" name="Rectangle 59">
                <a:extLst>
                  <a:ext uri="{FF2B5EF4-FFF2-40B4-BE49-F238E27FC236}">
                    <a16:creationId xmlns:a16="http://schemas.microsoft.com/office/drawing/2014/main" id="{4BD7EDAC-534F-D84F-8E24-977FE250A0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C96B7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8" name="Rectangle 60">
                <a:extLst>
                  <a:ext uri="{FF2B5EF4-FFF2-40B4-BE49-F238E27FC236}">
                    <a16:creationId xmlns:a16="http://schemas.microsoft.com/office/drawing/2014/main" id="{522C0AA5-89A7-AE45-9EA6-0984C3D367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6" cy="7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9" name="Rectangle 61">
                <a:extLst>
                  <a:ext uri="{FF2B5EF4-FFF2-40B4-BE49-F238E27FC236}">
                    <a16:creationId xmlns:a16="http://schemas.microsoft.com/office/drawing/2014/main" id="{E45B888C-A7C7-C04F-96C2-AC5495901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0" name="Rectangle 62">
                <a:extLst>
                  <a:ext uri="{FF2B5EF4-FFF2-40B4-BE49-F238E27FC236}">
                    <a16:creationId xmlns:a16="http://schemas.microsoft.com/office/drawing/2014/main" id="{6D259067-30CA-3A43-B969-2FED80C101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53" name="Group 79">
              <a:extLst>
                <a:ext uri="{FF2B5EF4-FFF2-40B4-BE49-F238E27FC236}">
                  <a16:creationId xmlns:a16="http://schemas.microsoft.com/office/drawing/2014/main" id="{2953A696-2D0B-4946-96FC-8F6534A2F1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48967" y="4268158"/>
              <a:ext cx="546100" cy="225425"/>
              <a:chOff x="1287" y="2524"/>
              <a:chExt cx="260" cy="100"/>
            </a:xfrm>
          </p:grpSpPr>
          <p:sp>
            <p:nvSpPr>
              <p:cNvPr id="154" name="Rectangle 80">
                <a:extLst>
                  <a:ext uri="{FF2B5EF4-FFF2-40B4-BE49-F238E27FC236}">
                    <a16:creationId xmlns:a16="http://schemas.microsoft.com/office/drawing/2014/main" id="{313605CC-1AC5-8944-94FF-94268AD80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C96B7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5" name="Rectangle 81">
                <a:extLst>
                  <a:ext uri="{FF2B5EF4-FFF2-40B4-BE49-F238E27FC236}">
                    <a16:creationId xmlns:a16="http://schemas.microsoft.com/office/drawing/2014/main" id="{BAFE64F2-A025-9F4E-99C9-ACC9BFF2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6" cy="7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6" name="Rectangle 82">
                <a:extLst>
                  <a:ext uri="{FF2B5EF4-FFF2-40B4-BE49-F238E27FC236}">
                    <a16:creationId xmlns:a16="http://schemas.microsoft.com/office/drawing/2014/main" id="{3829DF34-8663-6146-9BA0-7632285CE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7" name="Rectangle 83">
                <a:extLst>
                  <a:ext uri="{FF2B5EF4-FFF2-40B4-BE49-F238E27FC236}">
                    <a16:creationId xmlns:a16="http://schemas.microsoft.com/office/drawing/2014/main" id="{D148D136-2E3F-5745-9E50-2A0525F6E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61" name="Text Box 56">
              <a:extLst>
                <a:ext uri="{FF2B5EF4-FFF2-40B4-BE49-F238E27FC236}">
                  <a16:creationId xmlns:a16="http://schemas.microsoft.com/office/drawing/2014/main" id="{0AD3AB67-1B7A-DC4C-8CF0-ED4CE6AD6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1729" y="3720470"/>
              <a:ext cx="9175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socket</a:t>
              </a:r>
            </a:p>
          </p:txBody>
        </p:sp>
        <p:sp>
          <p:nvSpPr>
            <p:cNvPr id="162" name="Line 92">
              <a:extLst>
                <a:ext uri="{FF2B5EF4-FFF2-40B4-BE49-F238E27FC236}">
                  <a16:creationId xmlns:a16="http://schemas.microsoft.com/office/drawing/2014/main" id="{143E3CCF-902D-1B48-A226-00DCF5BF00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4779" y="3920495"/>
              <a:ext cx="968375" cy="43497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3" name="Line 93">
              <a:extLst>
                <a:ext uri="{FF2B5EF4-FFF2-40B4-BE49-F238E27FC236}">
                  <a16:creationId xmlns:a16="http://schemas.microsoft.com/office/drawing/2014/main" id="{C4134BE9-E71D-0348-B019-E892502C5F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359942" y="3909383"/>
              <a:ext cx="968375" cy="43497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4" name="Group 96">
            <a:extLst>
              <a:ext uri="{FF2B5EF4-FFF2-40B4-BE49-F238E27FC236}">
                <a16:creationId xmlns:a16="http://schemas.microsoft.com/office/drawing/2014/main" id="{9A6CA79B-4989-1B42-B637-EB423445684E}"/>
              </a:ext>
            </a:extLst>
          </p:cNvPr>
          <p:cNvGrpSpPr>
            <a:grpSpLocks/>
          </p:cNvGrpSpPr>
          <p:nvPr/>
        </p:nvGrpSpPr>
        <p:grpSpPr bwMode="auto">
          <a:xfrm>
            <a:off x="2214979" y="4974595"/>
            <a:ext cx="719138" cy="773113"/>
            <a:chOff x="-44" y="1473"/>
            <a:chExt cx="981" cy="1105"/>
          </a:xfrm>
        </p:grpSpPr>
        <p:pic>
          <p:nvPicPr>
            <p:cNvPr id="165" name="Picture 97" descr="desktop_computer_stylized_medium">
              <a:extLst>
                <a:ext uri="{FF2B5EF4-FFF2-40B4-BE49-F238E27FC236}">
                  <a16:creationId xmlns:a16="http://schemas.microsoft.com/office/drawing/2014/main" id="{52A0739D-A2B2-9B4C-808E-15A031326E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6" name="Freeform 98">
              <a:extLst>
                <a:ext uri="{FF2B5EF4-FFF2-40B4-BE49-F238E27FC236}">
                  <a16:creationId xmlns:a16="http://schemas.microsoft.com/office/drawing/2014/main" id="{DA46FEF0-4E21-2249-B7F5-7F6F7B7F0DE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7" name="Group 99">
            <a:extLst>
              <a:ext uri="{FF2B5EF4-FFF2-40B4-BE49-F238E27FC236}">
                <a16:creationId xmlns:a16="http://schemas.microsoft.com/office/drawing/2014/main" id="{05F61B1A-C7F7-544F-B009-739C54EFEA0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911054" y="5169858"/>
            <a:ext cx="719138" cy="773112"/>
            <a:chOff x="-44" y="1473"/>
            <a:chExt cx="981" cy="1105"/>
          </a:xfrm>
        </p:grpSpPr>
        <p:pic>
          <p:nvPicPr>
            <p:cNvPr id="168" name="Picture 100" descr="desktop_computer_stylized_medium">
              <a:extLst>
                <a:ext uri="{FF2B5EF4-FFF2-40B4-BE49-F238E27FC236}">
                  <a16:creationId xmlns:a16="http://schemas.microsoft.com/office/drawing/2014/main" id="{23181BD9-C2D1-5E4C-A8EE-29F5422B96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9" name="Freeform 101">
              <a:extLst>
                <a:ext uri="{FF2B5EF4-FFF2-40B4-BE49-F238E27FC236}">
                  <a16:creationId xmlns:a16="http://schemas.microsoft.com/office/drawing/2014/main" id="{2BA7DD97-C4EE-0C4B-B331-0E1CF367EC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977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Multiplexing/demultiplexing</a:t>
            </a:r>
          </a:p>
        </p:txBody>
      </p:sp>
      <p:sp>
        <p:nvSpPr>
          <p:cNvPr id="132" name="Freeform 157">
            <a:extLst>
              <a:ext uri="{FF2B5EF4-FFF2-40B4-BE49-F238E27FC236}">
                <a16:creationId xmlns:a16="http://schemas.microsoft.com/office/drawing/2014/main" id="{511A693F-4BF3-344C-BDC6-28BAA983976E}"/>
              </a:ext>
            </a:extLst>
          </p:cNvPr>
          <p:cNvSpPr>
            <a:spLocks/>
          </p:cNvSpPr>
          <p:nvPr/>
        </p:nvSpPr>
        <p:spPr bwMode="auto">
          <a:xfrm>
            <a:off x="5108431" y="3572744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3" name="Text Box 37">
            <a:extLst>
              <a:ext uri="{FF2B5EF4-FFF2-40B4-BE49-F238E27FC236}">
                <a16:creationId xmlns:a16="http://schemas.microsoft.com/office/drawing/2014/main" id="{4EEECEF7-BD4D-FD41-9A84-F2FC20AA2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8768" y="4498257"/>
            <a:ext cx="895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process</a:t>
            </a:r>
          </a:p>
        </p:txBody>
      </p:sp>
      <p:sp>
        <p:nvSpPr>
          <p:cNvPr id="134" name="Text Box 38">
            <a:extLst>
              <a:ext uri="{FF2B5EF4-FFF2-40B4-BE49-F238E27FC236}">
                <a16:creationId xmlns:a16="http://schemas.microsoft.com/office/drawing/2014/main" id="{FC061EBE-026B-F943-BBD5-748F965BF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3368" y="4096619"/>
            <a:ext cx="755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socket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5AFC3DE-B7EF-9945-9B42-A8FE2028B2CF}"/>
              </a:ext>
            </a:extLst>
          </p:cNvPr>
          <p:cNvGrpSpPr/>
          <p:nvPr/>
        </p:nvGrpSpPr>
        <p:grpSpPr>
          <a:xfrm>
            <a:off x="7016607" y="1655043"/>
            <a:ext cx="4836316" cy="1639889"/>
            <a:chOff x="7016607" y="1655043"/>
            <a:chExt cx="4836316" cy="16398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BAE722-1B29-F74D-B90E-AAE0C7FE9C2E}"/>
                </a:ext>
              </a:extLst>
            </p:cNvPr>
            <p:cNvSpPr/>
            <p:nvPr/>
          </p:nvSpPr>
          <p:spPr>
            <a:xfrm>
              <a:off x="7016607" y="1945555"/>
              <a:ext cx="4508220" cy="12516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5" name="Group 177">
              <a:extLst>
                <a:ext uri="{FF2B5EF4-FFF2-40B4-BE49-F238E27FC236}">
                  <a16:creationId xmlns:a16="http://schemas.microsoft.com/office/drawing/2014/main" id="{0626849A-4E21-EE42-AD9A-55F4D52F11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2972" y="1655043"/>
              <a:ext cx="4679951" cy="1639889"/>
              <a:chOff x="2899" y="903"/>
              <a:chExt cx="2948" cy="1033"/>
            </a:xfrm>
          </p:grpSpPr>
          <p:sp>
            <p:nvSpPr>
              <p:cNvPr id="136" name="Rectangle 41">
                <a:extLst>
                  <a:ext uri="{FF2B5EF4-FFF2-40B4-BE49-F238E27FC236}">
                    <a16:creationId xmlns:a16="http://schemas.microsoft.com/office/drawing/2014/main" id="{1C592E58-CF36-1C40-A0FA-08F6B8498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5" y="1148"/>
                <a:ext cx="2892" cy="7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use header info to deliver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received segments to correct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socket</a:t>
                </a:r>
              </a:p>
            </p:txBody>
          </p:sp>
          <p:grpSp>
            <p:nvGrpSpPr>
              <p:cNvPr id="137" name="Group 42">
                <a:extLst>
                  <a:ext uri="{FF2B5EF4-FFF2-40B4-BE49-F238E27FC236}">
                    <a16:creationId xmlns:a16="http://schemas.microsoft.com/office/drawing/2014/main" id="{4D9CEE39-3F97-1346-9C27-5F6F930F2A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9" y="903"/>
                <a:ext cx="2553" cy="348"/>
                <a:chOff x="905" y="3594"/>
                <a:chExt cx="2049" cy="348"/>
              </a:xfrm>
            </p:grpSpPr>
            <p:sp>
              <p:nvSpPr>
                <p:cNvPr id="138" name="Rectangle 43">
                  <a:extLst>
                    <a:ext uri="{FF2B5EF4-FFF2-40B4-BE49-F238E27FC236}">
                      <a16:creationId xmlns:a16="http://schemas.microsoft.com/office/drawing/2014/main" id="{8DE7A6B0-1014-184E-9108-23C65807C2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2" y="3732"/>
                  <a:ext cx="1002" cy="2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39" name="Text Box 44">
                  <a:extLst>
                    <a:ext uri="{FF2B5EF4-FFF2-40B4-BE49-F238E27FC236}">
                      <a16:creationId xmlns:a16="http://schemas.microsoft.com/office/drawing/2014/main" id="{88457A8D-2DB2-C848-9B52-93F5252D0E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05" y="3594"/>
                  <a:ext cx="2049" cy="33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rPr>
                    <a:t>demultiplexing as receiver:</a:t>
                  </a:r>
                </a:p>
              </p:txBody>
            </p:sp>
          </p:grpSp>
        </p:grpSp>
      </p:grpSp>
      <p:grpSp>
        <p:nvGrpSpPr>
          <p:cNvPr id="140" name="Group 57">
            <a:extLst>
              <a:ext uri="{FF2B5EF4-FFF2-40B4-BE49-F238E27FC236}">
                <a16:creationId xmlns:a16="http://schemas.microsoft.com/office/drawing/2014/main" id="{AE84E6CF-C8B6-044E-92D9-9754C3253112}"/>
              </a:ext>
            </a:extLst>
          </p:cNvPr>
          <p:cNvGrpSpPr>
            <a:grpSpLocks/>
          </p:cNvGrpSpPr>
          <p:nvPr/>
        </p:nvGrpSpPr>
        <p:grpSpPr bwMode="auto">
          <a:xfrm>
            <a:off x="9823306" y="4171232"/>
            <a:ext cx="533400" cy="206375"/>
            <a:chOff x="344" y="1846"/>
            <a:chExt cx="336" cy="130"/>
          </a:xfrm>
        </p:grpSpPr>
        <p:sp>
          <p:nvSpPr>
            <p:cNvPr id="141" name="Rectangle 35">
              <a:extLst>
                <a:ext uri="{FF2B5EF4-FFF2-40B4-BE49-F238E27FC236}">
                  <a16:creationId xmlns:a16="http://schemas.microsoft.com/office/drawing/2014/main" id="{7D4B092F-0804-EE4A-94E0-8271C5100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Rectangle 54">
              <a:extLst>
                <a:ext uri="{FF2B5EF4-FFF2-40B4-BE49-F238E27FC236}">
                  <a16:creationId xmlns:a16="http://schemas.microsoft.com/office/drawing/2014/main" id="{8FBA6612-C2CB-7A4A-BDE1-C5A9430DF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863"/>
              <a:ext cx="110" cy="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Rectangle 55">
              <a:extLst>
                <a:ext uri="{FF2B5EF4-FFF2-40B4-BE49-F238E27FC236}">
                  <a16:creationId xmlns:a16="http://schemas.microsoft.com/office/drawing/2014/main" id="{CB6C4329-1870-6D47-94B8-AB8D08DC0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Rectangle 56">
              <a:extLst>
                <a:ext uri="{FF2B5EF4-FFF2-40B4-BE49-F238E27FC236}">
                  <a16:creationId xmlns:a16="http://schemas.microsoft.com/office/drawing/2014/main" id="{7506EAD6-B400-9A41-8C08-BA0829851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45" name="Rectangle 23">
            <a:extLst>
              <a:ext uri="{FF2B5EF4-FFF2-40B4-BE49-F238E27FC236}">
                <a16:creationId xmlns:a16="http://schemas.microsoft.com/office/drawing/2014/main" id="{F1314FFD-BA11-A042-BA84-1061E3729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118" y="3623544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6" name="Rectangle 24">
            <a:extLst>
              <a:ext uri="{FF2B5EF4-FFF2-40B4-BE49-F238E27FC236}">
                <a16:creationId xmlns:a16="http://schemas.microsoft.com/office/drawing/2014/main" id="{89D8A59C-E128-B74A-B94F-06FAC9DB7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193" y="3677519"/>
            <a:ext cx="1473200" cy="197961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7" name="Line 25">
            <a:extLst>
              <a:ext uri="{FF2B5EF4-FFF2-40B4-BE49-F238E27FC236}">
                <a16:creationId xmlns:a16="http://schemas.microsoft.com/office/drawing/2014/main" id="{B922FB1F-8B1A-1843-A740-29E910EB3E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7543" y="4447457"/>
            <a:ext cx="146050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8" name="Text Box 26">
            <a:extLst>
              <a:ext uri="{FF2B5EF4-FFF2-40B4-BE49-F238E27FC236}">
                <a16:creationId xmlns:a16="http://schemas.microsoft.com/office/drawing/2014/main" id="{BE3B5056-5F96-5946-AEC3-17140DB16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8981" y="4429994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49" name="Line 27">
            <a:extLst>
              <a:ext uri="{FF2B5EF4-FFF2-40B4-BE49-F238E27FC236}">
                <a16:creationId xmlns:a16="http://schemas.microsoft.com/office/drawing/2014/main" id="{FF1A214D-FBCE-7342-8332-F3FA9C577B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9131" y="4764957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0" name="Text Box 26">
            <a:extLst>
              <a:ext uri="{FF2B5EF4-FFF2-40B4-BE49-F238E27FC236}">
                <a16:creationId xmlns:a16="http://schemas.microsoft.com/office/drawing/2014/main" id="{975D136A-FEFB-9E40-BA33-B33E91228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806" y="364418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51" name="Text Box 26">
            <a:extLst>
              <a:ext uri="{FF2B5EF4-FFF2-40B4-BE49-F238E27FC236}">
                <a16:creationId xmlns:a16="http://schemas.microsoft.com/office/drawing/2014/main" id="{50D62C6A-4C80-854F-A4B8-723E99A5A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631" y="5334869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52" name="Text Box 26">
            <a:extLst>
              <a:ext uri="{FF2B5EF4-FFF2-40B4-BE49-F238E27FC236}">
                <a16:creationId xmlns:a16="http://schemas.microsoft.com/office/drawing/2014/main" id="{A79D3A45-C33B-7046-9088-A02FAACCA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631" y="5049119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53" name="Text Box 26">
            <a:extLst>
              <a:ext uri="{FF2B5EF4-FFF2-40B4-BE49-F238E27FC236}">
                <a16:creationId xmlns:a16="http://schemas.microsoft.com/office/drawing/2014/main" id="{F3520259-D4C5-3340-8000-3B8C746A7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631" y="4750669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54" name="Oval 120">
            <a:extLst>
              <a:ext uri="{FF2B5EF4-FFF2-40B4-BE49-F238E27FC236}">
                <a16:creationId xmlns:a16="http://schemas.microsoft.com/office/drawing/2014/main" id="{A77294DB-DD97-F741-82FD-F8B94839A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718" y="4018832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P2</a:t>
            </a:r>
          </a:p>
        </p:txBody>
      </p:sp>
      <p:sp>
        <p:nvSpPr>
          <p:cNvPr id="155" name="Line 27">
            <a:extLst>
              <a:ext uri="{FF2B5EF4-FFF2-40B4-BE49-F238E27FC236}">
                <a16:creationId xmlns:a16="http://schemas.microsoft.com/office/drawing/2014/main" id="{E1326351-38D1-A440-A7B8-5079367D5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5956" y="5076107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6" name="Line 27">
            <a:extLst>
              <a:ext uri="{FF2B5EF4-FFF2-40B4-BE49-F238E27FC236}">
                <a16:creationId xmlns:a16="http://schemas.microsoft.com/office/drawing/2014/main" id="{891B0B5D-A14D-1A40-B291-CC1A04A09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2781" y="5374557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7" name="Oval 128">
            <a:extLst>
              <a:ext uri="{FF2B5EF4-FFF2-40B4-BE49-F238E27FC236}">
                <a16:creationId xmlns:a16="http://schemas.microsoft.com/office/drawing/2014/main" id="{AAD00A20-9526-2F4E-9C87-C3B249C8E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7868" y="4018832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P1</a:t>
            </a:r>
          </a:p>
        </p:txBody>
      </p:sp>
      <p:grpSp>
        <p:nvGrpSpPr>
          <p:cNvPr id="158" name="Group 134">
            <a:extLst>
              <a:ext uri="{FF2B5EF4-FFF2-40B4-BE49-F238E27FC236}">
                <a16:creationId xmlns:a16="http://schemas.microsoft.com/office/drawing/2014/main" id="{015BC705-D8E3-EA41-A198-6A8DDB031BE2}"/>
              </a:ext>
            </a:extLst>
          </p:cNvPr>
          <p:cNvGrpSpPr>
            <a:grpSpLocks/>
          </p:cNvGrpSpPr>
          <p:nvPr/>
        </p:nvGrpSpPr>
        <p:grpSpPr bwMode="auto">
          <a:xfrm>
            <a:off x="6468918" y="4377607"/>
            <a:ext cx="412750" cy="158750"/>
            <a:chOff x="1383" y="2620"/>
            <a:chExt cx="260" cy="100"/>
          </a:xfrm>
        </p:grpSpPr>
        <p:sp>
          <p:nvSpPr>
            <p:cNvPr id="159" name="Rectangle 130">
              <a:extLst>
                <a:ext uri="{FF2B5EF4-FFF2-40B4-BE49-F238E27FC236}">
                  <a16:creationId xmlns:a16="http://schemas.microsoft.com/office/drawing/2014/main" id="{617E09BE-67A7-E846-8718-4C5F4E894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Rectangle 131">
              <a:extLst>
                <a:ext uri="{FF2B5EF4-FFF2-40B4-BE49-F238E27FC236}">
                  <a16:creationId xmlns:a16="http://schemas.microsoft.com/office/drawing/2014/main" id="{DAEC0345-B8B5-6942-9E07-837C51C11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Rectangle 132">
              <a:extLst>
                <a:ext uri="{FF2B5EF4-FFF2-40B4-BE49-F238E27FC236}">
                  <a16:creationId xmlns:a16="http://schemas.microsoft.com/office/drawing/2014/main" id="{CBC575E8-9188-C944-A373-1BE60CEDE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2" name="Rectangle 133">
              <a:extLst>
                <a:ext uri="{FF2B5EF4-FFF2-40B4-BE49-F238E27FC236}">
                  <a16:creationId xmlns:a16="http://schemas.microsoft.com/office/drawing/2014/main" id="{5CBAC889-4624-214B-8DD0-1C5D2121C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63" name="Group 135">
            <a:extLst>
              <a:ext uri="{FF2B5EF4-FFF2-40B4-BE49-F238E27FC236}">
                <a16:creationId xmlns:a16="http://schemas.microsoft.com/office/drawing/2014/main" id="{E0C06B10-B8DE-5649-9DA7-1C38410338CA}"/>
              </a:ext>
            </a:extLst>
          </p:cNvPr>
          <p:cNvGrpSpPr>
            <a:grpSpLocks/>
          </p:cNvGrpSpPr>
          <p:nvPr/>
        </p:nvGrpSpPr>
        <p:grpSpPr bwMode="auto">
          <a:xfrm>
            <a:off x="5767243" y="4369669"/>
            <a:ext cx="412750" cy="158750"/>
            <a:chOff x="1383" y="2620"/>
            <a:chExt cx="260" cy="100"/>
          </a:xfrm>
        </p:grpSpPr>
        <p:sp>
          <p:nvSpPr>
            <p:cNvPr id="164" name="Rectangle 136">
              <a:extLst>
                <a:ext uri="{FF2B5EF4-FFF2-40B4-BE49-F238E27FC236}">
                  <a16:creationId xmlns:a16="http://schemas.microsoft.com/office/drawing/2014/main" id="{90DDD937-6604-0E4A-BC22-D30869333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5" name="Rectangle 137">
              <a:extLst>
                <a:ext uri="{FF2B5EF4-FFF2-40B4-BE49-F238E27FC236}">
                  <a16:creationId xmlns:a16="http://schemas.microsoft.com/office/drawing/2014/main" id="{12ACDF7C-B3D8-9B4A-BD4A-D8CF4A028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6" name="Rectangle 138">
              <a:extLst>
                <a:ext uri="{FF2B5EF4-FFF2-40B4-BE49-F238E27FC236}">
                  <a16:creationId xmlns:a16="http://schemas.microsoft.com/office/drawing/2014/main" id="{BBABF61C-A52E-5440-86D9-57F0C4530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7" name="Rectangle 139">
              <a:extLst>
                <a:ext uri="{FF2B5EF4-FFF2-40B4-BE49-F238E27FC236}">
                  <a16:creationId xmlns:a16="http://schemas.microsoft.com/office/drawing/2014/main" id="{32461327-4600-6E4F-AB44-FD06E8C35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70" name="Rectangle 23">
            <a:extLst>
              <a:ext uri="{FF2B5EF4-FFF2-40B4-BE49-F238E27FC236}">
                <a16:creationId xmlns:a16="http://schemas.microsoft.com/office/drawing/2014/main" id="{18A5F7E9-E597-8A49-8FBA-5EBCB6131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8306" y="3993432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1" name="Rectangle 24">
            <a:extLst>
              <a:ext uri="{FF2B5EF4-FFF2-40B4-BE49-F238E27FC236}">
                <a16:creationId xmlns:a16="http://schemas.microsoft.com/office/drawing/2014/main" id="{5DFFE03C-FB1C-D742-84E9-52CBDDB98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206" y="4047407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2" name="Line 25">
            <a:extLst>
              <a:ext uri="{FF2B5EF4-FFF2-40B4-BE49-F238E27FC236}">
                <a16:creationId xmlns:a16="http://schemas.microsoft.com/office/drawing/2014/main" id="{5AD7BC14-F444-E745-8910-70D580A778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9731" y="4807819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3" name="Text Box 26">
            <a:extLst>
              <a:ext uri="{FF2B5EF4-FFF2-40B4-BE49-F238E27FC236}">
                <a16:creationId xmlns:a16="http://schemas.microsoft.com/office/drawing/2014/main" id="{1058B2AB-1EA8-1A46-9E03-D8FFDD9E5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6868" y="479035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74" name="Line 27">
            <a:extLst>
              <a:ext uri="{FF2B5EF4-FFF2-40B4-BE49-F238E27FC236}">
                <a16:creationId xmlns:a16="http://schemas.microsoft.com/office/drawing/2014/main" id="{3A83CA24-DF84-F740-B870-F5C298378E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7668" y="512849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" name="Line 28">
            <a:extLst>
              <a:ext uri="{FF2B5EF4-FFF2-40B4-BE49-F238E27FC236}">
                <a16:creationId xmlns:a16="http://schemas.microsoft.com/office/drawing/2014/main" id="{1D5846CF-9A4C-784A-A5A4-98F8F1486D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3381" y="543805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Line 29">
            <a:extLst>
              <a:ext uri="{FF2B5EF4-FFF2-40B4-BE49-F238E27FC236}">
                <a16:creationId xmlns:a16="http://schemas.microsoft.com/office/drawing/2014/main" id="{987AF988-33D7-A644-9737-1635D99E92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3381" y="572380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7" name="Text Box 26">
            <a:extLst>
              <a:ext uri="{FF2B5EF4-FFF2-40B4-BE49-F238E27FC236}">
                <a16:creationId xmlns:a16="http://schemas.microsoft.com/office/drawing/2014/main" id="{DC53D19A-63B2-7141-9008-9BC3F6780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1793" y="403788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78" name="Text Box 26">
            <a:extLst>
              <a:ext uri="{FF2B5EF4-FFF2-40B4-BE49-F238E27FC236}">
                <a16:creationId xmlns:a16="http://schemas.microsoft.com/office/drawing/2014/main" id="{668FFB30-2FA6-AE41-99EF-4D74E37F3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7343" y="569523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79" name="Text Box 26">
            <a:extLst>
              <a:ext uri="{FF2B5EF4-FFF2-40B4-BE49-F238E27FC236}">
                <a16:creationId xmlns:a16="http://schemas.microsoft.com/office/drawing/2014/main" id="{9646084A-4EA0-5345-8A3E-91D347535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393" y="540948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80" name="Text Box 26">
            <a:extLst>
              <a:ext uri="{FF2B5EF4-FFF2-40B4-BE49-F238E27FC236}">
                <a16:creationId xmlns:a16="http://schemas.microsoft.com/office/drawing/2014/main" id="{9FDE009F-BD4C-6B4C-A66D-690533C0F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6868" y="511420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81" name="Oval 101">
            <a:extLst>
              <a:ext uri="{FF2B5EF4-FFF2-40B4-BE49-F238E27FC236}">
                <a16:creationId xmlns:a16="http://schemas.microsoft.com/office/drawing/2014/main" id="{092F802C-72A1-EE41-9CEB-72883AD3F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6756" y="4379194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P4</a:t>
            </a:r>
          </a:p>
        </p:txBody>
      </p:sp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9166081" y="4025182"/>
            <a:ext cx="581025" cy="20383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2976418" y="4045819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4" name="Rectangle 23">
            <a:extLst>
              <a:ext uri="{FF2B5EF4-FFF2-40B4-BE49-F238E27FC236}">
                <a16:creationId xmlns:a16="http://schemas.microsoft.com/office/drawing/2014/main" id="{AC94A5E0-4794-4246-825A-61CE41279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318" y="4001369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5" name="Rectangle 24">
            <a:extLst>
              <a:ext uri="{FF2B5EF4-FFF2-40B4-BE49-F238E27FC236}">
                <a16:creationId xmlns:a16="http://schemas.microsoft.com/office/drawing/2014/main" id="{6F8DDC46-C4B7-DF4E-8AF5-C602B6EAA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218" y="4055344"/>
            <a:ext cx="1273175" cy="197961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6" name="Line 25">
            <a:extLst>
              <a:ext uri="{FF2B5EF4-FFF2-40B4-BE49-F238E27FC236}">
                <a16:creationId xmlns:a16="http://schemas.microsoft.com/office/drawing/2014/main" id="{DBA82451-A905-D646-87C3-445C7FB421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4743" y="481575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7" name="Text Box 26">
            <a:extLst>
              <a:ext uri="{FF2B5EF4-FFF2-40B4-BE49-F238E27FC236}">
                <a16:creationId xmlns:a16="http://schemas.microsoft.com/office/drawing/2014/main" id="{20A57016-2D36-9945-9BC2-7F8B32341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1881" y="4798294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88" name="Line 27">
            <a:extLst>
              <a:ext uri="{FF2B5EF4-FFF2-40B4-BE49-F238E27FC236}">
                <a16:creationId xmlns:a16="http://schemas.microsoft.com/office/drawing/2014/main" id="{C4DE758D-2140-4D46-8462-D030054EF8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2681" y="513643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9" name="Line 28">
            <a:extLst>
              <a:ext uri="{FF2B5EF4-FFF2-40B4-BE49-F238E27FC236}">
                <a16:creationId xmlns:a16="http://schemas.microsoft.com/office/drawing/2014/main" id="{54E984A7-4546-6E49-B9F8-528EAF4E1F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8393" y="544599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0" name="Line 29">
            <a:extLst>
              <a:ext uri="{FF2B5EF4-FFF2-40B4-BE49-F238E27FC236}">
                <a16:creationId xmlns:a16="http://schemas.microsoft.com/office/drawing/2014/main" id="{85DE9E64-476F-6F4E-8BFA-3205F1E59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8393" y="573174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1" name="Text Box 26">
            <a:extLst>
              <a:ext uri="{FF2B5EF4-FFF2-40B4-BE49-F238E27FC236}">
                <a16:creationId xmlns:a16="http://schemas.microsoft.com/office/drawing/2014/main" id="{A1B9282E-64F8-1442-8F95-7A9813CE8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6806" y="4045819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92" name="Text Box 26">
            <a:extLst>
              <a:ext uri="{FF2B5EF4-FFF2-40B4-BE49-F238E27FC236}">
                <a16:creationId xmlns:a16="http://schemas.microsoft.com/office/drawing/2014/main" id="{83782313-46E0-BE46-BEED-BDC4F6A04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356" y="5703169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93" name="Text Box 26">
            <a:extLst>
              <a:ext uri="{FF2B5EF4-FFF2-40B4-BE49-F238E27FC236}">
                <a16:creationId xmlns:a16="http://schemas.microsoft.com/office/drawing/2014/main" id="{E3A71501-A89A-D249-84FB-20D98047A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1406" y="5417419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94" name="Text Box 26">
            <a:extLst>
              <a:ext uri="{FF2B5EF4-FFF2-40B4-BE49-F238E27FC236}">
                <a16:creationId xmlns:a16="http://schemas.microsoft.com/office/drawing/2014/main" id="{6C7F0039-C145-9D4F-92E4-1AF9B0406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1881" y="5122144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95" name="Oval 23">
            <a:extLst>
              <a:ext uri="{FF2B5EF4-FFF2-40B4-BE49-F238E27FC236}">
                <a16:creationId xmlns:a16="http://schemas.microsoft.com/office/drawing/2014/main" id="{34D7692A-81D8-4D48-8FE7-F92A1F474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768" y="4387132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P3</a:t>
            </a:r>
          </a:p>
        </p:txBody>
      </p:sp>
      <p:grpSp>
        <p:nvGrpSpPr>
          <p:cNvPr id="196" name="Group 149">
            <a:extLst>
              <a:ext uri="{FF2B5EF4-FFF2-40B4-BE49-F238E27FC236}">
                <a16:creationId xmlns:a16="http://schemas.microsoft.com/office/drawing/2014/main" id="{21881EDC-E749-4F46-8C1C-B44DD21BA9AD}"/>
              </a:ext>
            </a:extLst>
          </p:cNvPr>
          <p:cNvGrpSpPr>
            <a:grpSpLocks/>
          </p:cNvGrpSpPr>
          <p:nvPr/>
        </p:nvGrpSpPr>
        <p:grpSpPr bwMode="auto">
          <a:xfrm>
            <a:off x="3962256" y="4725269"/>
            <a:ext cx="412750" cy="158750"/>
            <a:chOff x="1287" y="2524"/>
            <a:chExt cx="260" cy="100"/>
          </a:xfrm>
        </p:grpSpPr>
        <p:sp>
          <p:nvSpPr>
            <p:cNvPr id="197" name="Rectangle 73">
              <a:extLst>
                <a:ext uri="{FF2B5EF4-FFF2-40B4-BE49-F238E27FC236}">
                  <a16:creationId xmlns:a16="http://schemas.microsoft.com/office/drawing/2014/main" id="{F3D0248D-63A0-3447-AD45-C92BA38B9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8" name="Rectangle 74">
              <a:extLst>
                <a:ext uri="{FF2B5EF4-FFF2-40B4-BE49-F238E27FC236}">
                  <a16:creationId xmlns:a16="http://schemas.microsoft.com/office/drawing/2014/main" id="{A8C44BD4-B473-EA48-B1D2-4212120DE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9" name="Rectangle 75">
              <a:extLst>
                <a:ext uri="{FF2B5EF4-FFF2-40B4-BE49-F238E27FC236}">
                  <a16:creationId xmlns:a16="http://schemas.microsoft.com/office/drawing/2014/main" id="{08B6F9A7-9AD7-B040-B431-D7898B467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0" name="Rectangle 129">
              <a:extLst>
                <a:ext uri="{FF2B5EF4-FFF2-40B4-BE49-F238E27FC236}">
                  <a16:creationId xmlns:a16="http://schemas.microsoft.com/office/drawing/2014/main" id="{310C322C-F672-7946-BD16-DA4CE50EE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01" name="Group 150">
            <a:extLst>
              <a:ext uri="{FF2B5EF4-FFF2-40B4-BE49-F238E27FC236}">
                <a16:creationId xmlns:a16="http://schemas.microsoft.com/office/drawing/2014/main" id="{C5660C67-80CE-084B-8B8D-F5CCCDA73638}"/>
              </a:ext>
            </a:extLst>
          </p:cNvPr>
          <p:cNvGrpSpPr>
            <a:grpSpLocks/>
          </p:cNvGrpSpPr>
          <p:nvPr/>
        </p:nvGrpSpPr>
        <p:grpSpPr bwMode="auto">
          <a:xfrm>
            <a:off x="8302481" y="4723682"/>
            <a:ext cx="412750" cy="158750"/>
            <a:chOff x="1287" y="2524"/>
            <a:chExt cx="260" cy="100"/>
          </a:xfrm>
        </p:grpSpPr>
        <p:sp>
          <p:nvSpPr>
            <p:cNvPr id="202" name="Rectangle 151">
              <a:extLst>
                <a:ext uri="{FF2B5EF4-FFF2-40B4-BE49-F238E27FC236}">
                  <a16:creationId xmlns:a16="http://schemas.microsoft.com/office/drawing/2014/main" id="{E39443DC-01F4-7A42-BC3B-BD48B1952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3" name="Rectangle 152">
              <a:extLst>
                <a:ext uri="{FF2B5EF4-FFF2-40B4-BE49-F238E27FC236}">
                  <a16:creationId xmlns:a16="http://schemas.microsoft.com/office/drawing/2014/main" id="{810BA023-C5B8-434B-9FF4-507BAFBB2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4" name="Rectangle 153">
              <a:extLst>
                <a:ext uri="{FF2B5EF4-FFF2-40B4-BE49-F238E27FC236}">
                  <a16:creationId xmlns:a16="http://schemas.microsoft.com/office/drawing/2014/main" id="{48739CB2-AA1C-8B4E-8D0B-CFBBB2A4F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5" name="Rectangle 154">
              <a:extLst>
                <a:ext uri="{FF2B5EF4-FFF2-40B4-BE49-F238E27FC236}">
                  <a16:creationId xmlns:a16="http://schemas.microsoft.com/office/drawing/2014/main" id="{435BB581-5D52-C345-BA75-358EC9A43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06" name="Freeform 146">
            <a:extLst>
              <a:ext uri="{FF2B5EF4-FFF2-40B4-BE49-F238E27FC236}">
                <a16:creationId xmlns:a16="http://schemas.microsoft.com/office/drawing/2014/main" id="{8EB20ED3-9276-204C-BA00-A485E0531DD2}"/>
              </a:ext>
            </a:extLst>
          </p:cNvPr>
          <p:cNvSpPr>
            <a:spLocks/>
          </p:cNvSpPr>
          <p:nvPr/>
        </p:nvSpPr>
        <p:spPr bwMode="auto">
          <a:xfrm>
            <a:off x="6349856" y="4425232"/>
            <a:ext cx="2173287" cy="1989137"/>
          </a:xfrm>
          <a:custGeom>
            <a:avLst/>
            <a:gdLst>
              <a:gd name="T0" fmla="*/ 2147483647 w 1369"/>
              <a:gd name="T1" fmla="*/ 2147483647 h 1253"/>
              <a:gd name="T2" fmla="*/ 2147483647 w 1369"/>
              <a:gd name="T3" fmla="*/ 2147483647 h 1253"/>
              <a:gd name="T4" fmla="*/ 2147483647 w 1369"/>
              <a:gd name="T5" fmla="*/ 2147483647 h 1253"/>
              <a:gd name="T6" fmla="*/ 0 w 1369"/>
              <a:gd name="T7" fmla="*/ 2147483647 h 1253"/>
              <a:gd name="T8" fmla="*/ 2147483647 w 1369"/>
              <a:gd name="T9" fmla="*/ 0 h 1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69" h="1253">
                <a:moveTo>
                  <a:pt x="1369" y="216"/>
                </a:moveTo>
                <a:lnTo>
                  <a:pt x="1362" y="1252"/>
                </a:lnTo>
                <a:lnTo>
                  <a:pt x="16" y="1253"/>
                </a:lnTo>
                <a:lnTo>
                  <a:pt x="0" y="121"/>
                </a:lnTo>
                <a:lnTo>
                  <a:pt x="19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7" name="Freeform 147">
            <a:extLst>
              <a:ext uri="{FF2B5EF4-FFF2-40B4-BE49-F238E27FC236}">
                <a16:creationId xmlns:a16="http://schemas.microsoft.com/office/drawing/2014/main" id="{911482D4-C931-F64A-A760-F208DA9E7FB6}"/>
              </a:ext>
            </a:extLst>
          </p:cNvPr>
          <p:cNvSpPr>
            <a:spLocks/>
          </p:cNvSpPr>
          <p:nvPr/>
        </p:nvSpPr>
        <p:spPr bwMode="auto">
          <a:xfrm>
            <a:off x="6468918" y="4456982"/>
            <a:ext cx="1984375" cy="1876425"/>
          </a:xfrm>
          <a:custGeom>
            <a:avLst/>
            <a:gdLst>
              <a:gd name="T0" fmla="*/ 2147483647 w 1250"/>
              <a:gd name="T1" fmla="*/ 2147483647 h 1182"/>
              <a:gd name="T2" fmla="*/ 2147483647 w 1250"/>
              <a:gd name="T3" fmla="*/ 2147483647 h 1182"/>
              <a:gd name="T4" fmla="*/ 2147483647 w 1250"/>
              <a:gd name="T5" fmla="*/ 2147483647 h 1182"/>
              <a:gd name="T6" fmla="*/ 0 w 1250"/>
              <a:gd name="T7" fmla="*/ 2147483647 h 1182"/>
              <a:gd name="T8" fmla="*/ 2147483647 w 1250"/>
              <a:gd name="T9" fmla="*/ 0 h 1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50" h="1182">
                <a:moveTo>
                  <a:pt x="1250" y="190"/>
                </a:moveTo>
                <a:lnTo>
                  <a:pt x="1244" y="1182"/>
                </a:lnTo>
                <a:lnTo>
                  <a:pt x="19" y="1181"/>
                </a:lnTo>
                <a:lnTo>
                  <a:pt x="0" y="155"/>
                </a:lnTo>
                <a:lnTo>
                  <a:pt x="17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8" name="Oval 36">
            <a:extLst>
              <a:ext uri="{FF2B5EF4-FFF2-40B4-BE49-F238E27FC236}">
                <a16:creationId xmlns:a16="http://schemas.microsoft.com/office/drawing/2014/main" id="{6C459D77-5631-504A-9CB0-A48BD9C61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9018" y="4536357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060931" y="4663331"/>
            <a:ext cx="555332" cy="71510"/>
            <a:chOff x="1420065" y="5012608"/>
            <a:chExt cx="555332" cy="71510"/>
          </a:xfrm>
        </p:grpSpPr>
        <p:sp>
          <p:nvSpPr>
            <p:cNvPr id="210" name="Oval 166">
              <a:extLst>
                <a:ext uri="{FF2B5EF4-FFF2-40B4-BE49-F238E27FC236}">
                  <a16:creationId xmlns:a16="http://schemas.microsoft.com/office/drawing/2014/main" id="{ADD1825C-C7DB-6844-A3DF-BCF2BA1F0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065" y="5012608"/>
              <a:ext cx="196850" cy="69850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1" name="Oval 167">
              <a:extLst>
                <a:ext uri="{FF2B5EF4-FFF2-40B4-BE49-F238E27FC236}">
                  <a16:creationId xmlns:a16="http://schemas.microsoft.com/office/drawing/2014/main" id="{0600B33C-3B3C-0646-85DB-B042B7A87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547" y="5014268"/>
              <a:ext cx="196850" cy="69850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12" name="Freeform 168">
            <a:extLst>
              <a:ext uri="{FF2B5EF4-FFF2-40B4-BE49-F238E27FC236}">
                <a16:creationId xmlns:a16="http://schemas.microsoft.com/office/drawing/2014/main" id="{202E5E96-F7A0-1448-90F0-6A79F4073978}"/>
              </a:ext>
            </a:extLst>
          </p:cNvPr>
          <p:cNvSpPr>
            <a:spLocks/>
          </p:cNvSpPr>
          <p:nvPr/>
        </p:nvSpPr>
        <p:spPr bwMode="auto">
          <a:xfrm>
            <a:off x="5311630" y="3275882"/>
            <a:ext cx="688975" cy="1435100"/>
          </a:xfrm>
          <a:custGeom>
            <a:avLst/>
            <a:gdLst>
              <a:gd name="T0" fmla="*/ 434 w 434"/>
              <a:gd name="T1" fmla="*/ 904 h 904"/>
              <a:gd name="T2" fmla="*/ 2 w 434"/>
              <a:gd name="T3" fmla="*/ 902 h 904"/>
              <a:gd name="T4" fmla="*/ 0 w 434"/>
              <a:gd name="T5" fmla="*/ 0 h 9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4" h="904">
                <a:moveTo>
                  <a:pt x="434" y="904"/>
                </a:moveTo>
                <a:lnTo>
                  <a:pt x="2" y="902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13" name="Group 172">
            <a:extLst>
              <a:ext uri="{FF2B5EF4-FFF2-40B4-BE49-F238E27FC236}">
                <a16:creationId xmlns:a16="http://schemas.microsoft.com/office/drawing/2014/main" id="{A2D29F5F-484F-7547-9B9A-8974E37BD10F}"/>
              </a:ext>
            </a:extLst>
          </p:cNvPr>
          <p:cNvGrpSpPr>
            <a:grpSpLocks/>
          </p:cNvGrpSpPr>
          <p:nvPr/>
        </p:nvGrpSpPr>
        <p:grpSpPr bwMode="auto">
          <a:xfrm>
            <a:off x="6211743" y="3239369"/>
            <a:ext cx="1047750" cy="1441450"/>
            <a:chOff x="2432" y="1758"/>
            <a:chExt cx="660" cy="908"/>
          </a:xfrm>
        </p:grpSpPr>
        <p:sp>
          <p:nvSpPr>
            <p:cNvPr id="214" name="Oval 170">
              <a:extLst>
                <a:ext uri="{FF2B5EF4-FFF2-40B4-BE49-F238E27FC236}">
                  <a16:creationId xmlns:a16="http://schemas.microsoft.com/office/drawing/2014/main" id="{E03C7F13-7247-C24D-85C2-723A1405F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2564"/>
              <a:ext cx="144" cy="10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5" name="Freeform 171">
              <a:extLst>
                <a:ext uri="{FF2B5EF4-FFF2-40B4-BE49-F238E27FC236}">
                  <a16:creationId xmlns:a16="http://schemas.microsoft.com/office/drawing/2014/main" id="{9BC6BA8A-16A3-F446-97F4-767748284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" y="1758"/>
              <a:ext cx="586" cy="810"/>
            </a:xfrm>
            <a:custGeom>
              <a:avLst/>
              <a:gdLst>
                <a:gd name="T0" fmla="*/ 0 w 586"/>
                <a:gd name="T1" fmla="*/ 810 h 810"/>
                <a:gd name="T2" fmla="*/ 2 w 586"/>
                <a:gd name="T3" fmla="*/ 808 h 810"/>
                <a:gd name="T4" fmla="*/ 2 w 586"/>
                <a:gd name="T5" fmla="*/ 170 h 810"/>
                <a:gd name="T6" fmla="*/ 586 w 586"/>
                <a:gd name="T7" fmla="*/ 0 h 8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810">
                  <a:moveTo>
                    <a:pt x="0" y="810"/>
                  </a:moveTo>
                  <a:lnTo>
                    <a:pt x="2" y="808"/>
                  </a:lnTo>
                  <a:lnTo>
                    <a:pt x="2" y="170"/>
                  </a:lnTo>
                  <a:lnTo>
                    <a:pt x="586" y="0"/>
                  </a:lnTo>
                </a:path>
              </a:pathLst>
            </a:custGeom>
            <a:noFill/>
            <a:ln w="127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16" name="Group 179">
            <a:extLst>
              <a:ext uri="{FF2B5EF4-FFF2-40B4-BE49-F238E27FC236}">
                <a16:creationId xmlns:a16="http://schemas.microsoft.com/office/drawing/2014/main" id="{D0DD382B-DAC3-2346-B02D-B07D99212014}"/>
              </a:ext>
            </a:extLst>
          </p:cNvPr>
          <p:cNvGrpSpPr>
            <a:grpSpLocks/>
          </p:cNvGrpSpPr>
          <p:nvPr/>
        </p:nvGrpSpPr>
        <p:grpSpPr bwMode="auto">
          <a:xfrm>
            <a:off x="2511281" y="5555532"/>
            <a:ext cx="800100" cy="828675"/>
            <a:chOff x="-44" y="1473"/>
            <a:chExt cx="981" cy="1105"/>
          </a:xfrm>
        </p:grpSpPr>
        <p:pic>
          <p:nvPicPr>
            <p:cNvPr id="217" name="Picture 180" descr="desktop_computer_stylized_medium">
              <a:extLst>
                <a:ext uri="{FF2B5EF4-FFF2-40B4-BE49-F238E27FC236}">
                  <a16:creationId xmlns:a16="http://schemas.microsoft.com/office/drawing/2014/main" id="{DED124CB-DBF2-BA4A-A3F5-D0D2EE27E0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8" name="Freeform 181">
              <a:extLst>
                <a:ext uri="{FF2B5EF4-FFF2-40B4-BE49-F238E27FC236}">
                  <a16:creationId xmlns:a16="http://schemas.microsoft.com/office/drawing/2014/main" id="{45C70753-F80F-0E44-A5BE-EA6A010301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19" name="Group 182">
            <a:extLst>
              <a:ext uri="{FF2B5EF4-FFF2-40B4-BE49-F238E27FC236}">
                <a16:creationId xmlns:a16="http://schemas.microsoft.com/office/drawing/2014/main" id="{8C1F52F1-3DCD-D94D-B922-F8CEBAB5F0B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493106" y="5469807"/>
            <a:ext cx="788987" cy="782637"/>
            <a:chOff x="-44" y="1473"/>
            <a:chExt cx="981" cy="1105"/>
          </a:xfrm>
        </p:grpSpPr>
        <p:pic>
          <p:nvPicPr>
            <p:cNvPr id="220" name="Picture 183" descr="desktop_computer_stylized_medium">
              <a:extLst>
                <a:ext uri="{FF2B5EF4-FFF2-40B4-BE49-F238E27FC236}">
                  <a16:creationId xmlns:a16="http://schemas.microsoft.com/office/drawing/2014/main" id="{E6083DB7-3B07-6F40-9810-0033E2E06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1" name="Freeform 184">
              <a:extLst>
                <a:ext uri="{FF2B5EF4-FFF2-40B4-BE49-F238E27FC236}">
                  <a16:creationId xmlns:a16="http://schemas.microsoft.com/office/drawing/2014/main" id="{28CB0DC7-F192-5840-BCC3-B9D6621060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5083031" y="5055469"/>
            <a:ext cx="358775" cy="704850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55" name="Group 176">
            <a:extLst>
              <a:ext uri="{FF2B5EF4-FFF2-40B4-BE49-F238E27FC236}">
                <a16:creationId xmlns:a16="http://schemas.microsoft.com/office/drawing/2014/main" id="{A688A9DA-2CE4-9245-B0CF-12C3AB6DA03D}"/>
              </a:ext>
            </a:extLst>
          </p:cNvPr>
          <p:cNvGrpSpPr>
            <a:grpSpLocks/>
          </p:cNvGrpSpPr>
          <p:nvPr/>
        </p:nvGrpSpPr>
        <p:grpSpPr bwMode="auto">
          <a:xfrm>
            <a:off x="1183088" y="1563001"/>
            <a:ext cx="4826032" cy="1719654"/>
            <a:chOff x="5" y="727"/>
            <a:chExt cx="2460" cy="1047"/>
          </a:xfrm>
        </p:grpSpPr>
        <p:sp>
          <p:nvSpPr>
            <p:cNvPr id="256" name="Text Box 45">
              <a:extLst>
                <a:ext uri="{FF2B5EF4-FFF2-40B4-BE49-F238E27FC236}">
                  <a16:creationId xmlns:a16="http://schemas.microsoft.com/office/drawing/2014/main" id="{08227C49-D6DA-834A-88D1-4F61E7C3A2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" y="1101"/>
              <a:ext cx="2332" cy="6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handle data from multiple</a:t>
              </a:r>
            </a:p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sockets, add transport header (later used for demultiplexing)</a:t>
              </a:r>
            </a:p>
          </p:txBody>
        </p:sp>
        <p:sp>
          <p:nvSpPr>
            <p:cNvPr id="257" name="Rectangle 46">
              <a:extLst>
                <a:ext uri="{FF2B5EF4-FFF2-40B4-BE49-F238E27FC236}">
                  <a16:creationId xmlns:a16="http://schemas.microsoft.com/office/drawing/2014/main" id="{3B2C1C25-63A3-9D42-A34A-56DE5B3AC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" y="901"/>
              <a:ext cx="2298" cy="873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258" name="Group 47">
              <a:extLst>
                <a:ext uri="{FF2B5EF4-FFF2-40B4-BE49-F238E27FC236}">
                  <a16:creationId xmlns:a16="http://schemas.microsoft.com/office/drawing/2014/main" id="{9141C6D7-5B52-C14E-B286-0BE1FAEACC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" y="727"/>
              <a:ext cx="1854" cy="375"/>
              <a:chOff x="869" y="3567"/>
              <a:chExt cx="1780" cy="375"/>
            </a:xfrm>
          </p:grpSpPr>
          <p:sp>
            <p:nvSpPr>
              <p:cNvPr id="259" name="Rectangle 48">
                <a:extLst>
                  <a:ext uri="{FF2B5EF4-FFF2-40B4-BE49-F238E27FC236}">
                    <a16:creationId xmlns:a16="http://schemas.microsoft.com/office/drawing/2014/main" id="{9B8AF1CA-3C6F-F243-9464-0DF4CA71C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6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0" name="Text Box 49">
                <a:extLst>
                  <a:ext uri="{FF2B5EF4-FFF2-40B4-BE49-F238E27FC236}">
                    <a16:creationId xmlns:a16="http://schemas.microsoft.com/office/drawing/2014/main" id="{70A5AF43-DDA0-2A40-9B92-B39F358268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9" y="3567"/>
                <a:ext cx="1780" cy="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multiplexing as sender:</a:t>
                </a:r>
              </a:p>
            </p:txBody>
          </p:sp>
        </p:grpSp>
      </p:grpSp>
      <p:sp>
        <p:nvSpPr>
          <p:cNvPr id="169" name="Freeform 142">
            <a:extLst>
              <a:ext uri="{FF2B5EF4-FFF2-40B4-BE49-F238E27FC236}">
                <a16:creationId xmlns:a16="http://schemas.microsoft.com/office/drawing/2014/main" id="{9633E13F-8D02-CA4B-A3EB-E64D4EB42802}"/>
              </a:ext>
            </a:extLst>
          </p:cNvPr>
          <p:cNvSpPr>
            <a:spLocks/>
          </p:cNvSpPr>
          <p:nvPr/>
        </p:nvSpPr>
        <p:spPr bwMode="auto">
          <a:xfrm>
            <a:off x="4198793" y="4458569"/>
            <a:ext cx="1962150" cy="1897063"/>
          </a:xfrm>
          <a:custGeom>
            <a:avLst/>
            <a:gdLst>
              <a:gd name="T0" fmla="*/ 0 w 1236"/>
              <a:gd name="T1" fmla="*/ 2147483647 h 1195"/>
              <a:gd name="T2" fmla="*/ 2147483647 w 1236"/>
              <a:gd name="T3" fmla="*/ 2147483647 h 1195"/>
              <a:gd name="T4" fmla="*/ 2147483647 w 1236"/>
              <a:gd name="T5" fmla="*/ 2147483647 h 1195"/>
              <a:gd name="T6" fmla="*/ 2147483647 w 1236"/>
              <a:gd name="T7" fmla="*/ 2147483647 h 1195"/>
              <a:gd name="T8" fmla="*/ 2147483647 w 1236"/>
              <a:gd name="T9" fmla="*/ 0 h 1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36" h="1195">
                <a:moveTo>
                  <a:pt x="0" y="202"/>
                </a:moveTo>
                <a:lnTo>
                  <a:pt x="6" y="1194"/>
                </a:lnTo>
                <a:lnTo>
                  <a:pt x="1236" y="1195"/>
                </a:lnTo>
                <a:lnTo>
                  <a:pt x="1227" y="150"/>
                </a:lnTo>
                <a:lnTo>
                  <a:pt x="1069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" name="Freeform 141">
            <a:extLst>
              <a:ext uri="{FF2B5EF4-FFF2-40B4-BE49-F238E27FC236}">
                <a16:creationId xmlns:a16="http://schemas.microsoft.com/office/drawing/2014/main" id="{68E70704-F4BA-164C-AD06-3859E25D67E2}"/>
              </a:ext>
            </a:extLst>
          </p:cNvPr>
          <p:cNvSpPr>
            <a:spLocks/>
          </p:cNvSpPr>
          <p:nvPr/>
        </p:nvSpPr>
        <p:spPr bwMode="auto">
          <a:xfrm>
            <a:off x="4135293" y="4433169"/>
            <a:ext cx="2160588" cy="1989138"/>
          </a:xfrm>
          <a:custGeom>
            <a:avLst/>
            <a:gdLst>
              <a:gd name="T0" fmla="*/ 0 w 1361"/>
              <a:gd name="T1" fmla="*/ 2147483647 h 1253"/>
              <a:gd name="T2" fmla="*/ 2147483647 w 1361"/>
              <a:gd name="T3" fmla="*/ 2147483647 h 1253"/>
              <a:gd name="T4" fmla="*/ 2147483647 w 1361"/>
              <a:gd name="T5" fmla="*/ 2147483647 h 1253"/>
              <a:gd name="T6" fmla="*/ 2147483647 w 1361"/>
              <a:gd name="T7" fmla="*/ 2147483647 h 1253"/>
              <a:gd name="T8" fmla="*/ 2147483647 w 1361"/>
              <a:gd name="T9" fmla="*/ 2147483647 h 1253"/>
              <a:gd name="T10" fmla="*/ 2147483647 w 1361"/>
              <a:gd name="T11" fmla="*/ 0 h 12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1" h="1253">
                <a:moveTo>
                  <a:pt x="0" y="216"/>
                </a:moveTo>
                <a:lnTo>
                  <a:pt x="7" y="1252"/>
                </a:lnTo>
                <a:lnTo>
                  <a:pt x="1320" y="1253"/>
                </a:lnTo>
                <a:lnTo>
                  <a:pt x="1361" y="1252"/>
                </a:lnTo>
                <a:lnTo>
                  <a:pt x="1353" y="114"/>
                </a:lnTo>
                <a:lnTo>
                  <a:pt x="1178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450940" y="4321755"/>
            <a:ext cx="3748969" cy="114880"/>
            <a:chOff x="4450940" y="4321755"/>
            <a:chExt cx="3748969" cy="114880"/>
          </a:xfrm>
        </p:grpSpPr>
        <p:sp>
          <p:nvSpPr>
            <p:cNvPr id="6" name="Left-Right Arrow 5"/>
            <p:cNvSpPr/>
            <p:nvPr/>
          </p:nvSpPr>
          <p:spPr>
            <a:xfrm rot="20821812">
              <a:off x="4450940" y="4321755"/>
              <a:ext cx="1216152" cy="99004"/>
            </a:xfrm>
            <a:prstGeom prst="leftRightArrow">
              <a:avLst/>
            </a:prstGeom>
            <a:solidFill>
              <a:srgbClr val="000090"/>
            </a:solidFill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1" name="Left-Right Arrow 260"/>
            <p:cNvSpPr/>
            <p:nvPr/>
          </p:nvSpPr>
          <p:spPr>
            <a:xfrm rot="778188" flipV="1">
              <a:off x="6983757" y="4337631"/>
              <a:ext cx="1216152" cy="99004"/>
            </a:xfrm>
            <a:prstGeom prst="leftRightArrow">
              <a:avLst/>
            </a:prstGeom>
            <a:solidFill>
              <a:srgbClr val="000090"/>
            </a:solidFill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054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  <p:bldP spid="207" grpId="0" animBg="1"/>
      <p:bldP spid="212" grpId="0" animBg="1"/>
      <p:bldP spid="212" grpId="1" animBg="1"/>
      <p:bldP spid="169" grpId="0" animBg="1"/>
      <p:bldP spid="16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Connection-oriented demultiplexing: example</a:t>
            </a:r>
          </a:p>
        </p:txBody>
      </p:sp>
      <p:sp>
        <p:nvSpPr>
          <p:cNvPr id="525" name="Freeform 5">
            <a:extLst>
              <a:ext uri="{FF2B5EF4-FFF2-40B4-BE49-F238E27FC236}">
                <a16:creationId xmlns:a16="http://schemas.microsoft.com/office/drawing/2014/main" id="{7563D6BB-009E-434A-9515-A6EAB0387E14}"/>
              </a:ext>
            </a:extLst>
          </p:cNvPr>
          <p:cNvSpPr>
            <a:spLocks/>
          </p:cNvSpPr>
          <p:nvPr/>
        </p:nvSpPr>
        <p:spPr bwMode="auto">
          <a:xfrm>
            <a:off x="4454236" y="1478017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6" name="Freeform 6">
            <a:extLst>
              <a:ext uri="{FF2B5EF4-FFF2-40B4-BE49-F238E27FC236}">
                <a16:creationId xmlns:a16="http://schemas.microsoft.com/office/drawing/2014/main" id="{C4ABCFDA-E140-9C42-81C9-A5B5F6C446B3}"/>
              </a:ext>
            </a:extLst>
          </p:cNvPr>
          <p:cNvSpPr>
            <a:spLocks/>
          </p:cNvSpPr>
          <p:nvPr/>
        </p:nvSpPr>
        <p:spPr bwMode="auto">
          <a:xfrm>
            <a:off x="2052349" y="1657405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7" name="Rectangle 23">
            <a:extLst>
              <a:ext uri="{FF2B5EF4-FFF2-40B4-BE49-F238E27FC236}">
                <a16:creationId xmlns:a16="http://schemas.microsoft.com/office/drawing/2014/main" id="{614F9B0E-1109-CC4B-8E75-55A6C74E6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286" y="1624067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8" name="Rectangle 24">
            <a:extLst>
              <a:ext uri="{FF2B5EF4-FFF2-40B4-BE49-F238E27FC236}">
                <a16:creationId xmlns:a16="http://schemas.microsoft.com/office/drawing/2014/main" id="{CBD89C10-5030-2D42-A25D-BFEC970A8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186" y="1678042"/>
            <a:ext cx="1273175" cy="197961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9" name="Line 25">
            <a:extLst>
              <a:ext uri="{FF2B5EF4-FFF2-40B4-BE49-F238E27FC236}">
                <a16:creationId xmlns:a16="http://schemas.microsoft.com/office/drawing/2014/main" id="{8D7EF085-D57A-E243-98DA-BEAC54BDE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9711" y="2438455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0" name="Text Box 26">
            <a:extLst>
              <a:ext uri="{FF2B5EF4-FFF2-40B4-BE49-F238E27FC236}">
                <a16:creationId xmlns:a16="http://schemas.microsoft.com/office/drawing/2014/main" id="{0ED9175A-7497-DD4F-9C18-ACF0B19F7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6849" y="2420992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531" name="Line 27">
            <a:extLst>
              <a:ext uri="{FF2B5EF4-FFF2-40B4-BE49-F238E27FC236}">
                <a16:creationId xmlns:a16="http://schemas.microsoft.com/office/drawing/2014/main" id="{FD58D124-018E-3848-9BB8-DBD51A4D85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7649" y="2759130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2" name="Line 28">
            <a:extLst>
              <a:ext uri="{FF2B5EF4-FFF2-40B4-BE49-F238E27FC236}">
                <a16:creationId xmlns:a16="http://schemas.microsoft.com/office/drawing/2014/main" id="{15074162-585A-BC41-91A3-96670F6761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3361" y="306869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3" name="Line 29">
            <a:extLst>
              <a:ext uri="{FF2B5EF4-FFF2-40B4-BE49-F238E27FC236}">
                <a16:creationId xmlns:a16="http://schemas.microsoft.com/office/drawing/2014/main" id="{23B1C83D-9CD1-7141-80E9-B23AF1A12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3361" y="335444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4" name="Text Box 26">
            <a:extLst>
              <a:ext uri="{FF2B5EF4-FFF2-40B4-BE49-F238E27FC236}">
                <a16:creationId xmlns:a16="http://schemas.microsoft.com/office/drawing/2014/main" id="{18FD1BAC-22E0-E743-8D85-AD83603D9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1774" y="1668517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535" name="Text Box 26">
            <a:extLst>
              <a:ext uri="{FF2B5EF4-FFF2-40B4-BE49-F238E27FC236}">
                <a16:creationId xmlns:a16="http://schemas.microsoft.com/office/drawing/2014/main" id="{FA894B51-006F-1749-B20E-08F2DE801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7324" y="3325867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536" name="Text Box 26">
            <a:extLst>
              <a:ext uri="{FF2B5EF4-FFF2-40B4-BE49-F238E27FC236}">
                <a16:creationId xmlns:a16="http://schemas.microsoft.com/office/drawing/2014/main" id="{986C06D0-2FCC-3C4A-8B26-E47FEACB6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374" y="3040117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537" name="Text Box 26">
            <a:extLst>
              <a:ext uri="{FF2B5EF4-FFF2-40B4-BE49-F238E27FC236}">
                <a16:creationId xmlns:a16="http://schemas.microsoft.com/office/drawing/2014/main" id="{D076C0F4-C178-3E40-A5A0-D9949817A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6849" y="2744842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538" name="Oval 19">
            <a:extLst>
              <a:ext uri="{FF2B5EF4-FFF2-40B4-BE49-F238E27FC236}">
                <a16:creationId xmlns:a16="http://schemas.microsoft.com/office/drawing/2014/main" id="{2A71094C-18F7-1C46-8C86-7D8D2BCF2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6736" y="1954267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P1</a:t>
            </a:r>
          </a:p>
        </p:txBody>
      </p:sp>
      <p:grpSp>
        <p:nvGrpSpPr>
          <p:cNvPr id="539" name="Group 20">
            <a:extLst>
              <a:ext uri="{FF2B5EF4-FFF2-40B4-BE49-F238E27FC236}">
                <a16:creationId xmlns:a16="http://schemas.microsoft.com/office/drawing/2014/main" id="{554821E9-E611-EF4C-B4ED-D5A7C0CB1055}"/>
              </a:ext>
            </a:extLst>
          </p:cNvPr>
          <p:cNvGrpSpPr>
            <a:grpSpLocks/>
          </p:cNvGrpSpPr>
          <p:nvPr/>
        </p:nvGrpSpPr>
        <p:grpSpPr bwMode="auto">
          <a:xfrm>
            <a:off x="2834986" y="2278117"/>
            <a:ext cx="620713" cy="228600"/>
            <a:chOff x="1287" y="2524"/>
            <a:chExt cx="260" cy="100"/>
          </a:xfrm>
        </p:grpSpPr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BEBEC012-39DF-A541-830E-6FF13ADAE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C54558CA-8722-654B-8BA0-93D5C1A67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4ECE78D1-C229-D44C-8946-E5D845D77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5E3A5BD1-1D56-EA42-9427-8F0D4DE45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544" name="Rectangle 23">
            <a:extLst>
              <a:ext uri="{FF2B5EF4-FFF2-40B4-BE49-F238E27FC236}">
                <a16:creationId xmlns:a16="http://schemas.microsoft.com/office/drawing/2014/main" id="{9E1F493A-E899-D74E-919F-F4A60AE16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011" y="1390705"/>
            <a:ext cx="2254250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45" name="Rectangle 24">
            <a:extLst>
              <a:ext uri="{FF2B5EF4-FFF2-40B4-BE49-F238E27FC236}">
                <a16:creationId xmlns:a16="http://schemas.microsoft.com/office/drawing/2014/main" id="{49A0180F-5303-6E4C-99BF-19A56AAC7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3036" y="1468492"/>
            <a:ext cx="2225675" cy="197961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46" name="Text Box 26">
            <a:extLst>
              <a:ext uri="{FF2B5EF4-FFF2-40B4-BE49-F238E27FC236}">
                <a16:creationId xmlns:a16="http://schemas.microsoft.com/office/drawing/2014/main" id="{23645F4E-01B1-3349-9A7F-2F24FC4C2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486" y="2197155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547" name="Text Box 26">
            <a:extLst>
              <a:ext uri="{FF2B5EF4-FFF2-40B4-BE49-F238E27FC236}">
                <a16:creationId xmlns:a16="http://schemas.microsoft.com/office/drawing/2014/main" id="{9BED65C6-B309-8B4D-A068-E19EDFD11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461" y="1420867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548" name="Text Box 26">
            <a:extLst>
              <a:ext uri="{FF2B5EF4-FFF2-40B4-BE49-F238E27FC236}">
                <a16:creationId xmlns:a16="http://schemas.microsoft.com/office/drawing/2014/main" id="{3CB9E7E9-E087-BE49-8C38-35C7E48BA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2136" y="3102030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549" name="Text Box 26">
            <a:extLst>
              <a:ext uri="{FF2B5EF4-FFF2-40B4-BE49-F238E27FC236}">
                <a16:creationId xmlns:a16="http://schemas.microsoft.com/office/drawing/2014/main" id="{75F58D18-0976-1447-9AE8-E0B265BD8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2136" y="2816280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550" name="Oval 36">
            <a:extLst>
              <a:ext uri="{FF2B5EF4-FFF2-40B4-BE49-F238E27FC236}">
                <a16:creationId xmlns:a16="http://schemas.microsoft.com/office/drawing/2014/main" id="{2A7F5798-BB67-5141-90FB-F51D589E3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2099" y="1727255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P4</a:t>
            </a:r>
          </a:p>
        </p:txBody>
      </p:sp>
      <p:sp>
        <p:nvSpPr>
          <p:cNvPr id="551" name="Rectangle 23">
            <a:extLst>
              <a:ext uri="{FF2B5EF4-FFF2-40B4-BE49-F238E27FC236}">
                <a16:creationId xmlns:a16="http://schemas.microsoft.com/office/drawing/2014/main" id="{32D4A7B1-DBDA-2B47-8511-4BF8176AC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324" y="1616130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2" name="Rectangle 24">
            <a:extLst>
              <a:ext uri="{FF2B5EF4-FFF2-40B4-BE49-F238E27FC236}">
                <a16:creationId xmlns:a16="http://schemas.microsoft.com/office/drawing/2014/main" id="{DAED2C2D-612B-9147-A573-0082B4910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474" y="1657405"/>
            <a:ext cx="1631950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3" name="Text Box 26">
            <a:extLst>
              <a:ext uri="{FF2B5EF4-FFF2-40B4-BE49-F238E27FC236}">
                <a16:creationId xmlns:a16="http://schemas.microsoft.com/office/drawing/2014/main" id="{892F681F-FE7B-A849-886C-3DB4B7150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0886" y="2413055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554" name="Text Box 26">
            <a:extLst>
              <a:ext uri="{FF2B5EF4-FFF2-40B4-BE49-F238E27FC236}">
                <a16:creationId xmlns:a16="http://schemas.microsoft.com/office/drawing/2014/main" id="{5491EDD3-2B63-BB4B-87FA-02E376F65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5811" y="1660580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555" name="Text Box 26">
            <a:extLst>
              <a:ext uri="{FF2B5EF4-FFF2-40B4-BE49-F238E27FC236}">
                <a16:creationId xmlns:a16="http://schemas.microsoft.com/office/drawing/2014/main" id="{0FB3A86D-FFE9-EE49-AD2D-1E57E4F89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3749" y="3317930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556" name="Text Box 26">
            <a:extLst>
              <a:ext uri="{FF2B5EF4-FFF2-40B4-BE49-F238E27FC236}">
                <a16:creationId xmlns:a16="http://schemas.microsoft.com/office/drawing/2014/main" id="{9835580D-BB7F-E64A-B442-691428929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0411" y="3032180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557" name="Text Box 26">
            <a:extLst>
              <a:ext uri="{FF2B5EF4-FFF2-40B4-BE49-F238E27FC236}">
                <a16:creationId xmlns:a16="http://schemas.microsoft.com/office/drawing/2014/main" id="{31A0CB7D-BCCB-D34A-A890-C07347817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0886" y="2736905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558" name="Oval 53">
            <a:extLst>
              <a:ext uri="{FF2B5EF4-FFF2-40B4-BE49-F238E27FC236}">
                <a16:creationId xmlns:a16="http://schemas.microsoft.com/office/drawing/2014/main" id="{F992062B-7A21-DE43-9A4C-83CB3E9CB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436" y="1954267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P2</a:t>
            </a:r>
          </a:p>
        </p:txBody>
      </p:sp>
      <p:sp>
        <p:nvSpPr>
          <p:cNvPr id="559" name="Freeform 54">
            <a:extLst>
              <a:ext uri="{FF2B5EF4-FFF2-40B4-BE49-F238E27FC236}">
                <a16:creationId xmlns:a16="http://schemas.microsoft.com/office/drawing/2014/main" id="{AC38FC98-798D-384B-B25B-E64D646DDFC5}"/>
              </a:ext>
            </a:extLst>
          </p:cNvPr>
          <p:cNvSpPr>
            <a:spLocks/>
          </p:cNvSpPr>
          <p:nvPr/>
        </p:nvSpPr>
        <p:spPr bwMode="auto">
          <a:xfrm>
            <a:off x="9661236" y="1636767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68" name="Text Box 93">
            <a:extLst>
              <a:ext uri="{FF2B5EF4-FFF2-40B4-BE49-F238E27FC236}">
                <a16:creationId xmlns:a16="http://schemas.microsoft.com/office/drawing/2014/main" id="{28913095-A052-0A42-8972-4D75538256A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723736" y="4418067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host: IP address A</a:t>
            </a:r>
          </a:p>
        </p:txBody>
      </p:sp>
      <p:sp>
        <p:nvSpPr>
          <p:cNvPr id="569" name="Text Box 94">
            <a:extLst>
              <a:ext uri="{FF2B5EF4-FFF2-40B4-BE49-F238E27FC236}">
                <a16:creationId xmlns:a16="http://schemas.microsoft.com/office/drawing/2014/main" id="{E982CF1A-0928-6A45-8462-D083EBC09BA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9480261" y="4314880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host: IP address C</a:t>
            </a:r>
          </a:p>
        </p:txBody>
      </p:sp>
      <p:sp>
        <p:nvSpPr>
          <p:cNvPr id="570" name="Line 96">
            <a:extLst>
              <a:ext uri="{FF2B5EF4-FFF2-40B4-BE49-F238E27FC236}">
                <a16:creationId xmlns:a16="http://schemas.microsoft.com/office/drawing/2014/main" id="{2EEED614-F433-E440-B256-A6E56708BB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9224" y="3144892"/>
            <a:ext cx="22336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71" name="Line 97">
            <a:extLst>
              <a:ext uri="{FF2B5EF4-FFF2-40B4-BE49-F238E27FC236}">
                <a16:creationId xmlns:a16="http://schemas.microsoft.com/office/drawing/2014/main" id="{098FD8B8-DDC2-8146-812C-346AC97FA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5099" y="2843267"/>
            <a:ext cx="22336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72" name="Text Box 26">
            <a:extLst>
              <a:ext uri="{FF2B5EF4-FFF2-40B4-BE49-F238E27FC236}">
                <a16:creationId xmlns:a16="http://schemas.microsoft.com/office/drawing/2014/main" id="{8BEC305F-DB39-A945-9B16-8D9FBE53F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449" y="2508305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573" name="Line 99">
            <a:extLst>
              <a:ext uri="{FF2B5EF4-FFF2-40B4-BE49-F238E27FC236}">
                <a16:creationId xmlns:a16="http://schemas.microsoft.com/office/drawing/2014/main" id="{7CB610F0-F0BE-7D49-8D7A-0F03DEB1C3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8274" y="2521005"/>
            <a:ext cx="22336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74" name="Line 100">
            <a:extLst>
              <a:ext uri="{FF2B5EF4-FFF2-40B4-BE49-F238E27FC236}">
                <a16:creationId xmlns:a16="http://schemas.microsoft.com/office/drawing/2014/main" id="{1D31CBE9-4A8E-BC4A-A036-BA509B6CF5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1449" y="2198742"/>
            <a:ext cx="22336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575" name="Group 101">
            <a:extLst>
              <a:ext uri="{FF2B5EF4-FFF2-40B4-BE49-F238E27FC236}">
                <a16:creationId xmlns:a16="http://schemas.microsoft.com/office/drawing/2014/main" id="{91441727-AAD7-1140-AF05-A3D324B8DC6B}"/>
              </a:ext>
            </a:extLst>
          </p:cNvPr>
          <p:cNvGrpSpPr>
            <a:grpSpLocks/>
          </p:cNvGrpSpPr>
          <p:nvPr/>
        </p:nvGrpSpPr>
        <p:grpSpPr bwMode="auto">
          <a:xfrm>
            <a:off x="5187661" y="2060630"/>
            <a:ext cx="473075" cy="228600"/>
            <a:chOff x="1287" y="2524"/>
            <a:chExt cx="260" cy="100"/>
          </a:xfrm>
        </p:grpSpPr>
        <p:sp>
          <p:nvSpPr>
            <p:cNvPr id="576" name="Rectangle 102">
              <a:extLst>
                <a:ext uri="{FF2B5EF4-FFF2-40B4-BE49-F238E27FC236}">
                  <a16:creationId xmlns:a16="http://schemas.microsoft.com/office/drawing/2014/main" id="{70206F36-B050-C844-A36F-47D4A71EE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77" name="Rectangle 103">
              <a:extLst>
                <a:ext uri="{FF2B5EF4-FFF2-40B4-BE49-F238E27FC236}">
                  <a16:creationId xmlns:a16="http://schemas.microsoft.com/office/drawing/2014/main" id="{5F70B84F-C600-BF41-9794-BB79AB85B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78" name="Rectangle 104">
              <a:extLst>
                <a:ext uri="{FF2B5EF4-FFF2-40B4-BE49-F238E27FC236}">
                  <a16:creationId xmlns:a16="http://schemas.microsoft.com/office/drawing/2014/main" id="{9352E66B-31B1-0244-9A00-013E38F02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79" name="Rectangle 105">
              <a:extLst>
                <a:ext uri="{FF2B5EF4-FFF2-40B4-BE49-F238E27FC236}">
                  <a16:creationId xmlns:a16="http://schemas.microsoft.com/office/drawing/2014/main" id="{A72F3B32-D2F7-184C-B710-25A136D5D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580" name="Oval 106">
            <a:extLst>
              <a:ext uri="{FF2B5EF4-FFF2-40B4-BE49-F238E27FC236}">
                <a16:creationId xmlns:a16="http://schemas.microsoft.com/office/drawing/2014/main" id="{775F6544-1FEC-F148-8D8D-09EF67871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8936" y="1732017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P6</a:t>
            </a:r>
          </a:p>
        </p:txBody>
      </p:sp>
      <p:sp>
        <p:nvSpPr>
          <p:cNvPr id="581" name="Oval 112">
            <a:extLst>
              <a:ext uri="{FF2B5EF4-FFF2-40B4-BE49-F238E27FC236}">
                <a16:creationId xmlns:a16="http://schemas.microsoft.com/office/drawing/2014/main" id="{1A7AFB65-C131-864D-BB01-D752C9A2B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424" y="173043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P5</a:t>
            </a:r>
          </a:p>
        </p:txBody>
      </p:sp>
      <p:grpSp>
        <p:nvGrpSpPr>
          <p:cNvPr id="582" name="Group 118">
            <a:extLst>
              <a:ext uri="{FF2B5EF4-FFF2-40B4-BE49-F238E27FC236}">
                <a16:creationId xmlns:a16="http://schemas.microsoft.com/office/drawing/2014/main" id="{72BEDA86-D9D6-634C-B8D0-F4A3A594F27F}"/>
              </a:ext>
            </a:extLst>
          </p:cNvPr>
          <p:cNvGrpSpPr>
            <a:grpSpLocks/>
          </p:cNvGrpSpPr>
          <p:nvPr/>
        </p:nvGrpSpPr>
        <p:grpSpPr bwMode="auto">
          <a:xfrm>
            <a:off x="5892511" y="2065392"/>
            <a:ext cx="473075" cy="228600"/>
            <a:chOff x="1287" y="2524"/>
            <a:chExt cx="260" cy="100"/>
          </a:xfrm>
        </p:grpSpPr>
        <p:sp>
          <p:nvSpPr>
            <p:cNvPr id="583" name="Rectangle 119">
              <a:extLst>
                <a:ext uri="{FF2B5EF4-FFF2-40B4-BE49-F238E27FC236}">
                  <a16:creationId xmlns:a16="http://schemas.microsoft.com/office/drawing/2014/main" id="{967F16BC-79F0-D947-BF48-B3D4DFC37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84" name="Rectangle 120">
              <a:extLst>
                <a:ext uri="{FF2B5EF4-FFF2-40B4-BE49-F238E27FC236}">
                  <a16:creationId xmlns:a16="http://schemas.microsoft.com/office/drawing/2014/main" id="{E857091F-6411-DE41-A408-86F159777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85" name="Rectangle 121">
              <a:extLst>
                <a:ext uri="{FF2B5EF4-FFF2-40B4-BE49-F238E27FC236}">
                  <a16:creationId xmlns:a16="http://schemas.microsoft.com/office/drawing/2014/main" id="{10EEFABE-8406-A849-8F8B-3E87430B8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86" name="Rectangle 122">
              <a:extLst>
                <a:ext uri="{FF2B5EF4-FFF2-40B4-BE49-F238E27FC236}">
                  <a16:creationId xmlns:a16="http://schemas.microsoft.com/office/drawing/2014/main" id="{65CA8326-C8A6-0740-8CBC-12905C529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587" name="Group 123">
            <a:extLst>
              <a:ext uri="{FF2B5EF4-FFF2-40B4-BE49-F238E27FC236}">
                <a16:creationId xmlns:a16="http://schemas.microsoft.com/office/drawing/2014/main" id="{997E9D96-904C-5A46-A87E-C65B0FD83028}"/>
              </a:ext>
            </a:extLst>
          </p:cNvPr>
          <p:cNvGrpSpPr>
            <a:grpSpLocks/>
          </p:cNvGrpSpPr>
          <p:nvPr/>
        </p:nvGrpSpPr>
        <p:grpSpPr bwMode="auto">
          <a:xfrm>
            <a:off x="6564024" y="2070155"/>
            <a:ext cx="473075" cy="228600"/>
            <a:chOff x="1287" y="2524"/>
            <a:chExt cx="260" cy="100"/>
          </a:xfrm>
        </p:grpSpPr>
        <p:sp>
          <p:nvSpPr>
            <p:cNvPr id="588" name="Rectangle 124">
              <a:extLst>
                <a:ext uri="{FF2B5EF4-FFF2-40B4-BE49-F238E27FC236}">
                  <a16:creationId xmlns:a16="http://schemas.microsoft.com/office/drawing/2014/main" id="{83A5305C-938A-3540-92FC-D9E6B3AA5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89" name="Rectangle 125">
              <a:extLst>
                <a:ext uri="{FF2B5EF4-FFF2-40B4-BE49-F238E27FC236}">
                  <a16:creationId xmlns:a16="http://schemas.microsoft.com/office/drawing/2014/main" id="{5B51F3FA-BED2-9741-B674-7BC7A9E26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90" name="Rectangle 126">
              <a:extLst>
                <a:ext uri="{FF2B5EF4-FFF2-40B4-BE49-F238E27FC236}">
                  <a16:creationId xmlns:a16="http://schemas.microsoft.com/office/drawing/2014/main" id="{79C8DFFC-9ECB-D741-B85F-80F0EF753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91" name="Rectangle 127">
              <a:extLst>
                <a:ext uri="{FF2B5EF4-FFF2-40B4-BE49-F238E27FC236}">
                  <a16:creationId xmlns:a16="http://schemas.microsoft.com/office/drawing/2014/main" id="{978D323D-4AE7-9141-B532-67630F402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592" name="Line 133">
            <a:extLst>
              <a:ext uri="{FF2B5EF4-FFF2-40B4-BE49-F238E27FC236}">
                <a16:creationId xmlns:a16="http://schemas.microsoft.com/office/drawing/2014/main" id="{B3924FC9-2487-424F-B323-57225BB1F6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7536" y="3360792"/>
            <a:ext cx="1638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93" name="Line 134">
            <a:extLst>
              <a:ext uri="{FF2B5EF4-FFF2-40B4-BE49-F238E27FC236}">
                <a16:creationId xmlns:a16="http://schemas.microsoft.com/office/drawing/2014/main" id="{8C5E5D9B-06EC-8040-963A-0448FFE6513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8011" y="3065517"/>
            <a:ext cx="1638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94" name="Line 135">
            <a:extLst>
              <a:ext uri="{FF2B5EF4-FFF2-40B4-BE49-F238E27FC236}">
                <a16:creationId xmlns:a16="http://schemas.microsoft.com/office/drawing/2014/main" id="{B6E44884-802F-C140-8F4F-ECCAD20C64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8011" y="2770242"/>
            <a:ext cx="1638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95" name="Line 136">
            <a:extLst>
              <a:ext uri="{FF2B5EF4-FFF2-40B4-BE49-F238E27FC236}">
                <a16:creationId xmlns:a16="http://schemas.microsoft.com/office/drawing/2014/main" id="{267911A5-63F3-4640-87F3-C5B06264CB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8011" y="2465442"/>
            <a:ext cx="1638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596" name="Group 128">
            <a:extLst>
              <a:ext uri="{FF2B5EF4-FFF2-40B4-BE49-F238E27FC236}">
                <a16:creationId xmlns:a16="http://schemas.microsoft.com/office/drawing/2014/main" id="{7EE1E98D-B6C0-2C4E-AD21-6D19C0FB7F86}"/>
              </a:ext>
            </a:extLst>
          </p:cNvPr>
          <p:cNvGrpSpPr>
            <a:grpSpLocks/>
          </p:cNvGrpSpPr>
          <p:nvPr/>
        </p:nvGrpSpPr>
        <p:grpSpPr bwMode="auto">
          <a:xfrm>
            <a:off x="8140411" y="2292405"/>
            <a:ext cx="473075" cy="228600"/>
            <a:chOff x="1287" y="2524"/>
            <a:chExt cx="260" cy="100"/>
          </a:xfrm>
        </p:grpSpPr>
        <p:sp>
          <p:nvSpPr>
            <p:cNvPr id="597" name="Rectangle 129">
              <a:extLst>
                <a:ext uri="{FF2B5EF4-FFF2-40B4-BE49-F238E27FC236}">
                  <a16:creationId xmlns:a16="http://schemas.microsoft.com/office/drawing/2014/main" id="{61B34E55-D106-A049-9E71-650BFC4F1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98" name="Rectangle 130">
              <a:extLst>
                <a:ext uri="{FF2B5EF4-FFF2-40B4-BE49-F238E27FC236}">
                  <a16:creationId xmlns:a16="http://schemas.microsoft.com/office/drawing/2014/main" id="{11316511-2186-B14B-B2A0-0967B623A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99" name="Rectangle 131">
              <a:extLst>
                <a:ext uri="{FF2B5EF4-FFF2-40B4-BE49-F238E27FC236}">
                  <a16:creationId xmlns:a16="http://schemas.microsoft.com/office/drawing/2014/main" id="{7A116F04-A632-B845-B528-4E4C72A94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00" name="Rectangle 132">
              <a:extLst>
                <a:ext uri="{FF2B5EF4-FFF2-40B4-BE49-F238E27FC236}">
                  <a16:creationId xmlns:a16="http://schemas.microsoft.com/office/drawing/2014/main" id="{4A85FADB-4AF1-F94D-8774-770D5D087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01" name="Group 137">
            <a:extLst>
              <a:ext uri="{FF2B5EF4-FFF2-40B4-BE49-F238E27FC236}">
                <a16:creationId xmlns:a16="http://schemas.microsoft.com/office/drawing/2014/main" id="{9F60C830-B1B4-8D40-9EFA-BCF609F3183A}"/>
              </a:ext>
            </a:extLst>
          </p:cNvPr>
          <p:cNvGrpSpPr>
            <a:grpSpLocks/>
          </p:cNvGrpSpPr>
          <p:nvPr/>
        </p:nvGrpSpPr>
        <p:grpSpPr bwMode="auto">
          <a:xfrm>
            <a:off x="8935749" y="2282880"/>
            <a:ext cx="473075" cy="228600"/>
            <a:chOff x="1287" y="2524"/>
            <a:chExt cx="260" cy="100"/>
          </a:xfrm>
        </p:grpSpPr>
        <p:sp>
          <p:nvSpPr>
            <p:cNvPr id="602" name="Rectangle 138">
              <a:extLst>
                <a:ext uri="{FF2B5EF4-FFF2-40B4-BE49-F238E27FC236}">
                  <a16:creationId xmlns:a16="http://schemas.microsoft.com/office/drawing/2014/main" id="{6EF6EEDA-22BF-6241-8415-4BAB32D12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03" name="Rectangle 139">
              <a:extLst>
                <a:ext uri="{FF2B5EF4-FFF2-40B4-BE49-F238E27FC236}">
                  <a16:creationId xmlns:a16="http://schemas.microsoft.com/office/drawing/2014/main" id="{3DD5FE6D-6228-3940-8146-E91BBCD9F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04" name="Rectangle 140">
              <a:extLst>
                <a:ext uri="{FF2B5EF4-FFF2-40B4-BE49-F238E27FC236}">
                  <a16:creationId xmlns:a16="http://schemas.microsoft.com/office/drawing/2014/main" id="{15547CDB-C790-C348-AE10-9B28B2C54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05" name="Rectangle 141">
              <a:extLst>
                <a:ext uri="{FF2B5EF4-FFF2-40B4-BE49-F238E27FC236}">
                  <a16:creationId xmlns:a16="http://schemas.microsoft.com/office/drawing/2014/main" id="{59BAD7A1-391C-F44A-8C97-BB2749F44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606" name="Oval 143">
            <a:extLst>
              <a:ext uri="{FF2B5EF4-FFF2-40B4-BE49-F238E27FC236}">
                <a16:creationId xmlns:a16="http://schemas.microsoft.com/office/drawing/2014/main" id="{714C3193-ABA3-E549-9000-1B9EA9428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7011" y="1949505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P3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28674" y="2152705"/>
            <a:ext cx="2695575" cy="3382962"/>
            <a:chOff x="3128674" y="2152705"/>
            <a:chExt cx="2695575" cy="3382962"/>
          </a:xfrm>
        </p:grpSpPr>
        <p:grpSp>
          <p:nvGrpSpPr>
            <p:cNvPr id="4" name="Group 3"/>
            <p:cNvGrpSpPr/>
            <p:nvPr/>
          </p:nvGrpSpPr>
          <p:grpSpPr>
            <a:xfrm>
              <a:off x="3301711" y="4192642"/>
              <a:ext cx="2173288" cy="1343025"/>
              <a:chOff x="3301711" y="4192642"/>
              <a:chExt cx="2173288" cy="1343025"/>
            </a:xfrm>
          </p:grpSpPr>
          <p:grpSp>
            <p:nvGrpSpPr>
              <p:cNvPr id="560" name="Group 76">
                <a:extLst>
                  <a:ext uri="{FF2B5EF4-FFF2-40B4-BE49-F238E27FC236}">
                    <a16:creationId xmlns:a16="http://schemas.microsoft.com/office/drawing/2014/main" id="{54B1DF71-9399-154E-A326-E57B31715B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0936" y="4883205"/>
                <a:ext cx="2024063" cy="652462"/>
                <a:chOff x="1079" y="3697"/>
                <a:chExt cx="1275" cy="411"/>
              </a:xfrm>
            </p:grpSpPr>
            <p:sp>
              <p:nvSpPr>
                <p:cNvPr id="561" name="Rectangle 77">
                  <a:extLst>
                    <a:ext uri="{FF2B5EF4-FFF2-40B4-BE49-F238E27FC236}">
                      <a16:creationId xmlns:a16="http://schemas.microsoft.com/office/drawing/2014/main" id="{126F8F0C-1620-8242-B2D8-31D60CE3B0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3" y="3697"/>
                  <a:ext cx="678" cy="138"/>
                </a:xfrm>
                <a:prstGeom prst="rect">
                  <a:avLst/>
                </a:prstGeom>
                <a:solidFill>
                  <a:srgbClr val="3C6CD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62" name="Line 78">
                  <a:extLst>
                    <a:ext uri="{FF2B5EF4-FFF2-40B4-BE49-F238E27FC236}">
                      <a16:creationId xmlns:a16="http://schemas.microsoft.com/office/drawing/2014/main" id="{B4AFF46B-1913-5749-A0C2-475F8713C4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79" y="3770"/>
                  <a:ext cx="175" cy="0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63" name="Text Box 79">
                  <a:extLst>
                    <a:ext uri="{FF2B5EF4-FFF2-40B4-BE49-F238E27FC236}">
                      <a16:creationId xmlns:a16="http://schemas.microsoft.com/office/drawing/2014/main" id="{CE607ED2-10F4-764C-A00E-207E57A6B5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79" y="3822"/>
                  <a:ext cx="1233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r" defTabSz="914400" rtl="0" eaLnBrk="0" fontAlgn="base" latinLnBrk="0" hangingPunct="0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rPr>
                    <a:t>source IP,port: A,9157</a:t>
                  </a:r>
                </a:p>
                <a:p>
                  <a:pPr marL="0" marR="0" lvl="0" indent="0" algn="r" defTabSz="914400" rtl="0" eaLnBrk="0" fontAlgn="base" latinLnBrk="0" hangingPunct="0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rPr>
                    <a:t>dest IP, port: B,80</a:t>
                  </a:r>
                </a:p>
              </p:txBody>
            </p:sp>
          </p:grpSp>
          <p:grpSp>
            <p:nvGrpSpPr>
              <p:cNvPr id="564" name="Group 80">
                <a:extLst>
                  <a:ext uri="{FF2B5EF4-FFF2-40B4-BE49-F238E27FC236}">
                    <a16:creationId xmlns:a16="http://schemas.microsoft.com/office/drawing/2014/main" id="{BE97DD4B-C63C-784B-AC3B-62C82E3DEA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01711" y="4192642"/>
                <a:ext cx="1887538" cy="652463"/>
                <a:chOff x="2741" y="3750"/>
                <a:chExt cx="1189" cy="411"/>
              </a:xfrm>
            </p:grpSpPr>
            <p:sp>
              <p:nvSpPr>
                <p:cNvPr id="565" name="Rectangle 81">
                  <a:extLst>
                    <a:ext uri="{FF2B5EF4-FFF2-40B4-BE49-F238E27FC236}">
                      <a16:creationId xmlns:a16="http://schemas.microsoft.com/office/drawing/2014/main" id="{4CBF1123-14B9-314E-90DC-C336B1E567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59" y="3750"/>
                  <a:ext cx="678" cy="138"/>
                </a:xfrm>
                <a:prstGeom prst="rect">
                  <a:avLst/>
                </a:prstGeom>
                <a:solidFill>
                  <a:srgbClr val="3C6CD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66" name="Line 82">
                  <a:extLst>
                    <a:ext uri="{FF2B5EF4-FFF2-40B4-BE49-F238E27FC236}">
                      <a16:creationId xmlns:a16="http://schemas.microsoft.com/office/drawing/2014/main" id="{C63CC2F7-6C69-D341-8C27-77AE238CB1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41" y="3837"/>
                  <a:ext cx="175" cy="0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67" name="Text Box 83">
                  <a:extLst>
                    <a:ext uri="{FF2B5EF4-FFF2-40B4-BE49-F238E27FC236}">
                      <a16:creationId xmlns:a16="http://schemas.microsoft.com/office/drawing/2014/main" id="{FEC19C07-3FF2-1243-80F2-5776AC478D3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13" y="3875"/>
                  <a:ext cx="1117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rPr>
                    <a:t>source IP,port: B,80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rPr>
                    <a:t>dest IP,port: A,9157</a:t>
                  </a:r>
                </a:p>
              </p:txBody>
            </p:sp>
          </p:grpSp>
        </p:grpSp>
        <p:sp>
          <p:nvSpPr>
            <p:cNvPr id="607" name="Freeform 144">
              <a:extLst>
                <a:ext uri="{FF2B5EF4-FFF2-40B4-BE49-F238E27FC236}">
                  <a16:creationId xmlns:a16="http://schemas.microsoft.com/office/drawing/2014/main" id="{C20C0751-24F4-5540-AE77-1F150DE44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674" y="2152705"/>
              <a:ext cx="2695575" cy="2695575"/>
            </a:xfrm>
            <a:custGeom>
              <a:avLst/>
              <a:gdLst>
                <a:gd name="T0" fmla="*/ 0 w 1698"/>
                <a:gd name="T1" fmla="*/ 2147483647 h 1698"/>
                <a:gd name="T2" fmla="*/ 0 w 1698"/>
                <a:gd name="T3" fmla="*/ 2147483647 h 1698"/>
                <a:gd name="T4" fmla="*/ 2147483647 w 1698"/>
                <a:gd name="T5" fmla="*/ 2147483647 h 1698"/>
                <a:gd name="T6" fmla="*/ 2147483647 w 1698"/>
                <a:gd name="T7" fmla="*/ 2147483647 h 1698"/>
                <a:gd name="T8" fmla="*/ 2147483647 w 1698"/>
                <a:gd name="T9" fmla="*/ 0 h 16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98" h="1698">
                  <a:moveTo>
                    <a:pt x="0" y="131"/>
                  </a:moveTo>
                  <a:lnTo>
                    <a:pt x="0" y="1698"/>
                  </a:lnTo>
                  <a:lnTo>
                    <a:pt x="1698" y="1690"/>
                  </a:lnTo>
                  <a:lnTo>
                    <a:pt x="1691" y="148"/>
                  </a:lnTo>
                  <a:lnTo>
                    <a:pt x="1443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08" name="Freeform 145">
            <a:extLst>
              <a:ext uri="{FF2B5EF4-FFF2-40B4-BE49-F238E27FC236}">
                <a16:creationId xmlns:a16="http://schemas.microsoft.com/office/drawing/2014/main" id="{29302AA3-50A5-1244-9A33-D38F93F145D5}"/>
              </a:ext>
            </a:extLst>
          </p:cNvPr>
          <p:cNvSpPr>
            <a:spLocks/>
          </p:cNvSpPr>
          <p:nvPr/>
        </p:nvSpPr>
        <p:spPr bwMode="auto">
          <a:xfrm>
            <a:off x="6114761" y="2184455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7 h 1801"/>
              <a:gd name="T4" fmla="*/ 2147483647 w 1946"/>
              <a:gd name="T5" fmla="*/ 2147483647 h 1801"/>
              <a:gd name="T6" fmla="*/ 2147483647 w 1946"/>
              <a:gd name="T7" fmla="*/ 2147483647 h 18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773574" y="2173342"/>
            <a:ext cx="2170112" cy="2876550"/>
            <a:chOff x="6773574" y="2173342"/>
            <a:chExt cx="2170112" cy="2876550"/>
          </a:xfrm>
        </p:grpSpPr>
        <p:sp>
          <p:nvSpPr>
            <p:cNvPr id="609" name="Freeform 146">
              <a:extLst>
                <a:ext uri="{FF2B5EF4-FFF2-40B4-BE49-F238E27FC236}">
                  <a16:creationId xmlns:a16="http://schemas.microsoft.com/office/drawing/2014/main" id="{6BB33F5D-182F-DB4B-A83A-42910CF0B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3574" y="2173342"/>
              <a:ext cx="1609725" cy="2465388"/>
            </a:xfrm>
            <a:custGeom>
              <a:avLst/>
              <a:gdLst>
                <a:gd name="T0" fmla="*/ 0 w 1014"/>
                <a:gd name="T1" fmla="*/ 0 h 1480"/>
                <a:gd name="T2" fmla="*/ 0 w 1014"/>
                <a:gd name="T3" fmla="*/ 2147483647 h 1480"/>
                <a:gd name="T4" fmla="*/ 2147483647 w 1014"/>
                <a:gd name="T5" fmla="*/ 2147483647 h 1480"/>
                <a:gd name="T6" fmla="*/ 2147483647 w 1014"/>
                <a:gd name="T7" fmla="*/ 2147483647 h 14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4" h="1480">
                  <a:moveTo>
                    <a:pt x="0" y="0"/>
                  </a:moveTo>
                  <a:lnTo>
                    <a:pt x="0" y="1480"/>
                  </a:lnTo>
                  <a:lnTo>
                    <a:pt x="1014" y="1480"/>
                  </a:lnTo>
                  <a:lnTo>
                    <a:pt x="1014" y="146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610" name="Group 147">
              <a:extLst>
                <a:ext uri="{FF2B5EF4-FFF2-40B4-BE49-F238E27FC236}">
                  <a16:creationId xmlns:a16="http://schemas.microsoft.com/office/drawing/2014/main" id="{8F2EC129-42A1-CA45-9C29-F66369B611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71999" y="4397430"/>
              <a:ext cx="2071687" cy="652462"/>
              <a:chOff x="2741" y="3750"/>
              <a:chExt cx="1305" cy="411"/>
            </a:xfrm>
          </p:grpSpPr>
          <p:sp>
            <p:nvSpPr>
              <p:cNvPr id="611" name="Rectangle 148">
                <a:extLst>
                  <a:ext uri="{FF2B5EF4-FFF2-40B4-BE49-F238E27FC236}">
                    <a16:creationId xmlns:a16="http://schemas.microsoft.com/office/drawing/2014/main" id="{5531015F-C493-CC46-9820-D16FD2137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3750"/>
                <a:ext cx="678" cy="138"/>
              </a:xfrm>
              <a:prstGeom prst="rect">
                <a:avLst/>
              </a:prstGeom>
              <a:solidFill>
                <a:srgbClr val="3C6CD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12" name="Line 149">
                <a:extLst>
                  <a:ext uri="{FF2B5EF4-FFF2-40B4-BE49-F238E27FC236}">
                    <a16:creationId xmlns:a16="http://schemas.microsoft.com/office/drawing/2014/main" id="{2E6849E0-3812-A84C-9E80-84DB1D6B09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1" y="3837"/>
                <a:ext cx="175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13" name="Text Box 150">
                <a:extLst>
                  <a:ext uri="{FF2B5EF4-FFF2-40B4-BE49-F238E27FC236}">
                    <a16:creationId xmlns:a16="http://schemas.microsoft.com/office/drawing/2014/main" id="{EC838B59-7BC3-3F46-8B4A-83CBD6DB57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13" y="3875"/>
                <a:ext cx="1233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source IP,port: C,5775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dest IP,port: B,80</a:t>
                </a:r>
              </a:p>
            </p:txBody>
          </p:sp>
        </p:grpSp>
      </p:grpSp>
      <p:grpSp>
        <p:nvGrpSpPr>
          <p:cNvPr id="614" name="Group 151">
            <a:extLst>
              <a:ext uri="{FF2B5EF4-FFF2-40B4-BE49-F238E27FC236}">
                <a16:creationId xmlns:a16="http://schemas.microsoft.com/office/drawing/2014/main" id="{69105778-FE71-EB4F-B01B-3760910DFB08}"/>
              </a:ext>
            </a:extLst>
          </p:cNvPr>
          <p:cNvGrpSpPr>
            <a:grpSpLocks/>
          </p:cNvGrpSpPr>
          <p:nvPr/>
        </p:nvGrpSpPr>
        <p:grpSpPr bwMode="auto">
          <a:xfrm>
            <a:off x="6941849" y="5186417"/>
            <a:ext cx="2063750" cy="661988"/>
            <a:chOff x="2741" y="3750"/>
            <a:chExt cx="1300" cy="417"/>
          </a:xfrm>
        </p:grpSpPr>
        <p:sp>
          <p:nvSpPr>
            <p:cNvPr id="615" name="Rectangle 152">
              <a:extLst>
                <a:ext uri="{FF2B5EF4-FFF2-40B4-BE49-F238E27FC236}">
                  <a16:creationId xmlns:a16="http://schemas.microsoft.com/office/drawing/2014/main" id="{885FFA84-ACB8-0744-B24C-9A28B0587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rgbClr val="3C6C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16" name="Line 153">
              <a:extLst>
                <a:ext uri="{FF2B5EF4-FFF2-40B4-BE49-F238E27FC236}">
                  <a16:creationId xmlns:a16="http://schemas.microsoft.com/office/drawing/2014/main" id="{0B2DDB46-0A9D-004F-9F24-788225385A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17" name="Text Box 154">
              <a:extLst>
                <a:ext uri="{FF2B5EF4-FFF2-40B4-BE49-F238E27FC236}">
                  <a16:creationId xmlns:a16="http://schemas.microsoft.com/office/drawing/2014/main" id="{33813E80-F8C8-1546-93E7-7005B836EE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IP,port: C,9157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IP,port: B,80</a:t>
              </a:r>
            </a:p>
          </p:txBody>
        </p:sp>
      </p:grpSp>
      <p:sp>
        <p:nvSpPr>
          <p:cNvPr id="621" name="Text Box 160">
            <a:extLst>
              <a:ext uri="{FF2B5EF4-FFF2-40B4-BE49-F238E27FC236}">
                <a16:creationId xmlns:a16="http://schemas.microsoft.com/office/drawing/2014/main" id="{49EFE28C-CCBF-994C-948D-5E439252E1F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681499" y="3414767"/>
            <a:ext cx="11477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server: IP address B</a:t>
            </a:r>
          </a:p>
        </p:txBody>
      </p:sp>
      <p:grpSp>
        <p:nvGrpSpPr>
          <p:cNvPr id="622" name="Group 161">
            <a:extLst>
              <a:ext uri="{FF2B5EF4-FFF2-40B4-BE49-F238E27FC236}">
                <a16:creationId xmlns:a16="http://schemas.microsoft.com/office/drawing/2014/main" id="{F577BA28-7CF9-6040-97DF-D64452645ABD}"/>
              </a:ext>
            </a:extLst>
          </p:cNvPr>
          <p:cNvGrpSpPr>
            <a:grpSpLocks/>
          </p:cNvGrpSpPr>
          <p:nvPr/>
        </p:nvGrpSpPr>
        <p:grpSpPr bwMode="auto">
          <a:xfrm>
            <a:off x="4455824" y="2905180"/>
            <a:ext cx="358775" cy="704850"/>
            <a:chOff x="4140" y="429"/>
            <a:chExt cx="1425" cy="2396"/>
          </a:xfrm>
        </p:grpSpPr>
        <p:sp>
          <p:nvSpPr>
            <p:cNvPr id="623" name="Freeform 162">
              <a:extLst>
                <a:ext uri="{FF2B5EF4-FFF2-40B4-BE49-F238E27FC236}">
                  <a16:creationId xmlns:a16="http://schemas.microsoft.com/office/drawing/2014/main" id="{933B9AE8-1AB5-0247-896A-09244B661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4" name="Rectangle 163">
              <a:extLst>
                <a:ext uri="{FF2B5EF4-FFF2-40B4-BE49-F238E27FC236}">
                  <a16:creationId xmlns:a16="http://schemas.microsoft.com/office/drawing/2014/main" id="{69892481-5981-1C41-BD9D-4791FA8BA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25" name="Freeform 164">
              <a:extLst>
                <a:ext uri="{FF2B5EF4-FFF2-40B4-BE49-F238E27FC236}">
                  <a16:creationId xmlns:a16="http://schemas.microsoft.com/office/drawing/2014/main" id="{354758CC-97E4-CA41-BF22-FC3AA11AB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6" name="Freeform 165">
              <a:extLst>
                <a:ext uri="{FF2B5EF4-FFF2-40B4-BE49-F238E27FC236}">
                  <a16:creationId xmlns:a16="http://schemas.microsoft.com/office/drawing/2014/main" id="{452D8B73-C85C-AF42-85A5-B7F8AAB96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7" name="Rectangle 166">
              <a:extLst>
                <a:ext uri="{FF2B5EF4-FFF2-40B4-BE49-F238E27FC236}">
                  <a16:creationId xmlns:a16="http://schemas.microsoft.com/office/drawing/2014/main" id="{4CB417AA-005D-CD44-9481-C2F209630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628" name="Group 167">
              <a:extLst>
                <a:ext uri="{FF2B5EF4-FFF2-40B4-BE49-F238E27FC236}">
                  <a16:creationId xmlns:a16="http://schemas.microsoft.com/office/drawing/2014/main" id="{54399D05-60E0-3447-A0B8-793547A7FD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53" name="AutoShape 168">
                <a:extLst>
                  <a:ext uri="{FF2B5EF4-FFF2-40B4-BE49-F238E27FC236}">
                    <a16:creationId xmlns:a16="http://schemas.microsoft.com/office/drawing/2014/main" id="{0E8C1976-030F-F746-864E-A994908546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54" name="AutoShape 169">
                <a:extLst>
                  <a:ext uri="{FF2B5EF4-FFF2-40B4-BE49-F238E27FC236}">
                    <a16:creationId xmlns:a16="http://schemas.microsoft.com/office/drawing/2014/main" id="{C0F343F2-B11A-FB40-AC3A-93CAC1E9A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29" name="Rectangle 170">
              <a:extLst>
                <a:ext uri="{FF2B5EF4-FFF2-40B4-BE49-F238E27FC236}">
                  <a16:creationId xmlns:a16="http://schemas.microsoft.com/office/drawing/2014/main" id="{72257BB6-BE40-C84A-9F2C-7D75F5B34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630" name="Group 171">
              <a:extLst>
                <a:ext uri="{FF2B5EF4-FFF2-40B4-BE49-F238E27FC236}">
                  <a16:creationId xmlns:a16="http://schemas.microsoft.com/office/drawing/2014/main" id="{249FAA90-2012-A843-9B2F-CC46D38944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51" name="AutoShape 172">
                <a:extLst>
                  <a:ext uri="{FF2B5EF4-FFF2-40B4-BE49-F238E27FC236}">
                    <a16:creationId xmlns:a16="http://schemas.microsoft.com/office/drawing/2014/main" id="{1EEEC70E-1D82-B143-BDE1-8B59092C0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52" name="AutoShape 173">
                <a:extLst>
                  <a:ext uri="{FF2B5EF4-FFF2-40B4-BE49-F238E27FC236}">
                    <a16:creationId xmlns:a16="http://schemas.microsoft.com/office/drawing/2014/main" id="{EAE13528-3255-7344-B721-B6980B90F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31" name="Rectangle 174">
              <a:extLst>
                <a:ext uri="{FF2B5EF4-FFF2-40B4-BE49-F238E27FC236}">
                  <a16:creationId xmlns:a16="http://schemas.microsoft.com/office/drawing/2014/main" id="{7188C30C-A22A-5D45-91C2-1ACAE8C1C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32" name="Rectangle 175">
              <a:extLst>
                <a:ext uri="{FF2B5EF4-FFF2-40B4-BE49-F238E27FC236}">
                  <a16:creationId xmlns:a16="http://schemas.microsoft.com/office/drawing/2014/main" id="{F5086B84-99D0-6841-BE96-8395BC062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633" name="Group 176">
              <a:extLst>
                <a:ext uri="{FF2B5EF4-FFF2-40B4-BE49-F238E27FC236}">
                  <a16:creationId xmlns:a16="http://schemas.microsoft.com/office/drawing/2014/main" id="{962F32CB-2CBA-0D4F-B8E2-EFFEF093D1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49" name="AutoShape 177">
                <a:extLst>
                  <a:ext uri="{FF2B5EF4-FFF2-40B4-BE49-F238E27FC236}">
                    <a16:creationId xmlns:a16="http://schemas.microsoft.com/office/drawing/2014/main" id="{EE96D227-3E09-6043-A826-C244873EE1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50" name="AutoShape 178">
                <a:extLst>
                  <a:ext uri="{FF2B5EF4-FFF2-40B4-BE49-F238E27FC236}">
                    <a16:creationId xmlns:a16="http://schemas.microsoft.com/office/drawing/2014/main" id="{EE37F51B-AE5B-774A-9400-F6B84CC89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34" name="Freeform 179">
              <a:extLst>
                <a:ext uri="{FF2B5EF4-FFF2-40B4-BE49-F238E27FC236}">
                  <a16:creationId xmlns:a16="http://schemas.microsoft.com/office/drawing/2014/main" id="{BB4E54F7-0208-D144-94CD-AE16252B0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635" name="Group 180">
              <a:extLst>
                <a:ext uri="{FF2B5EF4-FFF2-40B4-BE49-F238E27FC236}">
                  <a16:creationId xmlns:a16="http://schemas.microsoft.com/office/drawing/2014/main" id="{CDDF1C6E-720C-1C4E-97D6-FEEA034A42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47" name="AutoShape 181">
                <a:extLst>
                  <a:ext uri="{FF2B5EF4-FFF2-40B4-BE49-F238E27FC236}">
                    <a16:creationId xmlns:a16="http://schemas.microsoft.com/office/drawing/2014/main" id="{FCE1B24C-C6D5-A74E-BCC9-1790A44777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48" name="AutoShape 182">
                <a:extLst>
                  <a:ext uri="{FF2B5EF4-FFF2-40B4-BE49-F238E27FC236}">
                    <a16:creationId xmlns:a16="http://schemas.microsoft.com/office/drawing/2014/main" id="{ECD7FAA8-997C-6741-B542-8F6CB8A79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36" name="Rectangle 183">
              <a:extLst>
                <a:ext uri="{FF2B5EF4-FFF2-40B4-BE49-F238E27FC236}">
                  <a16:creationId xmlns:a16="http://schemas.microsoft.com/office/drawing/2014/main" id="{FABC00AC-70CA-7043-A832-BD8E42059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37" name="Freeform 184">
              <a:extLst>
                <a:ext uri="{FF2B5EF4-FFF2-40B4-BE49-F238E27FC236}">
                  <a16:creationId xmlns:a16="http://schemas.microsoft.com/office/drawing/2014/main" id="{113F4917-6305-434E-A2A6-9F8FC8CD2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8" name="Freeform 185">
              <a:extLst>
                <a:ext uri="{FF2B5EF4-FFF2-40B4-BE49-F238E27FC236}">
                  <a16:creationId xmlns:a16="http://schemas.microsoft.com/office/drawing/2014/main" id="{14DDB482-D40B-9E4B-B569-8524D8E8F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9" name="Oval 186">
              <a:extLst>
                <a:ext uri="{FF2B5EF4-FFF2-40B4-BE49-F238E27FC236}">
                  <a16:creationId xmlns:a16="http://schemas.microsoft.com/office/drawing/2014/main" id="{44EB568A-9CE3-C54A-9206-BDCE5E179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0" name="Freeform 187">
              <a:extLst>
                <a:ext uri="{FF2B5EF4-FFF2-40B4-BE49-F238E27FC236}">
                  <a16:creationId xmlns:a16="http://schemas.microsoft.com/office/drawing/2014/main" id="{47334A5D-96E6-664D-926C-2595FA583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1" name="AutoShape 188">
              <a:extLst>
                <a:ext uri="{FF2B5EF4-FFF2-40B4-BE49-F238E27FC236}">
                  <a16:creationId xmlns:a16="http://schemas.microsoft.com/office/drawing/2014/main" id="{013B8477-EEF2-7747-8060-985EE5C53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2" name="AutoShape 189">
              <a:extLst>
                <a:ext uri="{FF2B5EF4-FFF2-40B4-BE49-F238E27FC236}">
                  <a16:creationId xmlns:a16="http://schemas.microsoft.com/office/drawing/2014/main" id="{8385C752-6DAC-4A48-9BB5-AEA57D6A9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3" name="Oval 190">
              <a:extLst>
                <a:ext uri="{FF2B5EF4-FFF2-40B4-BE49-F238E27FC236}">
                  <a16:creationId xmlns:a16="http://schemas.microsoft.com/office/drawing/2014/main" id="{0B04B216-03CD-F645-ACA2-BD47FCE98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4" name="Oval 191">
              <a:extLst>
                <a:ext uri="{FF2B5EF4-FFF2-40B4-BE49-F238E27FC236}">
                  <a16:creationId xmlns:a16="http://schemas.microsoft.com/office/drawing/2014/main" id="{268FC658-A568-D546-9053-FA503C84E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45" name="Oval 192">
              <a:extLst>
                <a:ext uri="{FF2B5EF4-FFF2-40B4-BE49-F238E27FC236}">
                  <a16:creationId xmlns:a16="http://schemas.microsoft.com/office/drawing/2014/main" id="{E3521055-5803-D44C-B1AC-A56EE246B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6" name="Rectangle 193">
              <a:extLst>
                <a:ext uri="{FF2B5EF4-FFF2-40B4-BE49-F238E27FC236}">
                  <a16:creationId xmlns:a16="http://schemas.microsoft.com/office/drawing/2014/main" id="{B01113D0-7A5F-2845-BBE5-E5DEE7D3C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55" name="Group 194">
            <a:extLst>
              <a:ext uri="{FF2B5EF4-FFF2-40B4-BE49-F238E27FC236}">
                <a16:creationId xmlns:a16="http://schemas.microsoft.com/office/drawing/2014/main" id="{AE6C24AF-B399-914A-BD00-8F2930D965CE}"/>
              </a:ext>
            </a:extLst>
          </p:cNvPr>
          <p:cNvGrpSpPr>
            <a:grpSpLocks/>
          </p:cNvGrpSpPr>
          <p:nvPr/>
        </p:nvGrpSpPr>
        <p:grpSpPr bwMode="auto">
          <a:xfrm>
            <a:off x="1590386" y="3325867"/>
            <a:ext cx="711200" cy="669925"/>
            <a:chOff x="-44" y="1473"/>
            <a:chExt cx="981" cy="1105"/>
          </a:xfrm>
        </p:grpSpPr>
        <p:pic>
          <p:nvPicPr>
            <p:cNvPr id="656" name="Picture 195" descr="desktop_computer_stylized_medium">
              <a:extLst>
                <a:ext uri="{FF2B5EF4-FFF2-40B4-BE49-F238E27FC236}">
                  <a16:creationId xmlns:a16="http://schemas.microsoft.com/office/drawing/2014/main" id="{449668ED-5F76-8646-97D9-D6F2A29D0D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7" name="Freeform 196">
              <a:extLst>
                <a:ext uri="{FF2B5EF4-FFF2-40B4-BE49-F238E27FC236}">
                  <a16:creationId xmlns:a16="http://schemas.microsoft.com/office/drawing/2014/main" id="{AF9581BE-4372-754E-A062-1EE3EABE6A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58" name="Group 197">
            <a:extLst>
              <a:ext uri="{FF2B5EF4-FFF2-40B4-BE49-F238E27FC236}">
                <a16:creationId xmlns:a16="http://schemas.microsoft.com/office/drawing/2014/main" id="{30AD3BDA-F1F4-4640-8F27-22736C618AA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893011" y="3241730"/>
            <a:ext cx="711200" cy="669925"/>
            <a:chOff x="-44" y="1473"/>
            <a:chExt cx="981" cy="1105"/>
          </a:xfrm>
        </p:grpSpPr>
        <p:pic>
          <p:nvPicPr>
            <p:cNvPr id="659" name="Picture 198" descr="desktop_computer_stylized_medium">
              <a:extLst>
                <a:ext uri="{FF2B5EF4-FFF2-40B4-BE49-F238E27FC236}">
                  <a16:creationId xmlns:a16="http://schemas.microsoft.com/office/drawing/2014/main" id="{C3C56932-EC72-5E4B-9CCA-7833A8B915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0" name="Freeform 199">
              <a:extLst>
                <a:ext uri="{FF2B5EF4-FFF2-40B4-BE49-F238E27FC236}">
                  <a16:creationId xmlns:a16="http://schemas.microsoft.com/office/drawing/2014/main" id="{6742962E-DBDD-4F4E-8296-B71CC5A6A6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61" name="Text Box 155">
            <a:extLst>
              <a:ext uri="{FF2B5EF4-FFF2-40B4-BE49-F238E27FC236}">
                <a16:creationId xmlns:a16="http://schemas.microsoft.com/office/drawing/2014/main" id="{05C5CCE5-0F17-B045-BA74-C5A452C2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086" y="5737235"/>
            <a:ext cx="66428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Three segments, all destined to IP address: B,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dest port: 80 are demultiplexed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different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sockets</a:t>
            </a:r>
          </a:p>
        </p:txBody>
      </p:sp>
      <p:sp>
        <p:nvSpPr>
          <p:cNvPr id="6" name="Oval 5"/>
          <p:cNvSpPr/>
          <p:nvPr/>
        </p:nvSpPr>
        <p:spPr>
          <a:xfrm>
            <a:off x="4454237" y="5186417"/>
            <a:ext cx="1017672" cy="412705"/>
          </a:xfrm>
          <a:prstGeom prst="ellipse">
            <a:avLst/>
          </a:prstGeom>
          <a:noFill/>
          <a:ln w="38100">
            <a:solidFill>
              <a:srgbClr val="CD00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7577600" y="4694310"/>
            <a:ext cx="1017672" cy="412705"/>
          </a:xfrm>
          <a:prstGeom prst="ellipse">
            <a:avLst/>
          </a:prstGeom>
          <a:noFill/>
          <a:ln w="38100">
            <a:solidFill>
              <a:srgbClr val="CD00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7631575" y="5530882"/>
            <a:ext cx="1017672" cy="412705"/>
          </a:xfrm>
          <a:prstGeom prst="ellipse">
            <a:avLst/>
          </a:prstGeom>
          <a:noFill/>
          <a:ln w="38100">
            <a:solidFill>
              <a:srgbClr val="CD00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7" name="Picture 4" descr="Image result for apache web server logo">
            <a:extLst>
              <a:ext uri="{FF2B5EF4-FFF2-40B4-BE49-F238E27FC236}">
                <a16:creationId xmlns:a16="http://schemas.microsoft.com/office/drawing/2014/main" id="{2DA3452A-DE33-3D41-95D5-C755A4191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538" y="1073700"/>
            <a:ext cx="1474756" cy="6448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37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" grpId="0" animBg="1"/>
      <p:bldP spid="661" grpId="0"/>
      <p:bldP spid="6" grpId="0" animBg="1"/>
      <p:bldP spid="145" grpId="0" animBg="1"/>
      <p:bldP spid="1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AF567B-A744-BF46-B80D-389C2E4393B6}"/>
              </a:ext>
            </a:extLst>
          </p:cNvPr>
          <p:cNvGrpSpPr/>
          <p:nvPr/>
        </p:nvGrpSpPr>
        <p:grpSpPr>
          <a:xfrm>
            <a:off x="141514" y="827314"/>
            <a:ext cx="11908971" cy="4739615"/>
            <a:chOff x="2511281" y="3262667"/>
            <a:chExt cx="7770812" cy="3121540"/>
          </a:xfrm>
        </p:grpSpPr>
        <p:sp>
          <p:nvSpPr>
            <p:cNvPr id="132" name="Freeform 157">
              <a:extLst>
                <a:ext uri="{FF2B5EF4-FFF2-40B4-BE49-F238E27FC236}">
                  <a16:creationId xmlns:a16="http://schemas.microsoft.com/office/drawing/2014/main" id="{511A693F-4BF3-344C-BDC6-28BAA9839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431" y="3572744"/>
              <a:ext cx="552450" cy="2082800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118" y="3623544"/>
              <a:ext cx="1497013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193" y="3677519"/>
              <a:ext cx="1473200" cy="19796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7543" y="4447457"/>
              <a:ext cx="146050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981" y="4480178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9131" y="476495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5377884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5084965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479368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5956" y="507610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2781" y="537455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Rectangle 23">
              <a:extLst>
                <a:ext uri="{FF2B5EF4-FFF2-40B4-BE49-F238E27FC236}">
                  <a16:creationId xmlns:a16="http://schemas.microsoft.com/office/drawing/2014/main" id="{18A5F7E9-E597-8A49-8FBA-5EBCB6131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306" y="3993432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1" name="Rectangle 24">
              <a:extLst>
                <a:ext uri="{FF2B5EF4-FFF2-40B4-BE49-F238E27FC236}">
                  <a16:creationId xmlns:a16="http://schemas.microsoft.com/office/drawing/2014/main" id="{5DFFE03C-FB1C-D742-84E9-52CBDDB98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0206" y="4047407"/>
              <a:ext cx="1273175" cy="19796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2" name="Line 25">
              <a:extLst>
                <a:ext uri="{FF2B5EF4-FFF2-40B4-BE49-F238E27FC236}">
                  <a16:creationId xmlns:a16="http://schemas.microsoft.com/office/drawing/2014/main" id="{5AD7BC14-F444-E745-8910-70D580A77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9731" y="4807819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3" name="Text Box 26">
              <a:extLst>
                <a:ext uri="{FF2B5EF4-FFF2-40B4-BE49-F238E27FC236}">
                  <a16:creationId xmlns:a16="http://schemas.microsoft.com/office/drawing/2014/main" id="{1058B2AB-1EA8-1A46-9E03-D8FFDD9E5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868" y="4833372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3A83CA24-DF84-F740-B870-F5C298378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7668" y="512849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5" name="Line 28">
              <a:extLst>
                <a:ext uri="{FF2B5EF4-FFF2-40B4-BE49-F238E27FC236}">
                  <a16:creationId xmlns:a16="http://schemas.microsoft.com/office/drawing/2014/main" id="{1D5846CF-9A4C-784A-A5A4-98F8F1486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3381" y="543805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6" name="Line 29">
              <a:extLst>
                <a:ext uri="{FF2B5EF4-FFF2-40B4-BE49-F238E27FC236}">
                  <a16:creationId xmlns:a16="http://schemas.microsoft.com/office/drawing/2014/main" id="{987AF988-33D7-A644-9737-1635D99E9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3381" y="572380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7" name="Text Box 26">
              <a:extLst>
                <a:ext uri="{FF2B5EF4-FFF2-40B4-BE49-F238E27FC236}">
                  <a16:creationId xmlns:a16="http://schemas.microsoft.com/office/drawing/2014/main" id="{DC53D19A-63B2-7141-9008-9BC3F6780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793" y="4037882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  <p:sp>
          <p:nvSpPr>
            <p:cNvPr id="178" name="Text Box 26">
              <a:extLst>
                <a:ext uri="{FF2B5EF4-FFF2-40B4-BE49-F238E27FC236}">
                  <a16:creationId xmlns:a16="http://schemas.microsoft.com/office/drawing/2014/main" id="{668FFB30-2FA6-AE41-99EF-4D74E37F3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7343" y="574541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79" name="Text Box 26">
              <a:extLst>
                <a:ext uri="{FF2B5EF4-FFF2-40B4-BE49-F238E27FC236}">
                  <a16:creationId xmlns:a16="http://schemas.microsoft.com/office/drawing/2014/main" id="{9646084A-4EA0-5345-8A3E-91D347535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9290" y="543815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80" name="Text Box 26">
              <a:extLst>
                <a:ext uri="{FF2B5EF4-FFF2-40B4-BE49-F238E27FC236}">
                  <a16:creationId xmlns:a16="http://schemas.microsoft.com/office/drawing/2014/main" id="{9FDE009F-BD4C-6B4C-A66D-690533C0F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868" y="5150053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182" name="Freeform 103">
              <a:extLst>
                <a:ext uri="{FF2B5EF4-FFF2-40B4-BE49-F238E27FC236}">
                  <a16:creationId xmlns:a16="http://schemas.microsoft.com/office/drawing/2014/main" id="{DEF6D5D3-E4DA-4B46-BBC5-93311E115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6081" y="4025182"/>
              <a:ext cx="581025" cy="2038350"/>
            </a:xfrm>
            <a:custGeom>
              <a:avLst/>
              <a:gdLst>
                <a:gd name="T0" fmla="*/ 2147483647 w 366"/>
                <a:gd name="T1" fmla="*/ 2147483647 h 1284"/>
                <a:gd name="T2" fmla="*/ 2147483647 w 366"/>
                <a:gd name="T3" fmla="*/ 0 h 1284"/>
                <a:gd name="T4" fmla="*/ 0 w 366"/>
                <a:gd name="T5" fmla="*/ 2147483647 h 1284"/>
                <a:gd name="T6" fmla="*/ 2147483647 w 366"/>
                <a:gd name="T7" fmla="*/ 2147483647 h 1284"/>
                <a:gd name="T8" fmla="*/ 2147483647 w 366"/>
                <a:gd name="T9" fmla="*/ 2147483647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3" name="Freeform 70">
              <a:extLst>
                <a:ext uri="{FF2B5EF4-FFF2-40B4-BE49-F238E27FC236}">
                  <a16:creationId xmlns:a16="http://schemas.microsoft.com/office/drawing/2014/main" id="{4A88383C-61F9-1949-9D88-EC83EDA3F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418" y="4045819"/>
              <a:ext cx="552450" cy="2082800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4" name="Rectangle 23">
              <a:extLst>
                <a:ext uri="{FF2B5EF4-FFF2-40B4-BE49-F238E27FC236}">
                  <a16:creationId xmlns:a16="http://schemas.microsoft.com/office/drawing/2014/main" id="{AC94A5E0-4794-4246-825A-61CE41279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318" y="4001369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5" name="Rectangle 24">
              <a:extLst>
                <a:ext uri="{FF2B5EF4-FFF2-40B4-BE49-F238E27FC236}">
                  <a16:creationId xmlns:a16="http://schemas.microsoft.com/office/drawing/2014/main" id="{6F8DDC46-C4B7-DF4E-8AF5-C602B6EAA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5218" y="4055344"/>
              <a:ext cx="1273175" cy="19796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6" name="Line 25">
              <a:extLst>
                <a:ext uri="{FF2B5EF4-FFF2-40B4-BE49-F238E27FC236}">
                  <a16:creationId xmlns:a16="http://schemas.microsoft.com/office/drawing/2014/main" id="{DBA82451-A905-D646-87C3-445C7FB42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4743" y="481575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7" name="Text Box 26">
              <a:extLst>
                <a:ext uri="{FF2B5EF4-FFF2-40B4-BE49-F238E27FC236}">
                  <a16:creationId xmlns:a16="http://schemas.microsoft.com/office/drawing/2014/main" id="{20A57016-2D36-9945-9BC2-7F8B32341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881" y="484130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88" name="Line 27">
              <a:extLst>
                <a:ext uri="{FF2B5EF4-FFF2-40B4-BE49-F238E27FC236}">
                  <a16:creationId xmlns:a16="http://schemas.microsoft.com/office/drawing/2014/main" id="{C4DE758D-2140-4D46-8462-D030054EF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681" y="5136432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9" name="Line 28">
              <a:extLst>
                <a:ext uri="{FF2B5EF4-FFF2-40B4-BE49-F238E27FC236}">
                  <a16:creationId xmlns:a16="http://schemas.microsoft.com/office/drawing/2014/main" id="{54E984A7-4546-6E49-B9F8-528EAF4E1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393" y="544599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0" name="Line 29">
              <a:extLst>
                <a:ext uri="{FF2B5EF4-FFF2-40B4-BE49-F238E27FC236}">
                  <a16:creationId xmlns:a16="http://schemas.microsoft.com/office/drawing/2014/main" id="{85DE9E64-476F-6F4E-8BFA-3205F1E59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393" y="573174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1" name="Text Box 26">
              <a:extLst>
                <a:ext uri="{FF2B5EF4-FFF2-40B4-BE49-F238E27FC236}">
                  <a16:creationId xmlns:a16="http://schemas.microsoft.com/office/drawing/2014/main" id="{A1B9282E-64F8-1442-8F95-7A9813CE8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806" y="404581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  <p:sp>
          <p:nvSpPr>
            <p:cNvPr id="192" name="Text Box 26">
              <a:extLst>
                <a:ext uri="{FF2B5EF4-FFF2-40B4-BE49-F238E27FC236}">
                  <a16:creationId xmlns:a16="http://schemas.microsoft.com/office/drawing/2014/main" id="{83782313-46E0-BE46-BEED-BDC4F6A04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356" y="5746184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93" name="Text Box 26">
              <a:extLst>
                <a:ext uri="{FF2B5EF4-FFF2-40B4-BE49-F238E27FC236}">
                  <a16:creationId xmlns:a16="http://schemas.microsoft.com/office/drawing/2014/main" id="{E3A71501-A89A-D249-84FB-20D98047A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1406" y="545326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94" name="Text Box 26">
              <a:extLst>
                <a:ext uri="{FF2B5EF4-FFF2-40B4-BE49-F238E27FC236}">
                  <a16:creationId xmlns:a16="http://schemas.microsoft.com/office/drawing/2014/main" id="{6C7F0039-C145-9D4F-92E4-1AF9B0406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881" y="5157990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grpSp>
          <p:nvGrpSpPr>
            <p:cNvPr id="216" name="Group 179">
              <a:extLst>
                <a:ext uri="{FF2B5EF4-FFF2-40B4-BE49-F238E27FC236}">
                  <a16:creationId xmlns:a16="http://schemas.microsoft.com/office/drawing/2014/main" id="{D0DD382B-DAC3-2346-B02D-B07D992120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1281" y="5555532"/>
              <a:ext cx="800100" cy="828675"/>
              <a:chOff x="-44" y="1473"/>
              <a:chExt cx="981" cy="1105"/>
            </a:xfrm>
          </p:grpSpPr>
          <p:pic>
            <p:nvPicPr>
              <p:cNvPr id="217" name="Picture 180" descr="desktop_computer_stylized_medium">
                <a:extLst>
                  <a:ext uri="{FF2B5EF4-FFF2-40B4-BE49-F238E27FC236}">
                    <a16:creationId xmlns:a16="http://schemas.microsoft.com/office/drawing/2014/main" id="{DED124CB-DBF2-BA4A-A3F5-D0D2EE27E0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8" name="Freeform 181">
                <a:extLst>
                  <a:ext uri="{FF2B5EF4-FFF2-40B4-BE49-F238E27FC236}">
                    <a16:creationId xmlns:a16="http://schemas.microsoft.com/office/drawing/2014/main" id="{45C70753-F80F-0E44-A5BE-EA6A010301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19" name="Group 182">
              <a:extLst>
                <a:ext uri="{FF2B5EF4-FFF2-40B4-BE49-F238E27FC236}">
                  <a16:creationId xmlns:a16="http://schemas.microsoft.com/office/drawing/2014/main" id="{8C1F52F1-3DCD-D94D-B922-F8CEBAB5F0B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493106" y="5469807"/>
              <a:ext cx="788987" cy="782637"/>
              <a:chOff x="-44" y="1473"/>
              <a:chExt cx="981" cy="1105"/>
            </a:xfrm>
          </p:grpSpPr>
          <p:pic>
            <p:nvPicPr>
              <p:cNvPr id="220" name="Picture 183" descr="desktop_computer_stylized_medium">
                <a:extLst>
                  <a:ext uri="{FF2B5EF4-FFF2-40B4-BE49-F238E27FC236}">
                    <a16:creationId xmlns:a16="http://schemas.microsoft.com/office/drawing/2014/main" id="{E6083DB7-3B07-6F40-9810-0033E2E06F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1" name="Freeform 184">
                <a:extLst>
                  <a:ext uri="{FF2B5EF4-FFF2-40B4-BE49-F238E27FC236}">
                    <a16:creationId xmlns:a16="http://schemas.microsoft.com/office/drawing/2014/main" id="{28CB0DC7-F192-5840-BCC3-B9D6621060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22" name="Group 185">
              <a:extLst>
                <a:ext uri="{FF2B5EF4-FFF2-40B4-BE49-F238E27FC236}">
                  <a16:creationId xmlns:a16="http://schemas.microsoft.com/office/drawing/2014/main" id="{7750F2FB-96FA-374A-AF56-26502EF046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3031" y="5055469"/>
              <a:ext cx="358775" cy="704850"/>
              <a:chOff x="4140" y="429"/>
              <a:chExt cx="1425" cy="2396"/>
            </a:xfrm>
          </p:grpSpPr>
          <p:sp>
            <p:nvSpPr>
              <p:cNvPr id="223" name="Freeform 186">
                <a:extLst>
                  <a:ext uri="{FF2B5EF4-FFF2-40B4-BE49-F238E27FC236}">
                    <a16:creationId xmlns:a16="http://schemas.microsoft.com/office/drawing/2014/main" id="{E441858B-A566-F746-B48C-912CA3020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4" name="Rectangle 187">
                <a:extLst>
                  <a:ext uri="{FF2B5EF4-FFF2-40B4-BE49-F238E27FC236}">
                    <a16:creationId xmlns:a16="http://schemas.microsoft.com/office/drawing/2014/main" id="{20003129-35A4-1E46-8065-8AF4C6403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429"/>
                <a:ext cx="1053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5" name="Freeform 188">
                <a:extLst>
                  <a:ext uri="{FF2B5EF4-FFF2-40B4-BE49-F238E27FC236}">
                    <a16:creationId xmlns:a16="http://schemas.microsoft.com/office/drawing/2014/main" id="{6F94D7AE-C4D1-AF4A-B970-086B7D245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6" name="Freeform 189">
                <a:extLst>
                  <a:ext uri="{FF2B5EF4-FFF2-40B4-BE49-F238E27FC236}">
                    <a16:creationId xmlns:a16="http://schemas.microsoft.com/office/drawing/2014/main" id="{EAFC03EF-54DF-8942-9852-25739DA15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7" name="Rectangle 190">
                <a:extLst>
                  <a:ext uri="{FF2B5EF4-FFF2-40B4-BE49-F238E27FC236}">
                    <a16:creationId xmlns:a16="http://schemas.microsoft.com/office/drawing/2014/main" id="{2241F7B6-5281-A74E-8DCB-3BE3777E9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28" name="Group 191">
                <a:extLst>
                  <a:ext uri="{FF2B5EF4-FFF2-40B4-BE49-F238E27FC236}">
                    <a16:creationId xmlns:a16="http://schemas.microsoft.com/office/drawing/2014/main" id="{02DB0249-6EBB-FF4B-B17F-CC771B255D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53" name="AutoShape 192">
                  <a:extLst>
                    <a:ext uri="{FF2B5EF4-FFF2-40B4-BE49-F238E27FC236}">
                      <a16:creationId xmlns:a16="http://schemas.microsoft.com/office/drawing/2014/main" id="{BE55370E-BC12-1B42-9E3C-C950033EE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4" name="AutoShape 193">
                  <a:extLst>
                    <a:ext uri="{FF2B5EF4-FFF2-40B4-BE49-F238E27FC236}">
                      <a16:creationId xmlns:a16="http://schemas.microsoft.com/office/drawing/2014/main" id="{1BBB99EB-2FFB-5942-9855-24BEE1C689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2"/>
                  <a:ext cx="692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29" name="Rectangle 194">
                <a:extLst>
                  <a:ext uri="{FF2B5EF4-FFF2-40B4-BE49-F238E27FC236}">
                    <a16:creationId xmlns:a16="http://schemas.microsoft.com/office/drawing/2014/main" id="{9C5699FC-2B4E-BD46-B9CC-CA578E2EA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30" name="Group 195">
                <a:extLst>
                  <a:ext uri="{FF2B5EF4-FFF2-40B4-BE49-F238E27FC236}">
                    <a16:creationId xmlns:a16="http://schemas.microsoft.com/office/drawing/2014/main" id="{676615F3-A30A-9740-8080-AFEE6BAAEF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51" name="AutoShape 196">
                  <a:extLst>
                    <a:ext uri="{FF2B5EF4-FFF2-40B4-BE49-F238E27FC236}">
                      <a16:creationId xmlns:a16="http://schemas.microsoft.com/office/drawing/2014/main" id="{D31569A0-2CDC-3B4B-B7FA-067BF2CB0D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24" cy="1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2" name="AutoShape 197">
                  <a:extLst>
                    <a:ext uri="{FF2B5EF4-FFF2-40B4-BE49-F238E27FC236}">
                      <a16:creationId xmlns:a16="http://schemas.microsoft.com/office/drawing/2014/main" id="{5D70C5E6-3DFB-1D45-8469-DE5EA96E13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6"/>
                  <a:ext cx="69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1" name="Rectangle 198">
                <a:extLst>
                  <a:ext uri="{FF2B5EF4-FFF2-40B4-BE49-F238E27FC236}">
                    <a16:creationId xmlns:a16="http://schemas.microsoft.com/office/drawing/2014/main" id="{AE060187-10EA-1F4E-AEDE-8C6C0E835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2" name="Rectangle 199">
                <a:extLst>
                  <a:ext uri="{FF2B5EF4-FFF2-40B4-BE49-F238E27FC236}">
                    <a16:creationId xmlns:a16="http://schemas.microsoft.com/office/drawing/2014/main" id="{32874526-51C0-C749-BDC8-3D9F62AFE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33" name="Group 200">
                <a:extLst>
                  <a:ext uri="{FF2B5EF4-FFF2-40B4-BE49-F238E27FC236}">
                    <a16:creationId xmlns:a16="http://schemas.microsoft.com/office/drawing/2014/main" id="{09E63F43-E74F-6045-A673-3756891EE9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49" name="AutoShape 201">
                  <a:extLst>
                    <a:ext uri="{FF2B5EF4-FFF2-40B4-BE49-F238E27FC236}">
                      <a16:creationId xmlns:a16="http://schemas.microsoft.com/office/drawing/2014/main" id="{0296B9BB-82CD-2A45-8E56-F4ACF6FCC0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0" name="AutoShape 202">
                  <a:extLst>
                    <a:ext uri="{FF2B5EF4-FFF2-40B4-BE49-F238E27FC236}">
                      <a16:creationId xmlns:a16="http://schemas.microsoft.com/office/drawing/2014/main" id="{DD3C3254-A817-B449-AE0F-31BEFF504A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9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4" name="Freeform 203">
                <a:extLst>
                  <a:ext uri="{FF2B5EF4-FFF2-40B4-BE49-F238E27FC236}">
                    <a16:creationId xmlns:a16="http://schemas.microsoft.com/office/drawing/2014/main" id="{D05041BE-8046-EB49-A23A-C7FEB06D9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35" name="Group 204">
                <a:extLst>
                  <a:ext uri="{FF2B5EF4-FFF2-40B4-BE49-F238E27FC236}">
                    <a16:creationId xmlns:a16="http://schemas.microsoft.com/office/drawing/2014/main" id="{BD1D997D-F690-4C4E-9473-F0433427C9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47" name="AutoShape 205">
                  <a:extLst>
                    <a:ext uri="{FF2B5EF4-FFF2-40B4-BE49-F238E27FC236}">
                      <a16:creationId xmlns:a16="http://schemas.microsoft.com/office/drawing/2014/main" id="{631C3D3D-8F7D-6F44-AD56-665A5242B6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3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48" name="AutoShape 206">
                  <a:extLst>
                    <a:ext uri="{FF2B5EF4-FFF2-40B4-BE49-F238E27FC236}">
                      <a16:creationId xmlns:a16="http://schemas.microsoft.com/office/drawing/2014/main" id="{E7F87D38-4528-0F45-9911-B79B599D25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1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6" name="Rectangle 207">
                <a:extLst>
                  <a:ext uri="{FF2B5EF4-FFF2-40B4-BE49-F238E27FC236}">
                    <a16:creationId xmlns:a16="http://schemas.microsoft.com/office/drawing/2014/main" id="{60B24777-81BE-BC42-AC64-6F2229E5F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9" cy="2288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7" name="Freeform 208">
                <a:extLst>
                  <a:ext uri="{FF2B5EF4-FFF2-40B4-BE49-F238E27FC236}">
                    <a16:creationId xmlns:a16="http://schemas.microsoft.com/office/drawing/2014/main" id="{FD1049FD-ADAC-FC43-A186-6585ECAE4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8" name="Freeform 209">
                <a:extLst>
                  <a:ext uri="{FF2B5EF4-FFF2-40B4-BE49-F238E27FC236}">
                    <a16:creationId xmlns:a16="http://schemas.microsoft.com/office/drawing/2014/main" id="{A25585BA-2AFC-3047-B9D5-7CC45D5DB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9" name="Oval 210">
                <a:extLst>
                  <a:ext uri="{FF2B5EF4-FFF2-40B4-BE49-F238E27FC236}">
                    <a16:creationId xmlns:a16="http://schemas.microsoft.com/office/drawing/2014/main" id="{78C608B6-FCB9-3F43-A504-D33DD7782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0" name="Freeform 211">
                <a:extLst>
                  <a:ext uri="{FF2B5EF4-FFF2-40B4-BE49-F238E27FC236}">
                    <a16:creationId xmlns:a16="http://schemas.microsoft.com/office/drawing/2014/main" id="{F24BE4FA-86B6-5840-8B76-BF70EF006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41" name="AutoShape 212">
                <a:extLst>
                  <a:ext uri="{FF2B5EF4-FFF2-40B4-BE49-F238E27FC236}">
                    <a16:creationId xmlns:a16="http://schemas.microsoft.com/office/drawing/2014/main" id="{22C6B4EC-00C6-BA43-95E2-370E8204D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8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2" name="AutoShape 213">
                <a:extLst>
                  <a:ext uri="{FF2B5EF4-FFF2-40B4-BE49-F238E27FC236}">
                    <a16:creationId xmlns:a16="http://schemas.microsoft.com/office/drawing/2014/main" id="{7B9210ED-D802-C84E-8A67-93399801B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712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3" name="Oval 214">
                <a:extLst>
                  <a:ext uri="{FF2B5EF4-FFF2-40B4-BE49-F238E27FC236}">
                    <a16:creationId xmlns:a16="http://schemas.microsoft.com/office/drawing/2014/main" id="{552E77C8-7BFE-BF4D-8F0B-DF6513BE6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4" name="Oval 215">
                <a:extLst>
                  <a:ext uri="{FF2B5EF4-FFF2-40B4-BE49-F238E27FC236}">
                    <a16:creationId xmlns:a16="http://schemas.microsoft.com/office/drawing/2014/main" id="{86496A7E-E21F-444D-B883-E410329FF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45" name="Oval 216">
                <a:extLst>
                  <a:ext uri="{FF2B5EF4-FFF2-40B4-BE49-F238E27FC236}">
                    <a16:creationId xmlns:a16="http://schemas.microsoft.com/office/drawing/2014/main" id="{555E4B0D-EDB2-D04B-B9AD-93FA92DDA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6" name="Rectangle 217">
                <a:extLst>
                  <a:ext uri="{FF2B5EF4-FFF2-40B4-BE49-F238E27FC236}">
                    <a16:creationId xmlns:a16="http://schemas.microsoft.com/office/drawing/2014/main" id="{DE659B39-E72A-634A-A2AC-C4BA4DC9C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pic>
          <p:nvPicPr>
            <p:cNvPr id="261" name="Picture 2" descr="Image result for firefox logo">
              <a:extLst>
                <a:ext uri="{FF2B5EF4-FFF2-40B4-BE49-F238E27FC236}">
                  <a16:creationId xmlns:a16="http://schemas.microsoft.com/office/drawing/2014/main" id="{51A92539-D075-5644-9056-10960E514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6336" y="4363319"/>
              <a:ext cx="387318" cy="36267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1F04B-A3B3-534D-A252-A4AC29C657DE}"/>
                </a:ext>
              </a:extLst>
            </p:cNvPr>
            <p:cNvSpPr txBox="1"/>
            <p:nvPr/>
          </p:nvSpPr>
          <p:spPr>
            <a:xfrm>
              <a:off x="5723493" y="3262667"/>
              <a:ext cx="1265812" cy="380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server</a:t>
              </a:r>
            </a:p>
          </p:txBody>
        </p:sp>
        <p:pic>
          <p:nvPicPr>
            <p:cNvPr id="1028" name="Picture 4" descr="Image result for apache web server logo">
              <a:extLst>
                <a:ext uri="{FF2B5EF4-FFF2-40B4-BE49-F238E27FC236}">
                  <a16:creationId xmlns:a16="http://schemas.microsoft.com/office/drawing/2014/main" id="{2DA3452A-DE33-3D41-95D5-C755A41915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9399" y="3712220"/>
              <a:ext cx="1425575" cy="62917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2" name="Picture 2" descr="Image result for firefox logo">
              <a:extLst>
                <a:ext uri="{FF2B5EF4-FFF2-40B4-BE49-F238E27FC236}">
                  <a16:creationId xmlns:a16="http://schemas.microsoft.com/office/drawing/2014/main" id="{E576EC8B-3CC8-044B-BD3B-8A4342C698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7699" y="4326644"/>
              <a:ext cx="387318" cy="36267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skype logo">
              <a:extLst>
                <a:ext uri="{FF2B5EF4-FFF2-40B4-BE49-F238E27FC236}">
                  <a16:creationId xmlns:a16="http://schemas.microsoft.com/office/drawing/2014/main" id="{44A9474D-942F-134E-B292-6ADA46753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515" y="4091654"/>
              <a:ext cx="387318" cy="39295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C4B02DA-C340-9945-87C2-952E1901FB43}"/>
                </a:ext>
              </a:extLst>
            </p:cNvPr>
            <p:cNvSpPr txBox="1"/>
            <p:nvPr/>
          </p:nvSpPr>
          <p:spPr>
            <a:xfrm>
              <a:off x="3822815" y="3627317"/>
              <a:ext cx="642362" cy="380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client</a:t>
              </a:r>
            </a:p>
          </p:txBody>
        </p:sp>
        <p:pic>
          <p:nvPicPr>
            <p:cNvPr id="1034" name="Picture 10" descr="Image result for netflix logo png">
              <a:extLst>
                <a:ext uri="{FF2B5EF4-FFF2-40B4-BE49-F238E27FC236}">
                  <a16:creationId xmlns:a16="http://schemas.microsoft.com/office/drawing/2014/main" id="{9F652FAF-7820-6141-9F34-FDF8AEACB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2599" y="4424842"/>
              <a:ext cx="691469" cy="38895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1" name="Freeform 296">
            <a:extLst>
              <a:ext uri="{FF2B5EF4-FFF2-40B4-BE49-F238E27FC236}">
                <a16:creationId xmlns:a16="http://schemas.microsoft.com/office/drawing/2014/main" id="{06DFDE96-5B04-984C-B72D-22D074DF3E82}"/>
              </a:ext>
            </a:extLst>
          </p:cNvPr>
          <p:cNvSpPr>
            <a:spLocks/>
          </p:cNvSpPr>
          <p:nvPr/>
        </p:nvSpPr>
        <p:spPr bwMode="auto">
          <a:xfrm>
            <a:off x="4356586" y="4965666"/>
            <a:ext cx="3127375" cy="1498600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19030B-5BD3-114F-B249-57401BFC96FB}"/>
              </a:ext>
            </a:extLst>
          </p:cNvPr>
          <p:cNvSpPr/>
          <p:nvPr/>
        </p:nvSpPr>
        <p:spPr>
          <a:xfrm>
            <a:off x="4944218" y="2675931"/>
            <a:ext cx="2194145" cy="174583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0C9D10E-5651-A74C-93AC-3C99ACEB97DA}"/>
              </a:ext>
            </a:extLst>
          </p:cNvPr>
          <p:cNvCxnSpPr>
            <a:cxnSpLocks/>
          </p:cNvCxnSpPr>
          <p:nvPr/>
        </p:nvCxnSpPr>
        <p:spPr>
          <a:xfrm flipV="1">
            <a:off x="3204457" y="2995594"/>
            <a:ext cx="0" cy="2502331"/>
          </a:xfrm>
          <a:prstGeom prst="line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480C6A1-B418-BAFF-0A9B-DF3373520BD3}"/>
              </a:ext>
            </a:extLst>
          </p:cNvPr>
          <p:cNvGrpSpPr/>
          <p:nvPr/>
        </p:nvGrpSpPr>
        <p:grpSpPr>
          <a:xfrm>
            <a:off x="5844802" y="2291678"/>
            <a:ext cx="1108206" cy="369332"/>
            <a:chOff x="5844802" y="2291678"/>
            <a:chExt cx="1108206" cy="369332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FFEBBBB-2623-A645-BE22-49AB28379D36}"/>
                </a:ext>
              </a:extLst>
            </p:cNvPr>
            <p:cNvSpPr/>
            <p:nvPr/>
          </p:nvSpPr>
          <p:spPr>
            <a:xfrm>
              <a:off x="5864224" y="2340021"/>
              <a:ext cx="1063879" cy="266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E6AB7BA-7EC8-0044-B495-B5FBC9F37B18}"/>
                </a:ext>
              </a:extLst>
            </p:cNvPr>
            <p:cNvSpPr txBox="1"/>
            <p:nvPr/>
          </p:nvSpPr>
          <p:spPr>
            <a:xfrm>
              <a:off x="5844802" y="2291678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F458F2E-0B98-1741-9C0D-ECC805BD8799}"/>
              </a:ext>
            </a:extLst>
          </p:cNvPr>
          <p:cNvCxnSpPr>
            <a:cxnSpLocks/>
          </p:cNvCxnSpPr>
          <p:nvPr/>
        </p:nvCxnSpPr>
        <p:spPr>
          <a:xfrm>
            <a:off x="7011397" y="2484139"/>
            <a:ext cx="0" cy="301378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43591F4-8564-6A44-BC41-A0C901C7BC9C}"/>
              </a:ext>
            </a:extLst>
          </p:cNvPr>
          <p:cNvCxnSpPr>
            <a:cxnSpLocks/>
          </p:cNvCxnSpPr>
          <p:nvPr/>
        </p:nvCxnSpPr>
        <p:spPr>
          <a:xfrm>
            <a:off x="3184573" y="5478673"/>
            <a:ext cx="3851736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F1E19D-C79D-0399-56EA-1548EEA2BB22}"/>
              </a:ext>
            </a:extLst>
          </p:cNvPr>
          <p:cNvGrpSpPr/>
          <p:nvPr/>
        </p:nvGrpSpPr>
        <p:grpSpPr>
          <a:xfrm>
            <a:off x="5528837" y="2685375"/>
            <a:ext cx="1404036" cy="384588"/>
            <a:chOff x="8597346" y="692270"/>
            <a:chExt cx="1404036" cy="3845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5E4894-255A-88E4-2AC9-82A2C51C90CE}"/>
                </a:ext>
              </a:extLst>
            </p:cNvPr>
            <p:cNvSpPr/>
            <p:nvPr/>
          </p:nvSpPr>
          <p:spPr>
            <a:xfrm>
              <a:off x="8597936" y="756182"/>
              <a:ext cx="1403446" cy="266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C4C298-170E-3D5D-F527-651548E2EB19}"/>
                </a:ext>
              </a:extLst>
            </p:cNvPr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15BD13-0EBF-E48C-A912-8A2018D96B53}"/>
                </a:ext>
              </a:extLst>
            </p:cNvPr>
            <p:cNvSpPr txBox="1"/>
            <p:nvPr/>
          </p:nvSpPr>
          <p:spPr>
            <a:xfrm>
              <a:off x="8597346" y="692270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D8A7E22-A105-49C5-2F08-CFBB2A4F7EB3}"/>
              </a:ext>
            </a:extLst>
          </p:cNvPr>
          <p:cNvGrpSpPr/>
          <p:nvPr/>
        </p:nvGrpSpPr>
        <p:grpSpPr>
          <a:xfrm>
            <a:off x="5272320" y="3145339"/>
            <a:ext cx="1651423" cy="389371"/>
            <a:chOff x="8349959" y="687487"/>
            <a:chExt cx="1651423" cy="38937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55FC8CA-9850-2897-FDF7-32850A59AD47}"/>
                </a:ext>
              </a:extLst>
            </p:cNvPr>
            <p:cNvSpPr/>
            <p:nvPr/>
          </p:nvSpPr>
          <p:spPr>
            <a:xfrm>
              <a:off x="8369532" y="756182"/>
              <a:ext cx="1631850" cy="266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A67C767-1F5A-6342-E5A6-3154E7B6B339}"/>
                </a:ext>
              </a:extLst>
            </p:cNvPr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121B5BB-BA6A-F414-E84E-3101842ACD4B}"/>
                </a:ext>
              </a:extLst>
            </p:cNvPr>
            <p:cNvSpPr txBox="1"/>
            <p:nvPr/>
          </p:nvSpPr>
          <p:spPr>
            <a:xfrm>
              <a:off x="8593764" y="690692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750AC3-5B88-E099-CDDB-3E6C13E05DE3}"/>
                </a:ext>
              </a:extLst>
            </p:cNvPr>
            <p:cNvSpPr txBox="1"/>
            <p:nvPr/>
          </p:nvSpPr>
          <p:spPr>
            <a:xfrm>
              <a:off x="8349959" y="687487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CF77B7B-CAA6-5EE4-F51C-9FA3BA7AE0EA}"/>
              </a:ext>
            </a:extLst>
          </p:cNvPr>
          <p:cNvGrpSpPr/>
          <p:nvPr/>
        </p:nvGrpSpPr>
        <p:grpSpPr>
          <a:xfrm>
            <a:off x="4107096" y="5561831"/>
            <a:ext cx="1651423" cy="389371"/>
            <a:chOff x="8349959" y="687487"/>
            <a:chExt cx="1651423" cy="38937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62B2F3C-1A2C-22DE-11C6-35EF01FB4964}"/>
                </a:ext>
              </a:extLst>
            </p:cNvPr>
            <p:cNvSpPr/>
            <p:nvPr/>
          </p:nvSpPr>
          <p:spPr>
            <a:xfrm>
              <a:off x="8369532" y="756182"/>
              <a:ext cx="1631850" cy="266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3BA422A-055D-83BF-7614-2A6490E1E42A}"/>
                </a:ext>
              </a:extLst>
            </p:cNvPr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47F086F-8EE5-B65B-F3AD-B90AC3BAA993}"/>
                </a:ext>
              </a:extLst>
            </p:cNvPr>
            <p:cNvSpPr txBox="1"/>
            <p:nvPr/>
          </p:nvSpPr>
          <p:spPr>
            <a:xfrm>
              <a:off x="8593764" y="690692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767B5E6-9B62-1E9F-8ECC-7C6440F2D722}"/>
                </a:ext>
              </a:extLst>
            </p:cNvPr>
            <p:cNvSpPr txBox="1"/>
            <p:nvPr/>
          </p:nvSpPr>
          <p:spPr>
            <a:xfrm>
              <a:off x="8349959" y="687487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50FCAC8-2BD7-5831-502D-460A2985C4FB}"/>
              </a:ext>
            </a:extLst>
          </p:cNvPr>
          <p:cNvCxnSpPr>
            <a:cxnSpLocks/>
          </p:cNvCxnSpPr>
          <p:nvPr/>
        </p:nvCxnSpPr>
        <p:spPr>
          <a:xfrm>
            <a:off x="3184573" y="5478673"/>
            <a:ext cx="3851736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86B99E-8B69-2971-9DBA-1E90AD4CFFA5}"/>
              </a:ext>
            </a:extLst>
          </p:cNvPr>
          <p:cNvCxnSpPr/>
          <p:nvPr/>
        </p:nvCxnSpPr>
        <p:spPr>
          <a:xfrm flipH="1">
            <a:off x="3701909" y="5774614"/>
            <a:ext cx="30026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F2BD8D8-9D10-8B19-1C62-4230F283322B}"/>
              </a:ext>
            </a:extLst>
          </p:cNvPr>
          <p:cNvGrpSpPr/>
          <p:nvPr/>
        </p:nvGrpSpPr>
        <p:grpSpPr>
          <a:xfrm>
            <a:off x="1825736" y="3693979"/>
            <a:ext cx="1651423" cy="389371"/>
            <a:chOff x="8349959" y="687487"/>
            <a:chExt cx="1651423" cy="38937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37143D8-5E22-4921-A36A-DE7F809ACE66}"/>
                </a:ext>
              </a:extLst>
            </p:cNvPr>
            <p:cNvSpPr/>
            <p:nvPr/>
          </p:nvSpPr>
          <p:spPr>
            <a:xfrm>
              <a:off x="8369532" y="756182"/>
              <a:ext cx="1631850" cy="266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2C57A99-F5E8-A08D-D8C0-7C5182504E89}"/>
                </a:ext>
              </a:extLst>
            </p:cNvPr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5073EDC-3591-CB08-2DDA-368C690C6706}"/>
                </a:ext>
              </a:extLst>
            </p:cNvPr>
            <p:cNvSpPr txBox="1"/>
            <p:nvPr/>
          </p:nvSpPr>
          <p:spPr>
            <a:xfrm>
              <a:off x="8593764" y="690692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979AAC8-CBF1-2DA6-B365-73E019AA038B}"/>
                </a:ext>
              </a:extLst>
            </p:cNvPr>
            <p:cNvSpPr txBox="1"/>
            <p:nvPr/>
          </p:nvSpPr>
          <p:spPr>
            <a:xfrm>
              <a:off x="8349959" y="687487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198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AF567B-A744-BF46-B80D-389C2E4393B6}"/>
              </a:ext>
            </a:extLst>
          </p:cNvPr>
          <p:cNvGrpSpPr/>
          <p:nvPr/>
        </p:nvGrpSpPr>
        <p:grpSpPr>
          <a:xfrm>
            <a:off x="141514" y="1298122"/>
            <a:ext cx="11908971" cy="4268807"/>
            <a:chOff x="2511281" y="3572744"/>
            <a:chExt cx="7770812" cy="2811463"/>
          </a:xfrm>
        </p:grpSpPr>
        <p:sp>
          <p:nvSpPr>
            <p:cNvPr id="132" name="Freeform 157">
              <a:extLst>
                <a:ext uri="{FF2B5EF4-FFF2-40B4-BE49-F238E27FC236}">
                  <a16:creationId xmlns:a16="http://schemas.microsoft.com/office/drawing/2014/main" id="{511A693F-4BF3-344C-BDC6-28BAA9839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431" y="3572744"/>
              <a:ext cx="552450" cy="2082800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118" y="3623544"/>
              <a:ext cx="1497013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193" y="3677519"/>
              <a:ext cx="1473200" cy="19796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7543" y="4447457"/>
              <a:ext cx="146050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981" y="4480178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9131" y="476495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5377884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5084965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479368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5956" y="507610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2781" y="537455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Rectangle 23">
              <a:extLst>
                <a:ext uri="{FF2B5EF4-FFF2-40B4-BE49-F238E27FC236}">
                  <a16:creationId xmlns:a16="http://schemas.microsoft.com/office/drawing/2014/main" id="{18A5F7E9-E597-8A49-8FBA-5EBCB6131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306" y="3993432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1" name="Rectangle 24">
              <a:extLst>
                <a:ext uri="{FF2B5EF4-FFF2-40B4-BE49-F238E27FC236}">
                  <a16:creationId xmlns:a16="http://schemas.microsoft.com/office/drawing/2014/main" id="{5DFFE03C-FB1C-D742-84E9-52CBDDB98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0206" y="4047407"/>
              <a:ext cx="1273175" cy="19796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2" name="Line 25">
              <a:extLst>
                <a:ext uri="{FF2B5EF4-FFF2-40B4-BE49-F238E27FC236}">
                  <a16:creationId xmlns:a16="http://schemas.microsoft.com/office/drawing/2014/main" id="{5AD7BC14-F444-E745-8910-70D580A77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9731" y="4807819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3" name="Text Box 26">
              <a:extLst>
                <a:ext uri="{FF2B5EF4-FFF2-40B4-BE49-F238E27FC236}">
                  <a16:creationId xmlns:a16="http://schemas.microsoft.com/office/drawing/2014/main" id="{1058B2AB-1EA8-1A46-9E03-D8FFDD9E5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868" y="4833372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3A83CA24-DF84-F740-B870-F5C298378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7668" y="512849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5" name="Line 28">
              <a:extLst>
                <a:ext uri="{FF2B5EF4-FFF2-40B4-BE49-F238E27FC236}">
                  <a16:creationId xmlns:a16="http://schemas.microsoft.com/office/drawing/2014/main" id="{1D5846CF-9A4C-784A-A5A4-98F8F1486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3381" y="543805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6" name="Line 29">
              <a:extLst>
                <a:ext uri="{FF2B5EF4-FFF2-40B4-BE49-F238E27FC236}">
                  <a16:creationId xmlns:a16="http://schemas.microsoft.com/office/drawing/2014/main" id="{987AF988-33D7-A644-9737-1635D99E9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3381" y="572380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7" name="Text Box 26">
              <a:extLst>
                <a:ext uri="{FF2B5EF4-FFF2-40B4-BE49-F238E27FC236}">
                  <a16:creationId xmlns:a16="http://schemas.microsoft.com/office/drawing/2014/main" id="{DC53D19A-63B2-7141-9008-9BC3F6780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793" y="4037882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  <p:sp>
          <p:nvSpPr>
            <p:cNvPr id="178" name="Text Box 26">
              <a:extLst>
                <a:ext uri="{FF2B5EF4-FFF2-40B4-BE49-F238E27FC236}">
                  <a16:creationId xmlns:a16="http://schemas.microsoft.com/office/drawing/2014/main" id="{668FFB30-2FA6-AE41-99EF-4D74E37F3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7343" y="574541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79" name="Text Box 26">
              <a:extLst>
                <a:ext uri="{FF2B5EF4-FFF2-40B4-BE49-F238E27FC236}">
                  <a16:creationId xmlns:a16="http://schemas.microsoft.com/office/drawing/2014/main" id="{9646084A-4EA0-5345-8A3E-91D347535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9290" y="543815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80" name="Text Box 26">
              <a:extLst>
                <a:ext uri="{FF2B5EF4-FFF2-40B4-BE49-F238E27FC236}">
                  <a16:creationId xmlns:a16="http://schemas.microsoft.com/office/drawing/2014/main" id="{9FDE009F-BD4C-6B4C-A66D-690533C0F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868" y="5150053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182" name="Freeform 103">
              <a:extLst>
                <a:ext uri="{FF2B5EF4-FFF2-40B4-BE49-F238E27FC236}">
                  <a16:creationId xmlns:a16="http://schemas.microsoft.com/office/drawing/2014/main" id="{DEF6D5D3-E4DA-4B46-BBC5-93311E115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6081" y="4025182"/>
              <a:ext cx="581025" cy="2038350"/>
            </a:xfrm>
            <a:custGeom>
              <a:avLst/>
              <a:gdLst>
                <a:gd name="T0" fmla="*/ 2147483647 w 366"/>
                <a:gd name="T1" fmla="*/ 2147483647 h 1284"/>
                <a:gd name="T2" fmla="*/ 2147483647 w 366"/>
                <a:gd name="T3" fmla="*/ 0 h 1284"/>
                <a:gd name="T4" fmla="*/ 0 w 366"/>
                <a:gd name="T5" fmla="*/ 2147483647 h 1284"/>
                <a:gd name="T6" fmla="*/ 2147483647 w 366"/>
                <a:gd name="T7" fmla="*/ 2147483647 h 1284"/>
                <a:gd name="T8" fmla="*/ 2147483647 w 366"/>
                <a:gd name="T9" fmla="*/ 2147483647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3" name="Freeform 70">
              <a:extLst>
                <a:ext uri="{FF2B5EF4-FFF2-40B4-BE49-F238E27FC236}">
                  <a16:creationId xmlns:a16="http://schemas.microsoft.com/office/drawing/2014/main" id="{4A88383C-61F9-1949-9D88-EC83EDA3F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418" y="4045819"/>
              <a:ext cx="552450" cy="2082800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4" name="Rectangle 23">
              <a:extLst>
                <a:ext uri="{FF2B5EF4-FFF2-40B4-BE49-F238E27FC236}">
                  <a16:creationId xmlns:a16="http://schemas.microsoft.com/office/drawing/2014/main" id="{AC94A5E0-4794-4246-825A-61CE41279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318" y="4001369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5" name="Rectangle 24">
              <a:extLst>
                <a:ext uri="{FF2B5EF4-FFF2-40B4-BE49-F238E27FC236}">
                  <a16:creationId xmlns:a16="http://schemas.microsoft.com/office/drawing/2014/main" id="{6F8DDC46-C4B7-DF4E-8AF5-C602B6EAA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5218" y="4055344"/>
              <a:ext cx="1273175" cy="19796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6" name="Line 25">
              <a:extLst>
                <a:ext uri="{FF2B5EF4-FFF2-40B4-BE49-F238E27FC236}">
                  <a16:creationId xmlns:a16="http://schemas.microsoft.com/office/drawing/2014/main" id="{DBA82451-A905-D646-87C3-445C7FB42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4743" y="481575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7" name="Text Box 26">
              <a:extLst>
                <a:ext uri="{FF2B5EF4-FFF2-40B4-BE49-F238E27FC236}">
                  <a16:creationId xmlns:a16="http://schemas.microsoft.com/office/drawing/2014/main" id="{20A57016-2D36-9945-9BC2-7F8B32341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881" y="484130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88" name="Line 27">
              <a:extLst>
                <a:ext uri="{FF2B5EF4-FFF2-40B4-BE49-F238E27FC236}">
                  <a16:creationId xmlns:a16="http://schemas.microsoft.com/office/drawing/2014/main" id="{C4DE758D-2140-4D46-8462-D030054EF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681" y="5136432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9" name="Line 28">
              <a:extLst>
                <a:ext uri="{FF2B5EF4-FFF2-40B4-BE49-F238E27FC236}">
                  <a16:creationId xmlns:a16="http://schemas.microsoft.com/office/drawing/2014/main" id="{54E984A7-4546-6E49-B9F8-528EAF4E1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393" y="544599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0" name="Line 29">
              <a:extLst>
                <a:ext uri="{FF2B5EF4-FFF2-40B4-BE49-F238E27FC236}">
                  <a16:creationId xmlns:a16="http://schemas.microsoft.com/office/drawing/2014/main" id="{85DE9E64-476F-6F4E-8BFA-3205F1E59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393" y="573174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1" name="Text Box 26">
              <a:extLst>
                <a:ext uri="{FF2B5EF4-FFF2-40B4-BE49-F238E27FC236}">
                  <a16:creationId xmlns:a16="http://schemas.microsoft.com/office/drawing/2014/main" id="{A1B9282E-64F8-1442-8F95-7A9813CE8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806" y="404581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  <p:sp>
          <p:nvSpPr>
            <p:cNvPr id="192" name="Text Box 26">
              <a:extLst>
                <a:ext uri="{FF2B5EF4-FFF2-40B4-BE49-F238E27FC236}">
                  <a16:creationId xmlns:a16="http://schemas.microsoft.com/office/drawing/2014/main" id="{83782313-46E0-BE46-BEED-BDC4F6A04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356" y="5746184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93" name="Text Box 26">
              <a:extLst>
                <a:ext uri="{FF2B5EF4-FFF2-40B4-BE49-F238E27FC236}">
                  <a16:creationId xmlns:a16="http://schemas.microsoft.com/office/drawing/2014/main" id="{E3A71501-A89A-D249-84FB-20D98047A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1406" y="545326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94" name="Text Box 26">
              <a:extLst>
                <a:ext uri="{FF2B5EF4-FFF2-40B4-BE49-F238E27FC236}">
                  <a16:creationId xmlns:a16="http://schemas.microsoft.com/office/drawing/2014/main" id="{6C7F0039-C145-9D4F-92E4-1AF9B0406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881" y="5157990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grpSp>
          <p:nvGrpSpPr>
            <p:cNvPr id="216" name="Group 179">
              <a:extLst>
                <a:ext uri="{FF2B5EF4-FFF2-40B4-BE49-F238E27FC236}">
                  <a16:creationId xmlns:a16="http://schemas.microsoft.com/office/drawing/2014/main" id="{D0DD382B-DAC3-2346-B02D-B07D992120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1281" y="5555532"/>
              <a:ext cx="800100" cy="828675"/>
              <a:chOff x="-44" y="1473"/>
              <a:chExt cx="981" cy="1105"/>
            </a:xfrm>
          </p:grpSpPr>
          <p:pic>
            <p:nvPicPr>
              <p:cNvPr id="217" name="Picture 180" descr="desktop_computer_stylized_medium">
                <a:extLst>
                  <a:ext uri="{FF2B5EF4-FFF2-40B4-BE49-F238E27FC236}">
                    <a16:creationId xmlns:a16="http://schemas.microsoft.com/office/drawing/2014/main" id="{DED124CB-DBF2-BA4A-A3F5-D0D2EE27E0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8" name="Freeform 181">
                <a:extLst>
                  <a:ext uri="{FF2B5EF4-FFF2-40B4-BE49-F238E27FC236}">
                    <a16:creationId xmlns:a16="http://schemas.microsoft.com/office/drawing/2014/main" id="{45C70753-F80F-0E44-A5BE-EA6A010301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19" name="Group 182">
              <a:extLst>
                <a:ext uri="{FF2B5EF4-FFF2-40B4-BE49-F238E27FC236}">
                  <a16:creationId xmlns:a16="http://schemas.microsoft.com/office/drawing/2014/main" id="{8C1F52F1-3DCD-D94D-B922-F8CEBAB5F0B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493106" y="5469807"/>
              <a:ext cx="788987" cy="782637"/>
              <a:chOff x="-44" y="1473"/>
              <a:chExt cx="981" cy="1105"/>
            </a:xfrm>
          </p:grpSpPr>
          <p:pic>
            <p:nvPicPr>
              <p:cNvPr id="220" name="Picture 183" descr="desktop_computer_stylized_medium">
                <a:extLst>
                  <a:ext uri="{FF2B5EF4-FFF2-40B4-BE49-F238E27FC236}">
                    <a16:creationId xmlns:a16="http://schemas.microsoft.com/office/drawing/2014/main" id="{E6083DB7-3B07-6F40-9810-0033E2E06F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1" name="Freeform 184">
                <a:extLst>
                  <a:ext uri="{FF2B5EF4-FFF2-40B4-BE49-F238E27FC236}">
                    <a16:creationId xmlns:a16="http://schemas.microsoft.com/office/drawing/2014/main" id="{28CB0DC7-F192-5840-BCC3-B9D6621060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22" name="Group 185">
              <a:extLst>
                <a:ext uri="{FF2B5EF4-FFF2-40B4-BE49-F238E27FC236}">
                  <a16:creationId xmlns:a16="http://schemas.microsoft.com/office/drawing/2014/main" id="{7750F2FB-96FA-374A-AF56-26502EF046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3031" y="5055469"/>
              <a:ext cx="358775" cy="704850"/>
              <a:chOff x="4140" y="429"/>
              <a:chExt cx="1425" cy="2396"/>
            </a:xfrm>
          </p:grpSpPr>
          <p:sp>
            <p:nvSpPr>
              <p:cNvPr id="223" name="Freeform 186">
                <a:extLst>
                  <a:ext uri="{FF2B5EF4-FFF2-40B4-BE49-F238E27FC236}">
                    <a16:creationId xmlns:a16="http://schemas.microsoft.com/office/drawing/2014/main" id="{E441858B-A566-F746-B48C-912CA3020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4" name="Rectangle 187">
                <a:extLst>
                  <a:ext uri="{FF2B5EF4-FFF2-40B4-BE49-F238E27FC236}">
                    <a16:creationId xmlns:a16="http://schemas.microsoft.com/office/drawing/2014/main" id="{20003129-35A4-1E46-8065-8AF4C6403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429"/>
                <a:ext cx="1053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5" name="Freeform 188">
                <a:extLst>
                  <a:ext uri="{FF2B5EF4-FFF2-40B4-BE49-F238E27FC236}">
                    <a16:creationId xmlns:a16="http://schemas.microsoft.com/office/drawing/2014/main" id="{6F94D7AE-C4D1-AF4A-B970-086B7D245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6" name="Freeform 189">
                <a:extLst>
                  <a:ext uri="{FF2B5EF4-FFF2-40B4-BE49-F238E27FC236}">
                    <a16:creationId xmlns:a16="http://schemas.microsoft.com/office/drawing/2014/main" id="{EAFC03EF-54DF-8942-9852-25739DA15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7" name="Rectangle 190">
                <a:extLst>
                  <a:ext uri="{FF2B5EF4-FFF2-40B4-BE49-F238E27FC236}">
                    <a16:creationId xmlns:a16="http://schemas.microsoft.com/office/drawing/2014/main" id="{2241F7B6-5281-A74E-8DCB-3BE3777E9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28" name="Group 191">
                <a:extLst>
                  <a:ext uri="{FF2B5EF4-FFF2-40B4-BE49-F238E27FC236}">
                    <a16:creationId xmlns:a16="http://schemas.microsoft.com/office/drawing/2014/main" id="{02DB0249-6EBB-FF4B-B17F-CC771B255D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53" name="AutoShape 192">
                  <a:extLst>
                    <a:ext uri="{FF2B5EF4-FFF2-40B4-BE49-F238E27FC236}">
                      <a16:creationId xmlns:a16="http://schemas.microsoft.com/office/drawing/2014/main" id="{BE55370E-BC12-1B42-9E3C-C950033EE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4" name="AutoShape 193">
                  <a:extLst>
                    <a:ext uri="{FF2B5EF4-FFF2-40B4-BE49-F238E27FC236}">
                      <a16:creationId xmlns:a16="http://schemas.microsoft.com/office/drawing/2014/main" id="{1BBB99EB-2FFB-5942-9855-24BEE1C689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2"/>
                  <a:ext cx="692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29" name="Rectangle 194">
                <a:extLst>
                  <a:ext uri="{FF2B5EF4-FFF2-40B4-BE49-F238E27FC236}">
                    <a16:creationId xmlns:a16="http://schemas.microsoft.com/office/drawing/2014/main" id="{9C5699FC-2B4E-BD46-B9CC-CA578E2EA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30" name="Group 195">
                <a:extLst>
                  <a:ext uri="{FF2B5EF4-FFF2-40B4-BE49-F238E27FC236}">
                    <a16:creationId xmlns:a16="http://schemas.microsoft.com/office/drawing/2014/main" id="{676615F3-A30A-9740-8080-AFEE6BAAEF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51" name="AutoShape 196">
                  <a:extLst>
                    <a:ext uri="{FF2B5EF4-FFF2-40B4-BE49-F238E27FC236}">
                      <a16:creationId xmlns:a16="http://schemas.microsoft.com/office/drawing/2014/main" id="{D31569A0-2CDC-3B4B-B7FA-067BF2CB0D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24" cy="1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2" name="AutoShape 197">
                  <a:extLst>
                    <a:ext uri="{FF2B5EF4-FFF2-40B4-BE49-F238E27FC236}">
                      <a16:creationId xmlns:a16="http://schemas.microsoft.com/office/drawing/2014/main" id="{5D70C5E6-3DFB-1D45-8469-DE5EA96E13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6"/>
                  <a:ext cx="69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1" name="Rectangle 198">
                <a:extLst>
                  <a:ext uri="{FF2B5EF4-FFF2-40B4-BE49-F238E27FC236}">
                    <a16:creationId xmlns:a16="http://schemas.microsoft.com/office/drawing/2014/main" id="{AE060187-10EA-1F4E-AEDE-8C6C0E835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2" name="Rectangle 199">
                <a:extLst>
                  <a:ext uri="{FF2B5EF4-FFF2-40B4-BE49-F238E27FC236}">
                    <a16:creationId xmlns:a16="http://schemas.microsoft.com/office/drawing/2014/main" id="{32874526-51C0-C749-BDC8-3D9F62AFE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33" name="Group 200">
                <a:extLst>
                  <a:ext uri="{FF2B5EF4-FFF2-40B4-BE49-F238E27FC236}">
                    <a16:creationId xmlns:a16="http://schemas.microsoft.com/office/drawing/2014/main" id="{09E63F43-E74F-6045-A673-3756891EE9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49" name="AutoShape 201">
                  <a:extLst>
                    <a:ext uri="{FF2B5EF4-FFF2-40B4-BE49-F238E27FC236}">
                      <a16:creationId xmlns:a16="http://schemas.microsoft.com/office/drawing/2014/main" id="{0296B9BB-82CD-2A45-8E56-F4ACF6FCC0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0" name="AutoShape 202">
                  <a:extLst>
                    <a:ext uri="{FF2B5EF4-FFF2-40B4-BE49-F238E27FC236}">
                      <a16:creationId xmlns:a16="http://schemas.microsoft.com/office/drawing/2014/main" id="{DD3C3254-A817-B449-AE0F-31BEFF504A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9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4" name="Freeform 203">
                <a:extLst>
                  <a:ext uri="{FF2B5EF4-FFF2-40B4-BE49-F238E27FC236}">
                    <a16:creationId xmlns:a16="http://schemas.microsoft.com/office/drawing/2014/main" id="{D05041BE-8046-EB49-A23A-C7FEB06D9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35" name="Group 204">
                <a:extLst>
                  <a:ext uri="{FF2B5EF4-FFF2-40B4-BE49-F238E27FC236}">
                    <a16:creationId xmlns:a16="http://schemas.microsoft.com/office/drawing/2014/main" id="{BD1D997D-F690-4C4E-9473-F0433427C9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47" name="AutoShape 205">
                  <a:extLst>
                    <a:ext uri="{FF2B5EF4-FFF2-40B4-BE49-F238E27FC236}">
                      <a16:creationId xmlns:a16="http://schemas.microsoft.com/office/drawing/2014/main" id="{631C3D3D-8F7D-6F44-AD56-665A5242B6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3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48" name="AutoShape 206">
                  <a:extLst>
                    <a:ext uri="{FF2B5EF4-FFF2-40B4-BE49-F238E27FC236}">
                      <a16:creationId xmlns:a16="http://schemas.microsoft.com/office/drawing/2014/main" id="{E7F87D38-4528-0F45-9911-B79B599D25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1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6" name="Rectangle 207">
                <a:extLst>
                  <a:ext uri="{FF2B5EF4-FFF2-40B4-BE49-F238E27FC236}">
                    <a16:creationId xmlns:a16="http://schemas.microsoft.com/office/drawing/2014/main" id="{60B24777-81BE-BC42-AC64-6F2229E5F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9" cy="2288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7" name="Freeform 208">
                <a:extLst>
                  <a:ext uri="{FF2B5EF4-FFF2-40B4-BE49-F238E27FC236}">
                    <a16:creationId xmlns:a16="http://schemas.microsoft.com/office/drawing/2014/main" id="{FD1049FD-ADAC-FC43-A186-6585ECAE4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8" name="Freeform 209">
                <a:extLst>
                  <a:ext uri="{FF2B5EF4-FFF2-40B4-BE49-F238E27FC236}">
                    <a16:creationId xmlns:a16="http://schemas.microsoft.com/office/drawing/2014/main" id="{A25585BA-2AFC-3047-B9D5-7CC45D5DB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9" name="Oval 210">
                <a:extLst>
                  <a:ext uri="{FF2B5EF4-FFF2-40B4-BE49-F238E27FC236}">
                    <a16:creationId xmlns:a16="http://schemas.microsoft.com/office/drawing/2014/main" id="{78C608B6-FCB9-3F43-A504-D33DD7782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0" name="Freeform 211">
                <a:extLst>
                  <a:ext uri="{FF2B5EF4-FFF2-40B4-BE49-F238E27FC236}">
                    <a16:creationId xmlns:a16="http://schemas.microsoft.com/office/drawing/2014/main" id="{F24BE4FA-86B6-5840-8B76-BF70EF006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41" name="AutoShape 212">
                <a:extLst>
                  <a:ext uri="{FF2B5EF4-FFF2-40B4-BE49-F238E27FC236}">
                    <a16:creationId xmlns:a16="http://schemas.microsoft.com/office/drawing/2014/main" id="{22C6B4EC-00C6-BA43-95E2-370E8204D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8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2" name="AutoShape 213">
                <a:extLst>
                  <a:ext uri="{FF2B5EF4-FFF2-40B4-BE49-F238E27FC236}">
                    <a16:creationId xmlns:a16="http://schemas.microsoft.com/office/drawing/2014/main" id="{7B9210ED-D802-C84E-8A67-93399801B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712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3" name="Oval 214">
                <a:extLst>
                  <a:ext uri="{FF2B5EF4-FFF2-40B4-BE49-F238E27FC236}">
                    <a16:creationId xmlns:a16="http://schemas.microsoft.com/office/drawing/2014/main" id="{552E77C8-7BFE-BF4D-8F0B-DF6513BE6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4" name="Oval 215">
                <a:extLst>
                  <a:ext uri="{FF2B5EF4-FFF2-40B4-BE49-F238E27FC236}">
                    <a16:creationId xmlns:a16="http://schemas.microsoft.com/office/drawing/2014/main" id="{86496A7E-E21F-444D-B883-E410329FF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45" name="Oval 216">
                <a:extLst>
                  <a:ext uri="{FF2B5EF4-FFF2-40B4-BE49-F238E27FC236}">
                    <a16:creationId xmlns:a16="http://schemas.microsoft.com/office/drawing/2014/main" id="{555E4B0D-EDB2-D04B-B9AD-93FA92DDA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6" name="Rectangle 217">
                <a:extLst>
                  <a:ext uri="{FF2B5EF4-FFF2-40B4-BE49-F238E27FC236}">
                    <a16:creationId xmlns:a16="http://schemas.microsoft.com/office/drawing/2014/main" id="{DE659B39-E72A-634A-A2AC-C4BA4DC9C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pic>
          <p:nvPicPr>
            <p:cNvPr id="261" name="Picture 2" descr="Image result for firefox logo">
              <a:extLst>
                <a:ext uri="{FF2B5EF4-FFF2-40B4-BE49-F238E27FC236}">
                  <a16:creationId xmlns:a16="http://schemas.microsoft.com/office/drawing/2014/main" id="{51A92539-D075-5644-9056-10960E514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6336" y="4363319"/>
              <a:ext cx="387318" cy="362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apache web server logo">
              <a:extLst>
                <a:ext uri="{FF2B5EF4-FFF2-40B4-BE49-F238E27FC236}">
                  <a16:creationId xmlns:a16="http://schemas.microsoft.com/office/drawing/2014/main" id="{2DA3452A-DE33-3D41-95D5-C755A41915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9399" y="3712220"/>
              <a:ext cx="1425575" cy="62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2" name="Picture 2" descr="Image result for firefox logo">
              <a:extLst>
                <a:ext uri="{FF2B5EF4-FFF2-40B4-BE49-F238E27FC236}">
                  <a16:creationId xmlns:a16="http://schemas.microsoft.com/office/drawing/2014/main" id="{E576EC8B-3CC8-044B-BD3B-8A4342C698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7699" y="4326644"/>
              <a:ext cx="387318" cy="362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skype logo">
              <a:extLst>
                <a:ext uri="{FF2B5EF4-FFF2-40B4-BE49-F238E27FC236}">
                  <a16:creationId xmlns:a16="http://schemas.microsoft.com/office/drawing/2014/main" id="{44A9474D-942F-134E-B292-6ADA46753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515" y="4091654"/>
              <a:ext cx="387318" cy="392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C4B02DA-C340-9945-87C2-952E1901FB43}"/>
                </a:ext>
              </a:extLst>
            </p:cNvPr>
            <p:cNvSpPr txBox="1"/>
            <p:nvPr/>
          </p:nvSpPr>
          <p:spPr>
            <a:xfrm>
              <a:off x="3822815" y="3627317"/>
              <a:ext cx="642362" cy="380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client</a:t>
              </a:r>
            </a:p>
          </p:txBody>
        </p:sp>
        <p:pic>
          <p:nvPicPr>
            <p:cNvPr id="1034" name="Picture 10" descr="Image result for netflix logo png">
              <a:extLst>
                <a:ext uri="{FF2B5EF4-FFF2-40B4-BE49-F238E27FC236}">
                  <a16:creationId xmlns:a16="http://schemas.microsoft.com/office/drawing/2014/main" id="{9F652FAF-7820-6141-9F34-FDF8AEACB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2599" y="4424842"/>
              <a:ext cx="691469" cy="388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1" name="Freeform 296">
            <a:extLst>
              <a:ext uri="{FF2B5EF4-FFF2-40B4-BE49-F238E27FC236}">
                <a16:creationId xmlns:a16="http://schemas.microsoft.com/office/drawing/2014/main" id="{06DFDE96-5B04-984C-B72D-22D074DF3E82}"/>
              </a:ext>
            </a:extLst>
          </p:cNvPr>
          <p:cNvSpPr>
            <a:spLocks/>
          </p:cNvSpPr>
          <p:nvPr/>
        </p:nvSpPr>
        <p:spPr bwMode="auto">
          <a:xfrm>
            <a:off x="4356586" y="4965666"/>
            <a:ext cx="3127375" cy="1498600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19030B-5BD3-114F-B249-57401BFC96FB}"/>
              </a:ext>
            </a:extLst>
          </p:cNvPr>
          <p:cNvSpPr/>
          <p:nvPr/>
        </p:nvSpPr>
        <p:spPr>
          <a:xfrm>
            <a:off x="4944218" y="2675931"/>
            <a:ext cx="2194145" cy="174583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0C9D10E-5651-A74C-93AC-3C99ACEB97DA}"/>
              </a:ext>
            </a:extLst>
          </p:cNvPr>
          <p:cNvCxnSpPr>
            <a:cxnSpLocks/>
          </p:cNvCxnSpPr>
          <p:nvPr/>
        </p:nvCxnSpPr>
        <p:spPr>
          <a:xfrm flipV="1">
            <a:off x="3204457" y="2995594"/>
            <a:ext cx="0" cy="2502331"/>
          </a:xfrm>
          <a:prstGeom prst="line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5BCE33F-AF9C-9244-A84E-ABFE39D35FDD}"/>
              </a:ext>
            </a:extLst>
          </p:cNvPr>
          <p:cNvGrpSpPr/>
          <p:nvPr/>
        </p:nvGrpSpPr>
        <p:grpSpPr>
          <a:xfrm>
            <a:off x="5525255" y="2683797"/>
            <a:ext cx="1407618" cy="386166"/>
            <a:chOff x="8593764" y="690692"/>
            <a:chExt cx="1407618" cy="386166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181679B-461D-F54E-B35C-1F26F43C0389}"/>
                </a:ext>
              </a:extLst>
            </p:cNvPr>
            <p:cNvSpPr/>
            <p:nvPr/>
          </p:nvSpPr>
          <p:spPr>
            <a:xfrm>
              <a:off x="8597936" y="756182"/>
              <a:ext cx="1403446" cy="2661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C8C24D3-DD36-2249-9CAB-AD499E2FCA24}"/>
                </a:ext>
              </a:extLst>
            </p:cNvPr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5E8010F-AACF-1444-9E25-B05D5044AA5A}"/>
                </a:ext>
              </a:extLst>
            </p:cNvPr>
            <p:cNvSpPr txBox="1"/>
            <p:nvPr/>
          </p:nvSpPr>
          <p:spPr>
            <a:xfrm>
              <a:off x="8593764" y="690692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4FFEBBBB-2623-A645-BE22-49AB28379D36}"/>
              </a:ext>
            </a:extLst>
          </p:cNvPr>
          <p:cNvSpPr/>
          <p:nvPr/>
        </p:nvSpPr>
        <p:spPr>
          <a:xfrm>
            <a:off x="5864224" y="2340021"/>
            <a:ext cx="1063879" cy="266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E6AB7BA-7EC8-0044-B495-B5FBC9F37B18}"/>
              </a:ext>
            </a:extLst>
          </p:cNvPr>
          <p:cNvSpPr txBox="1"/>
          <p:nvPr/>
        </p:nvSpPr>
        <p:spPr>
          <a:xfrm>
            <a:off x="5819897" y="2291365"/>
            <a:ext cx="110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 msg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F458F2E-0B98-1741-9C0D-ECC805BD8799}"/>
              </a:ext>
            </a:extLst>
          </p:cNvPr>
          <p:cNvCxnSpPr>
            <a:cxnSpLocks/>
          </p:cNvCxnSpPr>
          <p:nvPr/>
        </p:nvCxnSpPr>
        <p:spPr>
          <a:xfrm>
            <a:off x="7011397" y="2484139"/>
            <a:ext cx="0" cy="301378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43591F4-8564-6A44-BC41-A0C901C7BC9C}"/>
              </a:ext>
            </a:extLst>
          </p:cNvPr>
          <p:cNvCxnSpPr>
            <a:cxnSpLocks/>
          </p:cNvCxnSpPr>
          <p:nvPr/>
        </p:nvCxnSpPr>
        <p:spPr>
          <a:xfrm>
            <a:off x="3184573" y="5478673"/>
            <a:ext cx="3851736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7E44E6E3-ED5F-EA46-A3F3-2FC71EED50CF}"/>
              </a:ext>
            </a:extLst>
          </p:cNvPr>
          <p:cNvSpPr/>
          <p:nvPr/>
        </p:nvSpPr>
        <p:spPr>
          <a:xfrm>
            <a:off x="5864224" y="2291365"/>
            <a:ext cx="1063879" cy="30054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3F974F9-F1CB-EB4F-9996-B0CAF21D948C}"/>
              </a:ext>
            </a:extLst>
          </p:cNvPr>
          <p:cNvSpPr/>
          <p:nvPr/>
        </p:nvSpPr>
        <p:spPr>
          <a:xfrm>
            <a:off x="5474955" y="2744519"/>
            <a:ext cx="1478052" cy="28426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B048DEA-97AB-1F43-8741-12645B01C3F5}"/>
              </a:ext>
            </a:extLst>
          </p:cNvPr>
          <p:cNvSpPr/>
          <p:nvPr/>
        </p:nvSpPr>
        <p:spPr>
          <a:xfrm>
            <a:off x="1776642" y="3222226"/>
            <a:ext cx="1824687" cy="174583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739BD94-0F47-854B-9CF2-AB21F1755B7E}"/>
              </a:ext>
            </a:extLst>
          </p:cNvPr>
          <p:cNvGrpSpPr/>
          <p:nvPr/>
        </p:nvGrpSpPr>
        <p:grpSpPr>
          <a:xfrm>
            <a:off x="3073015" y="2669125"/>
            <a:ext cx="1108206" cy="369332"/>
            <a:chOff x="8893175" y="707526"/>
            <a:chExt cx="1108206" cy="36933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4E14681-F8C2-E943-9036-9B66F8026102}"/>
                </a:ext>
              </a:extLst>
            </p:cNvPr>
            <p:cNvSpPr/>
            <p:nvPr/>
          </p:nvSpPr>
          <p:spPr>
            <a:xfrm>
              <a:off x="8934834" y="756182"/>
              <a:ext cx="1066547" cy="266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FE05029-2B07-9140-B651-352A9EE32350}"/>
                </a:ext>
              </a:extLst>
            </p:cNvPr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</p:grpSp>
      <p:pic>
        <p:nvPicPr>
          <p:cNvPr id="111" name="Picture 8" descr="Image result for blue question mark icon">
            <a:extLst>
              <a:ext uri="{FF2B5EF4-FFF2-40B4-BE49-F238E27FC236}">
                <a16:creationId xmlns:a16="http://schemas.microsoft.com/office/drawing/2014/main" id="{7A8F5C24-D5BC-6046-A8A9-E43B225E4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55" y="104889"/>
            <a:ext cx="1624375" cy="16243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617D77-5487-F243-B8B2-CF4CA1D7049C}"/>
              </a:ext>
            </a:extLst>
          </p:cNvPr>
          <p:cNvSpPr txBox="1"/>
          <p:nvPr/>
        </p:nvSpPr>
        <p:spPr>
          <a:xfrm>
            <a:off x="2209800" y="266700"/>
            <a:ext cx="9664700" cy="82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 how did transport layer know to deliver message to Firefox browser process rather then Netflix process or Skype process?</a:t>
            </a:r>
          </a:p>
        </p:txBody>
      </p:sp>
    </p:spTree>
    <p:extLst>
      <p:ext uri="{BB962C8B-B14F-4D97-AF65-F5344CB8AC3E}">
        <p14:creationId xmlns:p14="http://schemas.microsoft.com/office/powerpoint/2010/main" val="346695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288608" y="2825261"/>
            <a:ext cx="648720" cy="641384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585749" y="3517957"/>
            <a:ext cx="0" cy="799504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98143" y="2758759"/>
            <a:ext cx="4223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?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 flipH="1" flipV="1">
            <a:off x="7608690" y="2076356"/>
            <a:ext cx="679918" cy="682403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8937328" y="2081010"/>
            <a:ext cx="679918" cy="682403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8581734" y="1873503"/>
            <a:ext cx="0" cy="799504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86260" y="4598126"/>
            <a:ext cx="279094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de-multiplexing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695926" y="1134776"/>
            <a:ext cx="4710462" cy="2780838"/>
            <a:chOff x="3726482" y="1134776"/>
            <a:chExt cx="4710462" cy="2780838"/>
          </a:xfrm>
        </p:grpSpPr>
        <p:pic>
          <p:nvPicPr>
            <p:cNvPr id="261" name="Picture 2" descr="Image result for firefox logo">
              <a:extLst>
                <a:ext uri="{FF2B5EF4-FFF2-40B4-BE49-F238E27FC236}">
                  <a16:creationId xmlns:a16="http://schemas.microsoft.com/office/drawing/2014/main" id="{51A92539-D075-5644-9056-10960E514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6466" y="1134776"/>
              <a:ext cx="593575" cy="550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skype logo">
              <a:extLst>
                <a:ext uri="{FF2B5EF4-FFF2-40B4-BE49-F238E27FC236}">
                  <a16:creationId xmlns:a16="http://schemas.microsoft.com/office/drawing/2014/main" id="{44A9474D-942F-134E-B292-6ADA46753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4338" y="1410111"/>
              <a:ext cx="593575" cy="59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netflix logo png">
              <a:extLst>
                <a:ext uri="{FF2B5EF4-FFF2-40B4-BE49-F238E27FC236}">
                  <a16:creationId xmlns:a16="http://schemas.microsoft.com/office/drawing/2014/main" id="{9F652FAF-7820-6141-9F34-FDF8AEACB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2637" y="1485789"/>
              <a:ext cx="1059694" cy="590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3726482" y="3915614"/>
              <a:ext cx="3925557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3726482" y="2464553"/>
              <a:ext cx="4499617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6867133" y="2931106"/>
              <a:ext cx="1358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transport</a:t>
              </a:r>
              <a:endParaRPr lang="en-US" sz="32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867133" y="2025176"/>
              <a:ext cx="1569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application</a:t>
              </a:r>
              <a:endParaRPr lang="en-US" sz="3200" dirty="0"/>
            </a:p>
          </p:txBody>
        </p:sp>
      </p:grpSp>
      <p:sp>
        <p:nvSpPr>
          <p:cNvPr id="17" name="Oval 16"/>
          <p:cNvSpPr/>
          <p:nvPr/>
        </p:nvSpPr>
        <p:spPr>
          <a:xfrm>
            <a:off x="2737794" y="2770269"/>
            <a:ext cx="648720" cy="641384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034935" y="3462965"/>
            <a:ext cx="0" cy="799504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057876" y="2021364"/>
            <a:ext cx="679918" cy="682403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386514" y="2026018"/>
            <a:ext cx="679918" cy="682403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030920" y="1818511"/>
            <a:ext cx="0" cy="799504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22201" y="4543134"/>
            <a:ext cx="22455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multiplexing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201672" y="1079784"/>
            <a:ext cx="4710462" cy="2780838"/>
            <a:chOff x="3726482" y="1134776"/>
            <a:chExt cx="4710462" cy="2780838"/>
          </a:xfrm>
        </p:grpSpPr>
        <p:pic>
          <p:nvPicPr>
            <p:cNvPr id="24" name="Picture 2" descr="Image result for firefox logo">
              <a:extLst>
                <a:ext uri="{FF2B5EF4-FFF2-40B4-BE49-F238E27FC236}">
                  <a16:creationId xmlns:a16="http://schemas.microsoft.com/office/drawing/2014/main" id="{51A92539-D075-5644-9056-10960E514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6466" y="1134776"/>
              <a:ext cx="593575" cy="550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8" descr="Image result for skype logo">
              <a:extLst>
                <a:ext uri="{FF2B5EF4-FFF2-40B4-BE49-F238E27FC236}">
                  <a16:creationId xmlns:a16="http://schemas.microsoft.com/office/drawing/2014/main" id="{44A9474D-942F-134E-B292-6ADA46753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4338" y="1410111"/>
              <a:ext cx="593575" cy="59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Image result for netflix logo png">
              <a:extLst>
                <a:ext uri="{FF2B5EF4-FFF2-40B4-BE49-F238E27FC236}">
                  <a16:creationId xmlns:a16="http://schemas.microsoft.com/office/drawing/2014/main" id="{9F652FAF-7820-6141-9F34-FDF8AEACB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2637" y="1485789"/>
              <a:ext cx="1059694" cy="590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7" name="Straight Connector 26"/>
            <p:cNvCxnSpPr/>
            <p:nvPr/>
          </p:nvCxnSpPr>
          <p:spPr>
            <a:xfrm>
              <a:off x="3726482" y="3915614"/>
              <a:ext cx="3925557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26482" y="2464553"/>
              <a:ext cx="4499617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867133" y="2931106"/>
              <a:ext cx="1358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transport</a:t>
              </a:r>
              <a:endParaRPr lang="en-US" sz="3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67133" y="2025176"/>
              <a:ext cx="1569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application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3246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1" grpId="0"/>
      <p:bldP spid="17" grpId="0" animBg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Socket programming </a:t>
            </a:r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616F4545-210A-A74D-A31A-E4339596B3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199" y="1513591"/>
            <a:ext cx="10798277" cy="1742641"/>
          </a:xfrm>
        </p:spPr>
        <p:txBody>
          <a:bodyPr>
            <a:normAutofit/>
          </a:bodyPr>
          <a:lstStyle/>
          <a:p>
            <a:pPr marL="342900" lvl="1" indent="-342900">
              <a:buSzPct val="65000"/>
              <a:buFont typeface="Wingdings" pitchFamily="2" charset="2"/>
              <a:buNone/>
            </a:pPr>
            <a:r>
              <a:rPr lang="en-US" altLang="en-US" sz="3200" dirty="0">
                <a:solidFill>
                  <a:srgbClr val="22228B"/>
                </a:solidFill>
                <a:ea typeface="ＭＳ Ｐゴシック" panose="020B0600070205080204" pitchFamily="34" charset="-128"/>
              </a:rPr>
              <a:t>Two socket types for two transport services:</a:t>
            </a:r>
          </a:p>
          <a:p>
            <a:pPr marL="631825" lvl="1" indent="-457200">
              <a:buSzPct val="100000"/>
              <a:buFont typeface="Wingdings" pitchFamily="2" charset="2"/>
              <a:buChar char="§"/>
            </a:pP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UDP:</a:t>
            </a:r>
            <a:r>
              <a:rPr lang="en-US" altLang="en-US" sz="32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</a:rPr>
              <a:t>unreliable datagram </a:t>
            </a:r>
          </a:p>
          <a:p>
            <a:pPr marL="631825" lvl="1" indent="-457200">
              <a:buSzPct val="100000"/>
              <a:buFont typeface="Wingdings" pitchFamily="2" charset="2"/>
              <a:buChar char="§"/>
            </a:pP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TCP:</a:t>
            </a:r>
            <a:r>
              <a:rPr lang="en-US" altLang="en-US" sz="3200" dirty="0">
                <a:ea typeface="ＭＳ Ｐゴシック" panose="020B0600070205080204" pitchFamily="34" charset="-128"/>
              </a:rPr>
              <a:t> reliable, byte stream-oriented</a:t>
            </a:r>
            <a:endParaRPr lang="en-US" altLang="en-US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E8FBE9BD-5125-8341-AC98-0DB0D8C28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760" y="3291529"/>
            <a:ext cx="10798277" cy="348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1" indent="-34290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Application Example:</a:t>
            </a:r>
          </a:p>
          <a:p>
            <a:pPr marL="514350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ＭＳ Ｐゴシック" charset="0"/>
              </a:rPr>
              <a:t>client reads a line of characters (data) from its keyboard and sends data to server</a:t>
            </a:r>
          </a:p>
          <a:p>
            <a:pPr marL="514350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ＭＳ Ｐゴシック" charset="0"/>
              </a:rPr>
              <a:t>server receives the data and converts characters to uppercase</a:t>
            </a:r>
          </a:p>
          <a:p>
            <a:pPr marL="514350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ＭＳ Ｐゴシック" charset="0"/>
              </a:rPr>
              <a:t>server sends modified data to client</a:t>
            </a:r>
          </a:p>
          <a:p>
            <a:pPr marL="514350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ＭＳ Ｐゴシック" charset="0"/>
              </a:rPr>
              <a:t>client receives modified data and displays line on its screen</a:t>
            </a:r>
          </a:p>
        </p:txBody>
      </p:sp>
    </p:spTree>
    <p:extLst>
      <p:ext uri="{BB962C8B-B14F-4D97-AF65-F5344CB8AC3E}">
        <p14:creationId xmlns:p14="http://schemas.microsoft.com/office/powerpoint/2010/main" val="6410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33" y="33328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Socket programming with UDP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CF53D30-07DA-0041-8212-FA74FE4546A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14803" y="1318820"/>
            <a:ext cx="6363331" cy="485333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en-US" sz="32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UDP: </a:t>
            </a:r>
            <a:r>
              <a:rPr lang="en-US" altLang="en-US" sz="3200" dirty="0">
                <a:solidFill>
                  <a:srgbClr val="0000A3"/>
                </a:solidFill>
                <a:ea typeface="ＭＳ Ｐゴシック" panose="020B0600070205080204" pitchFamily="34" charset="-128"/>
              </a:rPr>
              <a:t>no “</a:t>
            </a:r>
            <a:r>
              <a:rPr lang="en-US" altLang="ja-JP" sz="3200" dirty="0">
                <a:solidFill>
                  <a:srgbClr val="0000A3"/>
                </a:solidFill>
                <a:ea typeface="ＭＳ Ｐゴシック" panose="020B0600070205080204" pitchFamily="34" charset="-128"/>
              </a:rPr>
              <a:t>connection” between client and server:</a:t>
            </a:r>
          </a:p>
          <a:p>
            <a:pPr marL="466725" indent="-292100"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no handshaking before sending data</a:t>
            </a:r>
          </a:p>
          <a:p>
            <a:pPr marL="466725" indent="-292100"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sender explicitly attaches IP destination address and port # to each packet</a:t>
            </a:r>
          </a:p>
          <a:p>
            <a:pPr marL="466725" indent="-292100"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receiver extracts sender IP address and port# from received packet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0E341AE-C6C9-1C45-BF8F-D552077CBC01}"/>
              </a:ext>
            </a:extLst>
          </p:cNvPr>
          <p:cNvSpPr txBox="1">
            <a:spLocks noChangeArrowheads="1"/>
          </p:cNvSpPr>
          <p:nvPr/>
        </p:nvSpPr>
        <p:spPr>
          <a:xfrm>
            <a:off x="680936" y="4553087"/>
            <a:ext cx="10352496" cy="21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UDP: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transmitted data may be lost or received out-of-order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 viewpoint:</a:t>
            </a:r>
          </a:p>
          <a:p>
            <a:pPr marL="466725" marR="0" lvl="0" indent="-2921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10086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UDP provides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unreliable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transfer  of groups of bytes (“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datagrams”)  between client and server processes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41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1052</Words>
  <Application>Microsoft Office PowerPoint</Application>
  <PresentationFormat>Widescreen</PresentationFormat>
  <Paragraphs>351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ＭＳ Ｐゴシック</vt:lpstr>
      <vt:lpstr>Arial</vt:lpstr>
      <vt:lpstr>Calibri</vt:lpstr>
      <vt:lpstr>Calibri Light</vt:lpstr>
      <vt:lpstr>Comic Sans MS</vt:lpstr>
      <vt:lpstr>Courier New</vt:lpstr>
      <vt:lpstr>Gill Sans MT</vt:lpstr>
      <vt:lpstr>Tahoma</vt:lpstr>
      <vt:lpstr>Times New Roman</vt:lpstr>
      <vt:lpstr>Wingdings</vt:lpstr>
      <vt:lpstr>ZapfDingbats</vt:lpstr>
      <vt:lpstr>Office Theme</vt:lpstr>
      <vt:lpstr>IT 305</vt:lpstr>
      <vt:lpstr>Socket programming </vt:lpstr>
      <vt:lpstr>Multiplexing/demultiplexing</vt:lpstr>
      <vt:lpstr>Connection-oriented demultiplexing: example</vt:lpstr>
      <vt:lpstr>PowerPoint Presentation</vt:lpstr>
      <vt:lpstr>PowerPoint Presentation</vt:lpstr>
      <vt:lpstr>PowerPoint Presentation</vt:lpstr>
      <vt:lpstr>Socket programming </vt:lpstr>
      <vt:lpstr>Socket programming with UDP </vt:lpstr>
      <vt:lpstr>Client/server socket interaction: UDP</vt:lpstr>
      <vt:lpstr>Example app: UDP client</vt:lpstr>
      <vt:lpstr>Example app: UDP server</vt:lpstr>
      <vt:lpstr>Socket programming with TCP</vt:lpstr>
      <vt:lpstr>Client/server socket interaction: TCP</vt:lpstr>
      <vt:lpstr>Example app: TCP client</vt:lpstr>
      <vt:lpstr>Example app: TCP server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305</dc:title>
  <dc:creator>Kalyan</dc:creator>
  <cp:lastModifiedBy>Kalyan</cp:lastModifiedBy>
  <cp:revision>3</cp:revision>
  <dcterms:created xsi:type="dcterms:W3CDTF">2023-08-08T01:20:24Z</dcterms:created>
  <dcterms:modified xsi:type="dcterms:W3CDTF">2023-08-08T01:40:58Z</dcterms:modified>
</cp:coreProperties>
</file>