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4" r:id="rId7"/>
    <p:sldId id="267" r:id="rId8"/>
    <p:sldId id="268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7C72B-C78D-4166-8233-D7BCA8B2D698}" type="datetimeFigureOut">
              <a:rPr lang="en-IN" smtClean="0"/>
              <a:t>29/08/23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72AAD-4D87-43C5-88DA-8C636E81A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47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381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956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15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23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70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60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35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627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71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37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08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35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29/08/23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3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29/08/23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1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29/08/23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24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29/08/23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40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29/08/23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29/08/23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4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29/08/23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05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29/08/23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8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29/08/23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7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29/08/23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2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29/08/23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6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8822-BB17-4C83-8E0E-D78A38085208}" type="datetimeFigureOut">
              <a:rPr lang="en-IN" smtClean="0"/>
              <a:t>29/08/23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77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Week 5 – </a:t>
            </a:r>
            <a:r>
              <a:rPr lang="en-IN" dirty="0" err="1"/>
              <a:t>Lec</a:t>
            </a:r>
            <a:r>
              <a:rPr lang="en-IN" dirty="0"/>
              <a:t>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TCP </a:t>
            </a:r>
            <a:r>
              <a:rPr lang="en-IN"/>
              <a:t>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268468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b="0" dirty="0"/>
              <a:t>TCP AIMD: more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36144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Multiplicative decrease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detail:  sending rate is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in half on loss detected by triple duplicate ACK (TCP Reno)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to 1 MSS (maximum segment size) when loss detected by timeout (TCP Tahoe)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EB15F8D-408A-A649-8405-2EA6EA7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" y="336296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?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 – a distributed, asynchronous algorithm – has been shown to: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optimize congested flow rates network wide!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have desirable stability properties</a:t>
            </a:r>
          </a:p>
          <a:p>
            <a:pPr marL="10160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DCE9A74-28EC-4B49-833C-3052DE2098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594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details</a:t>
            </a:r>
            <a:endParaRPr lang="en-US" sz="44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2FB642-7743-D04C-959D-0819117703FA}"/>
              </a:ext>
            </a:extLst>
          </p:cNvPr>
          <p:cNvGrpSpPr/>
          <p:nvPr/>
        </p:nvGrpSpPr>
        <p:grpSpPr>
          <a:xfrm>
            <a:off x="1116489" y="4838128"/>
            <a:ext cx="10034111" cy="1695450"/>
            <a:chOff x="1116489" y="4838128"/>
            <a:chExt cx="10034111" cy="16954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3AD1E1-01ED-504A-8B9E-72DE11AF70D1}"/>
                </a:ext>
              </a:extLst>
            </p:cNvPr>
            <p:cNvSpPr/>
            <p:nvPr/>
          </p:nvSpPr>
          <p:spPr>
            <a:xfrm>
              <a:off x="5989208" y="4895568"/>
              <a:ext cx="5161392" cy="3651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3">
              <a:extLst>
                <a:ext uri="{FF2B5EF4-FFF2-40B4-BE49-F238E27FC236}">
                  <a16:creationId xmlns:a16="http://schemas.microsoft.com/office/drawing/2014/main" id="{A0DE5D89-38AB-C14E-891D-428C6A0AD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489" y="4838128"/>
              <a:ext cx="9628822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sender limits transmission: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is dynamically adjusted in response to observed network congestion (implementing TCP congestion control)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A34342-F85F-A641-8C18-F113159FACD0}"/>
                </a:ext>
              </a:extLst>
            </p:cNvPr>
            <p:cNvGrpSpPr/>
            <p:nvPr/>
          </p:nvGrpSpPr>
          <p:grpSpPr>
            <a:xfrm>
              <a:off x="6040008" y="4887177"/>
              <a:ext cx="4888123" cy="397144"/>
              <a:chOff x="5614194" y="4809655"/>
              <a:chExt cx="4888123" cy="397144"/>
            </a:xfrm>
          </p:grpSpPr>
          <p:sp>
            <p:nvSpPr>
              <p:cNvPr id="181" name="Text Box 71">
                <a:extLst>
                  <a:ext uri="{FF2B5EF4-FFF2-40B4-BE49-F238E27FC236}">
                    <a16:creationId xmlns:a16="http://schemas.microsoft.com/office/drawing/2014/main" id="{77C08B5B-9AE1-D240-830E-26ECD6D16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4194" y="4868630"/>
                <a:ext cx="4395788" cy="338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25425" indent="-225425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225425" marR="0" lvl="0" indent="-225425" algn="l" defTabSz="914400" rtl="0" eaLnBrk="0" fontAlgn="base" latinLnBrk="0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65000"/>
                  <a:buFont typeface="Wingdings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LastByteSent- LastByteAcked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D586FE-6CBA-AA48-85C7-A1A11BDABF7D}"/>
                  </a:ext>
                </a:extLst>
              </p:cNvPr>
              <p:cNvGrpSpPr/>
              <p:nvPr/>
            </p:nvGrpSpPr>
            <p:grpSpPr>
              <a:xfrm>
                <a:off x="9416467" y="4809655"/>
                <a:ext cx="1085850" cy="366713"/>
                <a:chOff x="7709188" y="4768381"/>
                <a:chExt cx="1085850" cy="366713"/>
              </a:xfrm>
            </p:grpSpPr>
            <p:grpSp>
              <p:nvGrpSpPr>
                <p:cNvPr id="182" name="Group 74">
                  <a:extLst>
                    <a:ext uri="{FF2B5EF4-FFF2-40B4-BE49-F238E27FC236}">
                      <a16:creationId xmlns:a16="http://schemas.microsoft.com/office/drawing/2014/main" id="{059D1AF2-00E8-024F-B782-BBF97100FE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09188" y="4789019"/>
                  <a:ext cx="350837" cy="336550"/>
                  <a:chOff x="2059" y="2097"/>
                  <a:chExt cx="221" cy="212"/>
                </a:xfrm>
              </p:grpSpPr>
              <p:sp>
                <p:nvSpPr>
                  <p:cNvPr id="183" name="Text Box 72">
                    <a:extLst>
                      <a:ext uri="{FF2B5EF4-FFF2-40B4-BE49-F238E27FC236}">
                        <a16:creationId xmlns:a16="http://schemas.microsoft.com/office/drawing/2014/main" id="{50EA1644-3183-7A41-97FA-03AEA0F526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9" y="2097"/>
                    <a:ext cx="22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&lt;</a:t>
                    </a:r>
                  </a:p>
                </p:txBody>
              </p:sp>
              <p:sp>
                <p:nvSpPr>
                  <p:cNvPr id="184" name="Line 73">
                    <a:extLst>
                      <a:ext uri="{FF2B5EF4-FFF2-40B4-BE49-F238E27FC236}">
                        <a16:creationId xmlns:a16="http://schemas.microsoft.com/office/drawing/2014/main" id="{B966005D-C4C4-C547-86E3-65FDA3A33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33" y="2269"/>
                    <a:ext cx="8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85" name="Text Box 75">
                  <a:extLst>
                    <a:ext uri="{FF2B5EF4-FFF2-40B4-BE49-F238E27FC236}">
                      <a16:creationId xmlns:a16="http://schemas.microsoft.com/office/drawing/2014/main" id="{4F80A37A-B578-A447-95BD-D5D7AC31E6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64788" y="4768381"/>
                  <a:ext cx="7302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0"/>
                      <a:cs typeface="+mn-cs"/>
                    </a:rPr>
                    <a:t>cwnd</a:t>
                  </a:r>
                </a:p>
              </p:txBody>
            </p:sp>
          </p:grpSp>
        </p:grpSp>
      </p:grpSp>
      <p:sp>
        <p:nvSpPr>
          <p:cNvPr id="165" name="Rectangle 47">
            <a:extLst>
              <a:ext uri="{FF2B5EF4-FFF2-40B4-BE49-F238E27FC236}">
                <a16:creationId xmlns:a16="http://schemas.microsoft.com/office/drawing/2014/main" id="{DE6B816E-28FD-F042-BAC6-6005321F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221" y="2927773"/>
            <a:ext cx="4503412" cy="107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EB66EB-894C-A043-A360-C60A865F68A4}"/>
              </a:ext>
            </a:extLst>
          </p:cNvPr>
          <p:cNvGrpSpPr/>
          <p:nvPr/>
        </p:nvGrpSpPr>
        <p:grpSpPr>
          <a:xfrm>
            <a:off x="1289051" y="2849038"/>
            <a:ext cx="1267801" cy="861704"/>
            <a:chOff x="1289051" y="2849038"/>
            <a:chExt cx="1267801" cy="861704"/>
          </a:xfrm>
        </p:grpSpPr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E3EEFD92-7050-9249-80C1-240C22D52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283" y="2849038"/>
              <a:ext cx="187569" cy="464732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" h="242">
                  <a:moveTo>
                    <a:pt x="91" y="0"/>
                  </a:moveTo>
                  <a:lnTo>
                    <a:pt x="88" y="242"/>
                  </a:lnTo>
                  <a:lnTo>
                    <a:pt x="0" y="242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57">
              <a:extLst>
                <a:ext uri="{FF2B5EF4-FFF2-40B4-BE49-F238E27FC236}">
                  <a16:creationId xmlns:a16="http://schemas.microsoft.com/office/drawing/2014/main" id="{4DCFBA68-55DB-2E45-83BC-59D80627D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3119811"/>
              <a:ext cx="986168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ACKed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C3752B-025F-E94F-8654-13F54E9C670F}"/>
              </a:ext>
            </a:extLst>
          </p:cNvPr>
          <p:cNvGrpSpPr/>
          <p:nvPr/>
        </p:nvGrpSpPr>
        <p:grpSpPr>
          <a:xfrm>
            <a:off x="3824084" y="2948877"/>
            <a:ext cx="1759290" cy="1283237"/>
            <a:chOff x="3824084" y="2948877"/>
            <a:chExt cx="1759290" cy="1283237"/>
          </a:xfrm>
        </p:grpSpPr>
        <p:sp>
          <p:nvSpPr>
            <p:cNvPr id="172" name="Text Box 59">
              <a:extLst>
                <a:ext uri="{FF2B5EF4-FFF2-40B4-BE49-F238E27FC236}">
                  <a16:creationId xmlns:a16="http://schemas.microsoft.com/office/drawing/2014/main" id="{44BFDC0C-7E1F-194B-B1D5-936A10568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525" y="3890482"/>
              <a:ext cx="1603849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 sent</a:t>
              </a:r>
            </a:p>
          </p:txBody>
        </p:sp>
        <p:sp>
          <p:nvSpPr>
            <p:cNvPr id="180" name="Freeform 69">
              <a:extLst>
                <a:ext uri="{FF2B5EF4-FFF2-40B4-BE49-F238E27FC236}">
                  <a16:creationId xmlns:a16="http://schemas.microsoft.com/office/drawing/2014/main" id="{33A90F9A-C7CE-C44A-B81F-BFED135606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24084" y="2948877"/>
              <a:ext cx="190240" cy="1102896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CF5997-36CB-D147-BC28-3AEB4C853BEA}"/>
              </a:ext>
            </a:extLst>
          </p:cNvPr>
          <p:cNvGrpSpPr/>
          <p:nvPr/>
        </p:nvGrpSpPr>
        <p:grpSpPr>
          <a:xfrm>
            <a:off x="1289051" y="1292332"/>
            <a:ext cx="4641849" cy="1497173"/>
            <a:chOff x="1289051" y="1292332"/>
            <a:chExt cx="4641849" cy="1497173"/>
          </a:xfrm>
        </p:grpSpPr>
        <p:sp>
          <p:nvSpPr>
            <p:cNvPr id="104" name="Rectangle 12">
              <a:extLst>
                <a:ext uri="{FF2B5EF4-FFF2-40B4-BE49-F238E27FC236}">
                  <a16:creationId xmlns:a16="http://schemas.microsoft.com/office/drawing/2014/main" id="{04993FEE-920A-A241-8D22-76E5FD7E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854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id="{18E83275-ACB2-EC4C-B6DC-CBDA17C3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805" y="2036716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Rectangle 14">
              <a:extLst>
                <a:ext uri="{FF2B5EF4-FFF2-40B4-BE49-F238E27FC236}">
                  <a16:creationId xmlns:a16="http://schemas.microsoft.com/office/drawing/2014/main" id="{DAC860B7-5379-0C49-8B6D-4F42EEEC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852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7" name="Rectangle 15">
              <a:extLst>
                <a:ext uri="{FF2B5EF4-FFF2-40B4-BE49-F238E27FC236}">
                  <a16:creationId xmlns:a16="http://schemas.microsoft.com/office/drawing/2014/main" id="{850E3686-28F1-ED45-BCA0-8626CD94C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801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2B67993F-458E-AA4F-8BDA-DD554E74E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653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Rectangle 17">
              <a:extLst>
                <a:ext uri="{FF2B5EF4-FFF2-40B4-BE49-F238E27FC236}">
                  <a16:creationId xmlns:a16="http://schemas.microsoft.com/office/drawing/2014/main" id="{0FAD288D-252F-5745-BF73-6A260AA6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604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Rectangle 18">
              <a:extLst>
                <a:ext uri="{FF2B5EF4-FFF2-40B4-BE49-F238E27FC236}">
                  <a16:creationId xmlns:a16="http://schemas.microsoft.com/office/drawing/2014/main" id="{F50804B5-A9B0-B741-A2CB-DC3CFBF3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261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Rectangle 19">
              <a:extLst>
                <a:ext uri="{FF2B5EF4-FFF2-40B4-BE49-F238E27FC236}">
                  <a16:creationId xmlns:a16="http://schemas.microsoft.com/office/drawing/2014/main" id="{E9319E92-5123-8943-BEB7-081DA31A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113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C56329EF-B8DA-E848-8471-F7AB6A81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965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3" name="Rectangle 21">
              <a:extLst>
                <a:ext uri="{FF2B5EF4-FFF2-40B4-BE49-F238E27FC236}">
                  <a16:creationId xmlns:a16="http://schemas.microsoft.com/office/drawing/2014/main" id="{B6EA82BD-4235-744C-8CC2-3D0E8446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500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Rectangle 22">
              <a:extLst>
                <a:ext uri="{FF2B5EF4-FFF2-40B4-BE49-F238E27FC236}">
                  <a16:creationId xmlns:a16="http://schemas.microsoft.com/office/drawing/2014/main" id="{3AB484C5-F544-AD4F-AC56-F33B38DBB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547" y="2036716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1DD6947E-4A84-9D4E-B2FC-3A5E7F6D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498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2A55A81B-B032-0840-A48D-1D5352A2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447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EBC4122E-0CCF-1548-9A66-7DCD08E7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39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id="{DB7235A0-624C-DB45-8BCC-3CE6B9164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24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345917A5-9719-BB4F-9C0B-ACD89A8B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90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4C1474B9-991E-6847-8B01-DE0C9513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75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id="{1FEE069D-BAD8-8A43-9829-68BF4DBC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708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30">
              <a:extLst>
                <a:ext uri="{FF2B5EF4-FFF2-40B4-BE49-F238E27FC236}">
                  <a16:creationId xmlns:a16="http://schemas.microsoft.com/office/drawing/2014/main" id="{F6A54E32-B859-A84C-B9EB-275C556C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170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31">
              <a:extLst>
                <a:ext uri="{FF2B5EF4-FFF2-40B4-BE49-F238E27FC236}">
                  <a16:creationId xmlns:a16="http://schemas.microsoft.com/office/drawing/2014/main" id="{F693AF70-5D12-874C-A1FE-39895AB5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022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32">
              <a:extLst>
                <a:ext uri="{FF2B5EF4-FFF2-40B4-BE49-F238E27FC236}">
                  <a16:creationId xmlns:a16="http://schemas.microsoft.com/office/drawing/2014/main" id="{8AF2AC6B-DBDA-9B44-8499-2FA57D21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778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Rectangle 33">
              <a:extLst>
                <a:ext uri="{FF2B5EF4-FFF2-40B4-BE49-F238E27FC236}">
                  <a16:creationId xmlns:a16="http://schemas.microsoft.com/office/drawing/2014/main" id="{3C5EC589-0EEE-AA43-956D-7E1A6B8E7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435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34">
              <a:extLst>
                <a:ext uri="{FF2B5EF4-FFF2-40B4-BE49-F238E27FC236}">
                  <a16:creationId xmlns:a16="http://schemas.microsoft.com/office/drawing/2014/main" id="{00489FD8-0BA0-844E-AA41-BDE801D2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384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Rectangle 35">
              <a:extLst>
                <a:ext uri="{FF2B5EF4-FFF2-40B4-BE49-F238E27FC236}">
                  <a16:creationId xmlns:a16="http://schemas.microsoft.com/office/drawing/2014/main" id="{7CDE0EFB-7CC4-304D-AD89-8FC08C1F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236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Rectangle 36">
              <a:extLst>
                <a:ext uri="{FF2B5EF4-FFF2-40B4-BE49-F238E27FC236}">
                  <a16:creationId xmlns:a16="http://schemas.microsoft.com/office/drawing/2014/main" id="{6EECC216-B56D-D043-93ED-F50164EF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698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37">
              <a:extLst>
                <a:ext uri="{FF2B5EF4-FFF2-40B4-BE49-F238E27FC236}">
                  <a16:creationId xmlns:a16="http://schemas.microsoft.com/office/drawing/2014/main" id="{2DDF4004-027D-3448-8C19-8E608E21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550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Rectangle 38">
              <a:extLst>
                <a:ext uri="{FF2B5EF4-FFF2-40B4-BE49-F238E27FC236}">
                  <a16:creationId xmlns:a16="http://schemas.microsoft.com/office/drawing/2014/main" id="{66B062CA-DE3B-DE43-ABC0-B0129B26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501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id="{B8FF22AA-6251-9B4A-8B71-33B1C663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50" y="2036716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FAB9104E-A760-C644-B315-33CD7DEB1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4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84289F99-D270-C140-AA7A-F6C4AFA0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448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Rectangle 42">
              <a:extLst>
                <a:ext uri="{FF2B5EF4-FFF2-40B4-BE49-F238E27FC236}">
                  <a16:creationId xmlns:a16="http://schemas.microsoft.com/office/drawing/2014/main" id="{CDFBFB7B-6E55-9045-8777-DB8B3B13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3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AD3CDD9F-C7EC-964D-A02B-C8B9C75C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52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Rectangle 44">
              <a:extLst>
                <a:ext uri="{FF2B5EF4-FFF2-40B4-BE49-F238E27FC236}">
                  <a16:creationId xmlns:a16="http://schemas.microsoft.com/office/drawing/2014/main" id="{A68B931F-B222-6643-B4DE-15E3E835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809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3" name="Rectangle 45">
              <a:extLst>
                <a:ext uri="{FF2B5EF4-FFF2-40B4-BE49-F238E27FC236}">
                  <a16:creationId xmlns:a16="http://schemas.microsoft.com/office/drawing/2014/main" id="{7D3A9CBD-AC18-2744-9564-5C628A27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759" y="2034797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4" name="Rectangle 46">
              <a:extLst>
                <a:ext uri="{FF2B5EF4-FFF2-40B4-BE49-F238E27FC236}">
                  <a16:creationId xmlns:a16="http://schemas.microsoft.com/office/drawing/2014/main" id="{7BD5CB89-7651-AC4B-B6A7-CB76771F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611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48">
              <a:extLst>
                <a:ext uri="{FF2B5EF4-FFF2-40B4-BE49-F238E27FC236}">
                  <a16:creationId xmlns:a16="http://schemas.microsoft.com/office/drawing/2014/main" id="{22B83E8B-5347-B046-AB4A-F500B639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488" y="1902290"/>
              <a:ext cx="4503412" cy="107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Text Box 61">
              <a:extLst>
                <a:ext uri="{FF2B5EF4-FFF2-40B4-BE49-F238E27FC236}">
                  <a16:creationId xmlns:a16="http://schemas.microsoft.com/office/drawing/2014/main" id="{EC2166A2-B157-124D-AD95-CDDC7B2DD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882" y="1648799"/>
              <a:ext cx="805454" cy="343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rPr>
                <a:t>cwnd</a:t>
              </a:r>
              <a:endPara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62">
              <a:extLst>
                <a:ext uri="{FF2B5EF4-FFF2-40B4-BE49-F238E27FC236}">
                  <a16:creationId xmlns:a16="http://schemas.microsoft.com/office/drawing/2014/main" id="{A2ECB346-2348-1D42-A5A0-3073BBFAF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141" y="1750580"/>
              <a:ext cx="591506" cy="142108"/>
              <a:chOff x="4250" y="1692"/>
              <a:chExt cx="374" cy="86"/>
            </a:xfrm>
          </p:grpSpPr>
          <p:sp>
            <p:nvSpPr>
              <p:cNvPr id="175" name="Line 63">
                <a:extLst>
                  <a:ext uri="{FF2B5EF4-FFF2-40B4-BE49-F238E27FC236}">
                    <a16:creationId xmlns:a16="http://schemas.microsoft.com/office/drawing/2014/main" id="{D8AB4372-6622-194F-8B2C-95E11AB4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738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6" name="Line 64">
                <a:extLst>
                  <a:ext uri="{FF2B5EF4-FFF2-40B4-BE49-F238E27FC236}">
                    <a16:creationId xmlns:a16="http://schemas.microsoft.com/office/drawing/2014/main" id="{90113FC4-9E6C-1344-9A19-D18BED38D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1692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7" name="Group 65">
              <a:extLst>
                <a:ext uri="{FF2B5EF4-FFF2-40B4-BE49-F238E27FC236}">
                  <a16:creationId xmlns:a16="http://schemas.microsoft.com/office/drawing/2014/main" id="{DA340DC1-A02D-8B4C-B20C-F58E960E37E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650352" y="1773625"/>
              <a:ext cx="616676" cy="149790"/>
              <a:chOff x="4250" y="1692"/>
              <a:chExt cx="374" cy="86"/>
            </a:xfrm>
          </p:grpSpPr>
          <p:sp>
            <p:nvSpPr>
              <p:cNvPr id="178" name="Line 66">
                <a:extLst>
                  <a:ext uri="{FF2B5EF4-FFF2-40B4-BE49-F238E27FC236}">
                    <a16:creationId xmlns:a16="http://schemas.microsoft.com/office/drawing/2014/main" id="{996A9ACA-B6A9-274C-AF8C-6FDF8BEA3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1746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Line 67">
                <a:extLst>
                  <a:ext uri="{FF2B5EF4-FFF2-40B4-BE49-F238E27FC236}">
                    <a16:creationId xmlns:a16="http://schemas.microsoft.com/office/drawing/2014/main" id="{1CAF8AD6-4F2D-AF41-B54A-FA702FB44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700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7" name="Text Box 78">
              <a:extLst>
                <a:ext uri="{FF2B5EF4-FFF2-40B4-BE49-F238E27FC236}">
                  <a16:creationId xmlns:a16="http://schemas.microsoft.com/office/drawing/2014/main" id="{084366A9-52AF-9848-912D-70AD364B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1292332"/>
              <a:ext cx="3220754" cy="369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sequence number space </a:t>
              </a:r>
            </a:p>
          </p:txBody>
        </p:sp>
      </p:grpSp>
      <p:sp>
        <p:nvSpPr>
          <p:cNvPr id="198" name="Line 51">
            <a:extLst>
              <a:ext uri="{FF2B5EF4-FFF2-40B4-BE49-F238E27FC236}">
                <a16:creationId xmlns:a16="http://schemas.microsoft.com/office/drawing/2014/main" id="{E6E4B0C6-1414-3D4F-93A5-CCA3CEEB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860" y="2875555"/>
            <a:ext cx="700041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77D345-5DCD-C84A-8957-E4F03648FFCF}"/>
              </a:ext>
            </a:extLst>
          </p:cNvPr>
          <p:cNvGrpSpPr/>
          <p:nvPr/>
        </p:nvGrpSpPr>
        <p:grpSpPr>
          <a:xfrm>
            <a:off x="4204169" y="2959619"/>
            <a:ext cx="1759165" cy="950582"/>
            <a:chOff x="4204169" y="2959619"/>
            <a:chExt cx="1759165" cy="950582"/>
          </a:xfrm>
        </p:grpSpPr>
        <p:sp>
          <p:nvSpPr>
            <p:cNvPr id="199" name="Freeform 69">
              <a:extLst>
                <a:ext uri="{FF2B5EF4-FFF2-40B4-BE49-F238E27FC236}">
                  <a16:creationId xmlns:a16="http://schemas.microsoft.com/office/drawing/2014/main" id="{59B379E2-D8BE-6243-B6FF-8D00B68FA2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4169" y="2959619"/>
              <a:ext cx="190240" cy="549834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Text Box 59">
              <a:extLst>
                <a:ext uri="{FF2B5EF4-FFF2-40B4-BE49-F238E27FC236}">
                  <a16:creationId xmlns:a16="http://schemas.microsoft.com/office/drawing/2014/main" id="{D18ACC8C-E30F-2B43-A012-02A119CFD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485" y="3319270"/>
              <a:ext cx="1603849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available but not used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AB0D8A-F035-A446-BFCD-CB14C1FE358B}"/>
              </a:ext>
            </a:extLst>
          </p:cNvPr>
          <p:cNvGrpSpPr/>
          <p:nvPr/>
        </p:nvGrpSpPr>
        <p:grpSpPr>
          <a:xfrm>
            <a:off x="7180262" y="1455737"/>
            <a:ext cx="4592627" cy="2538364"/>
            <a:chOff x="7180262" y="1455737"/>
            <a:chExt cx="4592627" cy="2538364"/>
          </a:xfrm>
        </p:grpSpPr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id="{3906FFA2-1D5C-7540-9050-9ADF12840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0262" y="1455737"/>
              <a:ext cx="4592627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sending behavior: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roughly: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send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bytes, wait RTT for ACKS, then send more bytes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FB518A-5432-5D44-890D-C8AC56EDFDD2}"/>
                </a:ext>
              </a:extLst>
            </p:cNvPr>
            <p:cNvGrpSpPr/>
            <p:nvPr/>
          </p:nvGrpSpPr>
          <p:grpSpPr>
            <a:xfrm>
              <a:off x="7513131" y="3110983"/>
              <a:ext cx="3751561" cy="883118"/>
              <a:chOff x="6839655" y="3035314"/>
              <a:chExt cx="3751561" cy="88311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03E68F-787C-134C-96B7-EA9979048F4F}"/>
                  </a:ext>
                </a:extLst>
              </p:cNvPr>
              <p:cNvSpPr/>
              <p:nvPr/>
            </p:nvSpPr>
            <p:spPr>
              <a:xfrm>
                <a:off x="6839655" y="3035314"/>
                <a:ext cx="3751561" cy="883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32ED096-06AB-7A4D-A7B5-17961E51AD24}"/>
                  </a:ext>
                </a:extLst>
              </p:cNvPr>
              <p:cNvGrpSpPr/>
              <p:nvPr/>
            </p:nvGrpSpPr>
            <p:grpSpPr>
              <a:xfrm>
                <a:off x="6869571" y="3107218"/>
                <a:ext cx="3634909" cy="811214"/>
                <a:chOff x="6694950" y="3614743"/>
                <a:chExt cx="3634909" cy="811214"/>
              </a:xfrm>
            </p:grpSpPr>
            <p:sp>
              <p:nvSpPr>
                <p:cNvPr id="188" name="Text Box 79">
                  <a:extLst>
                    <a:ext uri="{FF2B5EF4-FFF2-40B4-BE49-F238E27FC236}">
                      <a16:creationId xmlns:a16="http://schemas.microsoft.com/office/drawing/2014/main" id="{15B5BFBD-DF38-5B40-87E5-F81F37DAA7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4950" y="3723809"/>
                  <a:ext cx="1390637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TCP rate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189" name="Group 82">
                  <a:extLst>
                    <a:ext uri="{FF2B5EF4-FFF2-40B4-BE49-F238E27FC236}">
                      <a16:creationId xmlns:a16="http://schemas.microsoft.com/office/drawing/2014/main" id="{0CAF5E9A-5B2C-B84F-AC89-1EFE7DC4B6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48588" y="3776663"/>
                  <a:ext cx="931863" cy="441325"/>
                  <a:chOff x="4214" y="2517"/>
                  <a:chExt cx="587" cy="278"/>
                </a:xfrm>
              </p:grpSpPr>
              <p:sp>
                <p:nvSpPr>
                  <p:cNvPr id="190" name="Text Box 80">
                    <a:extLst>
                      <a:ext uri="{FF2B5EF4-FFF2-40B4-BE49-F238E27FC236}">
                        <a16:creationId xmlns:a16="http://schemas.microsoft.com/office/drawing/2014/main" id="{36C86FAE-252E-5441-8D9C-64BC30C08F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6" y="2517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  <p:sp>
                <p:nvSpPr>
                  <p:cNvPr id="191" name="Text Box 81">
                    <a:extLst>
                      <a:ext uri="{FF2B5EF4-FFF2-40B4-BE49-F238E27FC236}">
                        <a16:creationId xmlns:a16="http://schemas.microsoft.com/office/drawing/2014/main" id="{CFDD21D8-7DD6-9E4E-82CD-89F60D95E8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4" y="2564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</p:grpSp>
            <p:grpSp>
              <p:nvGrpSpPr>
                <p:cNvPr id="192" name="Group 86">
                  <a:extLst>
                    <a:ext uri="{FF2B5EF4-FFF2-40B4-BE49-F238E27FC236}">
                      <a16:creationId xmlns:a16="http://schemas.microsoft.com/office/drawing/2014/main" id="{A6A8A6BC-4690-FD46-A7A2-F81368063A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0082" y="3614743"/>
                  <a:ext cx="922336" cy="811214"/>
                  <a:chOff x="4335" y="2509"/>
                  <a:chExt cx="581" cy="511"/>
                </a:xfrm>
              </p:grpSpPr>
              <p:sp>
                <p:nvSpPr>
                  <p:cNvPr id="193" name="Text Box 83">
                    <a:extLst>
                      <a:ext uri="{FF2B5EF4-FFF2-40B4-BE49-F238E27FC236}">
                        <a16:creationId xmlns:a16="http://schemas.microsoft.com/office/drawing/2014/main" id="{2EABE0BC-E93A-7840-BC78-8917BD66E87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35" y="2509"/>
                    <a:ext cx="581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" pitchFamily="2" charset="0"/>
                        <a:ea typeface="ＭＳ Ｐゴシック" charset="0"/>
                        <a:cs typeface="+mn-cs"/>
                      </a:rPr>
                      <a:t>cwnd</a:t>
                    </a:r>
                  </a:p>
                </p:txBody>
              </p:sp>
              <p:sp>
                <p:nvSpPr>
                  <p:cNvPr id="194" name="Text Box 84">
                    <a:extLst>
                      <a:ext uri="{FF2B5EF4-FFF2-40B4-BE49-F238E27FC236}">
                        <a16:creationId xmlns:a16="http://schemas.microsoft.com/office/drawing/2014/main" id="{FC380433-330D-4342-82B3-E71BEB72AF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8" y="2729"/>
                    <a:ext cx="46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RTT</a:t>
                    </a:r>
                  </a:p>
                </p:txBody>
              </p:sp>
              <p:sp>
                <p:nvSpPr>
                  <p:cNvPr id="195" name="Line 85">
                    <a:extLst>
                      <a:ext uri="{FF2B5EF4-FFF2-40B4-BE49-F238E27FC236}">
                        <a16:creationId xmlns:a16="http://schemas.microsoft.com/office/drawing/2014/main" id="{1B9F9DB8-E2FB-AE45-88BA-CC221F1D6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0" y="2763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96" name="Text Box 87">
                  <a:extLst>
                    <a:ext uri="{FF2B5EF4-FFF2-40B4-BE49-F238E27FC236}">
                      <a16:creationId xmlns:a16="http://schemas.microsoft.com/office/drawing/2014/main" id="{2A51BBA4-2F14-2F4F-A04D-EFFFF36AF4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41713" y="3823464"/>
                  <a:ext cx="118814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bytes/sec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0449D2-8107-EC4E-BA6E-0B53574C5B7E}"/>
              </a:ext>
            </a:extLst>
          </p:cNvPr>
          <p:cNvGrpSpPr/>
          <p:nvPr/>
        </p:nvGrpSpPr>
        <p:grpSpPr>
          <a:xfrm>
            <a:off x="2327097" y="2874002"/>
            <a:ext cx="1660913" cy="1379180"/>
            <a:chOff x="2327097" y="2874002"/>
            <a:chExt cx="1660913" cy="1379180"/>
          </a:xfrm>
        </p:grpSpPr>
        <p:sp>
          <p:nvSpPr>
            <p:cNvPr id="171" name="Text Box 58">
              <a:extLst>
                <a:ext uri="{FF2B5EF4-FFF2-40B4-BE49-F238E27FC236}">
                  <a16:creationId xmlns:a16="http://schemas.microsoft.com/office/drawing/2014/main" id="{245049EB-D632-CE4C-A587-BA819860D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097" y="3412952"/>
              <a:ext cx="1660913" cy="840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sent, but not-yet ACKed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(“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in-flight”)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36A4AF-C412-6643-BB9E-A6741086FD03}"/>
                </a:ext>
              </a:extLst>
            </p:cNvPr>
            <p:cNvGrpSpPr/>
            <p:nvPr/>
          </p:nvGrpSpPr>
          <p:grpSpPr>
            <a:xfrm>
              <a:off x="2644060" y="2874002"/>
              <a:ext cx="1201888" cy="658131"/>
              <a:chOff x="2644060" y="2874003"/>
              <a:chExt cx="1201888" cy="635450"/>
            </a:xfrm>
          </p:grpSpPr>
          <p:sp>
            <p:nvSpPr>
              <p:cNvPr id="167" name="Line 51">
                <a:extLst>
                  <a:ext uri="{FF2B5EF4-FFF2-40B4-BE49-F238E27FC236}">
                    <a16:creationId xmlns:a16="http://schemas.microsoft.com/office/drawing/2014/main" id="{82259C8B-8E68-3B45-95EF-6297D889F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060" y="2874003"/>
                <a:ext cx="12018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977076-799D-1F4B-B884-156CBD02F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877" y="2898008"/>
                <a:ext cx="0" cy="61144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Slide Number Placeholder 2">
            <a:extLst>
              <a:ext uri="{FF2B5EF4-FFF2-40B4-BE49-F238E27FC236}">
                <a16:creationId xmlns:a16="http://schemas.microsoft.com/office/drawing/2014/main" id="{F3E09B12-4970-4049-B7E9-4060B63F1F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2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9719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slow start </a:t>
            </a:r>
            <a:endParaRPr lang="en-US" sz="4400" b="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8A57114D-913B-0446-AF23-3E8C1F4B81C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384299"/>
            <a:ext cx="5118100" cy="521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connection begins, increase rate exponentially until first loss event: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MSS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every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 by incrementing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every ACK received</a:t>
            </a:r>
          </a:p>
        </p:txBody>
      </p:sp>
      <p:sp>
        <p:nvSpPr>
          <p:cNvPr id="224" name="Line 6">
            <a:extLst>
              <a:ext uri="{FF2B5EF4-FFF2-40B4-BE49-F238E27FC236}">
                <a16:creationId xmlns:a16="http://schemas.microsoft.com/office/drawing/2014/main" id="{6A528287-EE91-2148-8BF9-9042AB1CF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2306590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5" name="Text Box 8">
            <a:extLst>
              <a:ext uri="{FF2B5EF4-FFF2-40B4-BE49-F238E27FC236}">
                <a16:creationId xmlns:a16="http://schemas.microsoft.com/office/drawing/2014/main" id="{BF8683E2-9BD1-4641-8269-1F97FE16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1168352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226" name="Text Box 9">
            <a:extLst>
              <a:ext uri="{FF2B5EF4-FFF2-40B4-BE49-F238E27FC236}">
                <a16:creationId xmlns:a16="http://schemas.microsoft.com/office/drawing/2014/main" id="{C49CE5EE-9C21-9E4F-B95D-B87D2E6CA9D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91550" y="2273252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one segment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28" name="Text Box 12">
            <a:extLst>
              <a:ext uri="{FF2B5EF4-FFF2-40B4-BE49-F238E27FC236}">
                <a16:creationId xmlns:a16="http://schemas.microsoft.com/office/drawing/2014/main" id="{51858FD0-9B85-8441-9B12-8875189F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663" y="115406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A18AC8EC-DBD1-E34E-B3EA-D3876A530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1208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Line 14">
            <a:extLst>
              <a:ext uri="{FF2B5EF4-FFF2-40B4-BE49-F238E27FC236}">
                <a16:creationId xmlns:a16="http://schemas.microsoft.com/office/drawing/2014/main" id="{77B3310E-1B60-414E-9423-328982307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4913" y="21589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9B56F2-B7D2-5247-8C5B-11CDFE50D6C7}"/>
              </a:ext>
            </a:extLst>
          </p:cNvPr>
          <p:cNvGrpSpPr/>
          <p:nvPr/>
        </p:nvGrpSpPr>
        <p:grpSpPr>
          <a:xfrm>
            <a:off x="7254875" y="2270077"/>
            <a:ext cx="304800" cy="830263"/>
            <a:chOff x="7254875" y="2270077"/>
            <a:chExt cx="304800" cy="830263"/>
          </a:xfrm>
        </p:grpSpPr>
        <p:sp>
          <p:nvSpPr>
            <p:cNvPr id="227" name="Text Box 10">
              <a:extLst>
                <a:ext uri="{FF2B5EF4-FFF2-40B4-BE49-F238E27FC236}">
                  <a16:creationId xmlns:a16="http://schemas.microsoft.com/office/drawing/2014/main" id="{A25707E3-FE96-074A-AE26-F8222C4C3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142956" y="2510584"/>
              <a:ext cx="5286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RTT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15">
              <a:extLst>
                <a:ext uri="{FF2B5EF4-FFF2-40B4-BE49-F238E27FC236}">
                  <a16:creationId xmlns:a16="http://schemas.microsoft.com/office/drawing/2014/main" id="{1BE79FAE-9CDC-7B45-A6C0-E89FC9FC2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99338" y="2270077"/>
              <a:ext cx="4762" cy="219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59A77926-4B5A-AC4A-B560-0B735D6B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8863" y="2876502"/>
              <a:ext cx="4762" cy="2238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3" name="Line 17">
            <a:extLst>
              <a:ext uri="{FF2B5EF4-FFF2-40B4-BE49-F238E27FC236}">
                <a16:creationId xmlns:a16="http://schemas.microsoft.com/office/drawing/2014/main" id="{6F1B852B-55C3-8747-96CA-AA2F2AB5E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1263" y="2711402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34" name="Group 18">
            <a:extLst>
              <a:ext uri="{FF2B5EF4-FFF2-40B4-BE49-F238E27FC236}">
                <a16:creationId xmlns:a16="http://schemas.microsoft.com/office/drawing/2014/main" id="{065B59AF-8C8D-9041-B965-0C2B0A5F8CEF}"/>
              </a:ext>
            </a:extLst>
          </p:cNvPr>
          <p:cNvGrpSpPr>
            <a:grpSpLocks/>
          </p:cNvGrpSpPr>
          <p:nvPr/>
        </p:nvGrpSpPr>
        <p:grpSpPr bwMode="auto">
          <a:xfrm>
            <a:off x="9809163" y="5453015"/>
            <a:ext cx="615950" cy="366712"/>
            <a:chOff x="3317" y="3527"/>
            <a:chExt cx="388" cy="231"/>
          </a:xfrm>
        </p:grpSpPr>
        <p:sp>
          <p:nvSpPr>
            <p:cNvPr id="235" name="Rectangle 19">
              <a:extLst>
                <a:ext uri="{FF2B5EF4-FFF2-40B4-BE49-F238E27FC236}">
                  <a16:creationId xmlns:a16="http://schemas.microsoft.com/office/drawing/2014/main" id="{87C76A64-BE9B-B84D-B23B-73554D8D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Text Box 20">
              <a:extLst>
                <a:ext uri="{FF2B5EF4-FFF2-40B4-BE49-F238E27FC236}">
                  <a16:creationId xmlns:a16="http://schemas.microsoft.com/office/drawing/2014/main" id="{0453126D-C0BC-5F4F-8DBD-30CD1FA8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time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00408E-3418-754E-97D5-873085045522}"/>
              </a:ext>
            </a:extLst>
          </p:cNvPr>
          <p:cNvGrpSpPr/>
          <p:nvPr/>
        </p:nvGrpSpPr>
        <p:grpSpPr>
          <a:xfrm>
            <a:off x="7585075" y="3087640"/>
            <a:ext cx="2509838" cy="438150"/>
            <a:chOff x="7585075" y="3087640"/>
            <a:chExt cx="2509838" cy="438150"/>
          </a:xfrm>
        </p:grpSpPr>
        <p:sp>
          <p:nvSpPr>
            <p:cNvPr id="237" name="Line 21">
              <a:extLst>
                <a:ext uri="{FF2B5EF4-FFF2-40B4-BE49-F238E27FC236}">
                  <a16:creationId xmlns:a16="http://schemas.microsoft.com/office/drawing/2014/main" id="{9884C69B-71B1-0942-8DD7-4BADAC4C5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838" y="308764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Line 22">
              <a:extLst>
                <a:ext uri="{FF2B5EF4-FFF2-40B4-BE49-F238E27FC236}">
                  <a16:creationId xmlns:a16="http://schemas.microsoft.com/office/drawing/2014/main" id="{51BC13AD-02C4-1049-8BE5-DF4431F8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5075" y="3173365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04703D-5DBE-F940-8D53-F844A095856D}"/>
              </a:ext>
            </a:extLst>
          </p:cNvPr>
          <p:cNvGrpSpPr/>
          <p:nvPr/>
        </p:nvGrpSpPr>
        <p:grpSpPr>
          <a:xfrm>
            <a:off x="7558088" y="3697240"/>
            <a:ext cx="2555875" cy="612775"/>
            <a:chOff x="7558088" y="3697240"/>
            <a:chExt cx="2555875" cy="612775"/>
          </a:xfrm>
        </p:grpSpPr>
        <p:sp>
          <p:nvSpPr>
            <p:cNvPr id="239" name="Line 23">
              <a:extLst>
                <a:ext uri="{FF2B5EF4-FFF2-40B4-BE49-F238E27FC236}">
                  <a16:creationId xmlns:a16="http://schemas.microsoft.com/office/drawing/2014/main" id="{4B52376E-4BCD-9A4A-845B-15A59AA4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5075" y="3697240"/>
              <a:ext cx="2528888" cy="3619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Line 24">
              <a:extLst>
                <a:ext uri="{FF2B5EF4-FFF2-40B4-BE49-F238E27FC236}">
                  <a16:creationId xmlns:a16="http://schemas.microsoft.com/office/drawing/2014/main" id="{645C0ACA-0EDA-5E4A-9046-377D9678C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8088" y="395759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1" name="Text Box 25">
            <a:extLst>
              <a:ext uri="{FF2B5EF4-FFF2-40B4-BE49-F238E27FC236}">
                <a16:creationId xmlns:a16="http://schemas.microsoft.com/office/drawing/2014/main" id="{01076F6F-B790-D24D-9445-FAC03A5C45E4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89963" y="3059065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two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42" name="Text Box 26">
            <a:extLst>
              <a:ext uri="{FF2B5EF4-FFF2-40B4-BE49-F238E27FC236}">
                <a16:creationId xmlns:a16="http://schemas.microsoft.com/office/drawing/2014/main" id="{1B8C0342-7E57-2343-86AD-47B5AB1AA67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682038" y="4073477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four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grpSp>
        <p:nvGrpSpPr>
          <p:cNvPr id="243" name="Group 27">
            <a:extLst>
              <a:ext uri="{FF2B5EF4-FFF2-40B4-BE49-F238E27FC236}">
                <a16:creationId xmlns:a16="http://schemas.microsoft.com/office/drawing/2014/main" id="{B634F089-4244-B04A-8749-7ACF0E0264A8}"/>
              </a:ext>
            </a:extLst>
          </p:cNvPr>
          <p:cNvGrpSpPr>
            <a:grpSpLocks/>
          </p:cNvGrpSpPr>
          <p:nvPr/>
        </p:nvGrpSpPr>
        <p:grpSpPr bwMode="auto">
          <a:xfrm>
            <a:off x="7580316" y="4092527"/>
            <a:ext cx="2519363" cy="652463"/>
            <a:chOff x="3954" y="2214"/>
            <a:chExt cx="1587" cy="411"/>
          </a:xfrm>
        </p:grpSpPr>
        <p:sp>
          <p:nvSpPr>
            <p:cNvPr id="244" name="Line 28">
              <a:extLst>
                <a:ext uri="{FF2B5EF4-FFF2-40B4-BE49-F238E27FC236}">
                  <a16:creationId xmlns:a16="http://schemas.microsoft.com/office/drawing/2014/main" id="{6F92F39D-0B5B-8944-8B48-2B288C8AA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Line 29">
              <a:extLst>
                <a:ext uri="{FF2B5EF4-FFF2-40B4-BE49-F238E27FC236}">
                  <a16:creationId xmlns:a16="http://schemas.microsoft.com/office/drawing/2014/main" id="{C48577E5-7DD4-034F-9CF0-3D303E95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Line 30">
              <a:extLst>
                <a:ext uri="{FF2B5EF4-FFF2-40B4-BE49-F238E27FC236}">
                  <a16:creationId xmlns:a16="http://schemas.microsoft.com/office/drawing/2014/main" id="{B96B9B7F-8E30-7743-AEDD-727B51D6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Line 31">
              <a:extLst>
                <a:ext uri="{FF2B5EF4-FFF2-40B4-BE49-F238E27FC236}">
                  <a16:creationId xmlns:a16="http://schemas.microsoft.com/office/drawing/2014/main" id="{B83505EC-39A5-D64D-8E5C-39A07A090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8" name="Group 32">
            <a:extLst>
              <a:ext uri="{FF2B5EF4-FFF2-40B4-BE49-F238E27FC236}">
                <a16:creationId xmlns:a16="http://schemas.microsoft.com/office/drawing/2014/main" id="{00C5C000-11E9-BE42-9849-B1B7B9E99F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866063" y="4473527"/>
            <a:ext cx="2228850" cy="604838"/>
            <a:chOff x="3954" y="2214"/>
            <a:chExt cx="1587" cy="411"/>
          </a:xfrm>
        </p:grpSpPr>
        <p:sp>
          <p:nvSpPr>
            <p:cNvPr id="249" name="Line 33">
              <a:extLst>
                <a:ext uri="{FF2B5EF4-FFF2-40B4-BE49-F238E27FC236}">
                  <a16:creationId xmlns:a16="http://schemas.microsoft.com/office/drawing/2014/main" id="{4332886D-58A3-5C48-9DD4-0435A9D31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34">
              <a:extLst>
                <a:ext uri="{FF2B5EF4-FFF2-40B4-BE49-F238E27FC236}">
                  <a16:creationId xmlns:a16="http://schemas.microsoft.com/office/drawing/2014/main" id="{C0026D13-F3ED-354E-AB62-DED685C67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35">
              <a:extLst>
                <a:ext uri="{FF2B5EF4-FFF2-40B4-BE49-F238E27FC236}">
                  <a16:creationId xmlns:a16="http://schemas.microsoft.com/office/drawing/2014/main" id="{36EDBC83-2FCD-4D49-9A45-B0773BAEE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8BA1B8D7-7D1E-2947-8988-7C4595578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3" name="Group 43">
            <a:extLst>
              <a:ext uri="{FF2B5EF4-FFF2-40B4-BE49-F238E27FC236}">
                <a16:creationId xmlns:a16="http://schemas.microsoft.com/office/drawing/2014/main" id="{D0982D30-E871-F344-B80E-157861960777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492202"/>
            <a:ext cx="654050" cy="601663"/>
            <a:chOff x="-44" y="1473"/>
            <a:chExt cx="981" cy="1105"/>
          </a:xfrm>
        </p:grpSpPr>
        <p:pic>
          <p:nvPicPr>
            <p:cNvPr id="254" name="Picture 44" descr="desktop_computer_stylized_medium">
              <a:extLst>
                <a:ext uri="{FF2B5EF4-FFF2-40B4-BE49-F238E27FC236}">
                  <a16:creationId xmlns:a16="http://schemas.microsoft.com/office/drawing/2014/main" id="{0C5F9445-24EE-C948-8E49-3FEF71FC5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68D3F7F-13C8-1742-BB47-FC4C8107B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6" name="Group 46">
            <a:extLst>
              <a:ext uri="{FF2B5EF4-FFF2-40B4-BE49-F238E27FC236}">
                <a16:creationId xmlns:a16="http://schemas.microsoft.com/office/drawing/2014/main" id="{514EF769-BED4-DE47-BE55-0913ABFB155D}"/>
              </a:ext>
            </a:extLst>
          </p:cNvPr>
          <p:cNvGrpSpPr>
            <a:grpSpLocks/>
          </p:cNvGrpSpPr>
          <p:nvPr/>
        </p:nvGrpSpPr>
        <p:grpSpPr bwMode="auto">
          <a:xfrm>
            <a:off x="9877425" y="1506490"/>
            <a:ext cx="382588" cy="547687"/>
            <a:chOff x="4140" y="429"/>
            <a:chExt cx="1425" cy="2396"/>
          </a:xfrm>
        </p:grpSpPr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9A7FEAB4-C4F3-E042-96AB-2FC0D99EA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48">
              <a:extLst>
                <a:ext uri="{FF2B5EF4-FFF2-40B4-BE49-F238E27FC236}">
                  <a16:creationId xmlns:a16="http://schemas.microsoft.com/office/drawing/2014/main" id="{0E59C13E-BE84-BA48-8D46-C29C0270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49">
              <a:extLst>
                <a:ext uri="{FF2B5EF4-FFF2-40B4-BE49-F238E27FC236}">
                  <a16:creationId xmlns:a16="http://schemas.microsoft.com/office/drawing/2014/main" id="{CF502E49-4DFE-2340-8749-43933F83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50">
              <a:extLst>
                <a:ext uri="{FF2B5EF4-FFF2-40B4-BE49-F238E27FC236}">
                  <a16:creationId xmlns:a16="http://schemas.microsoft.com/office/drawing/2014/main" id="{C8ED811D-DAEF-B141-A80E-204FE9D1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Rectangle 51">
              <a:extLst>
                <a:ext uri="{FF2B5EF4-FFF2-40B4-BE49-F238E27FC236}">
                  <a16:creationId xmlns:a16="http://schemas.microsoft.com/office/drawing/2014/main" id="{E540E7B8-30E6-B846-823A-6925D960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2" name="Group 52">
              <a:extLst>
                <a:ext uri="{FF2B5EF4-FFF2-40B4-BE49-F238E27FC236}">
                  <a16:creationId xmlns:a16="http://schemas.microsoft.com/office/drawing/2014/main" id="{DE3F2659-D2D6-6C4C-9DF4-EEDFBE720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7" name="AutoShape 53">
                <a:extLst>
                  <a:ext uri="{FF2B5EF4-FFF2-40B4-BE49-F238E27FC236}">
                    <a16:creationId xmlns:a16="http://schemas.microsoft.com/office/drawing/2014/main" id="{0ABA0FE6-EF08-7D42-838B-AEB8F187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8" name="AutoShape 54">
                <a:extLst>
                  <a:ext uri="{FF2B5EF4-FFF2-40B4-BE49-F238E27FC236}">
                    <a16:creationId xmlns:a16="http://schemas.microsoft.com/office/drawing/2014/main" id="{AD5B052B-FFFB-424E-B4B9-AC7809F4B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3" name="Rectangle 55">
              <a:extLst>
                <a:ext uri="{FF2B5EF4-FFF2-40B4-BE49-F238E27FC236}">
                  <a16:creationId xmlns:a16="http://schemas.microsoft.com/office/drawing/2014/main" id="{E9301038-767E-E14B-8FDB-B55EE9CA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56">
              <a:extLst>
                <a:ext uri="{FF2B5EF4-FFF2-40B4-BE49-F238E27FC236}">
                  <a16:creationId xmlns:a16="http://schemas.microsoft.com/office/drawing/2014/main" id="{2654E7B8-586D-8C4D-A5CD-CC6977E95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5" name="AutoShape 57">
                <a:extLst>
                  <a:ext uri="{FF2B5EF4-FFF2-40B4-BE49-F238E27FC236}">
                    <a16:creationId xmlns:a16="http://schemas.microsoft.com/office/drawing/2014/main" id="{4E195FC5-FC94-1542-9BBD-0BDFF1D5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6" name="AutoShape 58">
                <a:extLst>
                  <a:ext uri="{FF2B5EF4-FFF2-40B4-BE49-F238E27FC236}">
                    <a16:creationId xmlns:a16="http://schemas.microsoft.com/office/drawing/2014/main" id="{7E2D9C3B-E255-964C-9508-E66C9FF5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Rectangle 59">
              <a:extLst>
                <a:ext uri="{FF2B5EF4-FFF2-40B4-BE49-F238E27FC236}">
                  <a16:creationId xmlns:a16="http://schemas.microsoft.com/office/drawing/2014/main" id="{0D35C755-AFBC-C143-94D5-E34C8F25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Rectangle 60">
              <a:extLst>
                <a:ext uri="{FF2B5EF4-FFF2-40B4-BE49-F238E27FC236}">
                  <a16:creationId xmlns:a16="http://schemas.microsoft.com/office/drawing/2014/main" id="{8990E763-A8F8-E645-8A01-F6B16D85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7" name="Group 61">
              <a:extLst>
                <a:ext uri="{FF2B5EF4-FFF2-40B4-BE49-F238E27FC236}">
                  <a16:creationId xmlns:a16="http://schemas.microsoft.com/office/drawing/2014/main" id="{6F65B17F-5946-9A47-9972-2B907C059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3" name="AutoShape 62">
                <a:extLst>
                  <a:ext uri="{FF2B5EF4-FFF2-40B4-BE49-F238E27FC236}">
                    <a16:creationId xmlns:a16="http://schemas.microsoft.com/office/drawing/2014/main" id="{F08D8399-0C1A-1847-A17B-5B4FDBE7F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4" name="AutoShape 63">
                <a:extLst>
                  <a:ext uri="{FF2B5EF4-FFF2-40B4-BE49-F238E27FC236}">
                    <a16:creationId xmlns:a16="http://schemas.microsoft.com/office/drawing/2014/main" id="{99FEA9D9-F58C-C34F-AA76-A96DFE0CE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8" name="Freeform 64">
              <a:extLst>
                <a:ext uri="{FF2B5EF4-FFF2-40B4-BE49-F238E27FC236}">
                  <a16:creationId xmlns:a16="http://schemas.microsoft.com/office/drawing/2014/main" id="{76F83DEB-6CB2-5740-875B-1B89844B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65">
              <a:extLst>
                <a:ext uri="{FF2B5EF4-FFF2-40B4-BE49-F238E27FC236}">
                  <a16:creationId xmlns:a16="http://schemas.microsoft.com/office/drawing/2014/main" id="{7398C74D-4650-204D-91E2-CBB3BD64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1" name="AutoShape 66">
                <a:extLst>
                  <a:ext uri="{FF2B5EF4-FFF2-40B4-BE49-F238E27FC236}">
                    <a16:creationId xmlns:a16="http://schemas.microsoft.com/office/drawing/2014/main" id="{039023CA-977C-5946-9E46-D41AFAF2B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2" name="AutoShape 67">
                <a:extLst>
                  <a:ext uri="{FF2B5EF4-FFF2-40B4-BE49-F238E27FC236}">
                    <a16:creationId xmlns:a16="http://schemas.microsoft.com/office/drawing/2014/main" id="{A95F4972-A071-D241-8DB3-965104C3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70" name="Rectangle 68">
              <a:extLst>
                <a:ext uri="{FF2B5EF4-FFF2-40B4-BE49-F238E27FC236}">
                  <a16:creationId xmlns:a16="http://schemas.microsoft.com/office/drawing/2014/main" id="{87EA3775-452B-1C4A-BCB4-1F82D746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Freeform 69">
              <a:extLst>
                <a:ext uri="{FF2B5EF4-FFF2-40B4-BE49-F238E27FC236}">
                  <a16:creationId xmlns:a16="http://schemas.microsoft.com/office/drawing/2014/main" id="{45913A8B-722F-4340-A919-72B4EE03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Freeform 70">
              <a:extLst>
                <a:ext uri="{FF2B5EF4-FFF2-40B4-BE49-F238E27FC236}">
                  <a16:creationId xmlns:a16="http://schemas.microsoft.com/office/drawing/2014/main" id="{2676EFF8-49E0-8440-A1AD-B54B20D4F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Oval 71">
              <a:extLst>
                <a:ext uri="{FF2B5EF4-FFF2-40B4-BE49-F238E27FC236}">
                  <a16:creationId xmlns:a16="http://schemas.microsoft.com/office/drawing/2014/main" id="{1F85A707-5AE3-F64D-94EF-B9C82DB6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Freeform 72">
              <a:extLst>
                <a:ext uri="{FF2B5EF4-FFF2-40B4-BE49-F238E27FC236}">
                  <a16:creationId xmlns:a16="http://schemas.microsoft.com/office/drawing/2014/main" id="{CAAAAF2D-30B7-D84B-BF96-1507DDCB2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AutoShape 73">
              <a:extLst>
                <a:ext uri="{FF2B5EF4-FFF2-40B4-BE49-F238E27FC236}">
                  <a16:creationId xmlns:a16="http://schemas.microsoft.com/office/drawing/2014/main" id="{BA3EE2C3-2176-8A45-B380-5804587A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AutoShape 74">
              <a:extLst>
                <a:ext uri="{FF2B5EF4-FFF2-40B4-BE49-F238E27FC236}">
                  <a16:creationId xmlns:a16="http://schemas.microsoft.com/office/drawing/2014/main" id="{08D47FAF-BF1B-1F44-985D-760303B4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7" name="Oval 75">
              <a:extLst>
                <a:ext uri="{FF2B5EF4-FFF2-40B4-BE49-F238E27FC236}">
                  <a16:creationId xmlns:a16="http://schemas.microsoft.com/office/drawing/2014/main" id="{AF962D89-4DC3-CB40-AD48-4E975B0F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Oval 76">
              <a:extLst>
                <a:ext uri="{FF2B5EF4-FFF2-40B4-BE49-F238E27FC236}">
                  <a16:creationId xmlns:a16="http://schemas.microsoft.com/office/drawing/2014/main" id="{BA8014D1-6702-5849-87C3-1AE05DDF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77">
              <a:extLst>
                <a:ext uri="{FF2B5EF4-FFF2-40B4-BE49-F238E27FC236}">
                  <a16:creationId xmlns:a16="http://schemas.microsoft.com/office/drawing/2014/main" id="{3083C069-59B7-F047-91ED-17672B32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Rectangle 78">
              <a:extLst>
                <a:ext uri="{FF2B5EF4-FFF2-40B4-BE49-F238E27FC236}">
                  <a16:creationId xmlns:a16="http://schemas.microsoft.com/office/drawing/2014/main" id="{A0E616B9-1439-8B49-B42F-245B61F6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3" name="Rectangle 3">
            <a:extLst>
              <a:ext uri="{FF2B5EF4-FFF2-40B4-BE49-F238E27FC236}">
                <a16:creationId xmlns:a16="http://schemas.microsoft.com/office/drawing/2014/main" id="{E8DFB3C6-E718-DE4A-87C1-CF7178F7C295}"/>
              </a:ext>
            </a:extLst>
          </p:cNvPr>
          <p:cNvSpPr txBox="1">
            <a:spLocks noChangeArrowheads="1"/>
          </p:cNvSpPr>
          <p:nvPr/>
        </p:nvSpPr>
        <p:spPr>
          <a:xfrm>
            <a:off x="1168400" y="4597399"/>
            <a:ext cx="5118100" cy="190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rate is slow, but ramps up exponentially fast</a:t>
            </a:r>
          </a:p>
        </p:txBody>
      </p: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E6BF77EC-AB9F-944C-99D2-21B2DB400D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8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6" grpId="0"/>
      <p:bldP spid="233" grpId="0" animBg="1"/>
      <p:bldP spid="241" grpId="0"/>
      <p:bldP spid="242" grpId="0"/>
      <p:bldP spid="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467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from slow start to congestion avoidance</a:t>
            </a:r>
            <a:endParaRPr lang="en-US" sz="4400" b="0" dirty="0"/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2C9AD9FD-A93B-FF4D-B019-6827A14601C2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382665"/>
            <a:ext cx="5054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should the exponential increase switch to linear?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gets to 1/2 of its value before timeout.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38B71F69-39D9-954A-BA33-6A5861B7704D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3528965"/>
            <a:ext cx="4927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loss event,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set to 1/2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before loss event</a:t>
            </a:r>
          </a:p>
        </p:txBody>
      </p:sp>
      <p:pic>
        <p:nvPicPr>
          <p:cNvPr id="79" name="Picture 7">
            <a:extLst>
              <a:ext uri="{FF2B5EF4-FFF2-40B4-BE49-F238E27FC236}">
                <a16:creationId xmlns:a16="http://schemas.microsoft.com/office/drawing/2014/main" id="{E19775EA-E95E-BD43-909F-67A89A00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7" y="1889345"/>
            <a:ext cx="5536882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0" name="TextBox 1">
            <a:extLst>
              <a:ext uri="{FF2B5EF4-FFF2-40B4-BE49-F238E27FC236}">
                <a16:creationId xmlns:a16="http://schemas.microsoft.com/office/drawing/2014/main" id="{E6044695-E347-A24B-9CB7-78BC7713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35312"/>
            <a:ext cx="9756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A3F5F-F42B-F04E-BB6A-D57835C29067}"/>
              </a:ext>
            </a:extLst>
          </p:cNvPr>
          <p:cNvSpPr/>
          <p:nvPr/>
        </p:nvSpPr>
        <p:spPr>
          <a:xfrm>
            <a:off x="7851775" y="3825875"/>
            <a:ext cx="85090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EA2FA-AD20-B940-ADBA-D9DD40684573}"/>
              </a:ext>
            </a:extLst>
          </p:cNvPr>
          <p:cNvSpPr/>
          <p:nvPr/>
        </p:nvSpPr>
        <p:spPr>
          <a:xfrm>
            <a:off x="7677150" y="3924300"/>
            <a:ext cx="850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B7EED-D8C9-284D-9A93-58D1D9D4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3804496"/>
            <a:ext cx="1003300" cy="234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E33F83-60EE-F54A-B838-917BE2E70995}"/>
              </a:ext>
            </a:extLst>
          </p:cNvPr>
          <p:cNvSpPr/>
          <p:nvPr/>
        </p:nvSpPr>
        <p:spPr>
          <a:xfrm>
            <a:off x="9194800" y="1892300"/>
            <a:ext cx="2133600" cy="24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4EDA-6A29-2941-A0A9-C122E26F942B}"/>
              </a:ext>
            </a:extLst>
          </p:cNvPr>
          <p:cNvSpPr txBox="1"/>
          <p:nvPr/>
        </p:nvSpPr>
        <p:spPr>
          <a:xfrm>
            <a:off x="9067800" y="2197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32F645E-415D-7B49-B6B8-127E8033C5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4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C397FE-1DDC-5444-B79A-714CFC84F37C}"/>
              </a:ext>
            </a:extLst>
          </p:cNvPr>
          <p:cNvSpPr txBox="1">
            <a:spLocks noChangeArrowheads="1"/>
          </p:cNvSpPr>
          <p:nvPr/>
        </p:nvSpPr>
        <p:spPr>
          <a:xfrm>
            <a:off x="721660" y="1411941"/>
            <a:ext cx="109772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informally: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too many sources sending too much data too fast for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handle”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manifestations: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delays (queueing in router buffers)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loss (buffer overflow at routers)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FC6554-1CEB-8346-AF21-152FD0AE2BDD}"/>
              </a:ext>
            </a:extLst>
          </p:cNvPr>
          <p:cNvSpPr txBox="1">
            <a:spLocks noChangeArrowheads="1"/>
          </p:cNvSpPr>
          <p:nvPr/>
        </p:nvSpPr>
        <p:spPr>
          <a:xfrm>
            <a:off x="722672" y="3776599"/>
            <a:ext cx="10977282" cy="101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from flow control!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Principles of congestion control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01E622-8D2F-5C40-BD60-438B29523DDB}"/>
              </a:ext>
            </a:extLst>
          </p:cNvPr>
          <p:cNvGrpSpPr/>
          <p:nvPr/>
        </p:nvGrpSpPr>
        <p:grpSpPr>
          <a:xfrm>
            <a:off x="8686805" y="2737463"/>
            <a:ext cx="2772697" cy="2732213"/>
            <a:chOff x="8878529" y="2737463"/>
            <a:chExt cx="2772697" cy="2732213"/>
          </a:xfrm>
        </p:grpSpPr>
        <p:pic>
          <p:nvPicPr>
            <p:cNvPr id="1028" name="Picture 4" descr="Why traffic apps make congestion worse | Berkeley News">
              <a:extLst>
                <a:ext uri="{FF2B5EF4-FFF2-40B4-BE49-F238E27FC236}">
                  <a16:creationId xmlns:a16="http://schemas.microsoft.com/office/drawing/2014/main" id="{5A685C73-1A7D-7448-83D5-182E1DF28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8529" y="2737463"/>
              <a:ext cx="2595716" cy="173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EBCDC3-59AA-0043-9771-3FAB71AFCDB3}"/>
                </a:ext>
              </a:extLst>
            </p:cNvPr>
            <p:cNvSpPr txBox="1"/>
            <p:nvPr/>
          </p:nvSpPr>
          <p:spPr>
            <a:xfrm>
              <a:off x="9085007" y="4454013"/>
              <a:ext cx="2566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congestion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 many senders, sending too fast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0B5036-A83C-3D40-89CC-21D122E3DAA4}"/>
              </a:ext>
            </a:extLst>
          </p:cNvPr>
          <p:cNvGrpSpPr/>
          <p:nvPr/>
        </p:nvGrpSpPr>
        <p:grpSpPr>
          <a:xfrm>
            <a:off x="5737126" y="4424520"/>
            <a:ext cx="5860024" cy="1952948"/>
            <a:chOff x="5869858" y="4586748"/>
            <a:chExt cx="5860024" cy="19529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0EE1F0-777A-5549-B373-8500229D882B}"/>
                </a:ext>
              </a:extLst>
            </p:cNvPr>
            <p:cNvGrpSpPr/>
            <p:nvPr/>
          </p:nvGrpSpPr>
          <p:grpSpPr>
            <a:xfrm>
              <a:off x="5869858" y="4586748"/>
              <a:ext cx="2882176" cy="1915023"/>
              <a:chOff x="6998772" y="3064248"/>
              <a:chExt cx="4393223" cy="2995072"/>
            </a:xfrm>
          </p:grpSpPr>
          <p:pic>
            <p:nvPicPr>
              <p:cNvPr id="7" name="Picture 2" descr="Drinking from the Firehose: How VividCortex Compresses its Metrics">
                <a:extLst>
                  <a:ext uri="{FF2B5EF4-FFF2-40B4-BE49-F238E27FC236}">
                    <a16:creationId xmlns:a16="http://schemas.microsoft.com/office/drawing/2014/main" id="{93C006A2-5EEC-1743-AF87-E45D3E90A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3303" y="4248105"/>
                <a:ext cx="3018692" cy="1811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Drinking From the Information Firehose">
                <a:extLst>
                  <a:ext uri="{FF2B5EF4-FFF2-40B4-BE49-F238E27FC236}">
                    <a16:creationId xmlns:a16="http://schemas.microsoft.com/office/drawing/2014/main" id="{540A1142-4C15-BA4C-BA82-A4861EB7D4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8772" y="3064248"/>
                <a:ext cx="2699594" cy="1781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5BA06D-3B74-5348-8D35-1DEBB37E8FA0}"/>
                </a:ext>
              </a:extLst>
            </p:cNvPr>
            <p:cNvSpPr txBox="1"/>
            <p:nvPr/>
          </p:nvSpPr>
          <p:spPr>
            <a:xfrm>
              <a:off x="8794953" y="5801032"/>
              <a:ext cx="29349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flow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sender too fast for one receiver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EAFB275C-622F-0342-A28A-15D9EA67D3AB}"/>
              </a:ext>
            </a:extLst>
          </p:cNvPr>
          <p:cNvSpPr txBox="1">
            <a:spLocks noChangeArrowheads="1"/>
          </p:cNvSpPr>
          <p:nvPr/>
        </p:nvSpPr>
        <p:spPr>
          <a:xfrm>
            <a:off x="727588" y="4852219"/>
            <a:ext cx="4758812" cy="58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top-10 problem!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3383268-A75C-1640-B637-852081D538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9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3">
            <a:extLst>
              <a:ext uri="{FF2B5EF4-FFF2-40B4-BE49-F238E27FC236}">
                <a16:creationId xmlns:a16="http://schemas.microsoft.com/office/drawing/2014/main" id="{28E26305-1B9C-8A47-B034-2E9BCCD87DED}"/>
              </a:ext>
            </a:extLst>
          </p:cNvPr>
          <p:cNvSpPr>
            <a:spLocks/>
          </p:cNvSpPr>
          <p:nvPr/>
        </p:nvSpPr>
        <p:spPr bwMode="auto">
          <a:xfrm>
            <a:off x="10005476" y="2888415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138E679-7A6F-3F4C-9CD4-1BC53C242F2F}"/>
              </a:ext>
            </a:extLst>
          </p:cNvPr>
          <p:cNvGrpSpPr/>
          <p:nvPr/>
        </p:nvGrpSpPr>
        <p:grpSpPr>
          <a:xfrm>
            <a:off x="9424984" y="2862877"/>
            <a:ext cx="586768" cy="904023"/>
            <a:chOff x="10910965" y="2513124"/>
            <a:chExt cx="586768" cy="904023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59524EB8-FD55-1D48-99F1-D1FB7A8F9D0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173737-3613-AA43-B1AC-4838A3EDB68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C427322-6070-F549-83A0-B70739AD332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9463F3C4-F379-1D41-902B-28BB5B0172C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34B78D94-0CBB-174E-B3E9-C26DCE4669A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Freeform 9">
            <a:extLst>
              <a:ext uri="{FF2B5EF4-FFF2-40B4-BE49-F238E27FC236}">
                <a16:creationId xmlns:a16="http://schemas.microsoft.com/office/drawing/2014/main" id="{5547101E-4A79-584C-9989-5E85D28B6DAA}"/>
              </a:ext>
            </a:extLst>
          </p:cNvPr>
          <p:cNvSpPr>
            <a:spLocks/>
          </p:cNvSpPr>
          <p:nvPr/>
        </p:nvSpPr>
        <p:spPr bwMode="auto">
          <a:xfrm flipH="1">
            <a:off x="5851590" y="1746530"/>
            <a:ext cx="430143" cy="90046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6427DD3-BCDC-1D47-B9EA-F052CBEE3779}"/>
              </a:ext>
            </a:extLst>
          </p:cNvPr>
          <p:cNvGrpSpPr/>
          <p:nvPr/>
        </p:nvGrpSpPr>
        <p:grpSpPr>
          <a:xfrm>
            <a:off x="5390758" y="2639189"/>
            <a:ext cx="586768" cy="904023"/>
            <a:chOff x="10910965" y="2513124"/>
            <a:chExt cx="586768" cy="90402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34B80B7-DAB2-0C45-A85B-02F9853489C8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B105EEA-CD5C-4D41-AA8D-44A16BCD200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00FADAA-FF42-DC4F-B232-CEDC6356959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6243C39-7124-B447-92F8-07DFDCABC20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849888-7EC3-EB4C-8BC1-51F7CF36C2D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01A9AD5-3D29-E044-89AB-2A8A2872A48C}"/>
              </a:ext>
            </a:extLst>
          </p:cNvPr>
          <p:cNvGrpSpPr/>
          <p:nvPr/>
        </p:nvGrpSpPr>
        <p:grpSpPr>
          <a:xfrm>
            <a:off x="6267058" y="1750697"/>
            <a:ext cx="586768" cy="904023"/>
            <a:chOff x="10910965" y="2513124"/>
            <a:chExt cx="586768" cy="90402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FE038A7-CF8F-144F-89E6-58D5113323E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22D2CD4-E115-9446-9F3B-70153BE86F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DA93D54-B8CD-E944-A9A0-CD19B3D9BEB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C307284-45EC-EF40-B8C6-ACFAE3B84F2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5E51FF6-6B9B-CB46-932F-6752F8BC41C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 6">
            <a:extLst>
              <a:ext uri="{FF2B5EF4-FFF2-40B4-BE49-F238E27FC236}">
                <a16:creationId xmlns:a16="http://schemas.microsoft.com/office/drawing/2014/main" id="{48AC5632-6C88-9B4F-8AC4-BA566F7E218B}"/>
              </a:ext>
            </a:extLst>
          </p:cNvPr>
          <p:cNvSpPr>
            <a:spLocks/>
          </p:cNvSpPr>
          <p:nvPr/>
        </p:nvSpPr>
        <p:spPr bwMode="auto">
          <a:xfrm>
            <a:off x="10381714" y="1887018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5260E-0495-5549-B67B-D0932B2922A1}"/>
              </a:ext>
            </a:extLst>
          </p:cNvPr>
          <p:cNvGrpSpPr/>
          <p:nvPr/>
        </p:nvGrpSpPr>
        <p:grpSpPr>
          <a:xfrm>
            <a:off x="9803525" y="1862884"/>
            <a:ext cx="586768" cy="904023"/>
            <a:chOff x="10910965" y="2513124"/>
            <a:chExt cx="586768" cy="90402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9C766A0-70B1-1B4B-AE37-4A6E9AF88F33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C485D2E-710B-7446-BEF0-A978225783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7BF4BF4-4371-1D47-B858-D6B04135BAE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2AEE228-C85E-AC45-B2C5-C8182C643EF4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353931E-8944-EF4A-9720-7519EA6C48F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8E9FDF2-59AD-0849-94F0-90E7C39F4845}"/>
              </a:ext>
            </a:extLst>
          </p:cNvPr>
          <p:cNvGrpSpPr/>
          <p:nvPr/>
        </p:nvGrpSpPr>
        <p:grpSpPr>
          <a:xfrm>
            <a:off x="7419579" y="2906627"/>
            <a:ext cx="1047677" cy="561649"/>
            <a:chOff x="7493876" y="2774731"/>
            <a:chExt cx="1481958" cy="894622"/>
          </a:xfrm>
        </p:grpSpPr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43B8EDE0-230C-5542-B921-8F0ABAF1CB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0803D89-4B4C-1B4A-BA1C-522F051281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1101A5E5-CF40-804C-82BD-E8B63F1BC2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A40BF2E1-9425-BF47-9B1B-8AE2332218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024B7FE2-D299-5444-BD23-74A1953D9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51583098-B4D9-DC4A-AED4-1FAEFC9C7D2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4DE1CA49-F338-444B-BB9A-F2991CA7D73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1 </a:t>
            </a:r>
            <a:endParaRPr lang="en-US" sz="4400" b="0" dirty="0"/>
          </a:p>
        </p:txBody>
      </p:sp>
      <p:grpSp>
        <p:nvGrpSpPr>
          <p:cNvPr id="180" name="Group 124">
            <a:extLst>
              <a:ext uri="{FF2B5EF4-FFF2-40B4-BE49-F238E27FC236}">
                <a16:creationId xmlns:a16="http://schemas.microsoft.com/office/drawing/2014/main" id="{09EDE4D1-769E-664A-B492-F153D45C56DF}"/>
              </a:ext>
            </a:extLst>
          </p:cNvPr>
          <p:cNvGrpSpPr>
            <a:grpSpLocks/>
          </p:cNvGrpSpPr>
          <p:nvPr/>
        </p:nvGrpSpPr>
        <p:grpSpPr bwMode="auto">
          <a:xfrm>
            <a:off x="5422300" y="2022783"/>
            <a:ext cx="525463" cy="434975"/>
            <a:chOff x="-44" y="1473"/>
            <a:chExt cx="981" cy="1105"/>
          </a:xfrm>
        </p:grpSpPr>
        <p:pic>
          <p:nvPicPr>
            <p:cNvPr id="181" name="Picture 125" descr="desktop_computer_stylized_medium">
              <a:extLst>
                <a:ext uri="{FF2B5EF4-FFF2-40B4-BE49-F238E27FC236}">
                  <a16:creationId xmlns:a16="http://schemas.microsoft.com/office/drawing/2014/main" id="{BCF21B40-E1CC-014D-891D-609787EB1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" name="Freeform 126">
              <a:extLst>
                <a:ext uri="{FF2B5EF4-FFF2-40B4-BE49-F238E27FC236}">
                  <a16:creationId xmlns:a16="http://schemas.microsoft.com/office/drawing/2014/main" id="{083D804D-E191-C349-B559-AC9913D58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5" name="Freeform 12">
            <a:extLst>
              <a:ext uri="{FF2B5EF4-FFF2-40B4-BE49-F238E27FC236}">
                <a16:creationId xmlns:a16="http://schemas.microsoft.com/office/drawing/2014/main" id="{AC913105-44C9-2F4B-B4CF-997DA724B11C}"/>
              </a:ext>
            </a:extLst>
          </p:cNvPr>
          <p:cNvSpPr>
            <a:spLocks/>
          </p:cNvSpPr>
          <p:nvPr/>
        </p:nvSpPr>
        <p:spPr bwMode="auto">
          <a:xfrm flipH="1">
            <a:off x="5146139" y="2637590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Rectangle 15">
            <a:extLst>
              <a:ext uri="{FF2B5EF4-FFF2-40B4-BE49-F238E27FC236}">
                <a16:creationId xmlns:a16="http://schemas.microsoft.com/office/drawing/2014/main" id="{49269DA6-C1BF-794F-9EEA-0EFF8A8D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61" y="1490147"/>
            <a:ext cx="3792183" cy="36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Simplest scenario: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187" name="Rectangle 16">
            <a:extLst>
              <a:ext uri="{FF2B5EF4-FFF2-40B4-BE49-F238E27FC236}">
                <a16:creationId xmlns:a16="http://schemas.microsoft.com/office/drawing/2014/main" id="{F84F47E9-C6B6-224C-845B-E201FB28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327" y="5950805"/>
            <a:ext cx="329723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maximum per-connection throughput: R/2</a:t>
            </a:r>
          </a:p>
        </p:txBody>
      </p:sp>
      <p:sp>
        <p:nvSpPr>
          <p:cNvPr id="203" name="Line 33">
            <a:extLst>
              <a:ext uri="{FF2B5EF4-FFF2-40B4-BE49-F238E27FC236}">
                <a16:creationId xmlns:a16="http://schemas.microsoft.com/office/drawing/2014/main" id="{A9B30674-B59F-1643-8F90-1D2641E21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818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2" name="Text Box 42">
            <a:extLst>
              <a:ext uri="{FF2B5EF4-FFF2-40B4-BE49-F238E27FC236}">
                <a16:creationId xmlns:a16="http://schemas.microsoft.com/office/drawing/2014/main" id="{45FD0EC2-A145-DC4A-9A60-DC5E453E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024" y="1757366"/>
            <a:ext cx="913861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1" name="Text Box 52">
            <a:extLst>
              <a:ext uri="{FF2B5EF4-FFF2-40B4-BE49-F238E27FC236}">
                <a16:creationId xmlns:a16="http://schemas.microsoft.com/office/drawing/2014/main" id="{4BAC9BCC-8A73-B14B-8D28-0C77BB126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806" y="3686015"/>
            <a:ext cx="799129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2" name="Line 53">
            <a:extLst>
              <a:ext uri="{FF2B5EF4-FFF2-40B4-BE49-F238E27FC236}">
                <a16:creationId xmlns:a16="http://schemas.microsoft.com/office/drawing/2014/main" id="{8E626A5E-7769-D34B-B652-6F3C2A374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96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3" name="Line 54">
            <a:extLst>
              <a:ext uri="{FF2B5EF4-FFF2-40B4-BE49-F238E27FC236}">
                <a16:creationId xmlns:a16="http://schemas.microsoft.com/office/drawing/2014/main" id="{DFB6E6E2-8DA8-C549-8AC1-828F8F828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321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4" name="Line 55">
            <a:extLst>
              <a:ext uri="{FF2B5EF4-FFF2-40B4-BE49-F238E27FC236}">
                <a16:creationId xmlns:a16="http://schemas.microsoft.com/office/drawing/2014/main" id="{66F3E5E4-6136-594F-B2C6-BF81A4932B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703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" name="Line 57">
            <a:extLst>
              <a:ext uri="{FF2B5EF4-FFF2-40B4-BE49-F238E27FC236}">
                <a16:creationId xmlns:a16="http://schemas.microsoft.com/office/drawing/2014/main" id="{3D95A033-C14C-3448-9016-0C9E6C4CF3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8935" y="2771087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231E2E-E647-0B43-8C18-43AC77EF0F75}"/>
              </a:ext>
            </a:extLst>
          </p:cNvPr>
          <p:cNvGrpSpPr/>
          <p:nvPr/>
        </p:nvGrpSpPr>
        <p:grpSpPr>
          <a:xfrm>
            <a:off x="8616414" y="1265990"/>
            <a:ext cx="1790700" cy="707189"/>
            <a:chOff x="8616414" y="1265990"/>
            <a:chExt cx="1790700" cy="707189"/>
          </a:xfrm>
        </p:grpSpPr>
        <p:sp>
          <p:nvSpPr>
            <p:cNvPr id="243" name="Text Box 75">
              <a:extLst>
                <a:ext uri="{FF2B5EF4-FFF2-40B4-BE49-F238E27FC236}">
                  <a16:creationId xmlns:a16="http://schemas.microsoft.com/office/drawing/2014/main" id="{CE7D4727-1265-8046-9D9E-99C60BC22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6414" y="1265990"/>
              <a:ext cx="1790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throughput: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76">
              <a:extLst>
                <a:ext uri="{FF2B5EF4-FFF2-40B4-BE49-F238E27FC236}">
                  <a16:creationId xmlns:a16="http://schemas.microsoft.com/office/drawing/2014/main" id="{C5D66868-B812-9443-B51A-0CEF4AACB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0964" y="1675565"/>
              <a:ext cx="549310" cy="297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81" name="Rectangle 121">
            <a:extLst>
              <a:ext uri="{FF2B5EF4-FFF2-40B4-BE49-F238E27FC236}">
                <a16:creationId xmlns:a16="http://schemas.microsoft.com/office/drawing/2014/main" id="{EBE3971E-D5ED-054F-AE0D-069A6E86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51" y="5953953"/>
            <a:ext cx="260524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large delays as arrival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capacity</a:t>
            </a:r>
          </a:p>
        </p:txBody>
      </p:sp>
      <p:grpSp>
        <p:nvGrpSpPr>
          <p:cNvPr id="282" name="Group 127">
            <a:extLst>
              <a:ext uri="{FF2B5EF4-FFF2-40B4-BE49-F238E27FC236}">
                <a16:creationId xmlns:a16="http://schemas.microsoft.com/office/drawing/2014/main" id="{879C5F16-9AAB-6840-B838-D482AFD339D0}"/>
              </a:ext>
            </a:extLst>
          </p:cNvPr>
          <p:cNvGrpSpPr>
            <a:grpSpLocks/>
          </p:cNvGrpSpPr>
          <p:nvPr/>
        </p:nvGrpSpPr>
        <p:grpSpPr bwMode="auto">
          <a:xfrm>
            <a:off x="10481726" y="2478840"/>
            <a:ext cx="231775" cy="441325"/>
            <a:chOff x="4140" y="429"/>
            <a:chExt cx="1425" cy="2396"/>
          </a:xfrm>
        </p:grpSpPr>
        <p:sp>
          <p:nvSpPr>
            <p:cNvPr id="283" name="Freeform 128">
              <a:extLst>
                <a:ext uri="{FF2B5EF4-FFF2-40B4-BE49-F238E27FC236}">
                  <a16:creationId xmlns:a16="http://schemas.microsoft.com/office/drawing/2014/main" id="{EEE9D070-85E1-B647-B7C8-1DB5376AB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Rectangle 129">
              <a:extLst>
                <a:ext uri="{FF2B5EF4-FFF2-40B4-BE49-F238E27FC236}">
                  <a16:creationId xmlns:a16="http://schemas.microsoft.com/office/drawing/2014/main" id="{E73B241F-DFB6-C64D-BF7F-84EE70317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Freeform 130">
              <a:extLst>
                <a:ext uri="{FF2B5EF4-FFF2-40B4-BE49-F238E27FC236}">
                  <a16:creationId xmlns:a16="http://schemas.microsoft.com/office/drawing/2014/main" id="{64CD10E5-9AA0-9F41-9104-ED6E9D5A2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Freeform 131">
              <a:extLst>
                <a:ext uri="{FF2B5EF4-FFF2-40B4-BE49-F238E27FC236}">
                  <a16:creationId xmlns:a16="http://schemas.microsoft.com/office/drawing/2014/main" id="{8E369838-B1C5-9B4A-8873-925C9867C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Rectangle 132">
              <a:extLst>
                <a:ext uri="{FF2B5EF4-FFF2-40B4-BE49-F238E27FC236}">
                  <a16:creationId xmlns:a16="http://schemas.microsoft.com/office/drawing/2014/main" id="{44FFFEBD-8F73-6E40-B407-31056552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88" name="Group 133">
              <a:extLst>
                <a:ext uri="{FF2B5EF4-FFF2-40B4-BE49-F238E27FC236}">
                  <a16:creationId xmlns:a16="http://schemas.microsoft.com/office/drawing/2014/main" id="{6C449BB4-7723-4842-B85A-6CD8ADE6E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3" name="AutoShape 134">
                <a:extLst>
                  <a:ext uri="{FF2B5EF4-FFF2-40B4-BE49-F238E27FC236}">
                    <a16:creationId xmlns:a16="http://schemas.microsoft.com/office/drawing/2014/main" id="{580CA213-4512-FA45-88F9-266D67459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4" name="AutoShape 135">
                <a:extLst>
                  <a:ext uri="{FF2B5EF4-FFF2-40B4-BE49-F238E27FC236}">
                    <a16:creationId xmlns:a16="http://schemas.microsoft.com/office/drawing/2014/main" id="{7BFC849C-499A-0845-9AF3-BC589CDB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89" name="Rectangle 136">
              <a:extLst>
                <a:ext uri="{FF2B5EF4-FFF2-40B4-BE49-F238E27FC236}">
                  <a16:creationId xmlns:a16="http://schemas.microsoft.com/office/drawing/2014/main" id="{B0208157-D9CE-EF44-A82A-B9CE3EFD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0" name="Group 137">
              <a:extLst>
                <a:ext uri="{FF2B5EF4-FFF2-40B4-BE49-F238E27FC236}">
                  <a16:creationId xmlns:a16="http://schemas.microsoft.com/office/drawing/2014/main" id="{6411A460-4D2F-6042-B3FA-7877FC085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1" name="AutoShape 138">
                <a:extLst>
                  <a:ext uri="{FF2B5EF4-FFF2-40B4-BE49-F238E27FC236}">
                    <a16:creationId xmlns:a16="http://schemas.microsoft.com/office/drawing/2014/main" id="{2528368F-0A05-EE46-8F4D-04BE346F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2" name="AutoShape 139">
                <a:extLst>
                  <a:ext uri="{FF2B5EF4-FFF2-40B4-BE49-F238E27FC236}">
                    <a16:creationId xmlns:a16="http://schemas.microsoft.com/office/drawing/2014/main" id="{3B97611D-398F-1A45-996D-38BD9822F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1" name="Rectangle 140">
              <a:extLst>
                <a:ext uri="{FF2B5EF4-FFF2-40B4-BE49-F238E27FC236}">
                  <a16:creationId xmlns:a16="http://schemas.microsoft.com/office/drawing/2014/main" id="{4932601C-B73A-F24F-A7F0-F545FC9D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Rectangle 141">
              <a:extLst>
                <a:ext uri="{FF2B5EF4-FFF2-40B4-BE49-F238E27FC236}">
                  <a16:creationId xmlns:a16="http://schemas.microsoft.com/office/drawing/2014/main" id="{2E798033-84E0-4046-8123-A3E022BD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3" name="Group 142">
              <a:extLst>
                <a:ext uri="{FF2B5EF4-FFF2-40B4-BE49-F238E27FC236}">
                  <a16:creationId xmlns:a16="http://schemas.microsoft.com/office/drawing/2014/main" id="{CD337402-4020-0C40-A87E-04755B4A7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AutoShape 143">
                <a:extLst>
                  <a:ext uri="{FF2B5EF4-FFF2-40B4-BE49-F238E27FC236}">
                    <a16:creationId xmlns:a16="http://schemas.microsoft.com/office/drawing/2014/main" id="{9BAD2454-875B-1040-9ABC-295C5238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0" name="AutoShape 144">
                <a:extLst>
                  <a:ext uri="{FF2B5EF4-FFF2-40B4-BE49-F238E27FC236}">
                    <a16:creationId xmlns:a16="http://schemas.microsoft.com/office/drawing/2014/main" id="{811AD1F7-D00A-2044-8EE8-E002D9859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4" name="Freeform 145">
              <a:extLst>
                <a:ext uri="{FF2B5EF4-FFF2-40B4-BE49-F238E27FC236}">
                  <a16:creationId xmlns:a16="http://schemas.microsoft.com/office/drawing/2014/main" id="{A082C83D-EAED-5146-8038-BE6D0CD21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5" name="Group 146">
              <a:extLst>
                <a:ext uri="{FF2B5EF4-FFF2-40B4-BE49-F238E27FC236}">
                  <a16:creationId xmlns:a16="http://schemas.microsoft.com/office/drawing/2014/main" id="{F3E31BE7-8EE9-F941-912B-D2464A54C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7" name="AutoShape 147">
                <a:extLst>
                  <a:ext uri="{FF2B5EF4-FFF2-40B4-BE49-F238E27FC236}">
                    <a16:creationId xmlns:a16="http://schemas.microsoft.com/office/drawing/2014/main" id="{732FE339-8FD2-B042-A014-EB19D7B67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8" name="AutoShape 148">
                <a:extLst>
                  <a:ext uri="{FF2B5EF4-FFF2-40B4-BE49-F238E27FC236}">
                    <a16:creationId xmlns:a16="http://schemas.microsoft.com/office/drawing/2014/main" id="{DB2D76FA-CDCC-F543-9A55-827409AD1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6" name="Rectangle 149">
              <a:extLst>
                <a:ext uri="{FF2B5EF4-FFF2-40B4-BE49-F238E27FC236}">
                  <a16:creationId xmlns:a16="http://schemas.microsoft.com/office/drawing/2014/main" id="{4AFD3D79-1011-034D-82FF-36956F3D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7" name="Freeform 150">
              <a:extLst>
                <a:ext uri="{FF2B5EF4-FFF2-40B4-BE49-F238E27FC236}">
                  <a16:creationId xmlns:a16="http://schemas.microsoft.com/office/drawing/2014/main" id="{52F521AF-DEC9-9748-8982-D368DDC2B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51">
              <a:extLst>
                <a:ext uri="{FF2B5EF4-FFF2-40B4-BE49-F238E27FC236}">
                  <a16:creationId xmlns:a16="http://schemas.microsoft.com/office/drawing/2014/main" id="{79F218C2-4B51-FB41-BB3E-2CB4FAE16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Oval 152">
              <a:extLst>
                <a:ext uri="{FF2B5EF4-FFF2-40B4-BE49-F238E27FC236}">
                  <a16:creationId xmlns:a16="http://schemas.microsoft.com/office/drawing/2014/main" id="{D16EE320-03FD-2743-B02B-D5E39593F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0" name="Freeform 153">
              <a:extLst>
                <a:ext uri="{FF2B5EF4-FFF2-40B4-BE49-F238E27FC236}">
                  <a16:creationId xmlns:a16="http://schemas.microsoft.com/office/drawing/2014/main" id="{325E7068-4B41-AE4C-965D-DA302E309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AutoShape 154">
              <a:extLst>
                <a:ext uri="{FF2B5EF4-FFF2-40B4-BE49-F238E27FC236}">
                  <a16:creationId xmlns:a16="http://schemas.microsoft.com/office/drawing/2014/main" id="{1527CD1D-4826-F249-8CC0-8D803950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2" name="AutoShape 155">
              <a:extLst>
                <a:ext uri="{FF2B5EF4-FFF2-40B4-BE49-F238E27FC236}">
                  <a16:creationId xmlns:a16="http://schemas.microsoft.com/office/drawing/2014/main" id="{4137A0DF-EEBF-3340-81E2-30FAAE129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Oval 156">
              <a:extLst>
                <a:ext uri="{FF2B5EF4-FFF2-40B4-BE49-F238E27FC236}">
                  <a16:creationId xmlns:a16="http://schemas.microsoft.com/office/drawing/2014/main" id="{E1E6F14E-95D9-CC4D-BAB1-1C12B1C1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Oval 157">
              <a:extLst>
                <a:ext uri="{FF2B5EF4-FFF2-40B4-BE49-F238E27FC236}">
                  <a16:creationId xmlns:a16="http://schemas.microsoft.com/office/drawing/2014/main" id="{6F01C793-1A32-CA48-99E6-4C06A214A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5" name="Oval 158">
              <a:extLst>
                <a:ext uri="{FF2B5EF4-FFF2-40B4-BE49-F238E27FC236}">
                  <a16:creationId xmlns:a16="http://schemas.microsoft.com/office/drawing/2014/main" id="{3B94657D-9B77-1941-9CBF-A2C7591AF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6" name="Rectangle 159">
              <a:extLst>
                <a:ext uri="{FF2B5EF4-FFF2-40B4-BE49-F238E27FC236}">
                  <a16:creationId xmlns:a16="http://schemas.microsoft.com/office/drawing/2014/main" id="{4C98791A-5A95-B940-9F34-EFDEF8150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160">
            <a:extLst>
              <a:ext uri="{FF2B5EF4-FFF2-40B4-BE49-F238E27FC236}">
                <a16:creationId xmlns:a16="http://schemas.microsoft.com/office/drawing/2014/main" id="{AD8E3A61-2C5A-CC41-9933-891EC27B5015}"/>
              </a:ext>
            </a:extLst>
          </p:cNvPr>
          <p:cNvGrpSpPr>
            <a:grpSpLocks/>
          </p:cNvGrpSpPr>
          <p:nvPr/>
        </p:nvGrpSpPr>
        <p:grpSpPr bwMode="auto">
          <a:xfrm>
            <a:off x="4826257" y="3381692"/>
            <a:ext cx="525463" cy="434975"/>
            <a:chOff x="-44" y="1473"/>
            <a:chExt cx="981" cy="1105"/>
          </a:xfrm>
        </p:grpSpPr>
        <p:pic>
          <p:nvPicPr>
            <p:cNvPr id="316" name="Picture 161" descr="desktop_computer_stylized_medium">
              <a:extLst>
                <a:ext uri="{FF2B5EF4-FFF2-40B4-BE49-F238E27FC236}">
                  <a16:creationId xmlns:a16="http://schemas.microsoft.com/office/drawing/2014/main" id="{01E7AFB7-5DE3-CA4A-A50A-BEADA26B1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" name="Freeform 162">
              <a:extLst>
                <a:ext uri="{FF2B5EF4-FFF2-40B4-BE49-F238E27FC236}">
                  <a16:creationId xmlns:a16="http://schemas.microsoft.com/office/drawing/2014/main" id="{4E443E40-A128-4E43-A736-B0C7F3C2A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8" name="Group 163">
            <a:extLst>
              <a:ext uri="{FF2B5EF4-FFF2-40B4-BE49-F238E27FC236}">
                <a16:creationId xmlns:a16="http://schemas.microsoft.com/office/drawing/2014/main" id="{C476CE94-C91A-0846-B6B7-05E77113879F}"/>
              </a:ext>
            </a:extLst>
          </p:cNvPr>
          <p:cNvGrpSpPr>
            <a:grpSpLocks/>
          </p:cNvGrpSpPr>
          <p:nvPr/>
        </p:nvGrpSpPr>
        <p:grpSpPr bwMode="auto">
          <a:xfrm>
            <a:off x="10164226" y="3444040"/>
            <a:ext cx="231775" cy="441325"/>
            <a:chOff x="4140" y="429"/>
            <a:chExt cx="1425" cy="2396"/>
          </a:xfrm>
        </p:grpSpPr>
        <p:sp>
          <p:nvSpPr>
            <p:cNvPr id="319" name="Freeform 164">
              <a:extLst>
                <a:ext uri="{FF2B5EF4-FFF2-40B4-BE49-F238E27FC236}">
                  <a16:creationId xmlns:a16="http://schemas.microsoft.com/office/drawing/2014/main" id="{7E23E3E7-6D0C-A747-B7EB-BCB232D5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65">
              <a:extLst>
                <a:ext uri="{FF2B5EF4-FFF2-40B4-BE49-F238E27FC236}">
                  <a16:creationId xmlns:a16="http://schemas.microsoft.com/office/drawing/2014/main" id="{814A29A9-35F7-F44A-86DF-9F21E4CC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1" name="Freeform 166">
              <a:extLst>
                <a:ext uri="{FF2B5EF4-FFF2-40B4-BE49-F238E27FC236}">
                  <a16:creationId xmlns:a16="http://schemas.microsoft.com/office/drawing/2014/main" id="{B8E9398E-F70E-104C-BC4B-6FFD09F2B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67">
              <a:extLst>
                <a:ext uri="{FF2B5EF4-FFF2-40B4-BE49-F238E27FC236}">
                  <a16:creationId xmlns:a16="http://schemas.microsoft.com/office/drawing/2014/main" id="{5AC97C88-7A57-AC44-A1DE-BDAB3D1F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68">
              <a:extLst>
                <a:ext uri="{FF2B5EF4-FFF2-40B4-BE49-F238E27FC236}">
                  <a16:creationId xmlns:a16="http://schemas.microsoft.com/office/drawing/2014/main" id="{229AF22C-8CDF-2B47-88DF-3B0B587AB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4" name="Group 169">
              <a:extLst>
                <a:ext uri="{FF2B5EF4-FFF2-40B4-BE49-F238E27FC236}">
                  <a16:creationId xmlns:a16="http://schemas.microsoft.com/office/drawing/2014/main" id="{0515312F-DE85-5641-B779-E8991ECBE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70">
                <a:extLst>
                  <a:ext uri="{FF2B5EF4-FFF2-40B4-BE49-F238E27FC236}">
                    <a16:creationId xmlns:a16="http://schemas.microsoft.com/office/drawing/2014/main" id="{1534A008-335A-184E-AD46-396A2FE37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0" name="AutoShape 171">
                <a:extLst>
                  <a:ext uri="{FF2B5EF4-FFF2-40B4-BE49-F238E27FC236}">
                    <a16:creationId xmlns:a16="http://schemas.microsoft.com/office/drawing/2014/main" id="{7B78E6A8-DEDF-8144-B322-E4206C6E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5" name="Rectangle 172">
              <a:extLst>
                <a:ext uri="{FF2B5EF4-FFF2-40B4-BE49-F238E27FC236}">
                  <a16:creationId xmlns:a16="http://schemas.microsoft.com/office/drawing/2014/main" id="{41B3D22D-F506-A448-A3D5-682181A47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6" name="Group 173">
              <a:extLst>
                <a:ext uri="{FF2B5EF4-FFF2-40B4-BE49-F238E27FC236}">
                  <a16:creationId xmlns:a16="http://schemas.microsoft.com/office/drawing/2014/main" id="{BAB53084-6436-7444-ACD5-5E7D01263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74">
                <a:extLst>
                  <a:ext uri="{FF2B5EF4-FFF2-40B4-BE49-F238E27FC236}">
                    <a16:creationId xmlns:a16="http://schemas.microsoft.com/office/drawing/2014/main" id="{0369A39A-40F1-844B-BF97-43EE1A3A2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8" name="AutoShape 175">
                <a:extLst>
                  <a:ext uri="{FF2B5EF4-FFF2-40B4-BE49-F238E27FC236}">
                    <a16:creationId xmlns:a16="http://schemas.microsoft.com/office/drawing/2014/main" id="{D7484B32-60C3-FA43-A0AA-A0D628003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7" name="Rectangle 176">
              <a:extLst>
                <a:ext uri="{FF2B5EF4-FFF2-40B4-BE49-F238E27FC236}">
                  <a16:creationId xmlns:a16="http://schemas.microsoft.com/office/drawing/2014/main" id="{47F75A27-CD31-C143-9419-3EFB25939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8" name="Rectangle 177">
              <a:extLst>
                <a:ext uri="{FF2B5EF4-FFF2-40B4-BE49-F238E27FC236}">
                  <a16:creationId xmlns:a16="http://schemas.microsoft.com/office/drawing/2014/main" id="{EBB2CB62-D2FD-C047-94B4-C2C95456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9" name="Group 178">
              <a:extLst>
                <a:ext uri="{FF2B5EF4-FFF2-40B4-BE49-F238E27FC236}">
                  <a16:creationId xmlns:a16="http://schemas.microsoft.com/office/drawing/2014/main" id="{E30BEF1D-E99C-EF4F-A2DE-968E73719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79">
                <a:extLst>
                  <a:ext uri="{FF2B5EF4-FFF2-40B4-BE49-F238E27FC236}">
                    <a16:creationId xmlns:a16="http://schemas.microsoft.com/office/drawing/2014/main" id="{F4DDADBC-B242-A44B-A408-F26BF5F85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6" name="AutoShape 180">
                <a:extLst>
                  <a:ext uri="{FF2B5EF4-FFF2-40B4-BE49-F238E27FC236}">
                    <a16:creationId xmlns:a16="http://schemas.microsoft.com/office/drawing/2014/main" id="{44C7D4E7-B87F-0F46-9357-55FA60430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0" name="Freeform 181">
              <a:extLst>
                <a:ext uri="{FF2B5EF4-FFF2-40B4-BE49-F238E27FC236}">
                  <a16:creationId xmlns:a16="http://schemas.microsoft.com/office/drawing/2014/main" id="{06EF0D71-8E6B-284F-8EA0-661C36308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82">
              <a:extLst>
                <a:ext uri="{FF2B5EF4-FFF2-40B4-BE49-F238E27FC236}">
                  <a16:creationId xmlns:a16="http://schemas.microsoft.com/office/drawing/2014/main" id="{6A155784-A945-0F47-A39B-31F367A22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83">
                <a:extLst>
                  <a:ext uri="{FF2B5EF4-FFF2-40B4-BE49-F238E27FC236}">
                    <a16:creationId xmlns:a16="http://schemas.microsoft.com/office/drawing/2014/main" id="{22B4B462-8B3B-7C4D-A454-5B71818E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4" name="AutoShape 184">
                <a:extLst>
                  <a:ext uri="{FF2B5EF4-FFF2-40B4-BE49-F238E27FC236}">
                    <a16:creationId xmlns:a16="http://schemas.microsoft.com/office/drawing/2014/main" id="{409F6314-B504-4546-8602-B7F2622A9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2" name="Rectangle 185">
              <a:extLst>
                <a:ext uri="{FF2B5EF4-FFF2-40B4-BE49-F238E27FC236}">
                  <a16:creationId xmlns:a16="http://schemas.microsoft.com/office/drawing/2014/main" id="{AF2779F2-42B0-3548-98BC-AAAD42547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3" name="Freeform 186">
              <a:extLst>
                <a:ext uri="{FF2B5EF4-FFF2-40B4-BE49-F238E27FC236}">
                  <a16:creationId xmlns:a16="http://schemas.microsoft.com/office/drawing/2014/main" id="{7820BB4F-C7CB-BA4F-BE2B-ACCFBB678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87">
              <a:extLst>
                <a:ext uri="{FF2B5EF4-FFF2-40B4-BE49-F238E27FC236}">
                  <a16:creationId xmlns:a16="http://schemas.microsoft.com/office/drawing/2014/main" id="{A1A403FF-DEAA-3D46-A5ED-A9AF23D9C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88">
              <a:extLst>
                <a:ext uri="{FF2B5EF4-FFF2-40B4-BE49-F238E27FC236}">
                  <a16:creationId xmlns:a16="http://schemas.microsoft.com/office/drawing/2014/main" id="{F39A85A5-F2E7-8645-BCBC-3F68037F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6" name="Freeform 189">
              <a:extLst>
                <a:ext uri="{FF2B5EF4-FFF2-40B4-BE49-F238E27FC236}">
                  <a16:creationId xmlns:a16="http://schemas.microsoft.com/office/drawing/2014/main" id="{0CB2E7B8-94AB-4F40-879D-C205945B4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90">
              <a:extLst>
                <a:ext uri="{FF2B5EF4-FFF2-40B4-BE49-F238E27FC236}">
                  <a16:creationId xmlns:a16="http://schemas.microsoft.com/office/drawing/2014/main" id="{B6C28932-399E-9147-AD60-584710E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8" name="AutoShape 191">
              <a:extLst>
                <a:ext uri="{FF2B5EF4-FFF2-40B4-BE49-F238E27FC236}">
                  <a16:creationId xmlns:a16="http://schemas.microsoft.com/office/drawing/2014/main" id="{F9F7B82B-B598-F440-A518-BFE64EF6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9" name="Oval 192">
              <a:extLst>
                <a:ext uri="{FF2B5EF4-FFF2-40B4-BE49-F238E27FC236}">
                  <a16:creationId xmlns:a16="http://schemas.microsoft.com/office/drawing/2014/main" id="{512A4325-4F66-844C-85B1-4C936DB5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Oval 193">
              <a:extLst>
                <a:ext uri="{FF2B5EF4-FFF2-40B4-BE49-F238E27FC236}">
                  <a16:creationId xmlns:a16="http://schemas.microsoft.com/office/drawing/2014/main" id="{42DC5D9A-8390-1D4A-A8C1-3C193D97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1" name="Oval 194">
              <a:extLst>
                <a:ext uri="{FF2B5EF4-FFF2-40B4-BE49-F238E27FC236}">
                  <a16:creationId xmlns:a16="http://schemas.microsoft.com/office/drawing/2014/main" id="{2D7703BC-D6FE-9D4A-BE5F-ACBE696F0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2" name="Rectangle 195">
              <a:extLst>
                <a:ext uri="{FF2B5EF4-FFF2-40B4-BE49-F238E27FC236}">
                  <a16:creationId xmlns:a16="http://schemas.microsoft.com/office/drawing/2014/main" id="{88471DD5-00EF-B34A-BAA1-AA8AE7CFB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280C64-E9DA-2647-B08F-F808595E646B}"/>
              </a:ext>
            </a:extLst>
          </p:cNvPr>
          <p:cNvSpPr txBox="1"/>
          <p:nvPr/>
        </p:nvSpPr>
        <p:spPr>
          <a:xfrm>
            <a:off x="774261" y="4402394"/>
            <a:ext cx="317273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as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arrival rate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in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R/2?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DE16E-F5B0-8243-9843-F4026E4132BD}"/>
              </a:ext>
            </a:extLst>
          </p:cNvPr>
          <p:cNvGrpSpPr/>
          <p:nvPr/>
        </p:nvGrpSpPr>
        <p:grpSpPr>
          <a:xfrm>
            <a:off x="4818031" y="1175178"/>
            <a:ext cx="2132013" cy="724224"/>
            <a:chOff x="4818031" y="1175178"/>
            <a:chExt cx="2132013" cy="724224"/>
          </a:xfrm>
        </p:grpSpPr>
        <p:sp>
          <p:nvSpPr>
            <p:cNvPr id="240" name="Oval 72">
              <a:extLst>
                <a:ext uri="{FF2B5EF4-FFF2-40B4-BE49-F238E27FC236}">
                  <a16:creationId xmlns:a16="http://schemas.microsoft.com/office/drawing/2014/main" id="{4B444E41-EF68-F94F-951A-91633B83D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414" y="1808915"/>
              <a:ext cx="92075" cy="904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Line 74">
              <a:extLst>
                <a:ext uri="{FF2B5EF4-FFF2-40B4-BE49-F238E27FC236}">
                  <a16:creationId xmlns:a16="http://schemas.microsoft.com/office/drawing/2014/main" id="{5D48EDA9-2F95-5143-AF32-3BAD44F9D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8964" y="1588252"/>
              <a:ext cx="369887" cy="252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Text Box 43">
              <a:extLst>
                <a:ext uri="{FF2B5EF4-FFF2-40B4-BE49-F238E27FC236}">
                  <a16:creationId xmlns:a16="http://schemas.microsoft.com/office/drawing/2014/main" id="{1C99CDFE-9298-BC49-916B-D28FBB576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031" y="1175178"/>
              <a:ext cx="2132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data: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4" name="Line 57">
            <a:extLst>
              <a:ext uri="{FF2B5EF4-FFF2-40B4-BE49-F238E27FC236}">
                <a16:creationId xmlns:a16="http://schemas.microsoft.com/office/drawing/2014/main" id="{198CECD8-AC19-4441-B07E-D812C1E4B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6879" y="3636250"/>
            <a:ext cx="8222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57">
            <a:extLst>
              <a:ext uri="{FF2B5EF4-FFF2-40B4-BE49-F238E27FC236}">
                <a16:creationId xmlns:a16="http://schemas.microsoft.com/office/drawing/2014/main" id="{E3F52AFD-CA05-E145-A13D-BB73559D50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108" y="2768743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57">
            <a:extLst>
              <a:ext uri="{FF2B5EF4-FFF2-40B4-BE49-F238E27FC236}">
                <a16:creationId xmlns:a16="http://schemas.microsoft.com/office/drawing/2014/main" id="{1C06B2BF-A77D-004B-A9F1-4A7417598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1674" y="3638595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CA410-A84F-B34C-BD63-41722EE5FAA8}"/>
              </a:ext>
            </a:extLst>
          </p:cNvPr>
          <p:cNvSpPr txBox="1"/>
          <p:nvPr/>
        </p:nvSpPr>
        <p:spPr>
          <a:xfrm>
            <a:off x="8597524" y="280884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188" name="Rectangle 15">
            <a:extLst>
              <a:ext uri="{FF2B5EF4-FFF2-40B4-BE49-F238E27FC236}">
                <a16:creationId xmlns:a16="http://schemas.microsoft.com/office/drawing/2014/main" id="{623041CF-890D-E145-9016-1967AAC9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77" y="2686311"/>
            <a:ext cx="3792183" cy="41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two flows</a:t>
            </a:r>
          </a:p>
        </p:txBody>
      </p:sp>
      <p:sp>
        <p:nvSpPr>
          <p:cNvPr id="189" name="Rectangle 15">
            <a:extLst>
              <a:ext uri="{FF2B5EF4-FFF2-40B4-BE49-F238E27FC236}">
                <a16:creationId xmlns:a16="http://schemas.microsoft.com/office/drawing/2014/main" id="{FF1255B8-CBCE-BA42-8BB2-AD361E914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66" y="1908019"/>
            <a:ext cx="4138268" cy="80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one router, infinite buffers </a:t>
            </a:r>
          </a:p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input, output link capacity: R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A3C67-BB73-4845-B5BC-A5FA51964D18}"/>
              </a:ext>
            </a:extLst>
          </p:cNvPr>
          <p:cNvGrpSpPr/>
          <p:nvPr/>
        </p:nvGrpSpPr>
        <p:grpSpPr>
          <a:xfrm>
            <a:off x="7530790" y="2226427"/>
            <a:ext cx="1563461" cy="1084649"/>
            <a:chOff x="7530790" y="2226427"/>
            <a:chExt cx="1563461" cy="1084649"/>
          </a:xfrm>
        </p:grpSpPr>
        <p:sp>
          <p:nvSpPr>
            <p:cNvPr id="202" name="Text Box 32">
              <a:extLst>
                <a:ext uri="{FF2B5EF4-FFF2-40B4-BE49-F238E27FC236}">
                  <a16:creationId xmlns:a16="http://schemas.microsoft.com/office/drawing/2014/main" id="{67E5732D-E6EC-D241-A9B3-13D2E2E58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264" y="2226427"/>
              <a:ext cx="1423987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245" name="Line 77">
              <a:extLst>
                <a:ext uri="{FF2B5EF4-FFF2-40B4-BE49-F238E27FC236}">
                  <a16:creationId xmlns:a16="http://schemas.microsoft.com/office/drawing/2014/main" id="{CCE11A70-D909-BE48-AB8A-1428CFD4C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8075" y="2647114"/>
              <a:ext cx="238488" cy="375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7BD2B8-6069-9D4C-8D8B-41A687B641F2}"/>
                </a:ext>
              </a:extLst>
            </p:cNvPr>
            <p:cNvGrpSpPr/>
            <p:nvPr/>
          </p:nvGrpSpPr>
          <p:grpSpPr>
            <a:xfrm>
              <a:off x="7530790" y="3050726"/>
              <a:ext cx="899401" cy="260350"/>
              <a:chOff x="10436222" y="4555062"/>
              <a:chExt cx="899401" cy="260350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F30537BA-9247-BC42-BBD7-831810DD3EB0}"/>
                  </a:ext>
                </a:extLst>
              </p:cNvPr>
              <p:cNvSpPr/>
              <p:nvPr/>
            </p:nvSpPr>
            <p:spPr>
              <a:xfrm>
                <a:off x="10442522" y="4559486"/>
                <a:ext cx="891015" cy="254197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CC59C21-286F-834A-ABEB-23215F83C500}"/>
                  </a:ext>
                </a:extLst>
              </p:cNvPr>
              <p:cNvGrpSpPr/>
              <p:nvPr/>
            </p:nvGrpSpPr>
            <p:grpSpPr>
              <a:xfrm>
                <a:off x="10436222" y="4555062"/>
                <a:ext cx="899401" cy="260350"/>
                <a:chOff x="7488023" y="3444875"/>
                <a:chExt cx="947952" cy="260350"/>
              </a:xfrm>
            </p:grpSpPr>
            <p:grpSp>
              <p:nvGrpSpPr>
                <p:cNvPr id="386" name="Group 385">
                  <a:extLst>
                    <a:ext uri="{FF2B5EF4-FFF2-40B4-BE49-F238E27FC236}">
                      <a16:creationId xmlns:a16="http://schemas.microsoft.com/office/drawing/2014/main" id="{36049D02-069F-6C48-8DC5-99C6838DD8A5}"/>
                    </a:ext>
                  </a:extLst>
                </p:cNvPr>
                <p:cNvGrpSpPr/>
                <p:nvPr/>
              </p:nvGrpSpPr>
              <p:grpSpPr>
                <a:xfrm>
                  <a:off x="8025557" y="3487646"/>
                  <a:ext cx="327298" cy="173730"/>
                  <a:chOff x="8094529" y="3437940"/>
                  <a:chExt cx="307888" cy="155752"/>
                </a:xfrm>
              </p:grpSpPr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FF172DB4-2A00-6A46-8A16-C30786F979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40241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99BF623C-66BC-3245-B197-115199D1F5B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1102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>
                    <a:extLst>
                      <a:ext uri="{FF2B5EF4-FFF2-40B4-BE49-F238E27FC236}">
                        <a16:creationId xmlns:a16="http://schemas.microsoft.com/office/drawing/2014/main" id="{B4CE1C9F-BB23-484E-BA7E-95900D23BB4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9978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1B65F295-34D5-B848-A55B-C87742C69F9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4847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E821A5FD-1839-F841-8915-6982EB7407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97158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133501AC-7C40-F74E-8B51-CD3FBFBAA6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4584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37CD78F7-3453-B544-9B8F-FEE9954DB3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94529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7" name="Group 386">
                  <a:extLst>
                    <a:ext uri="{FF2B5EF4-FFF2-40B4-BE49-F238E27FC236}">
                      <a16:creationId xmlns:a16="http://schemas.microsoft.com/office/drawing/2014/main" id="{7B8129D5-9ED3-CA4A-A4D7-8B3E8421EE81}"/>
                    </a:ext>
                  </a:extLst>
                </p:cNvPr>
                <p:cNvGrpSpPr/>
                <p:nvPr/>
              </p:nvGrpSpPr>
              <p:grpSpPr>
                <a:xfrm>
                  <a:off x="7488023" y="3444875"/>
                  <a:ext cx="947952" cy="260350"/>
                  <a:chOff x="8103973" y="3803650"/>
                  <a:chExt cx="947952" cy="260350"/>
                </a:xfrm>
              </p:grpSpPr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872F3490-7E4D-8444-A669-531B26BEE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10664" y="3810000"/>
                    <a:ext cx="94126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9174BCA4-2936-E040-BF15-8E2726830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3973" y="4060825"/>
                    <a:ext cx="94795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>
                    <a:extLst>
                      <a:ext uri="{FF2B5EF4-FFF2-40B4-BE49-F238E27FC236}">
                        <a16:creationId xmlns:a16="http://schemas.microsoft.com/office/drawing/2014/main" id="{F9385773-39F4-2545-BD87-40FD8C9F9C6F}"/>
                      </a:ext>
                    </a:extLst>
                  </p:cNvPr>
                  <p:cNvCxnSpPr/>
                  <p:nvPr/>
                </p:nvCxnSpPr>
                <p:spPr>
                  <a:xfrm>
                    <a:off x="9048750" y="3803650"/>
                    <a:ext cx="0" cy="2603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688F0B57-026F-5344-8D43-0487FF117BFF}"/>
                    </a:ext>
                  </a:extLst>
                </p:cNvPr>
                <p:cNvSpPr/>
                <p:nvPr/>
              </p:nvSpPr>
              <p:spPr>
                <a:xfrm>
                  <a:off x="79248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8E4A8AF8-2EE5-E84B-833D-8A787630D598}"/>
                    </a:ext>
                  </a:extLst>
                </p:cNvPr>
                <p:cNvSpPr/>
                <p:nvPr/>
              </p:nvSpPr>
              <p:spPr>
                <a:xfrm>
                  <a:off x="78422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402477F2-C87F-B441-AD74-F56E96984F63}"/>
                    </a:ext>
                  </a:extLst>
                </p:cNvPr>
                <p:cNvSpPr/>
                <p:nvPr/>
              </p:nvSpPr>
              <p:spPr>
                <a:xfrm>
                  <a:off x="77597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F86B5FF7-41EE-5F45-8AAE-5330D16205CB}"/>
                    </a:ext>
                  </a:extLst>
                </p:cNvPr>
                <p:cNvSpPr/>
                <p:nvPr/>
              </p:nvSpPr>
              <p:spPr>
                <a:xfrm>
                  <a:off x="76771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59" name="Freeform 91">
            <a:extLst>
              <a:ext uri="{FF2B5EF4-FFF2-40B4-BE49-F238E27FC236}">
                <a16:creationId xmlns:a16="http://schemas.microsoft.com/office/drawing/2014/main" id="{DCEE1836-E089-0E43-AA83-3C4D23A24812}"/>
              </a:ext>
            </a:extLst>
          </p:cNvPr>
          <p:cNvSpPr>
            <a:spLocks/>
          </p:cNvSpPr>
          <p:nvPr/>
        </p:nvSpPr>
        <p:spPr bwMode="auto">
          <a:xfrm>
            <a:off x="6632039" y="1856540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632497-C7A3-5D43-A16B-0B4F26B7ADF5}"/>
              </a:ext>
            </a:extLst>
          </p:cNvPr>
          <p:cNvGrpSpPr/>
          <p:nvPr/>
        </p:nvGrpSpPr>
        <p:grpSpPr>
          <a:xfrm>
            <a:off x="5641439" y="2685215"/>
            <a:ext cx="4000500" cy="1028700"/>
            <a:chOff x="5641439" y="2685215"/>
            <a:chExt cx="4000500" cy="1028700"/>
          </a:xfrm>
        </p:grpSpPr>
        <p:sp>
          <p:nvSpPr>
            <p:cNvPr id="241" name="Oval 73">
              <a:extLst>
                <a:ext uri="{FF2B5EF4-FFF2-40B4-BE49-F238E27FC236}">
                  <a16:creationId xmlns:a16="http://schemas.microsoft.com/office/drawing/2014/main" id="{ED516131-17AE-C440-B198-2569A5BF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90">
              <a:extLst>
                <a:ext uri="{FF2B5EF4-FFF2-40B4-BE49-F238E27FC236}">
                  <a16:creationId xmlns:a16="http://schemas.microsoft.com/office/drawing/2014/main" id="{3B8EFAC6-AD78-9046-A67E-7BBA82E66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4CED69A2-36DA-634D-8A3B-DB1A142EB7BC}"/>
              </a:ext>
            </a:extLst>
          </p:cNvPr>
          <p:cNvSpPr txBox="1"/>
          <p:nvPr/>
        </p:nvSpPr>
        <p:spPr>
          <a:xfrm>
            <a:off x="7077879" y="28436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409" name="Rectangle 15">
            <a:extLst>
              <a:ext uri="{FF2B5EF4-FFF2-40B4-BE49-F238E27FC236}">
                <a16:creationId xmlns:a16="http://schemas.microsoft.com/office/drawing/2014/main" id="{6315C129-DEF5-A84E-932D-A6743A5F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46" y="3074685"/>
            <a:ext cx="3792183" cy="4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no retransmissions needed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76CA8-B553-A348-A420-DCCEB21C31F8}"/>
              </a:ext>
            </a:extLst>
          </p:cNvPr>
          <p:cNvGrpSpPr/>
          <p:nvPr/>
        </p:nvGrpSpPr>
        <p:grpSpPr>
          <a:xfrm>
            <a:off x="7949627" y="4325522"/>
            <a:ext cx="1778901" cy="1635125"/>
            <a:chOff x="7949627" y="4325522"/>
            <a:chExt cx="1778901" cy="1635125"/>
          </a:xfrm>
        </p:grpSpPr>
        <p:sp>
          <p:nvSpPr>
            <p:cNvPr id="273" name="Line 109">
              <a:extLst>
                <a:ext uri="{FF2B5EF4-FFF2-40B4-BE49-F238E27FC236}">
                  <a16:creationId xmlns:a16="http://schemas.microsoft.com/office/drawing/2014/main" id="{9583C00B-D534-084D-8157-1CCEC25D6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896" y="4325522"/>
              <a:ext cx="0" cy="127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Line 111">
              <a:extLst>
                <a:ext uri="{FF2B5EF4-FFF2-40B4-BE49-F238E27FC236}">
                  <a16:creationId xmlns:a16="http://schemas.microsoft.com/office/drawing/2014/main" id="{09BE50B8-B938-304E-AA75-9BE0DD3D3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5371" y="4465222"/>
              <a:ext cx="0" cy="1104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Freeform 112">
              <a:extLst>
                <a:ext uri="{FF2B5EF4-FFF2-40B4-BE49-F238E27FC236}">
                  <a16:creationId xmlns:a16="http://schemas.microsoft.com/office/drawing/2014/main" id="{B4F837A8-9013-9E4D-BE0A-50904AB1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546" y="4439822"/>
              <a:ext cx="1106488" cy="115252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  <a:gd name="connsiteX0" fmla="*/ 0 w 9642"/>
                <a:gd name="connsiteY0" fmla="*/ 8023 h 8023"/>
                <a:gd name="connsiteX1" fmla="*/ 7925 w 9642"/>
                <a:gd name="connsiteY1" fmla="*/ 6111 h 8023"/>
                <a:gd name="connsiteX2" fmla="*/ 9642 w 9642"/>
                <a:gd name="connsiteY2" fmla="*/ 0 h 8023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363" y="9601"/>
                    <a:pt x="6598" y="9697"/>
                    <a:pt x="8219" y="7617"/>
                  </a:cubicBezTo>
                  <a:cubicBezTo>
                    <a:pt x="9562" y="6715"/>
                    <a:pt x="9861" y="4761"/>
                    <a:pt x="1000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Line 114">
              <a:extLst>
                <a:ext uri="{FF2B5EF4-FFF2-40B4-BE49-F238E27FC236}">
                  <a16:creationId xmlns:a16="http://schemas.microsoft.com/office/drawing/2014/main" id="{9E0B5DA0-C463-1949-8C79-0C8EA78D1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2196" y="5601872"/>
              <a:ext cx="0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116">
              <a:extLst>
                <a:ext uri="{FF2B5EF4-FFF2-40B4-BE49-F238E27FC236}">
                  <a16:creationId xmlns:a16="http://schemas.microsoft.com/office/drawing/2014/main" id="{D507FAE5-0060-B54B-B86B-D3BB4178E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2646" y="5636797"/>
              <a:ext cx="4603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79" name="Text Box 117">
              <a:extLst>
                <a:ext uri="{FF2B5EF4-FFF2-40B4-BE49-F238E27FC236}">
                  <a16:creationId xmlns:a16="http://schemas.microsoft.com/office/drawing/2014/main" id="{B15ADD83-E850-F247-A96D-15A9484CF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790083" y="4868447"/>
              <a:ext cx="688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delay</a:t>
              </a: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80" name="Text Box 118">
              <a:extLst>
                <a:ext uri="{FF2B5EF4-FFF2-40B4-BE49-F238E27FC236}">
                  <a16:creationId xmlns:a16="http://schemas.microsoft.com/office/drawing/2014/main" id="{C47E14E2-29C5-9544-AE24-B08ECA631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0358" y="5563772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7FA933-6276-0141-AB98-5F328D89E5E6}"/>
                </a:ext>
              </a:extLst>
            </p:cNvPr>
            <p:cNvCxnSpPr/>
            <p:nvPr/>
          </p:nvCxnSpPr>
          <p:spPr>
            <a:xfrm>
              <a:off x="8312683" y="5594801"/>
              <a:ext cx="1415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0351EA60-E695-1A49-877E-C777EE27A7EF}"/>
              </a:ext>
            </a:extLst>
          </p:cNvPr>
          <p:cNvSpPr/>
          <p:nvPr/>
        </p:nvSpPr>
        <p:spPr>
          <a:xfrm>
            <a:off x="4764506" y="1106906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2D67963-A1D8-D745-B58E-B552013D436E}"/>
              </a:ext>
            </a:extLst>
          </p:cNvPr>
          <p:cNvSpPr/>
          <p:nvPr/>
        </p:nvSpPr>
        <p:spPr>
          <a:xfrm>
            <a:off x="8507129" y="1182304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Text Box 285">
            <a:extLst>
              <a:ext uri="{FF2B5EF4-FFF2-40B4-BE49-F238E27FC236}">
                <a16:creationId xmlns:a16="http://schemas.microsoft.com/office/drawing/2014/main" id="{874908D2-0B9B-5942-9966-8D55C3BC8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826" y="6135036"/>
            <a:ext cx="815123" cy="51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R/2</a:t>
            </a:r>
          </a:p>
        </p:txBody>
      </p:sp>
      <p:sp>
        <p:nvSpPr>
          <p:cNvPr id="209" name="Line 280">
            <a:extLst>
              <a:ext uri="{FF2B5EF4-FFF2-40B4-BE49-F238E27FC236}">
                <a16:creationId xmlns:a16="http://schemas.microsoft.com/office/drawing/2014/main" id="{BDD1A869-FA53-344E-87A5-92F0D59AB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6717" y="4095473"/>
            <a:ext cx="0" cy="186902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13" name="Line 283">
            <a:extLst>
              <a:ext uri="{FF2B5EF4-FFF2-40B4-BE49-F238E27FC236}">
                <a16:creationId xmlns:a16="http://schemas.microsoft.com/office/drawing/2014/main" id="{09E784F2-EB2F-724D-A761-5ED5A1E01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096" y="6018207"/>
            <a:ext cx="0" cy="1557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2504F3-DA24-6D4D-AC29-260B2D78E924}"/>
              </a:ext>
            </a:extLst>
          </p:cNvPr>
          <p:cNvGrpSpPr/>
          <p:nvPr/>
        </p:nvGrpSpPr>
        <p:grpSpPr>
          <a:xfrm>
            <a:off x="4643558" y="4257261"/>
            <a:ext cx="2333625" cy="1701800"/>
            <a:chOff x="4643558" y="4257261"/>
            <a:chExt cx="2333625" cy="1701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9E55DD-22D3-2C4D-96EC-2DA426511E2A}"/>
                </a:ext>
              </a:extLst>
            </p:cNvPr>
            <p:cNvGrpSpPr/>
            <p:nvPr/>
          </p:nvGrpSpPr>
          <p:grpSpPr>
            <a:xfrm>
              <a:off x="4643558" y="4257261"/>
              <a:ext cx="2333625" cy="1701800"/>
              <a:chOff x="4643558" y="4257261"/>
              <a:chExt cx="2333625" cy="1701800"/>
            </a:xfrm>
          </p:grpSpPr>
          <p:sp>
            <p:nvSpPr>
              <p:cNvPr id="261" name="Line 94">
                <a:extLst>
                  <a:ext uri="{FF2B5EF4-FFF2-40B4-BE49-F238E27FC236}">
                    <a16:creationId xmlns:a16="http://schemas.microsoft.com/office/drawing/2014/main" id="{7A0C5916-D5E3-FB42-83B7-2D47DCB34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158" y="4323936"/>
                <a:ext cx="0" cy="1276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3" name="Line 96">
                <a:extLst>
                  <a:ext uri="{FF2B5EF4-FFF2-40B4-BE49-F238E27FC236}">
                    <a16:creationId xmlns:a16="http://schemas.microsoft.com/office/drawing/2014/main" id="{5174839E-5D4A-B04A-89C3-586EBCDEF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9633" y="4463636"/>
                <a:ext cx="0" cy="1104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Freeform 97">
                <a:extLst>
                  <a:ext uri="{FF2B5EF4-FFF2-40B4-BE49-F238E27FC236}">
                    <a16:creationId xmlns:a16="http://schemas.microsoft.com/office/drawing/2014/main" id="{EC237386-8658-A949-B8C2-D9BA0751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808" y="4428711"/>
                <a:ext cx="1857375" cy="1162050"/>
              </a:xfrm>
              <a:custGeom>
                <a:avLst/>
                <a:gdLst>
                  <a:gd name="T0" fmla="*/ 0 w 1170"/>
                  <a:gd name="T1" fmla="*/ 732 h 732"/>
                  <a:gd name="T2" fmla="*/ 720 w 1170"/>
                  <a:gd name="T3" fmla="*/ 0 h 732"/>
                  <a:gd name="T4" fmla="*/ 1170 w 1170"/>
                  <a:gd name="T5" fmla="*/ 0 h 7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70" h="732">
                    <a:moveTo>
                      <a:pt x="0" y="732"/>
                    </a:moveTo>
                    <a:lnTo>
                      <a:pt x="720" y="0"/>
                    </a:lnTo>
                    <a:lnTo>
                      <a:pt x="1170" y="0"/>
                    </a:lnTo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Line 98">
                <a:extLst>
                  <a:ext uri="{FF2B5EF4-FFF2-40B4-BE49-F238E27FC236}">
                    <a16:creationId xmlns:a16="http://schemas.microsoft.com/office/drawing/2014/main" id="{72E41F27-B7FB-9D47-A225-27B5355D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3608" y="4428711"/>
                <a:ext cx="79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6" name="Line 99">
                <a:extLst>
                  <a:ext uri="{FF2B5EF4-FFF2-40B4-BE49-F238E27FC236}">
                    <a16:creationId xmlns:a16="http://schemas.microsoft.com/office/drawing/2014/main" id="{AC723AF5-64D6-5040-9235-C2B65B36A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6458" y="5600286"/>
                <a:ext cx="0" cy="920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7" name="Text Box 100">
                <a:extLst>
                  <a:ext uri="{FF2B5EF4-FFF2-40B4-BE49-F238E27FC236}">
                    <a16:creationId xmlns:a16="http://schemas.microsoft.com/office/drawing/2014/main" id="{B31E33C5-D8FD-9C45-A060-B1987EF56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3558" y="425726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8" name="Text Box 101">
                <a:extLst>
                  <a:ext uri="{FF2B5EF4-FFF2-40B4-BE49-F238E27FC236}">
                    <a16:creationId xmlns:a16="http://schemas.microsoft.com/office/drawing/2014/main" id="{F97C34ED-44A3-FE4E-8E35-B3DEC9ACC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6908" y="563521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9" name="Text Box 102">
                <a:extLst>
                  <a:ext uri="{FF2B5EF4-FFF2-40B4-BE49-F238E27FC236}">
                    <a16:creationId xmlns:a16="http://schemas.microsoft.com/office/drawing/2014/main" id="{E1DFCD88-D6E7-3549-94E6-D1A194D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638796" y="4563816"/>
                <a:ext cx="5540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out</a:t>
                </a:r>
              </a:p>
            </p:txBody>
          </p:sp>
          <p:sp>
            <p:nvSpPr>
              <p:cNvPr id="270" name="Text Box 103">
                <a:extLst>
                  <a:ext uri="{FF2B5EF4-FFF2-40B4-BE49-F238E27FC236}">
                    <a16:creationId xmlns:a16="http://schemas.microsoft.com/office/drawing/2014/main" id="{18220D2D-CB70-5348-8CDA-AC8B2AE8F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4621" y="5562186"/>
                <a:ext cx="452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in</a:t>
                </a:r>
              </a:p>
            </p:txBody>
          </p:sp>
          <p:sp>
            <p:nvSpPr>
              <p:cNvPr id="271" name="Line 106">
                <a:extLst>
                  <a:ext uri="{FF2B5EF4-FFF2-40B4-BE49-F238E27FC236}">
                    <a16:creationId xmlns:a16="http://schemas.microsoft.com/office/drawing/2014/main" id="{319712D7-1AB2-9D4A-B08D-45AD00991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5208" y="4430299"/>
                <a:ext cx="10398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272A867-5F31-FC46-A882-A3E999CBA0F0}"/>
                  </a:ext>
                </a:extLst>
              </p:cNvPr>
              <p:cNvCxnSpPr/>
              <p:nvPr/>
            </p:nvCxnSpPr>
            <p:spPr>
              <a:xfrm>
                <a:off x="5119903" y="5598611"/>
                <a:ext cx="14158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65B06FE-7752-8942-9D69-AFB2C165CC35}"/>
                </a:ext>
              </a:extLst>
            </p:cNvPr>
            <p:cNvSpPr txBox="1"/>
            <p:nvPr/>
          </p:nvSpPr>
          <p:spPr>
            <a:xfrm rot="16200000">
              <a:off x="4435687" y="5176433"/>
              <a:ext cx="969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CB9F7FD-8167-EF4B-AA1F-EA31EB355CB0}"/>
              </a:ext>
            </a:extLst>
          </p:cNvPr>
          <p:cNvSpPr/>
          <p:nvPr/>
        </p:nvSpPr>
        <p:spPr>
          <a:xfrm>
            <a:off x="12697995" y="3995821"/>
            <a:ext cx="127000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Slide Number Placeholder 2">
            <a:extLst>
              <a:ext uri="{FF2B5EF4-FFF2-40B4-BE49-F238E27FC236}">
                <a16:creationId xmlns:a16="http://schemas.microsoft.com/office/drawing/2014/main" id="{5938E394-4CEC-1949-BD3E-8B96E0964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7" name="Text Box 103">
            <a:extLst>
              <a:ext uri="{FF2B5EF4-FFF2-40B4-BE49-F238E27FC236}">
                <a16:creationId xmlns:a16="http://schemas.microsoft.com/office/drawing/2014/main" id="{841669FD-C722-CA4E-B3F0-D8C49E732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6298" y="5864785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85386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281" grpId="0"/>
      <p:bldP spid="4" grpId="0"/>
      <p:bldP spid="8" grpId="0"/>
      <p:bldP spid="188" grpId="0"/>
      <p:bldP spid="189" grpId="0"/>
      <p:bldP spid="259" grpId="0" animBg="1"/>
      <p:bldP spid="402" grpId="0"/>
      <p:bldP spid="409" grpId="0"/>
      <p:bldP spid="14" grpId="0" animBg="1"/>
      <p:bldP spid="14" grpId="1" animBg="1"/>
      <p:bldP spid="204" grpId="0" animBg="1"/>
      <p:bldP spid="20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3">
            <a:extLst>
              <a:ext uri="{FF2B5EF4-FFF2-40B4-BE49-F238E27FC236}">
                <a16:creationId xmlns:a16="http://schemas.microsoft.com/office/drawing/2014/main" id="{80D23465-6886-5547-A6E1-507D7810B0F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ED623061-0BAD-094E-BE78-B8341568F37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FF2C2633-7018-BA41-AB83-B819BB9A45E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02760D7-48DE-8A4B-ACF3-A7CD0B9C646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CB159F5A-C0DA-EB4C-A34A-F001D131F1E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AD2F7871-F8B6-2849-8DE5-284CB68B59A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8AE2A84E-B822-F046-878E-584B56EF1E3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909" name="Rectangle 2">
            <a:extLst>
              <a:ext uri="{FF2B5EF4-FFF2-40B4-BE49-F238E27FC236}">
                <a16:creationId xmlns:a16="http://schemas.microsoft.com/office/drawing/2014/main" id="{D810901F-4456-034F-A011-28193A3B4968}"/>
              </a:ext>
            </a:extLst>
          </p:cNvPr>
          <p:cNvSpPr txBox="1">
            <a:spLocks noChangeArrowheads="1"/>
          </p:cNvSpPr>
          <p:nvPr/>
        </p:nvSpPr>
        <p:spPr>
          <a:xfrm>
            <a:off x="634964" y="1182473"/>
            <a:ext cx="9710831" cy="50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router,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buffers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Freeform 9">
            <a:extLst>
              <a:ext uri="{FF2B5EF4-FFF2-40B4-BE49-F238E27FC236}">
                <a16:creationId xmlns:a16="http://schemas.microsoft.com/office/drawing/2014/main" id="{31041B91-E0FC-7E47-86EF-C839592CEEF9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664E13D-A71D-7A41-9ED2-950A4602199F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E609789D-FAF9-5746-8CD2-A008EE6CECB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231DA-8104-CB44-92A0-570084A4B4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6E0EC21-BE7F-C342-9CAD-4288FEF4BF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F9FAFCD-7CC5-104B-8E70-9A9A226394D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0759462-583F-5148-89B2-CAC38E98E11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18064D3-1463-5B40-A9E3-050E65014C75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D19C0FC-E2FD-B34E-B3FB-BDFF7FD70A3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B7598A7-2ED2-704C-A197-75E68BC404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240FCF7-9EBB-7C41-8D3A-965DA0A9761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F40B610-359C-5A46-86F3-309280845EC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9FA9EB9-49D7-3F4E-9667-CD5C42ECC86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Freeform 6">
            <a:extLst>
              <a:ext uri="{FF2B5EF4-FFF2-40B4-BE49-F238E27FC236}">
                <a16:creationId xmlns:a16="http://schemas.microsoft.com/office/drawing/2014/main" id="{4DB18098-9AC8-F84F-9EFC-E14F468703DC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E49415B-7EB6-4743-B880-41FB066DB4B9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0448B2D2-1A62-5C43-9150-A99468BAB68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40DD19D-B2AD-964D-83A9-82488AF7E0E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E98CF7C-ADBA-454F-9236-1C970C41D5B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343C97A-736C-CB4E-A0C3-58EA9178C035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5638F38-76DF-9646-AF7C-7B73311BC37D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455C231-4F77-2943-A4A7-79D8A6F887B7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D0698D9-69AC-074F-89C8-D8A88994A28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9DCF5EE-AB68-B240-BE5F-5203162A964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70C8D46-5FC3-C145-B11A-7CB2D312B36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AF04230D-700C-C549-99E0-41EBB2B22DD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4D1E1E76-B8D0-7C4B-9A0D-667DF456C8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B9903FEA-8DB2-E54A-AD78-7A6E5A6847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B092F8C6-79B6-BC42-B991-7922CC9AB62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8" name="Group 124">
            <a:extLst>
              <a:ext uri="{FF2B5EF4-FFF2-40B4-BE49-F238E27FC236}">
                <a16:creationId xmlns:a16="http://schemas.microsoft.com/office/drawing/2014/main" id="{BC5A178C-850C-0546-B828-A97A5F9A90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273" name="Picture 125" descr="desktop_computer_stylized_medium">
              <a:extLst>
                <a:ext uri="{FF2B5EF4-FFF2-40B4-BE49-F238E27FC236}">
                  <a16:creationId xmlns:a16="http://schemas.microsoft.com/office/drawing/2014/main" id="{8B5BD8CE-2A84-E846-817A-1550E18BF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4" name="Freeform 126">
              <a:extLst>
                <a:ext uri="{FF2B5EF4-FFF2-40B4-BE49-F238E27FC236}">
                  <a16:creationId xmlns:a16="http://schemas.microsoft.com/office/drawing/2014/main" id="{56638146-3603-4B43-8C07-22A53DD29F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0" name="Freeform 12">
            <a:extLst>
              <a:ext uri="{FF2B5EF4-FFF2-40B4-BE49-F238E27FC236}">
                <a16:creationId xmlns:a16="http://schemas.microsoft.com/office/drawing/2014/main" id="{B265A6FF-6F16-644A-A3DA-369A224CF48A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Line 33">
            <a:extLst>
              <a:ext uri="{FF2B5EF4-FFF2-40B4-BE49-F238E27FC236}">
                <a16:creationId xmlns:a16="http://schemas.microsoft.com/office/drawing/2014/main" id="{C878E23C-4C42-2D44-B41A-E547E44A0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42">
            <a:extLst>
              <a:ext uri="{FF2B5EF4-FFF2-40B4-BE49-F238E27FC236}">
                <a16:creationId xmlns:a16="http://schemas.microsoft.com/office/drawing/2014/main" id="{DFAA6AE2-F5C0-4846-83FF-51CD9D343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52">
            <a:extLst>
              <a:ext uri="{FF2B5EF4-FFF2-40B4-BE49-F238E27FC236}">
                <a16:creationId xmlns:a16="http://schemas.microsoft.com/office/drawing/2014/main" id="{697CE3BC-08E3-0743-B33B-A06D8A97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Line 53">
            <a:extLst>
              <a:ext uri="{FF2B5EF4-FFF2-40B4-BE49-F238E27FC236}">
                <a16:creationId xmlns:a16="http://schemas.microsoft.com/office/drawing/2014/main" id="{66A4B303-46B3-9E4D-A4D5-76E145975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Line 54">
            <a:extLst>
              <a:ext uri="{FF2B5EF4-FFF2-40B4-BE49-F238E27FC236}">
                <a16:creationId xmlns:a16="http://schemas.microsoft.com/office/drawing/2014/main" id="{17F5C019-D2C3-9C47-8837-56EB26DFF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Line 55">
            <a:extLst>
              <a:ext uri="{FF2B5EF4-FFF2-40B4-BE49-F238E27FC236}">
                <a16:creationId xmlns:a16="http://schemas.microsoft.com/office/drawing/2014/main" id="{5B033825-3CFA-7B48-B2A8-5386F733A4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57">
            <a:extLst>
              <a:ext uri="{FF2B5EF4-FFF2-40B4-BE49-F238E27FC236}">
                <a16:creationId xmlns:a16="http://schemas.microsoft.com/office/drawing/2014/main" id="{6C1DD6E4-4DE9-0F41-BF04-1F6DF97D2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3" name="Group 127">
            <a:extLst>
              <a:ext uri="{FF2B5EF4-FFF2-40B4-BE49-F238E27FC236}">
                <a16:creationId xmlns:a16="http://schemas.microsoft.com/office/drawing/2014/main" id="{3808CE02-5C3D-C346-BEE9-B6E121BF954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233" name="Freeform 128">
              <a:extLst>
                <a:ext uri="{FF2B5EF4-FFF2-40B4-BE49-F238E27FC236}">
                  <a16:creationId xmlns:a16="http://schemas.microsoft.com/office/drawing/2014/main" id="{811C558B-4215-704B-94D0-E12304645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129">
              <a:extLst>
                <a:ext uri="{FF2B5EF4-FFF2-40B4-BE49-F238E27FC236}">
                  <a16:creationId xmlns:a16="http://schemas.microsoft.com/office/drawing/2014/main" id="{83BDE6F4-12C8-254F-99E6-1AC22AB2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5" name="Freeform 130">
              <a:extLst>
                <a:ext uri="{FF2B5EF4-FFF2-40B4-BE49-F238E27FC236}">
                  <a16:creationId xmlns:a16="http://schemas.microsoft.com/office/drawing/2014/main" id="{505E1BFF-3C9F-B243-B5B0-75BB0D03F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Freeform 131">
              <a:extLst>
                <a:ext uri="{FF2B5EF4-FFF2-40B4-BE49-F238E27FC236}">
                  <a16:creationId xmlns:a16="http://schemas.microsoft.com/office/drawing/2014/main" id="{6FA76602-7304-F042-9F0F-79DB3F9A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Rectangle 132">
              <a:extLst>
                <a:ext uri="{FF2B5EF4-FFF2-40B4-BE49-F238E27FC236}">
                  <a16:creationId xmlns:a16="http://schemas.microsoft.com/office/drawing/2014/main" id="{FA53C885-D9E0-A545-8445-B2721091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133">
              <a:extLst>
                <a:ext uri="{FF2B5EF4-FFF2-40B4-BE49-F238E27FC236}">
                  <a16:creationId xmlns:a16="http://schemas.microsoft.com/office/drawing/2014/main" id="{3A3B6CB5-41F2-664A-A843-912B5DB61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3" name="AutoShape 134">
                <a:extLst>
                  <a:ext uri="{FF2B5EF4-FFF2-40B4-BE49-F238E27FC236}">
                    <a16:creationId xmlns:a16="http://schemas.microsoft.com/office/drawing/2014/main" id="{BC9432EE-0011-9F4F-8687-4173A06D0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AutoShape 135">
                <a:extLst>
                  <a:ext uri="{FF2B5EF4-FFF2-40B4-BE49-F238E27FC236}">
                    <a16:creationId xmlns:a16="http://schemas.microsoft.com/office/drawing/2014/main" id="{1850FFB1-810C-5D46-B468-F1377E8B8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Rectangle 136">
              <a:extLst>
                <a:ext uri="{FF2B5EF4-FFF2-40B4-BE49-F238E27FC236}">
                  <a16:creationId xmlns:a16="http://schemas.microsoft.com/office/drawing/2014/main" id="{E6E1815D-B0B7-C249-B837-587E975B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7F97E068-6BF9-8149-811C-00184DED1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1" name="AutoShape 138">
                <a:extLst>
                  <a:ext uri="{FF2B5EF4-FFF2-40B4-BE49-F238E27FC236}">
                    <a16:creationId xmlns:a16="http://schemas.microsoft.com/office/drawing/2014/main" id="{6649A030-733E-DB43-A4BD-D41A8DDFD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2" name="AutoShape 139">
                <a:extLst>
                  <a:ext uri="{FF2B5EF4-FFF2-40B4-BE49-F238E27FC236}">
                    <a16:creationId xmlns:a16="http://schemas.microsoft.com/office/drawing/2014/main" id="{9E214A48-F0EF-174A-A6D2-127D87626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140">
              <a:extLst>
                <a:ext uri="{FF2B5EF4-FFF2-40B4-BE49-F238E27FC236}">
                  <a16:creationId xmlns:a16="http://schemas.microsoft.com/office/drawing/2014/main" id="{F4213574-ABC8-7F43-9C79-6E5C21165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Rectangle 141">
              <a:extLst>
                <a:ext uri="{FF2B5EF4-FFF2-40B4-BE49-F238E27FC236}">
                  <a16:creationId xmlns:a16="http://schemas.microsoft.com/office/drawing/2014/main" id="{6C7F02A7-1E6B-6744-BB83-50A5FD66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3" name="Group 142">
              <a:extLst>
                <a:ext uri="{FF2B5EF4-FFF2-40B4-BE49-F238E27FC236}">
                  <a16:creationId xmlns:a16="http://schemas.microsoft.com/office/drawing/2014/main" id="{8F919684-30D5-B14A-AB97-B5DFBEF530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9" name="AutoShape 143">
                <a:extLst>
                  <a:ext uri="{FF2B5EF4-FFF2-40B4-BE49-F238E27FC236}">
                    <a16:creationId xmlns:a16="http://schemas.microsoft.com/office/drawing/2014/main" id="{96D6248B-EAAA-2A4D-A4BD-1009D13EB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AutoShape 144">
                <a:extLst>
                  <a:ext uri="{FF2B5EF4-FFF2-40B4-BE49-F238E27FC236}">
                    <a16:creationId xmlns:a16="http://schemas.microsoft.com/office/drawing/2014/main" id="{B63C93F6-376E-2F42-8185-8FD12714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4" name="Freeform 145">
              <a:extLst>
                <a:ext uri="{FF2B5EF4-FFF2-40B4-BE49-F238E27FC236}">
                  <a16:creationId xmlns:a16="http://schemas.microsoft.com/office/drawing/2014/main" id="{B5A663D7-E6EE-734B-9792-F536336D0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46">
              <a:extLst>
                <a:ext uri="{FF2B5EF4-FFF2-40B4-BE49-F238E27FC236}">
                  <a16:creationId xmlns:a16="http://schemas.microsoft.com/office/drawing/2014/main" id="{C596A713-1C52-A34E-9381-F7F919A69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7" name="AutoShape 147">
                <a:extLst>
                  <a:ext uri="{FF2B5EF4-FFF2-40B4-BE49-F238E27FC236}">
                    <a16:creationId xmlns:a16="http://schemas.microsoft.com/office/drawing/2014/main" id="{A2AF9509-2E9C-F049-A69C-BC151ADB2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8" name="AutoShape 148">
                <a:extLst>
                  <a:ext uri="{FF2B5EF4-FFF2-40B4-BE49-F238E27FC236}">
                    <a16:creationId xmlns:a16="http://schemas.microsoft.com/office/drawing/2014/main" id="{C59B2148-A3C8-0841-87D7-7B5FBFD9C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6" name="Rectangle 149">
              <a:extLst>
                <a:ext uri="{FF2B5EF4-FFF2-40B4-BE49-F238E27FC236}">
                  <a16:creationId xmlns:a16="http://schemas.microsoft.com/office/drawing/2014/main" id="{B0F127BD-9A3A-EB41-A2E1-7CD4CC52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150">
              <a:extLst>
                <a:ext uri="{FF2B5EF4-FFF2-40B4-BE49-F238E27FC236}">
                  <a16:creationId xmlns:a16="http://schemas.microsoft.com/office/drawing/2014/main" id="{3BBBB4B7-56DB-1D43-A6D4-1D492AE1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Freeform 151">
              <a:extLst>
                <a:ext uri="{FF2B5EF4-FFF2-40B4-BE49-F238E27FC236}">
                  <a16:creationId xmlns:a16="http://schemas.microsoft.com/office/drawing/2014/main" id="{591A95E8-6F86-8A42-A0C9-7487B89DA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Oval 152">
              <a:extLst>
                <a:ext uri="{FF2B5EF4-FFF2-40B4-BE49-F238E27FC236}">
                  <a16:creationId xmlns:a16="http://schemas.microsoft.com/office/drawing/2014/main" id="{7C866B93-DCBC-7749-9A90-2E6DF2E7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Freeform 153">
              <a:extLst>
                <a:ext uri="{FF2B5EF4-FFF2-40B4-BE49-F238E27FC236}">
                  <a16:creationId xmlns:a16="http://schemas.microsoft.com/office/drawing/2014/main" id="{20096CEE-1D0A-DA4A-B4EA-CE851FB63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AutoShape 154">
              <a:extLst>
                <a:ext uri="{FF2B5EF4-FFF2-40B4-BE49-F238E27FC236}">
                  <a16:creationId xmlns:a16="http://schemas.microsoft.com/office/drawing/2014/main" id="{800A41D3-8C32-9540-A084-0538BB95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AutoShape 155">
              <a:extLst>
                <a:ext uri="{FF2B5EF4-FFF2-40B4-BE49-F238E27FC236}">
                  <a16:creationId xmlns:a16="http://schemas.microsoft.com/office/drawing/2014/main" id="{67F818BC-2518-4C4C-8597-C941419A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Oval 156">
              <a:extLst>
                <a:ext uri="{FF2B5EF4-FFF2-40B4-BE49-F238E27FC236}">
                  <a16:creationId xmlns:a16="http://schemas.microsoft.com/office/drawing/2014/main" id="{80D903FF-E73B-D84D-B215-D7FB2AA3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4" name="Oval 157">
              <a:extLst>
                <a:ext uri="{FF2B5EF4-FFF2-40B4-BE49-F238E27FC236}">
                  <a16:creationId xmlns:a16="http://schemas.microsoft.com/office/drawing/2014/main" id="{CB203238-7D82-C747-B805-A2FDFABD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Oval 158">
              <a:extLst>
                <a:ext uri="{FF2B5EF4-FFF2-40B4-BE49-F238E27FC236}">
                  <a16:creationId xmlns:a16="http://schemas.microsoft.com/office/drawing/2014/main" id="{963F0D1E-6FE3-8E42-B74D-4F294787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Rectangle 159">
              <a:extLst>
                <a:ext uri="{FF2B5EF4-FFF2-40B4-BE49-F238E27FC236}">
                  <a16:creationId xmlns:a16="http://schemas.microsoft.com/office/drawing/2014/main" id="{3C003407-E16A-4B46-B1EA-E94247F74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4" name="Group 160">
            <a:extLst>
              <a:ext uri="{FF2B5EF4-FFF2-40B4-BE49-F238E27FC236}">
                <a16:creationId xmlns:a16="http://schemas.microsoft.com/office/drawing/2014/main" id="{0F097A1A-2185-F148-8F82-34ABB517D6A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231" name="Picture 161" descr="desktop_computer_stylized_medium">
              <a:extLst>
                <a:ext uri="{FF2B5EF4-FFF2-40B4-BE49-F238E27FC236}">
                  <a16:creationId xmlns:a16="http://schemas.microsoft.com/office/drawing/2014/main" id="{739E1A58-F96D-1345-AEAE-EA59CB2F6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62">
              <a:extLst>
                <a:ext uri="{FF2B5EF4-FFF2-40B4-BE49-F238E27FC236}">
                  <a16:creationId xmlns:a16="http://schemas.microsoft.com/office/drawing/2014/main" id="{476098FC-333E-C14D-BD39-044AEB98AE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163">
            <a:extLst>
              <a:ext uri="{FF2B5EF4-FFF2-40B4-BE49-F238E27FC236}">
                <a16:creationId xmlns:a16="http://schemas.microsoft.com/office/drawing/2014/main" id="{E2EFDB81-0D19-4A48-8538-D27C6B7F7D1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199" name="Freeform 164">
              <a:extLst>
                <a:ext uri="{FF2B5EF4-FFF2-40B4-BE49-F238E27FC236}">
                  <a16:creationId xmlns:a16="http://schemas.microsoft.com/office/drawing/2014/main" id="{BD6EFF4C-D844-414A-9756-E53717BA4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Rectangle 165">
              <a:extLst>
                <a:ext uri="{FF2B5EF4-FFF2-40B4-BE49-F238E27FC236}">
                  <a16:creationId xmlns:a16="http://schemas.microsoft.com/office/drawing/2014/main" id="{7CB552E3-C1C5-F942-A2D3-56184702A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Freeform 166">
              <a:extLst>
                <a:ext uri="{FF2B5EF4-FFF2-40B4-BE49-F238E27FC236}">
                  <a16:creationId xmlns:a16="http://schemas.microsoft.com/office/drawing/2014/main" id="{ADBEFE66-AA30-4B46-A1C5-46CBEA0C1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2" name="Freeform 167">
              <a:extLst>
                <a:ext uri="{FF2B5EF4-FFF2-40B4-BE49-F238E27FC236}">
                  <a16:creationId xmlns:a16="http://schemas.microsoft.com/office/drawing/2014/main" id="{02AE45A3-16A5-2145-B7BC-4400869B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68">
              <a:extLst>
                <a:ext uri="{FF2B5EF4-FFF2-40B4-BE49-F238E27FC236}">
                  <a16:creationId xmlns:a16="http://schemas.microsoft.com/office/drawing/2014/main" id="{8CFC0F08-B9F2-1B47-BFD4-FF5DCA08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169">
              <a:extLst>
                <a:ext uri="{FF2B5EF4-FFF2-40B4-BE49-F238E27FC236}">
                  <a16:creationId xmlns:a16="http://schemas.microsoft.com/office/drawing/2014/main" id="{13A37EEE-1891-1440-9CC9-602B2446B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29" name="AutoShape 170">
                <a:extLst>
                  <a:ext uri="{FF2B5EF4-FFF2-40B4-BE49-F238E27FC236}">
                    <a16:creationId xmlns:a16="http://schemas.microsoft.com/office/drawing/2014/main" id="{0DE9F83D-BA7B-AB43-9A9D-4DC6E782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171">
                <a:extLst>
                  <a:ext uri="{FF2B5EF4-FFF2-40B4-BE49-F238E27FC236}">
                    <a16:creationId xmlns:a16="http://schemas.microsoft.com/office/drawing/2014/main" id="{A22C12A6-C6AF-F645-B954-ECC93E01F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172">
              <a:extLst>
                <a:ext uri="{FF2B5EF4-FFF2-40B4-BE49-F238E27FC236}">
                  <a16:creationId xmlns:a16="http://schemas.microsoft.com/office/drawing/2014/main" id="{E3DCF607-14CC-8F49-81D1-A0BB7C7DE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6" name="Group 173">
              <a:extLst>
                <a:ext uri="{FF2B5EF4-FFF2-40B4-BE49-F238E27FC236}">
                  <a16:creationId xmlns:a16="http://schemas.microsoft.com/office/drawing/2014/main" id="{86D015C1-5E8B-3F4F-82D3-56E79D5E8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27" name="AutoShape 174">
                <a:extLst>
                  <a:ext uri="{FF2B5EF4-FFF2-40B4-BE49-F238E27FC236}">
                    <a16:creationId xmlns:a16="http://schemas.microsoft.com/office/drawing/2014/main" id="{48620533-E7B5-AD47-9B24-98B7CD27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175">
                <a:extLst>
                  <a:ext uri="{FF2B5EF4-FFF2-40B4-BE49-F238E27FC236}">
                    <a16:creationId xmlns:a16="http://schemas.microsoft.com/office/drawing/2014/main" id="{E12148F0-F22A-FE46-8240-0D9581F97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7" name="Rectangle 176">
              <a:extLst>
                <a:ext uri="{FF2B5EF4-FFF2-40B4-BE49-F238E27FC236}">
                  <a16:creationId xmlns:a16="http://schemas.microsoft.com/office/drawing/2014/main" id="{9AEDD470-9194-E749-BE81-8C84F342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Rectangle 177">
              <a:extLst>
                <a:ext uri="{FF2B5EF4-FFF2-40B4-BE49-F238E27FC236}">
                  <a16:creationId xmlns:a16="http://schemas.microsoft.com/office/drawing/2014/main" id="{92944065-57F3-474C-B7C9-8C3EF224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9" name="Group 178">
              <a:extLst>
                <a:ext uri="{FF2B5EF4-FFF2-40B4-BE49-F238E27FC236}">
                  <a16:creationId xmlns:a16="http://schemas.microsoft.com/office/drawing/2014/main" id="{F21A1F7B-AAFD-0B45-8D20-66719A131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5" name="AutoShape 179">
                <a:extLst>
                  <a:ext uri="{FF2B5EF4-FFF2-40B4-BE49-F238E27FC236}">
                    <a16:creationId xmlns:a16="http://schemas.microsoft.com/office/drawing/2014/main" id="{C1DDC539-D8AE-0F41-B3C6-7BDF3D7B6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AutoShape 180">
                <a:extLst>
                  <a:ext uri="{FF2B5EF4-FFF2-40B4-BE49-F238E27FC236}">
                    <a16:creationId xmlns:a16="http://schemas.microsoft.com/office/drawing/2014/main" id="{7BE912F4-6A13-C146-872D-5E728DEDB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Freeform 181">
              <a:extLst>
                <a:ext uri="{FF2B5EF4-FFF2-40B4-BE49-F238E27FC236}">
                  <a16:creationId xmlns:a16="http://schemas.microsoft.com/office/drawing/2014/main" id="{2D115A2E-4180-8D4D-9CD8-D6CDE2038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1" name="Group 182">
              <a:extLst>
                <a:ext uri="{FF2B5EF4-FFF2-40B4-BE49-F238E27FC236}">
                  <a16:creationId xmlns:a16="http://schemas.microsoft.com/office/drawing/2014/main" id="{60622201-2E59-994D-AB7D-72EE5A986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3" name="AutoShape 183">
                <a:extLst>
                  <a:ext uri="{FF2B5EF4-FFF2-40B4-BE49-F238E27FC236}">
                    <a16:creationId xmlns:a16="http://schemas.microsoft.com/office/drawing/2014/main" id="{4C230A94-BC0D-F34B-A373-92423746E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4" name="AutoShape 184">
                <a:extLst>
                  <a:ext uri="{FF2B5EF4-FFF2-40B4-BE49-F238E27FC236}">
                    <a16:creationId xmlns:a16="http://schemas.microsoft.com/office/drawing/2014/main" id="{790B5D31-2480-4F41-8E42-1AF6E8FAD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2" name="Rectangle 185">
              <a:extLst>
                <a:ext uri="{FF2B5EF4-FFF2-40B4-BE49-F238E27FC236}">
                  <a16:creationId xmlns:a16="http://schemas.microsoft.com/office/drawing/2014/main" id="{FDF61F85-9CD0-354B-947A-47024504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Freeform 186">
              <a:extLst>
                <a:ext uri="{FF2B5EF4-FFF2-40B4-BE49-F238E27FC236}">
                  <a16:creationId xmlns:a16="http://schemas.microsoft.com/office/drawing/2014/main" id="{611684CC-E72C-034A-A61A-6164A0BF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" name="Freeform 187">
              <a:extLst>
                <a:ext uri="{FF2B5EF4-FFF2-40B4-BE49-F238E27FC236}">
                  <a16:creationId xmlns:a16="http://schemas.microsoft.com/office/drawing/2014/main" id="{DBB964D6-CEE2-3241-BFDA-5DB20E159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5" name="Oval 188">
              <a:extLst>
                <a:ext uri="{FF2B5EF4-FFF2-40B4-BE49-F238E27FC236}">
                  <a16:creationId xmlns:a16="http://schemas.microsoft.com/office/drawing/2014/main" id="{27197FE3-A9C2-EE42-B3C2-C3A9CBF3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6" name="Freeform 189">
              <a:extLst>
                <a:ext uri="{FF2B5EF4-FFF2-40B4-BE49-F238E27FC236}">
                  <a16:creationId xmlns:a16="http://schemas.microsoft.com/office/drawing/2014/main" id="{F3ED62CF-FC3D-8949-A608-5B7BFE69D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AutoShape 190">
              <a:extLst>
                <a:ext uri="{FF2B5EF4-FFF2-40B4-BE49-F238E27FC236}">
                  <a16:creationId xmlns:a16="http://schemas.microsoft.com/office/drawing/2014/main" id="{3091CE7F-A295-6F47-B397-614B62DF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AutoShape 191">
              <a:extLst>
                <a:ext uri="{FF2B5EF4-FFF2-40B4-BE49-F238E27FC236}">
                  <a16:creationId xmlns:a16="http://schemas.microsoft.com/office/drawing/2014/main" id="{415A0F15-253E-F54D-B178-9525AED1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Oval 192">
              <a:extLst>
                <a:ext uri="{FF2B5EF4-FFF2-40B4-BE49-F238E27FC236}">
                  <a16:creationId xmlns:a16="http://schemas.microsoft.com/office/drawing/2014/main" id="{C2CD80B7-EEF4-014D-B5A6-EAE8E9D2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Oval 193">
              <a:extLst>
                <a:ext uri="{FF2B5EF4-FFF2-40B4-BE49-F238E27FC236}">
                  <a16:creationId xmlns:a16="http://schemas.microsoft.com/office/drawing/2014/main" id="{36F54B23-051A-244E-98BA-0B1F8C40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1" name="Oval 194">
              <a:extLst>
                <a:ext uri="{FF2B5EF4-FFF2-40B4-BE49-F238E27FC236}">
                  <a16:creationId xmlns:a16="http://schemas.microsoft.com/office/drawing/2014/main" id="{9B7CB66A-4AB2-C249-9259-D8943EEC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Rectangle 195">
              <a:extLst>
                <a:ext uri="{FF2B5EF4-FFF2-40B4-BE49-F238E27FC236}">
                  <a16:creationId xmlns:a16="http://schemas.microsoft.com/office/drawing/2014/main" id="{99EDA04F-76BC-A24E-994C-040F379B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8" name="Line 57">
            <a:extLst>
              <a:ext uri="{FF2B5EF4-FFF2-40B4-BE49-F238E27FC236}">
                <a16:creationId xmlns:a16="http://schemas.microsoft.com/office/drawing/2014/main" id="{57E79EDF-A69C-7748-A8F5-A8D11C416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57">
            <a:extLst>
              <a:ext uri="{FF2B5EF4-FFF2-40B4-BE49-F238E27FC236}">
                <a16:creationId xmlns:a16="http://schemas.microsoft.com/office/drawing/2014/main" id="{F9B908EA-CCC5-9140-968E-E85601F06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57">
            <a:extLst>
              <a:ext uri="{FF2B5EF4-FFF2-40B4-BE49-F238E27FC236}">
                <a16:creationId xmlns:a16="http://schemas.microsoft.com/office/drawing/2014/main" id="{B8DA85AE-A4EF-8949-A171-7D8A32E23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B36FCA-98F2-334E-B745-8BE5CDDCBFB2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297" name="Text Box 68">
              <a:extLst>
                <a:ext uri="{FF2B5EF4-FFF2-40B4-BE49-F238E27FC236}">
                  <a16:creationId xmlns:a16="http://schemas.microsoft.com/office/drawing/2014/main" id="{A106E788-CB34-784B-A7C6-28841DDC2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Oval 217">
              <a:extLst>
                <a:ext uri="{FF2B5EF4-FFF2-40B4-BE49-F238E27FC236}">
                  <a16:creationId xmlns:a16="http://schemas.microsoft.com/office/drawing/2014/main" id="{CEE2DA5C-50A0-D742-A105-CCD7EE709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Line 229">
              <a:extLst>
                <a:ext uri="{FF2B5EF4-FFF2-40B4-BE49-F238E27FC236}">
                  <a16:creationId xmlns:a16="http://schemas.microsoft.com/office/drawing/2014/main" id="{255225C8-6B39-2541-95EB-F48A1F34A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Oval 232">
              <a:extLst>
                <a:ext uri="{FF2B5EF4-FFF2-40B4-BE49-F238E27FC236}">
                  <a16:creationId xmlns:a16="http://schemas.microsoft.com/office/drawing/2014/main" id="{43D2CE91-2B81-EF48-9C07-31413440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Text Box 233">
              <a:extLst>
                <a:ext uri="{FF2B5EF4-FFF2-40B4-BE49-F238E27FC236}">
                  <a16:creationId xmlns:a16="http://schemas.microsoft.com/office/drawing/2014/main" id="{FE1C66F4-D8DA-494A-9A89-F8E745865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Line 234">
              <a:extLst>
                <a:ext uri="{FF2B5EF4-FFF2-40B4-BE49-F238E27FC236}">
                  <a16:creationId xmlns:a16="http://schemas.microsoft.com/office/drawing/2014/main" id="{63AF49C8-A0AA-624A-85D8-166B2AE49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Line 235">
              <a:extLst>
                <a:ext uri="{FF2B5EF4-FFF2-40B4-BE49-F238E27FC236}">
                  <a16:creationId xmlns:a16="http://schemas.microsoft.com/office/drawing/2014/main" id="{DB362CDB-1FF4-4C41-99F9-FAF1CC7C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D48FEE-9456-1B4E-84A7-B3ED91FFE8E0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CF2B7F29-466D-FC4A-ACE7-BFBF267B0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184" name="Line 77">
              <a:extLst>
                <a:ext uri="{FF2B5EF4-FFF2-40B4-BE49-F238E27FC236}">
                  <a16:creationId xmlns:a16="http://schemas.microsoft.com/office/drawing/2014/main" id="{7E362826-A3B7-5941-AE9B-A10769F86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6512663-A281-404F-AF8E-A1DB8E5E7ECA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15AD671-DB74-444A-B48E-E8BEAB79A7D2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99DD12F9-E416-394B-8D63-40D48A708559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15780100-29B8-5C4F-93B7-5649208D6A95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202CCE17-CE75-B441-ADA2-F35E98844675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9471ACA7-44C6-004C-B2C2-7818A49BE16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72FD74F9-7342-F046-8132-AF1193BA35CF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4E5C557C-7FBE-9746-A186-91684629902D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9B6FEECA-C37C-BB48-B144-6D6274CBC31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" name="Freeform 91">
            <a:extLst>
              <a:ext uri="{FF2B5EF4-FFF2-40B4-BE49-F238E27FC236}">
                <a16:creationId xmlns:a16="http://schemas.microsoft.com/office/drawing/2014/main" id="{A9B480FF-21CF-FC44-9DF0-9C672684A51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E72A71E-CC9B-AE4A-AE8F-124BCB210BC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265" name="Oval 73">
              <a:extLst>
                <a:ext uri="{FF2B5EF4-FFF2-40B4-BE49-F238E27FC236}">
                  <a16:creationId xmlns:a16="http://schemas.microsoft.com/office/drawing/2014/main" id="{CBF2A11D-CB4B-5047-8DCE-1CCA81F6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90">
              <a:extLst>
                <a:ext uri="{FF2B5EF4-FFF2-40B4-BE49-F238E27FC236}">
                  <a16:creationId xmlns:a16="http://schemas.microsoft.com/office/drawing/2014/main" id="{A788A76C-C9BB-D246-93A9-CFA5F5F5A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C2F29-CDE1-7F43-8E31-AA4451365879}"/>
              </a:ext>
            </a:extLst>
          </p:cNvPr>
          <p:cNvGrpSpPr/>
          <p:nvPr/>
        </p:nvGrpSpPr>
        <p:grpSpPr>
          <a:xfrm>
            <a:off x="643673" y="1714605"/>
            <a:ext cx="9710831" cy="1905000"/>
            <a:chOff x="643673" y="1714605"/>
            <a:chExt cx="9710831" cy="1905000"/>
          </a:xfrm>
        </p:grpSpPr>
        <p:grpSp>
          <p:nvGrpSpPr>
            <p:cNvPr id="910" name="Group 237">
              <a:extLst>
                <a:ext uri="{FF2B5EF4-FFF2-40B4-BE49-F238E27FC236}">
                  <a16:creationId xmlns:a16="http://schemas.microsoft.com/office/drawing/2014/main" id="{EC72FC62-B230-A94B-A95E-6B7E5B9B9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739" y="2720058"/>
              <a:ext cx="195221" cy="142875"/>
              <a:chOff x="174" y="3986"/>
              <a:chExt cx="51" cy="62"/>
            </a:xfrm>
          </p:grpSpPr>
          <p:sp>
            <p:nvSpPr>
              <p:cNvPr id="911" name="Freeform 238">
                <a:extLst>
                  <a:ext uri="{FF2B5EF4-FFF2-40B4-BE49-F238E27FC236}">
                    <a16:creationId xmlns:a16="http://schemas.microsoft.com/office/drawing/2014/main" id="{8675489A-2D10-4445-84BB-BCD7F29C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" y="3986"/>
                <a:ext cx="49" cy="48"/>
              </a:xfrm>
              <a:custGeom>
                <a:avLst/>
                <a:gdLst>
                  <a:gd name="T0" fmla="*/ 0 w 49"/>
                  <a:gd name="T1" fmla="*/ 0 h 62"/>
                  <a:gd name="T2" fmla="*/ 49 w 49"/>
                  <a:gd name="T3" fmla="*/ 2 h 62"/>
                  <a:gd name="T4" fmla="*/ 4 w 49"/>
                  <a:gd name="T5" fmla="*/ 5 h 6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9" h="62">
                    <a:moveTo>
                      <a:pt x="0" y="0"/>
                    </a:moveTo>
                    <a:lnTo>
                      <a:pt x="49" y="32"/>
                    </a:lnTo>
                    <a:lnTo>
                      <a:pt x="4" y="62"/>
                    </a:lnTo>
                  </a:path>
                </a:pathLst>
              </a:cu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2" name="Line 239">
                <a:extLst>
                  <a:ext uri="{FF2B5EF4-FFF2-40B4-BE49-F238E27FC236}">
                    <a16:creationId xmlns:a16="http://schemas.microsoft.com/office/drawing/2014/main" id="{6EE2EE7A-D9AA-9444-A38F-5ADDE6E80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" y="4048"/>
                <a:ext cx="4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60" name="Rectangle 2">
              <a:extLst>
                <a:ext uri="{FF2B5EF4-FFF2-40B4-BE49-F238E27FC236}">
                  <a16:creationId xmlns:a16="http://schemas.microsoft.com/office/drawing/2014/main" id="{03320F89-A084-7B49-8A13-3CBCE2696C5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3673" y="1714605"/>
              <a:ext cx="9710831" cy="1905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 retransmits lost, timed-out packet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application-layer input = application-layer output: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=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out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transport-layer input includes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retransmissions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l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’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32186-DB8B-EE41-ABB8-8C4434E748DD}"/>
              </a:ext>
            </a:extLst>
          </p:cNvPr>
          <p:cNvGrpSpPr/>
          <p:nvPr/>
        </p:nvGrpSpPr>
        <p:grpSpPr>
          <a:xfrm>
            <a:off x="7116763" y="3629025"/>
            <a:ext cx="1057275" cy="473075"/>
            <a:chOff x="7116763" y="3629025"/>
            <a:chExt cx="1057275" cy="473075"/>
          </a:xfrm>
        </p:grpSpPr>
        <p:sp>
          <p:nvSpPr>
            <p:cNvPr id="461" name="Text Box 219">
              <a:extLst>
                <a:ext uri="{FF2B5EF4-FFF2-40B4-BE49-F238E27FC236}">
                  <a16:creationId xmlns:a16="http://schemas.microsoft.com/office/drawing/2014/main" id="{C648AB54-6598-DE46-92A6-D245E6D0B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488" y="3629025"/>
              <a:ext cx="5905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2" name="Line 236">
              <a:extLst>
                <a:ext uri="{FF2B5EF4-FFF2-40B4-BE49-F238E27FC236}">
                  <a16:creationId xmlns:a16="http://schemas.microsoft.com/office/drawing/2014/main" id="{1870B461-7B79-EB4C-840A-4B5BE77A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6763" y="38354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560666-FC53-B945-9620-BB2E2AE986CF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72AD6F-EEFC-914F-BE23-DE28BE98C152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AECD2E0A-D6E2-2842-934A-3F651325C0C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168" name="Slide Number Placeholder 2">
            <a:extLst>
              <a:ext uri="{FF2B5EF4-FFF2-40B4-BE49-F238E27FC236}">
                <a16:creationId xmlns:a16="http://schemas.microsoft.com/office/drawing/2014/main" id="{EDF89B14-4877-B447-9EAB-EAB6735B3B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eeform 3">
            <a:extLst>
              <a:ext uri="{FF2B5EF4-FFF2-40B4-BE49-F238E27FC236}">
                <a16:creationId xmlns:a16="http://schemas.microsoft.com/office/drawing/2014/main" id="{F3DAD8A0-663C-1646-8A3A-A562D7F6543A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83BB7D95-FCAE-9B42-AEAB-D8E35C89434F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B166A895-5BC9-2648-8A56-D2E710C6B54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E312B60-1C4E-AD4B-8C4A-4F2EEF65724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2EBA421-617D-FD48-A968-2D26C923E03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91341A0-C7EC-F148-816F-EABD49A6B59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95EE473-EC8C-B946-A371-E70E0010B34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Freeform 9">
            <a:extLst>
              <a:ext uri="{FF2B5EF4-FFF2-40B4-BE49-F238E27FC236}">
                <a16:creationId xmlns:a16="http://schemas.microsoft.com/office/drawing/2014/main" id="{7BC539C4-03E2-6040-9EE4-38A67D76BDD0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BD209F8-EB2A-9F4F-B363-BC938C5DA835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BCE8A729-A73C-F54F-A8A9-3733CC70183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F48DF19-80E3-7F4A-8454-1BEB4B00E16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FA6A88D-F9D7-4145-A917-41C2C7FC12A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391498D3-135C-F543-A213-6124B95A870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F5B7A06C-468D-E74C-97F5-530BC4315B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26A6ED3-2CE4-F243-BD5E-0E3D12D1032C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5732A89-DEC6-C04F-8D35-653ED5A74D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BA48241-0809-D749-AA95-E5E0009564B5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4F914E7F-35B8-B84D-9E03-048E2AC52A8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059F7DD-38D6-FB44-928C-D70FCB46C69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69780329-E6CC-7B44-AD09-CD529A71009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Freeform 6">
            <a:extLst>
              <a:ext uri="{FF2B5EF4-FFF2-40B4-BE49-F238E27FC236}">
                <a16:creationId xmlns:a16="http://schemas.microsoft.com/office/drawing/2014/main" id="{0A6B0B41-CE88-A847-BDFD-D4C5406DB4FD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98728B3-54B3-7348-A92A-D46EBCBE40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93EFA25-A923-104F-AA7A-D1A0A1DFAF0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F9FAACE5-7286-8041-B6C5-31BF3B00BC5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B9192CF-4A86-234C-A018-E18B6174B23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E51604E2-6668-3C47-9339-A57BD00E151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355E105-F22E-4C4E-B4E5-337CC0AC9628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8CAF04A-1334-B348-B035-3A982F9BDEB6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1CC3E213-0DED-B141-84EE-4148FCBF95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873B81E7-2D3F-7C4E-BD26-C74207A647E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6BE5949F-B050-EB4B-B822-E35D4247EEC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2AD53E5B-C2A7-B44B-BE8C-CE15460DCE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D8E482E0-784D-9147-8920-C673267B1F7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C0849211-2B58-F142-A8CE-1BF8EAE9207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5A3A8A9F-4FBE-BD43-8E9E-03C5075F771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124">
            <a:extLst>
              <a:ext uri="{FF2B5EF4-FFF2-40B4-BE49-F238E27FC236}">
                <a16:creationId xmlns:a16="http://schemas.microsoft.com/office/drawing/2014/main" id="{1875CC16-4D82-EC4B-A27F-8C5523CDCA1C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58" name="Picture 125" descr="desktop_computer_stylized_medium">
              <a:extLst>
                <a:ext uri="{FF2B5EF4-FFF2-40B4-BE49-F238E27FC236}">
                  <a16:creationId xmlns:a16="http://schemas.microsoft.com/office/drawing/2014/main" id="{06C4FF17-B894-F64E-B8E9-009E2F935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126">
              <a:extLst>
                <a:ext uri="{FF2B5EF4-FFF2-40B4-BE49-F238E27FC236}">
                  <a16:creationId xmlns:a16="http://schemas.microsoft.com/office/drawing/2014/main" id="{2B78B566-3D03-D044-A615-5F2E69BA2D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47" name="Freeform 12">
            <a:extLst>
              <a:ext uri="{FF2B5EF4-FFF2-40B4-BE49-F238E27FC236}">
                <a16:creationId xmlns:a16="http://schemas.microsoft.com/office/drawing/2014/main" id="{B3DEE67E-0295-1C42-877B-3030DF5CC3A0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" name="Line 33">
            <a:extLst>
              <a:ext uri="{FF2B5EF4-FFF2-40B4-BE49-F238E27FC236}">
                <a16:creationId xmlns:a16="http://schemas.microsoft.com/office/drawing/2014/main" id="{EB4F5429-B362-3445-AEC3-247C13D4C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Text Box 42">
            <a:extLst>
              <a:ext uri="{FF2B5EF4-FFF2-40B4-BE49-F238E27FC236}">
                <a16:creationId xmlns:a16="http://schemas.microsoft.com/office/drawing/2014/main" id="{71EABF9B-1A6B-F746-87A6-59211399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Text Box 52">
            <a:extLst>
              <a:ext uri="{FF2B5EF4-FFF2-40B4-BE49-F238E27FC236}">
                <a16:creationId xmlns:a16="http://schemas.microsoft.com/office/drawing/2014/main" id="{E952F158-8C87-2743-A654-CB43702C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75256407-96DE-9F48-98B8-5BBEA93EF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2" name="Line 54">
            <a:extLst>
              <a:ext uri="{FF2B5EF4-FFF2-40B4-BE49-F238E27FC236}">
                <a16:creationId xmlns:a16="http://schemas.microsoft.com/office/drawing/2014/main" id="{468D4135-22FF-CA48-B7FE-0A8C463F0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BBD1E308-9528-154A-A531-46348FA3D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4" name="Line 57">
            <a:extLst>
              <a:ext uri="{FF2B5EF4-FFF2-40B4-BE49-F238E27FC236}">
                <a16:creationId xmlns:a16="http://schemas.microsoft.com/office/drawing/2014/main" id="{ED09B7CD-707F-824A-951E-3DF44B1587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6" name="Group 127">
            <a:extLst>
              <a:ext uri="{FF2B5EF4-FFF2-40B4-BE49-F238E27FC236}">
                <a16:creationId xmlns:a16="http://schemas.microsoft.com/office/drawing/2014/main" id="{F053E5CE-83C8-B44F-BB41-24ACED3C1F54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20" name="Freeform 128">
              <a:extLst>
                <a:ext uri="{FF2B5EF4-FFF2-40B4-BE49-F238E27FC236}">
                  <a16:creationId xmlns:a16="http://schemas.microsoft.com/office/drawing/2014/main" id="{0C38C29E-82D9-DE4D-B34F-6E1B0F29E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1" name="Rectangle 129">
              <a:extLst>
                <a:ext uri="{FF2B5EF4-FFF2-40B4-BE49-F238E27FC236}">
                  <a16:creationId xmlns:a16="http://schemas.microsoft.com/office/drawing/2014/main" id="{68008099-7DA3-DC4F-9848-B28E0757C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Freeform 130">
              <a:extLst>
                <a:ext uri="{FF2B5EF4-FFF2-40B4-BE49-F238E27FC236}">
                  <a16:creationId xmlns:a16="http://schemas.microsoft.com/office/drawing/2014/main" id="{EE836601-014E-A34E-BA49-8C6B48990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3" name="Freeform 131">
              <a:extLst>
                <a:ext uri="{FF2B5EF4-FFF2-40B4-BE49-F238E27FC236}">
                  <a16:creationId xmlns:a16="http://schemas.microsoft.com/office/drawing/2014/main" id="{196DB8E5-D7EB-FE4F-8E87-CF4500523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Rectangle 132">
              <a:extLst>
                <a:ext uri="{FF2B5EF4-FFF2-40B4-BE49-F238E27FC236}">
                  <a16:creationId xmlns:a16="http://schemas.microsoft.com/office/drawing/2014/main" id="{A36AF25C-36F4-8C41-BBF3-7179E440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5" name="Group 133">
              <a:extLst>
                <a:ext uri="{FF2B5EF4-FFF2-40B4-BE49-F238E27FC236}">
                  <a16:creationId xmlns:a16="http://schemas.microsoft.com/office/drawing/2014/main" id="{91FC7106-BBE3-6342-AEDC-BB075E2A4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0" name="AutoShape 134">
                <a:extLst>
                  <a:ext uri="{FF2B5EF4-FFF2-40B4-BE49-F238E27FC236}">
                    <a16:creationId xmlns:a16="http://schemas.microsoft.com/office/drawing/2014/main" id="{B78B2B71-C293-E74B-A8B2-FA48F8A21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1" name="AutoShape 135">
                <a:extLst>
                  <a:ext uri="{FF2B5EF4-FFF2-40B4-BE49-F238E27FC236}">
                    <a16:creationId xmlns:a16="http://schemas.microsoft.com/office/drawing/2014/main" id="{B93FE048-8D2E-184B-938F-A023FE6CC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6" name="Rectangle 136">
              <a:extLst>
                <a:ext uri="{FF2B5EF4-FFF2-40B4-BE49-F238E27FC236}">
                  <a16:creationId xmlns:a16="http://schemas.microsoft.com/office/drawing/2014/main" id="{1BE92891-13BB-1942-AF26-7547F5E8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7" name="Group 137">
              <a:extLst>
                <a:ext uri="{FF2B5EF4-FFF2-40B4-BE49-F238E27FC236}">
                  <a16:creationId xmlns:a16="http://schemas.microsoft.com/office/drawing/2014/main" id="{B146C1A0-0498-3742-B869-C11FC5A9B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8" name="AutoShape 138">
                <a:extLst>
                  <a:ext uri="{FF2B5EF4-FFF2-40B4-BE49-F238E27FC236}">
                    <a16:creationId xmlns:a16="http://schemas.microsoft.com/office/drawing/2014/main" id="{6D8DAB10-D332-E443-B0C8-6926120D7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9" name="AutoShape 139">
                <a:extLst>
                  <a:ext uri="{FF2B5EF4-FFF2-40B4-BE49-F238E27FC236}">
                    <a16:creationId xmlns:a16="http://schemas.microsoft.com/office/drawing/2014/main" id="{10A758BC-CA4A-4941-B3B1-013DFD754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8" name="Rectangle 140">
              <a:extLst>
                <a:ext uri="{FF2B5EF4-FFF2-40B4-BE49-F238E27FC236}">
                  <a16:creationId xmlns:a16="http://schemas.microsoft.com/office/drawing/2014/main" id="{72D726F8-E1D6-6540-B8C3-5DC6D289A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Rectangle 141">
              <a:extLst>
                <a:ext uri="{FF2B5EF4-FFF2-40B4-BE49-F238E27FC236}">
                  <a16:creationId xmlns:a16="http://schemas.microsoft.com/office/drawing/2014/main" id="{A62C6415-93B4-6540-B726-6DC1170DF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0" name="Group 142">
              <a:extLst>
                <a:ext uri="{FF2B5EF4-FFF2-40B4-BE49-F238E27FC236}">
                  <a16:creationId xmlns:a16="http://schemas.microsoft.com/office/drawing/2014/main" id="{E2133AAA-F115-D84C-A2BB-27266E35F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6" name="AutoShape 143">
                <a:extLst>
                  <a:ext uri="{FF2B5EF4-FFF2-40B4-BE49-F238E27FC236}">
                    <a16:creationId xmlns:a16="http://schemas.microsoft.com/office/drawing/2014/main" id="{2E174869-B2BC-4A45-B3FD-9330A289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7" name="AutoShape 144">
                <a:extLst>
                  <a:ext uri="{FF2B5EF4-FFF2-40B4-BE49-F238E27FC236}">
                    <a16:creationId xmlns:a16="http://schemas.microsoft.com/office/drawing/2014/main" id="{865B98B3-39D4-1340-8796-962A54421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1" name="Freeform 145">
              <a:extLst>
                <a:ext uri="{FF2B5EF4-FFF2-40B4-BE49-F238E27FC236}">
                  <a16:creationId xmlns:a16="http://schemas.microsoft.com/office/drawing/2014/main" id="{519C0B54-898C-9845-915D-7A5F4E93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2" name="Group 146">
              <a:extLst>
                <a:ext uri="{FF2B5EF4-FFF2-40B4-BE49-F238E27FC236}">
                  <a16:creationId xmlns:a16="http://schemas.microsoft.com/office/drawing/2014/main" id="{8CDD4409-D107-D44E-A6F3-3F54C9F34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" name="AutoShape 147">
                <a:extLst>
                  <a:ext uri="{FF2B5EF4-FFF2-40B4-BE49-F238E27FC236}">
                    <a16:creationId xmlns:a16="http://schemas.microsoft.com/office/drawing/2014/main" id="{55B72EBE-4A58-CF48-BD56-76B6F6022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5" name="AutoShape 148">
                <a:extLst>
                  <a:ext uri="{FF2B5EF4-FFF2-40B4-BE49-F238E27FC236}">
                    <a16:creationId xmlns:a16="http://schemas.microsoft.com/office/drawing/2014/main" id="{AEF43A66-7669-AC44-AF01-1D8B6CB77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3" name="Rectangle 149">
              <a:extLst>
                <a:ext uri="{FF2B5EF4-FFF2-40B4-BE49-F238E27FC236}">
                  <a16:creationId xmlns:a16="http://schemas.microsoft.com/office/drawing/2014/main" id="{48DA1B94-09C2-1840-B8EC-113BE8C83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4" name="Freeform 150">
              <a:extLst>
                <a:ext uri="{FF2B5EF4-FFF2-40B4-BE49-F238E27FC236}">
                  <a16:creationId xmlns:a16="http://schemas.microsoft.com/office/drawing/2014/main" id="{E90CC519-FF6C-A642-B4B0-C0D5E7E7F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5" name="Freeform 151">
              <a:extLst>
                <a:ext uri="{FF2B5EF4-FFF2-40B4-BE49-F238E27FC236}">
                  <a16:creationId xmlns:a16="http://schemas.microsoft.com/office/drawing/2014/main" id="{4FD498C9-45E2-9A44-833E-DF1718373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Oval 152">
              <a:extLst>
                <a:ext uri="{FF2B5EF4-FFF2-40B4-BE49-F238E27FC236}">
                  <a16:creationId xmlns:a16="http://schemas.microsoft.com/office/drawing/2014/main" id="{094B9650-E8E9-8049-A250-639ED23B6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7" name="Freeform 153">
              <a:extLst>
                <a:ext uri="{FF2B5EF4-FFF2-40B4-BE49-F238E27FC236}">
                  <a16:creationId xmlns:a16="http://schemas.microsoft.com/office/drawing/2014/main" id="{CC772392-E262-1B4C-934A-C2274B74B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8" name="AutoShape 154">
              <a:extLst>
                <a:ext uri="{FF2B5EF4-FFF2-40B4-BE49-F238E27FC236}">
                  <a16:creationId xmlns:a16="http://schemas.microsoft.com/office/drawing/2014/main" id="{A847FBEF-BCEF-144E-A9B4-6D4EC2B32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9" name="AutoShape 155">
              <a:extLst>
                <a:ext uri="{FF2B5EF4-FFF2-40B4-BE49-F238E27FC236}">
                  <a16:creationId xmlns:a16="http://schemas.microsoft.com/office/drawing/2014/main" id="{77E42DB7-A005-9743-82D9-584F8FF4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Oval 156">
              <a:extLst>
                <a:ext uri="{FF2B5EF4-FFF2-40B4-BE49-F238E27FC236}">
                  <a16:creationId xmlns:a16="http://schemas.microsoft.com/office/drawing/2014/main" id="{727589AB-7983-4642-ABB0-1373C86D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157">
              <a:extLst>
                <a:ext uri="{FF2B5EF4-FFF2-40B4-BE49-F238E27FC236}">
                  <a16:creationId xmlns:a16="http://schemas.microsoft.com/office/drawing/2014/main" id="{0E294EC3-D225-AC47-9069-5C4C2296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2" name="Oval 158">
              <a:extLst>
                <a:ext uri="{FF2B5EF4-FFF2-40B4-BE49-F238E27FC236}">
                  <a16:creationId xmlns:a16="http://schemas.microsoft.com/office/drawing/2014/main" id="{91CEEFA5-1DF7-3243-BA43-EEF99F148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Rectangle 159">
              <a:extLst>
                <a:ext uri="{FF2B5EF4-FFF2-40B4-BE49-F238E27FC236}">
                  <a16:creationId xmlns:a16="http://schemas.microsoft.com/office/drawing/2014/main" id="{1F261A4A-7DA6-3F43-A166-B036ABB1F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7" name="Group 160">
            <a:extLst>
              <a:ext uri="{FF2B5EF4-FFF2-40B4-BE49-F238E27FC236}">
                <a16:creationId xmlns:a16="http://schemas.microsoft.com/office/drawing/2014/main" id="{FC5CD3E0-8F4C-A247-BF27-2828EA8EA48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18" name="Picture 161" descr="desktop_computer_stylized_medium">
              <a:extLst>
                <a:ext uri="{FF2B5EF4-FFF2-40B4-BE49-F238E27FC236}">
                  <a16:creationId xmlns:a16="http://schemas.microsoft.com/office/drawing/2014/main" id="{6E92F66C-6B76-EE47-BDD2-F1129D17E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" name="Freeform 162">
              <a:extLst>
                <a:ext uri="{FF2B5EF4-FFF2-40B4-BE49-F238E27FC236}">
                  <a16:creationId xmlns:a16="http://schemas.microsoft.com/office/drawing/2014/main" id="{6E619406-BD3D-804E-84E7-04C656A88C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8" name="Group 163">
            <a:extLst>
              <a:ext uri="{FF2B5EF4-FFF2-40B4-BE49-F238E27FC236}">
                <a16:creationId xmlns:a16="http://schemas.microsoft.com/office/drawing/2014/main" id="{E1C5F9CD-6CD9-E043-8A6F-A2FE02A8073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86" name="Freeform 164">
              <a:extLst>
                <a:ext uri="{FF2B5EF4-FFF2-40B4-BE49-F238E27FC236}">
                  <a16:creationId xmlns:a16="http://schemas.microsoft.com/office/drawing/2014/main" id="{6CA1ADCB-BF30-864D-9F00-26EE89960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7" name="Rectangle 165">
              <a:extLst>
                <a:ext uri="{FF2B5EF4-FFF2-40B4-BE49-F238E27FC236}">
                  <a16:creationId xmlns:a16="http://schemas.microsoft.com/office/drawing/2014/main" id="{84113A57-FEA3-A245-ADC3-1C98EE6B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Freeform 166">
              <a:extLst>
                <a:ext uri="{FF2B5EF4-FFF2-40B4-BE49-F238E27FC236}">
                  <a16:creationId xmlns:a16="http://schemas.microsoft.com/office/drawing/2014/main" id="{17DDF599-C8B9-ED49-A878-2E9E9C14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9" name="Freeform 167">
              <a:extLst>
                <a:ext uri="{FF2B5EF4-FFF2-40B4-BE49-F238E27FC236}">
                  <a16:creationId xmlns:a16="http://schemas.microsoft.com/office/drawing/2014/main" id="{D79F5A9D-B30C-E04E-814D-CEF62D45B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Rectangle 168">
              <a:extLst>
                <a:ext uri="{FF2B5EF4-FFF2-40B4-BE49-F238E27FC236}">
                  <a16:creationId xmlns:a16="http://schemas.microsoft.com/office/drawing/2014/main" id="{E4257EA1-363B-2845-8C9B-7FA15C50A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1" name="Group 169">
              <a:extLst>
                <a:ext uri="{FF2B5EF4-FFF2-40B4-BE49-F238E27FC236}">
                  <a16:creationId xmlns:a16="http://schemas.microsoft.com/office/drawing/2014/main" id="{5E2C0E7D-06A7-264F-887D-F219437D1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170">
                <a:extLst>
                  <a:ext uri="{FF2B5EF4-FFF2-40B4-BE49-F238E27FC236}">
                    <a16:creationId xmlns:a16="http://schemas.microsoft.com/office/drawing/2014/main" id="{A967F0FF-1A5B-524B-93E6-F5241976B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7" name="AutoShape 171">
                <a:extLst>
                  <a:ext uri="{FF2B5EF4-FFF2-40B4-BE49-F238E27FC236}">
                    <a16:creationId xmlns:a16="http://schemas.microsoft.com/office/drawing/2014/main" id="{47E42211-0EB4-8846-9356-8025F0B0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2" name="Rectangle 172">
              <a:extLst>
                <a:ext uri="{FF2B5EF4-FFF2-40B4-BE49-F238E27FC236}">
                  <a16:creationId xmlns:a16="http://schemas.microsoft.com/office/drawing/2014/main" id="{A253ECB5-E810-654A-8AEA-B06E7E8BD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3" name="Group 173">
              <a:extLst>
                <a:ext uri="{FF2B5EF4-FFF2-40B4-BE49-F238E27FC236}">
                  <a16:creationId xmlns:a16="http://schemas.microsoft.com/office/drawing/2014/main" id="{8ABBF0A2-79C7-3843-AEF7-0B108A1A9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174">
                <a:extLst>
                  <a:ext uri="{FF2B5EF4-FFF2-40B4-BE49-F238E27FC236}">
                    <a16:creationId xmlns:a16="http://schemas.microsoft.com/office/drawing/2014/main" id="{0D6185E6-D51D-A544-8C9F-6CF31ACD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5" name="AutoShape 175">
                <a:extLst>
                  <a:ext uri="{FF2B5EF4-FFF2-40B4-BE49-F238E27FC236}">
                    <a16:creationId xmlns:a16="http://schemas.microsoft.com/office/drawing/2014/main" id="{45C49FBD-4799-3440-BE93-ED432BA5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4" name="Rectangle 176">
              <a:extLst>
                <a:ext uri="{FF2B5EF4-FFF2-40B4-BE49-F238E27FC236}">
                  <a16:creationId xmlns:a16="http://schemas.microsoft.com/office/drawing/2014/main" id="{62DDF460-8AF3-FF41-B885-D46ADE63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Rectangle 177">
              <a:extLst>
                <a:ext uri="{FF2B5EF4-FFF2-40B4-BE49-F238E27FC236}">
                  <a16:creationId xmlns:a16="http://schemas.microsoft.com/office/drawing/2014/main" id="{C24947D6-AADC-9A47-95C8-7A2CCE91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6" name="Group 178">
              <a:extLst>
                <a:ext uri="{FF2B5EF4-FFF2-40B4-BE49-F238E27FC236}">
                  <a16:creationId xmlns:a16="http://schemas.microsoft.com/office/drawing/2014/main" id="{51A2B0F1-DE5B-9C44-A881-C4B542B6B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12" name="AutoShape 179">
                <a:extLst>
                  <a:ext uri="{FF2B5EF4-FFF2-40B4-BE49-F238E27FC236}">
                    <a16:creationId xmlns:a16="http://schemas.microsoft.com/office/drawing/2014/main" id="{FF26D077-4EA3-2342-837F-8A5D5BE98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80">
                <a:extLst>
                  <a:ext uri="{FF2B5EF4-FFF2-40B4-BE49-F238E27FC236}">
                    <a16:creationId xmlns:a16="http://schemas.microsoft.com/office/drawing/2014/main" id="{6938491D-ACC4-D247-A174-ED9E63955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7" name="Freeform 181">
              <a:extLst>
                <a:ext uri="{FF2B5EF4-FFF2-40B4-BE49-F238E27FC236}">
                  <a16:creationId xmlns:a16="http://schemas.microsoft.com/office/drawing/2014/main" id="{8347DBD3-007C-5347-8074-BC4893481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8" name="Group 182">
              <a:extLst>
                <a:ext uri="{FF2B5EF4-FFF2-40B4-BE49-F238E27FC236}">
                  <a16:creationId xmlns:a16="http://schemas.microsoft.com/office/drawing/2014/main" id="{97B09700-0634-FF4D-98CD-FC999C9A3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183">
                <a:extLst>
                  <a:ext uri="{FF2B5EF4-FFF2-40B4-BE49-F238E27FC236}">
                    <a16:creationId xmlns:a16="http://schemas.microsoft.com/office/drawing/2014/main" id="{CAE14D82-2E48-404E-B50D-02636745A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84">
                <a:extLst>
                  <a:ext uri="{FF2B5EF4-FFF2-40B4-BE49-F238E27FC236}">
                    <a16:creationId xmlns:a16="http://schemas.microsoft.com/office/drawing/2014/main" id="{51BBC259-2416-1447-ADC8-FFADEB6DB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9" name="Rectangle 185">
              <a:extLst>
                <a:ext uri="{FF2B5EF4-FFF2-40B4-BE49-F238E27FC236}">
                  <a16:creationId xmlns:a16="http://schemas.microsoft.com/office/drawing/2014/main" id="{1064C0C2-840D-B947-9570-7D79A80E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0" name="Freeform 186">
              <a:extLst>
                <a:ext uri="{FF2B5EF4-FFF2-40B4-BE49-F238E27FC236}">
                  <a16:creationId xmlns:a16="http://schemas.microsoft.com/office/drawing/2014/main" id="{B6468F87-96EF-784A-B97A-D7EA2DEA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1" name="Freeform 187">
              <a:extLst>
                <a:ext uri="{FF2B5EF4-FFF2-40B4-BE49-F238E27FC236}">
                  <a16:creationId xmlns:a16="http://schemas.microsoft.com/office/drawing/2014/main" id="{F24072E3-E21E-3D47-83FF-6B5B3B03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Oval 188">
              <a:extLst>
                <a:ext uri="{FF2B5EF4-FFF2-40B4-BE49-F238E27FC236}">
                  <a16:creationId xmlns:a16="http://schemas.microsoft.com/office/drawing/2014/main" id="{C2FDEF67-F14F-2A4C-A3BF-0529D843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89">
              <a:extLst>
                <a:ext uri="{FF2B5EF4-FFF2-40B4-BE49-F238E27FC236}">
                  <a16:creationId xmlns:a16="http://schemas.microsoft.com/office/drawing/2014/main" id="{E396FECC-6A5D-DA40-A4D0-B93DFA22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AutoShape 190">
              <a:extLst>
                <a:ext uri="{FF2B5EF4-FFF2-40B4-BE49-F238E27FC236}">
                  <a16:creationId xmlns:a16="http://schemas.microsoft.com/office/drawing/2014/main" id="{AF73C4B3-874F-8945-8C8A-3D07D6B2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AutoShape 191">
              <a:extLst>
                <a:ext uri="{FF2B5EF4-FFF2-40B4-BE49-F238E27FC236}">
                  <a16:creationId xmlns:a16="http://schemas.microsoft.com/office/drawing/2014/main" id="{7B3616E9-0E1D-0F4A-B64E-333A0E782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Oval 192">
              <a:extLst>
                <a:ext uri="{FF2B5EF4-FFF2-40B4-BE49-F238E27FC236}">
                  <a16:creationId xmlns:a16="http://schemas.microsoft.com/office/drawing/2014/main" id="{B6D080BF-90A6-B144-BB0F-B017C8FC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Oval 193">
              <a:extLst>
                <a:ext uri="{FF2B5EF4-FFF2-40B4-BE49-F238E27FC236}">
                  <a16:creationId xmlns:a16="http://schemas.microsoft.com/office/drawing/2014/main" id="{476EDDEF-CE6F-4042-81DC-768C18CD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8" name="Oval 194">
              <a:extLst>
                <a:ext uri="{FF2B5EF4-FFF2-40B4-BE49-F238E27FC236}">
                  <a16:creationId xmlns:a16="http://schemas.microsoft.com/office/drawing/2014/main" id="{D38E2869-2274-384D-8E48-0AED4D69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9" name="Rectangle 195">
              <a:extLst>
                <a:ext uri="{FF2B5EF4-FFF2-40B4-BE49-F238E27FC236}">
                  <a16:creationId xmlns:a16="http://schemas.microsoft.com/office/drawing/2014/main" id="{E207AF41-FA65-C248-905D-7770F218B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59" name="Line 57">
            <a:extLst>
              <a:ext uri="{FF2B5EF4-FFF2-40B4-BE49-F238E27FC236}">
                <a16:creationId xmlns:a16="http://schemas.microsoft.com/office/drawing/2014/main" id="{63DE0F1D-A9CF-3B47-9DBF-096FE0F67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0" name="Line 57">
            <a:extLst>
              <a:ext uri="{FF2B5EF4-FFF2-40B4-BE49-F238E27FC236}">
                <a16:creationId xmlns:a16="http://schemas.microsoft.com/office/drawing/2014/main" id="{46D01C7A-CEF1-E346-AF5D-2CCF20987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1" name="Line 57">
            <a:extLst>
              <a:ext uri="{FF2B5EF4-FFF2-40B4-BE49-F238E27FC236}">
                <a16:creationId xmlns:a16="http://schemas.microsoft.com/office/drawing/2014/main" id="{FC5AF6D5-FBFA-504B-A634-B5D18FA55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8476EBE-514C-F24A-9934-50A3E251CCB0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79" name="Text Box 68">
              <a:extLst>
                <a:ext uri="{FF2B5EF4-FFF2-40B4-BE49-F238E27FC236}">
                  <a16:creationId xmlns:a16="http://schemas.microsoft.com/office/drawing/2014/main" id="{8AF39E71-B088-4C43-899B-2F5F18675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Oval 217">
              <a:extLst>
                <a:ext uri="{FF2B5EF4-FFF2-40B4-BE49-F238E27FC236}">
                  <a16:creationId xmlns:a16="http://schemas.microsoft.com/office/drawing/2014/main" id="{11DE1202-9705-C244-9A3F-E44B4A0C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Line 229">
              <a:extLst>
                <a:ext uri="{FF2B5EF4-FFF2-40B4-BE49-F238E27FC236}">
                  <a16:creationId xmlns:a16="http://schemas.microsoft.com/office/drawing/2014/main" id="{429846E6-D021-D048-B531-E1D9B4772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2">
              <a:extLst>
                <a:ext uri="{FF2B5EF4-FFF2-40B4-BE49-F238E27FC236}">
                  <a16:creationId xmlns:a16="http://schemas.microsoft.com/office/drawing/2014/main" id="{C1A4B9C1-E455-364D-9F70-13A0F3F4D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Text Box 233">
              <a:extLst>
                <a:ext uri="{FF2B5EF4-FFF2-40B4-BE49-F238E27FC236}">
                  <a16:creationId xmlns:a16="http://schemas.microsoft.com/office/drawing/2014/main" id="{580E2367-A745-E345-BB8F-41D62127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4" name="Line 234">
              <a:extLst>
                <a:ext uri="{FF2B5EF4-FFF2-40B4-BE49-F238E27FC236}">
                  <a16:creationId xmlns:a16="http://schemas.microsoft.com/office/drawing/2014/main" id="{461900DA-408C-DE4C-AE3A-7C59E1705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5" name="Line 235">
              <a:extLst>
                <a:ext uri="{FF2B5EF4-FFF2-40B4-BE49-F238E27FC236}">
                  <a16:creationId xmlns:a16="http://schemas.microsoft.com/office/drawing/2014/main" id="{9AE41AE9-2E2C-A94C-8563-FA0EF6DB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F024339-16A9-2940-84AC-8D5FD6D530DC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68" name="Text Box 32">
              <a:extLst>
                <a:ext uri="{FF2B5EF4-FFF2-40B4-BE49-F238E27FC236}">
                  <a16:creationId xmlns:a16="http://schemas.microsoft.com/office/drawing/2014/main" id="{5AAD3E18-5D61-9A4F-A8C6-DA15D5F6E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69" name="Line 77">
              <a:extLst>
                <a:ext uri="{FF2B5EF4-FFF2-40B4-BE49-F238E27FC236}">
                  <a16:creationId xmlns:a16="http://schemas.microsoft.com/office/drawing/2014/main" id="{9C4905E3-CC67-3F4F-9F6E-3576D662F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642EEE98-D955-2645-BCEA-6CFA28F8CF58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F29C153-2860-A047-B353-EB834110B516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0F94F15C-CB01-2343-8BA9-D6A7A5F3E92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13BCDCB2-682E-8A47-B5AA-751DCC383167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4EC6D7F8-6E55-114F-BBD8-DF2048FBDBD4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0DA34588-6E4E-E843-9815-D17EF78C07C8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DC81EAA-11E7-204C-B32D-EF46B8EA047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BB2D8E63-0217-464C-AF6F-C583D47A94FB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DC8A4E4-9140-9846-AE4D-F6F7180594C0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4" name="Freeform 91">
            <a:extLst>
              <a:ext uri="{FF2B5EF4-FFF2-40B4-BE49-F238E27FC236}">
                <a16:creationId xmlns:a16="http://schemas.microsoft.com/office/drawing/2014/main" id="{6A998D77-E674-4C42-8116-BFA762D73522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181676C-F21F-FA45-B687-4F604B6D6AB0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66" name="Oval 73">
              <a:extLst>
                <a:ext uri="{FF2B5EF4-FFF2-40B4-BE49-F238E27FC236}">
                  <a16:creationId xmlns:a16="http://schemas.microsoft.com/office/drawing/2014/main" id="{35053334-4D7F-4847-80B3-6F40D7B2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90">
              <a:extLst>
                <a:ext uri="{FF2B5EF4-FFF2-40B4-BE49-F238E27FC236}">
                  <a16:creationId xmlns:a16="http://schemas.microsoft.com/office/drawing/2014/main" id="{95104C9F-4620-634A-B9AC-1FD27521E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5013778A-FC3E-6147-B237-2E421A57859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79802D0E-17EA-E149-8E57-45B459B3069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18161CA6-5140-A442-9496-A8022DF846CA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9" name="Line 17">
            <a:extLst>
              <a:ext uri="{FF2B5EF4-FFF2-40B4-BE49-F238E27FC236}">
                <a16:creationId xmlns:a16="http://schemas.microsoft.com/office/drawing/2014/main" id="{D36515D0-132A-8F4C-B7B9-1155DF488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C4268F0-E551-D24B-9519-6A260937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63D52C34-ADA8-824F-BFD8-D4746FEC885A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2699F953-20DB-2F48-91B4-9336D6A6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2CAA5BF-C505-6847-BAF8-A7558736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EBFCC57-DC97-C441-897D-9E4916F1E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36">
            <a:extLst>
              <a:ext uri="{FF2B5EF4-FFF2-40B4-BE49-F238E27FC236}">
                <a16:creationId xmlns:a16="http://schemas.microsoft.com/office/drawing/2014/main" id="{2385057C-CC2A-904D-B477-1A4E091E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grpSp>
        <p:nvGrpSpPr>
          <p:cNvPr id="239" name="Group 240">
            <a:extLst>
              <a:ext uri="{FF2B5EF4-FFF2-40B4-BE49-F238E27FC236}">
                <a16:creationId xmlns:a16="http://schemas.microsoft.com/office/drawing/2014/main" id="{3C099EA3-4C76-8E43-A8FA-DA69E23B587D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240" name="Group 241">
              <a:extLst>
                <a:ext uri="{FF2B5EF4-FFF2-40B4-BE49-F238E27FC236}">
                  <a16:creationId xmlns:a16="http://schemas.microsoft.com/office/drawing/2014/main" id="{B0C67642-FA77-3248-BB94-4C12B33DA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67A85C0C-4A8A-6B47-B09B-B8DCC27068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BE93BC6-21EB-E345-A354-EC1A31A93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Text Box 244">
              <a:extLst>
                <a:ext uri="{FF2B5EF4-FFF2-40B4-BE49-F238E27FC236}">
                  <a16:creationId xmlns:a16="http://schemas.microsoft.com/office/drawing/2014/main" id="{057976BB-0F9A-9941-9597-91496E327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pic>
          <p:nvPicPr>
            <p:cNvPr id="242" name="Picture 245">
              <a:extLst>
                <a:ext uri="{FF2B5EF4-FFF2-40B4-BE49-F238E27FC236}">
                  <a16:creationId xmlns:a16="http://schemas.microsoft.com/office/drawing/2014/main" id="{18023B91-60B5-4147-A0EC-197B454FE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42" name="Rectangle 281">
            <a:extLst>
              <a:ext uri="{FF2B5EF4-FFF2-40B4-BE49-F238E27FC236}">
                <a16:creationId xmlns:a16="http://schemas.microsoft.com/office/drawing/2014/main" id="{3D39CBCD-019A-0349-BB68-948FE706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238" name="Text Box 237">
            <a:extLst>
              <a:ext uri="{FF2B5EF4-FFF2-40B4-BE49-F238E27FC236}">
                <a16:creationId xmlns:a16="http://schemas.microsoft.com/office/drawing/2014/main" id="{147D48B6-6F9D-A040-89CB-089EAC40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624B7-6B20-F845-9C41-4CC182257E49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198" name="Text Box 259">
              <a:extLst>
                <a:ext uri="{FF2B5EF4-FFF2-40B4-BE49-F238E27FC236}">
                  <a16:creationId xmlns:a16="http://schemas.microsoft.com/office/drawing/2014/main" id="{9EDD7432-CD42-3343-A35C-16F063B6C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202" name="Line 253">
              <a:extLst>
                <a:ext uri="{FF2B5EF4-FFF2-40B4-BE49-F238E27FC236}">
                  <a16:creationId xmlns:a16="http://schemas.microsoft.com/office/drawing/2014/main" id="{D5AB995F-B247-6F4B-BEAE-3191BFB3D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A05CA9-3FA3-BF4C-A8E9-55EEC000887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224" name="Text Box 252">
              <a:extLst>
                <a:ext uri="{FF2B5EF4-FFF2-40B4-BE49-F238E27FC236}">
                  <a16:creationId xmlns:a16="http://schemas.microsoft.com/office/drawing/2014/main" id="{14DBF64B-0F2A-564A-8608-15D68B07D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225" name="Right Brace 224">
              <a:extLst>
                <a:ext uri="{FF2B5EF4-FFF2-40B4-BE49-F238E27FC236}">
                  <a16:creationId xmlns:a16="http://schemas.microsoft.com/office/drawing/2014/main" id="{2533B29F-81E1-3C4A-A26B-AFF9EC5694E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B126A1-4A79-F34D-A071-BDA969124FB9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204" name="Freeform 245">
              <a:extLst>
                <a:ext uri="{FF2B5EF4-FFF2-40B4-BE49-F238E27FC236}">
                  <a16:creationId xmlns:a16="http://schemas.microsoft.com/office/drawing/2014/main" id="{B3460BD7-A5F9-BE49-9E86-1F8442B74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46">
              <a:extLst>
                <a:ext uri="{FF2B5EF4-FFF2-40B4-BE49-F238E27FC236}">
                  <a16:creationId xmlns:a16="http://schemas.microsoft.com/office/drawing/2014/main" id="{5E08E7AA-3C32-114D-AB01-2054FE7FF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221" name="Text Box 247">
                <a:extLst>
                  <a:ext uri="{FF2B5EF4-FFF2-40B4-BE49-F238E27FC236}">
                    <a16:creationId xmlns:a16="http://schemas.microsoft.com/office/drawing/2014/main" id="{1B32B252-D75C-EE47-9DF7-3388AC1F32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222" name="Line 248">
                <a:extLst>
                  <a:ext uri="{FF2B5EF4-FFF2-40B4-BE49-F238E27FC236}">
                    <a16:creationId xmlns:a16="http://schemas.microsoft.com/office/drawing/2014/main" id="{069831FC-8BE0-BA42-967D-6C06BFB98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6" name="Line 278">
              <a:extLst>
                <a:ext uri="{FF2B5EF4-FFF2-40B4-BE49-F238E27FC236}">
                  <a16:creationId xmlns:a16="http://schemas.microsoft.com/office/drawing/2014/main" id="{79D305B3-2BB2-D449-B462-DEAABA8B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7" name="Line 280">
              <a:extLst>
                <a:ext uri="{FF2B5EF4-FFF2-40B4-BE49-F238E27FC236}">
                  <a16:creationId xmlns:a16="http://schemas.microsoft.com/office/drawing/2014/main" id="{06048882-9574-FC44-B8CF-F1DAC2D70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Freeform 281">
              <a:extLst>
                <a:ext uri="{FF2B5EF4-FFF2-40B4-BE49-F238E27FC236}">
                  <a16:creationId xmlns:a16="http://schemas.microsoft.com/office/drawing/2014/main" id="{BF1363B2-F686-8742-8291-A19A05138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Line 282">
              <a:extLst>
                <a:ext uri="{FF2B5EF4-FFF2-40B4-BE49-F238E27FC236}">
                  <a16:creationId xmlns:a16="http://schemas.microsoft.com/office/drawing/2014/main" id="{F026FEA1-5290-6345-BCE2-778BE3958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Line 283">
              <a:extLst>
                <a:ext uri="{FF2B5EF4-FFF2-40B4-BE49-F238E27FC236}">
                  <a16:creationId xmlns:a16="http://schemas.microsoft.com/office/drawing/2014/main" id="{6915514F-CA67-4B49-A03C-EFE57672B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Text Box 284">
              <a:extLst>
                <a:ext uri="{FF2B5EF4-FFF2-40B4-BE49-F238E27FC236}">
                  <a16:creationId xmlns:a16="http://schemas.microsoft.com/office/drawing/2014/main" id="{28C1A511-7077-0445-8960-2561706C3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2" name="Text Box 286">
              <a:extLst>
                <a:ext uri="{FF2B5EF4-FFF2-40B4-BE49-F238E27FC236}">
                  <a16:creationId xmlns:a16="http://schemas.microsoft.com/office/drawing/2014/main" id="{4E3E2B16-E915-2341-A1DD-6D63A903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213" name="Line 288">
              <a:extLst>
                <a:ext uri="{FF2B5EF4-FFF2-40B4-BE49-F238E27FC236}">
                  <a16:creationId xmlns:a16="http://schemas.microsoft.com/office/drawing/2014/main" id="{3DD586CE-CDF2-2743-B1D7-9277A7808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3464261-F9AD-6F4C-A531-9BA3554E8509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848139A-43C0-0442-A722-9A7D460705EC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833EE11-7254-0440-A469-F4B411A23097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Text Box 285">
              <a:extLst>
                <a:ext uri="{FF2B5EF4-FFF2-40B4-BE49-F238E27FC236}">
                  <a16:creationId xmlns:a16="http://schemas.microsoft.com/office/drawing/2014/main" id="{A6A2982E-D69C-954A-AC9A-D8235E843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5F13CA3-6FA8-E041-9F3C-DDDB5B06C49D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Line 288">
              <a:extLst>
                <a:ext uri="{FF2B5EF4-FFF2-40B4-BE49-F238E27FC236}">
                  <a16:creationId xmlns:a16="http://schemas.microsoft.com/office/drawing/2014/main" id="{B5526BBD-BE65-A44F-AFCC-B97E4A3E4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4497D25-845D-1D48-B421-413BFD02AFEB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Line 288">
              <a:extLst>
                <a:ext uri="{FF2B5EF4-FFF2-40B4-BE49-F238E27FC236}">
                  <a16:creationId xmlns:a16="http://schemas.microsoft.com/office/drawing/2014/main" id="{32428ACB-96BC-1046-A240-3A7DD1957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0" name="Slide Number Placeholder 2">
            <a:extLst>
              <a:ext uri="{FF2B5EF4-FFF2-40B4-BE49-F238E27FC236}">
                <a16:creationId xmlns:a16="http://schemas.microsoft.com/office/drawing/2014/main" id="{78C896B7-6A68-6749-AF49-8349F653C9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0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39 0.17732 L 0.06446 0.17825 L 0.03503 0.24121 L 0.14544 0.2412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10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4 0.24121 L 0.16641 0.24121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86 0.24051 L 0.23542 0.24051 L 0.26641 0.18125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296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41 0.18125 L 0.2806 0.15348 L 0.33229 0.15348 L 0.33138 0.0169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565 -2.22222E-6 L 0.02734 0.14306 L 0.08476 0.14468 L 0.06094 0.20648 L 0.24844 0.20648 L 0.297 0.1169 L 0.35989 0.11852 L 0.35989 -0.01805 " pathEditMode="relative" rAng="0" ptsTypes="AAAAAAAAA">
                                      <p:cBhvr>
                                        <p:cTn id="4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95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5" grpId="6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3" name="Rectangle 261">
            <a:extLst>
              <a:ext uri="{FF2B5EF4-FFF2-40B4-BE49-F238E27FC236}">
                <a16:creationId xmlns:a16="http://schemas.microsoft.com/office/drawing/2014/main" id="{6AE69D83-2632-D345-B492-5CABD223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555" y="3993105"/>
            <a:ext cx="9386733" cy="215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“costs” of congestion: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more work (retransmission) for given receiver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unneeded retransmissions: link carries multiple copies of a packet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decreasing maximum achievable 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Rectangle 281">
            <a:extLst>
              <a:ext uri="{FF2B5EF4-FFF2-40B4-BE49-F238E27FC236}">
                <a16:creationId xmlns:a16="http://schemas.microsoft.com/office/drawing/2014/main" id="{7AF2D119-126F-014B-83AA-56B122F0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7AE07C-3439-7545-A2C3-573952E4E75C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42" name="Text Box 259">
              <a:extLst>
                <a:ext uri="{FF2B5EF4-FFF2-40B4-BE49-F238E27FC236}">
                  <a16:creationId xmlns:a16="http://schemas.microsoft.com/office/drawing/2014/main" id="{2AE9ED38-872D-1547-B74B-FA1C059CE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43" name="Line 253">
              <a:extLst>
                <a:ext uri="{FF2B5EF4-FFF2-40B4-BE49-F238E27FC236}">
                  <a16:creationId xmlns:a16="http://schemas.microsoft.com/office/drawing/2014/main" id="{302372ED-29BD-194D-AEA3-543827366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09E8EF-02E1-6F46-BE6F-8AF28BC68C9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45" name="Text Box 252">
              <a:extLst>
                <a:ext uri="{FF2B5EF4-FFF2-40B4-BE49-F238E27FC236}">
                  <a16:creationId xmlns:a16="http://schemas.microsoft.com/office/drawing/2014/main" id="{6A8395FC-23AA-CB40-9968-49995B9FD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3BBD7799-5800-514D-86AF-59DCDFAD00C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112B15-760C-5944-93D0-8A37C930F004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48" name="Freeform 245">
              <a:extLst>
                <a:ext uri="{FF2B5EF4-FFF2-40B4-BE49-F238E27FC236}">
                  <a16:creationId xmlns:a16="http://schemas.microsoft.com/office/drawing/2014/main" id="{56604969-6E93-9D4E-BD54-3ABD094C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246">
              <a:extLst>
                <a:ext uri="{FF2B5EF4-FFF2-40B4-BE49-F238E27FC236}">
                  <a16:creationId xmlns:a16="http://schemas.microsoft.com/office/drawing/2014/main" id="{A189611D-8FA6-F342-BD61-72FA3E8C1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66" name="Text Box 247">
                <a:extLst>
                  <a:ext uri="{FF2B5EF4-FFF2-40B4-BE49-F238E27FC236}">
                    <a16:creationId xmlns:a16="http://schemas.microsoft.com/office/drawing/2014/main" id="{AC89A5F8-BCE7-8D47-A01F-9B344BD27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67" name="Line 248">
                <a:extLst>
                  <a:ext uri="{FF2B5EF4-FFF2-40B4-BE49-F238E27FC236}">
                    <a16:creationId xmlns:a16="http://schemas.microsoft.com/office/drawing/2014/main" id="{133A846F-DD32-BE46-BC1E-FCEF48975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0" name="Line 278">
              <a:extLst>
                <a:ext uri="{FF2B5EF4-FFF2-40B4-BE49-F238E27FC236}">
                  <a16:creationId xmlns:a16="http://schemas.microsoft.com/office/drawing/2014/main" id="{B2180F82-DB0B-BA4F-B74F-C2A5839E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1" name="Line 280">
              <a:extLst>
                <a:ext uri="{FF2B5EF4-FFF2-40B4-BE49-F238E27FC236}">
                  <a16:creationId xmlns:a16="http://schemas.microsoft.com/office/drawing/2014/main" id="{1336F3E0-C2F4-B745-A742-6A3442BBC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2" name="Freeform 281">
              <a:extLst>
                <a:ext uri="{FF2B5EF4-FFF2-40B4-BE49-F238E27FC236}">
                  <a16:creationId xmlns:a16="http://schemas.microsoft.com/office/drawing/2014/main" id="{76483204-6679-0C46-979F-64F97B2FE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282">
              <a:extLst>
                <a:ext uri="{FF2B5EF4-FFF2-40B4-BE49-F238E27FC236}">
                  <a16:creationId xmlns:a16="http://schemas.microsoft.com/office/drawing/2014/main" id="{BEE9156E-74A8-6943-94B3-7700EC034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" name="Line 283">
              <a:extLst>
                <a:ext uri="{FF2B5EF4-FFF2-40B4-BE49-F238E27FC236}">
                  <a16:creationId xmlns:a16="http://schemas.microsoft.com/office/drawing/2014/main" id="{5E6BFEC0-DE88-B94E-8423-A3D452830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5" name="Text Box 284">
              <a:extLst>
                <a:ext uri="{FF2B5EF4-FFF2-40B4-BE49-F238E27FC236}">
                  <a16:creationId xmlns:a16="http://schemas.microsoft.com/office/drawing/2014/main" id="{100A63B1-F092-9049-BD5D-F838C3B7C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56" name="Text Box 286">
              <a:extLst>
                <a:ext uri="{FF2B5EF4-FFF2-40B4-BE49-F238E27FC236}">
                  <a16:creationId xmlns:a16="http://schemas.microsoft.com/office/drawing/2014/main" id="{7D1E47C8-D6ED-C94B-BC2F-5EAB5CEDE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57" name="Line 288">
              <a:extLst>
                <a:ext uri="{FF2B5EF4-FFF2-40B4-BE49-F238E27FC236}">
                  <a16:creationId xmlns:a16="http://schemas.microsoft.com/office/drawing/2014/main" id="{0E2D5F21-D6F0-C540-A957-E688D74A8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7CB1B6-2EC1-3F4E-98A5-C5243ED3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8BBF6F-1BF2-E34A-BB63-6CE7DC7FAFC6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E09E356-3ED0-0441-85EB-9F2DD26A2A2E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 Box 285">
              <a:extLst>
                <a:ext uri="{FF2B5EF4-FFF2-40B4-BE49-F238E27FC236}">
                  <a16:creationId xmlns:a16="http://schemas.microsoft.com/office/drawing/2014/main" id="{B150A84A-761E-204D-92C1-25DEA63E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66E84B0-D850-A24D-AE64-115C19BE83C3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Line 288">
              <a:extLst>
                <a:ext uri="{FF2B5EF4-FFF2-40B4-BE49-F238E27FC236}">
                  <a16:creationId xmlns:a16="http://schemas.microsoft.com/office/drawing/2014/main" id="{AC507C50-A700-6544-8A0E-A27D638B5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51CECB-9FA3-0543-B003-2298FE867A0A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Line 288">
              <a:extLst>
                <a:ext uri="{FF2B5EF4-FFF2-40B4-BE49-F238E27FC236}">
                  <a16:creationId xmlns:a16="http://schemas.microsoft.com/office/drawing/2014/main" id="{EE8235DB-C263-4B47-8EDD-99EF35F83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684A97D3-F9E5-B54D-ACCA-432EDB0F25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insights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4ABAFB-5459-F446-A0AC-48FC5C1C05E1}"/>
              </a:ext>
            </a:extLst>
          </p:cNvPr>
          <p:cNvGrpSpPr/>
          <p:nvPr/>
        </p:nvGrpSpPr>
        <p:grpSpPr>
          <a:xfrm>
            <a:off x="1054099" y="5185696"/>
            <a:ext cx="8420101" cy="1336368"/>
            <a:chOff x="1054099" y="4728508"/>
            <a:chExt cx="8420101" cy="1336368"/>
          </a:xfrm>
        </p:grpSpPr>
        <p:sp>
          <p:nvSpPr>
            <p:cNvPr id="470" name="Rectangle 3">
              <a:extLst>
                <a:ext uri="{FF2B5EF4-FFF2-40B4-BE49-F238E27FC236}">
                  <a16:creationId xmlns:a16="http://schemas.microsoft.com/office/drawing/2014/main" id="{B3E01DA9-25FD-B546-AB8A-84DD03754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" y="5114925"/>
              <a:ext cx="8267700" cy="409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">
              <a:extLst>
                <a:ext uri="{FF2B5EF4-FFF2-40B4-BE49-F238E27FC236}">
                  <a16:creationId xmlns:a16="http://schemas.microsoft.com/office/drawing/2014/main" id="{E62417CD-29D3-4540-95AB-DBD339E4A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99" y="4926013"/>
              <a:ext cx="6735751" cy="808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upstream transmission capacity / buffering wasted for packets lost downstream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7D00A8-A6C2-354A-9DB9-EE706DA9D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4126" y="4728508"/>
              <a:ext cx="1657096" cy="13363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4D1E4-3EEB-4E4B-8616-C6D7345EBEEE}"/>
              </a:ext>
            </a:extLst>
          </p:cNvPr>
          <p:cNvGrpSpPr/>
          <p:nvPr/>
        </p:nvGrpSpPr>
        <p:grpSpPr>
          <a:xfrm>
            <a:off x="1028700" y="2052023"/>
            <a:ext cx="10080734" cy="1334789"/>
            <a:chOff x="1028700" y="1860299"/>
            <a:chExt cx="10080734" cy="1334789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C8DF44BF-39DD-7A44-89E8-80E5392BB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2139156"/>
              <a:ext cx="10080734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delay increases as capacity approached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BC8354-A522-CA41-8AD1-6483FE2E7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1601" y="1860299"/>
              <a:ext cx="1402990" cy="133478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D27AAF-A2F5-E143-ACD8-97D841F75BBA}"/>
              </a:ext>
            </a:extLst>
          </p:cNvPr>
          <p:cNvGrpSpPr/>
          <p:nvPr/>
        </p:nvGrpSpPr>
        <p:grpSpPr>
          <a:xfrm>
            <a:off x="1041400" y="4167737"/>
            <a:ext cx="9952137" cy="1463041"/>
            <a:chOff x="1041400" y="4167737"/>
            <a:chExt cx="9952137" cy="1463041"/>
          </a:xfrm>
        </p:grpSpPr>
        <p:sp>
          <p:nvSpPr>
            <p:cNvPr id="131" name="Rectangle 4">
              <a:extLst>
                <a:ext uri="{FF2B5EF4-FFF2-40B4-BE49-F238E27FC236}">
                  <a16:creationId xmlns:a16="http://schemas.microsoft.com/office/drawing/2014/main" id="{E69E1480-29A3-FC40-B2EA-9D31AA40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4352873"/>
              <a:ext cx="6769100" cy="762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un-needed duplicates further decreases effective throughput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8C9A99-D0A4-9E4A-AD6A-0403159B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64995" y="4167737"/>
              <a:ext cx="1628542" cy="146304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331F8E-78B4-5E4D-9E14-918B774CF79B}"/>
              </a:ext>
            </a:extLst>
          </p:cNvPr>
          <p:cNvGrpSpPr/>
          <p:nvPr/>
        </p:nvGrpSpPr>
        <p:grpSpPr>
          <a:xfrm>
            <a:off x="1041400" y="2983830"/>
            <a:ext cx="8301120" cy="1447533"/>
            <a:chOff x="1041400" y="2983830"/>
            <a:chExt cx="8301120" cy="1447533"/>
          </a:xfrm>
        </p:grpSpPr>
        <p:sp>
          <p:nvSpPr>
            <p:cNvPr id="130" name="Rectangle 4">
              <a:extLst>
                <a:ext uri="{FF2B5EF4-FFF2-40B4-BE49-F238E27FC236}">
                  <a16:creationId xmlns:a16="http://schemas.microsoft.com/office/drawing/2014/main" id="{E0B74A1B-74C4-184F-94CC-A99D0D2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3256108"/>
              <a:ext cx="6332794" cy="42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loss/retransmission decreases effective throughput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0F0FCDE-CAF5-4C40-A5A2-D21059E4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3915" y="2983830"/>
              <a:ext cx="1618605" cy="144753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7EFD51-4F3D-7A4D-8E82-A230AAE12880}"/>
              </a:ext>
            </a:extLst>
          </p:cNvPr>
          <p:cNvGrpSpPr/>
          <p:nvPr/>
        </p:nvGrpSpPr>
        <p:grpSpPr>
          <a:xfrm>
            <a:off x="1041400" y="1190115"/>
            <a:ext cx="8210815" cy="1330482"/>
            <a:chOff x="1041400" y="1190115"/>
            <a:chExt cx="8210815" cy="1330482"/>
          </a:xfrm>
        </p:grpSpPr>
        <p:sp>
          <p:nvSpPr>
            <p:cNvPr id="471" name="Rectangle 4">
              <a:extLst>
                <a:ext uri="{FF2B5EF4-FFF2-40B4-BE49-F238E27FC236}">
                  <a16:creationId xmlns:a16="http://schemas.microsoft.com/office/drawing/2014/main" id="{50204642-54CB-0C46-8699-86390164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1395413"/>
              <a:ext cx="6538912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throughput can never exceed capacity 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DCF390-386B-AE45-BE92-F53BE11B8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9084" y="1190115"/>
              <a:ext cx="1523131" cy="1330482"/>
            </a:xfrm>
            <a:prstGeom prst="rect">
              <a:avLst/>
            </a:prstGeom>
          </p:spPr>
        </p:pic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BBFEA973-F377-3247-B95A-5759C5BD8A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DD7C50-58C4-B34F-A819-0EADD89C2A37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52B9B30-D973-4342-9353-3C55976BEB6A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4EADA8-9231-C54D-B660-93136571FE3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B564AD7-6052-D74E-AFB8-443721B0BA8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C030439-89A7-D141-93A0-55E98A03659C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29CBFF5-3970-894F-B8C7-846B6CF65EF2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Freeform 270">
            <a:extLst>
              <a:ext uri="{FF2B5EF4-FFF2-40B4-BE49-F238E27FC236}">
                <a16:creationId xmlns:a16="http://schemas.microsoft.com/office/drawing/2014/main" id="{CE7C7371-97B5-C346-A95F-94B2CF95CEF8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4" name="Group 354">
            <a:extLst>
              <a:ext uri="{FF2B5EF4-FFF2-40B4-BE49-F238E27FC236}">
                <a16:creationId xmlns:a16="http://schemas.microsoft.com/office/drawing/2014/main" id="{1BCC2894-BF9B-8F46-AA42-B55DC303E1A8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135" name="Picture 355" descr="desktop_computer_stylized_medium">
              <a:extLst>
                <a:ext uri="{FF2B5EF4-FFF2-40B4-BE49-F238E27FC236}">
                  <a16:creationId xmlns:a16="http://schemas.microsoft.com/office/drawing/2014/main" id="{3E99589F-1E40-7C43-B8AA-5029A4A2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Freeform 356">
              <a:extLst>
                <a:ext uri="{FF2B5EF4-FFF2-40B4-BE49-F238E27FC236}">
                  <a16:creationId xmlns:a16="http://schemas.microsoft.com/office/drawing/2014/main" id="{B3DD6BB4-576F-9148-8D11-578565B588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7F56F3-1CFD-5745-9F94-FFAF782BC64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2A18A2C-071A-724E-ABAB-EE121ADBCB05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246001-6FA7-F047-AECA-800C5A5F30CD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407FE2E-B4F8-E142-9856-65C553F4A8E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241007-617C-9B47-BDCF-F85615C450A7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B2A72B-F1C5-4049-8439-AABBF750CD86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903" y="1939313"/>
            <a:ext cx="5562600" cy="2536434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</a:t>
            </a:r>
            <a:r>
              <a:rPr lang="en-US" sz="3200" dirty="0">
                <a:solidFill>
                  <a:srgbClr val="C00000"/>
                </a:solidFill>
                <a:cs typeface="+mn-cs"/>
              </a:rPr>
              <a:t>nd-end congestion control:</a:t>
            </a:r>
          </a:p>
          <a:p>
            <a:pPr marL="466725" indent="-336550">
              <a:defRPr/>
            </a:pPr>
            <a:r>
              <a:rPr lang="en-US" sz="3200" dirty="0"/>
              <a:t>no explicit feedback from network</a:t>
            </a:r>
          </a:p>
          <a:p>
            <a:pPr marL="466725" indent="-336550">
              <a:defRPr/>
            </a:pPr>
            <a:r>
              <a:rPr lang="en-US" sz="3200" dirty="0"/>
              <a:t>congestion </a:t>
            </a:r>
            <a:r>
              <a:rPr lang="en-US" sz="3200" i="1" dirty="0">
                <a:solidFill>
                  <a:srgbClr val="C00000"/>
                </a:solidFill>
              </a:rPr>
              <a:t>inferred</a:t>
            </a:r>
            <a:r>
              <a:rPr lang="en-US" sz="3200" dirty="0"/>
              <a:t> from observed loss, delay</a:t>
            </a: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152A9AF6-236E-E947-A90D-95476DF178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7E9EEA9-F362-5541-9FCC-5483A233137E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" name="Freeform 91">
            <a:extLst>
              <a:ext uri="{FF2B5EF4-FFF2-40B4-BE49-F238E27FC236}">
                <a16:creationId xmlns:a16="http://schemas.microsoft.com/office/drawing/2014/main" id="{E427D45F-306D-1B44-BF5E-891FCB01E246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" name="Freeform 92">
            <a:extLst>
              <a:ext uri="{FF2B5EF4-FFF2-40B4-BE49-F238E27FC236}">
                <a16:creationId xmlns:a16="http://schemas.microsoft.com/office/drawing/2014/main" id="{F209776F-AA9D-E941-ADBB-CB44422BD081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9" name="Freeform 93">
            <a:extLst>
              <a:ext uri="{FF2B5EF4-FFF2-40B4-BE49-F238E27FC236}">
                <a16:creationId xmlns:a16="http://schemas.microsoft.com/office/drawing/2014/main" id="{8B9D5253-F5A6-2746-81DB-996216E1FB97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" name="Freeform 94">
            <a:extLst>
              <a:ext uri="{FF2B5EF4-FFF2-40B4-BE49-F238E27FC236}">
                <a16:creationId xmlns:a16="http://schemas.microsoft.com/office/drawing/2014/main" id="{61F0A20F-097C-EA42-809A-3298AB6693B1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" name="Freeform 95">
            <a:extLst>
              <a:ext uri="{FF2B5EF4-FFF2-40B4-BE49-F238E27FC236}">
                <a16:creationId xmlns:a16="http://schemas.microsoft.com/office/drawing/2014/main" id="{424EA790-DC83-AE41-B59F-CDBDBE0981CB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" name="Freeform 96">
            <a:extLst>
              <a:ext uri="{FF2B5EF4-FFF2-40B4-BE49-F238E27FC236}">
                <a16:creationId xmlns:a16="http://schemas.microsoft.com/office/drawing/2014/main" id="{72EB3BD6-9F21-2342-8AED-3E9F67894AD9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75DCF5F-4092-2C43-896B-19822B08E6B5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18160F9-6FEC-9A43-8802-7C6CC98A3EE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75EF01-0290-9B47-8E36-E43DE1108F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B178D65-D230-EE4E-A397-C7BE84BE7B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F6706B47-A3DA-2948-AE76-ECB82CD2119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997E8A2-E352-944A-9B99-BDEBAA2024A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522D15-A640-D544-8C5A-740AB151741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0A657C9E-78AA-054A-8253-7E707F297A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03BE46-EF6B-8F4F-8103-DB506FA237F8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93DB37A-DC30-7049-A906-DE4299FCFE9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D540D06-51B9-D24C-A5F5-D49982A086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B97449-7EBF-F346-9FFA-F3CB1C97A6B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1A098066-DD0C-0547-8ABC-8D18EA23F1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4B9AE5D-1C6E-8747-BA6A-CE53FF8E918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D4A0CA9E-BE5A-D743-94BD-A9A3807788B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208F4AD6-8E7A-EC46-8054-65F2691235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74B89A-A569-2044-B74A-55933EDB42EC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E0F2D6A-4975-2240-9DBA-9752CDABCD3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671BCEE-CA54-2A42-97FC-01FA73F51C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B74E383-7E77-2E4D-BBB3-C0CB1C080B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3C2C74B-BD87-0F41-9E97-2D6D70231DE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F9A726BB-74B1-444A-9200-225EE583E8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80EBF5E-6B8D-F547-BD3C-56A7E685D3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BD8743C8-69EE-7C4B-AAD2-C758A3F1F9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E3371FA-1B37-E043-BBA9-FBAEC0EF06BB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3C4E5C9-0C6C-FE44-8E48-3AEAB312320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0F2B9E3-1FE0-3341-9F1D-E60AC91CF4F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9A4FE6E-757F-104A-A301-53D57A115B9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D1C4D832-AA7B-2F44-88F3-867F1C5C73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7B4F7C5-8F07-6444-9C56-5CCC6DAD80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A4D1016A-A633-4F47-AD16-9F5C4A1B4BB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E90D1C0-25CA-D549-8BEC-F6FC08E9AF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0A555A-7D83-9C41-BC45-9CE34B97A2A0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CEF8A07-20B9-AE45-8F1F-7A43CAB1D7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A79D59C-1529-9C45-BD77-6FFDD5DEAA4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973AF34-BA3E-0A49-9E54-BD6B223BA5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C47C43C3-8FCB-5847-9007-9FF04DAF74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09F2051C-9B20-EE45-9CE2-4D3C79652D1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79216339-F1AE-4C4A-9C17-5BCC324EB3E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161D2AE2-963A-F744-92D8-01315F74683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FB94137-26B4-A84C-B882-BC754696ADF8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6959650-8F47-BD44-967D-3B54247086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F846E9-5E5D-9246-A16E-A37E1F2DB7E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C080F1D-CE13-8A4D-AE86-A9987401AEF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C92B06F2-78EF-804D-8E0C-DCE71C44A56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074DBD1-927C-2B4D-B10B-DD852445FB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BC9D84BC-889B-C849-9229-D2795054B3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9073BE05-706B-1446-BB36-AB53194859C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84E5A3-CC37-804B-8E37-84F25E87BC63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3256C-E351-F04F-8F57-8CBAADAD32D9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154E25-F682-744F-8785-AB5EDB9A5A5F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29C5F0A-310C-1443-A4BF-D9B6A1F9EDB9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65FCB07-1990-1F40-B6A0-2DC9A68091B3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0B89AD6-5E3A-1642-BCCA-337C835BC035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5A1AE44-6AB7-1949-9184-889F736756EC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564862D-347A-7E41-8F9D-0ADF80768A2B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C855F5F-C9C2-4744-9B1E-696B4F0DB89C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3DD9EA-3345-8345-9221-C06D0834BC89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7906425-B196-CC44-BB40-5ACEF23B0A29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689" name="Freeform 114688">
              <a:extLst>
                <a:ext uri="{FF2B5EF4-FFF2-40B4-BE49-F238E27FC236}">
                  <a16:creationId xmlns:a16="http://schemas.microsoft.com/office/drawing/2014/main" id="{F4B58868-99E6-0645-9773-CB66EC208FBD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1762DD-608F-AC4F-8D36-9BC825C14FB4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081CC2-E66E-0845-8CCA-2D10C6BE30EA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D35EA-0731-A641-906C-8974E60D529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09FCE5A-94F2-AB43-A427-15DC48978945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21E889-4F82-8649-829E-554EB51D7E5D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D544F8A-E5C9-4C42-B077-C996AF3E7BF7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176" name="Freeform 254">
            <a:extLst>
              <a:ext uri="{FF2B5EF4-FFF2-40B4-BE49-F238E27FC236}">
                <a16:creationId xmlns:a16="http://schemas.microsoft.com/office/drawing/2014/main" id="{098028B6-BF7C-6A40-A6E7-BD363548A403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4" name="Group 289">
            <a:extLst>
              <a:ext uri="{FF2B5EF4-FFF2-40B4-BE49-F238E27FC236}">
                <a16:creationId xmlns:a16="http://schemas.microsoft.com/office/drawing/2014/main" id="{36A89038-0233-574C-A16F-E12F82E32856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188" name="Freeform 290">
              <a:extLst>
                <a:ext uri="{FF2B5EF4-FFF2-40B4-BE49-F238E27FC236}">
                  <a16:creationId xmlns:a16="http://schemas.microsoft.com/office/drawing/2014/main" id="{9264264F-C8FF-E941-B8DB-F2A13E30F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Rectangle 291">
              <a:extLst>
                <a:ext uri="{FF2B5EF4-FFF2-40B4-BE49-F238E27FC236}">
                  <a16:creationId xmlns:a16="http://schemas.microsoft.com/office/drawing/2014/main" id="{5580AF65-ED2C-7F4A-90B9-25AFA8C92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Freeform 292">
              <a:extLst>
                <a:ext uri="{FF2B5EF4-FFF2-40B4-BE49-F238E27FC236}">
                  <a16:creationId xmlns:a16="http://schemas.microsoft.com/office/drawing/2014/main" id="{BC0C9A2A-A362-5D48-A13D-A730292A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Freeform 293">
              <a:extLst>
                <a:ext uri="{FF2B5EF4-FFF2-40B4-BE49-F238E27FC236}">
                  <a16:creationId xmlns:a16="http://schemas.microsoft.com/office/drawing/2014/main" id="{741E5815-F201-3946-BA11-19616245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294">
              <a:extLst>
                <a:ext uri="{FF2B5EF4-FFF2-40B4-BE49-F238E27FC236}">
                  <a16:creationId xmlns:a16="http://schemas.microsoft.com/office/drawing/2014/main" id="{16834F46-BEA1-E54A-99D2-06A1D9E4E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2" name="Group 295">
              <a:extLst>
                <a:ext uri="{FF2B5EF4-FFF2-40B4-BE49-F238E27FC236}">
                  <a16:creationId xmlns:a16="http://schemas.microsoft.com/office/drawing/2014/main" id="{EFE1DB65-55C6-A040-8489-E8E7A5072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3" name="AutoShape 296">
                <a:extLst>
                  <a:ext uri="{FF2B5EF4-FFF2-40B4-BE49-F238E27FC236}">
                    <a16:creationId xmlns:a16="http://schemas.microsoft.com/office/drawing/2014/main" id="{60C873E6-EA5F-E546-9871-6CD69A03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AutoShape 297">
                <a:extLst>
                  <a:ext uri="{FF2B5EF4-FFF2-40B4-BE49-F238E27FC236}">
                    <a16:creationId xmlns:a16="http://schemas.microsoft.com/office/drawing/2014/main" id="{AE94AAEC-480B-8047-91E5-519724D06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Rectangle 298">
              <a:extLst>
                <a:ext uri="{FF2B5EF4-FFF2-40B4-BE49-F238E27FC236}">
                  <a16:creationId xmlns:a16="http://schemas.microsoft.com/office/drawing/2014/main" id="{66AA352A-88C1-474E-8553-BFDBC71D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299">
              <a:extLst>
                <a:ext uri="{FF2B5EF4-FFF2-40B4-BE49-F238E27FC236}">
                  <a16:creationId xmlns:a16="http://schemas.microsoft.com/office/drawing/2014/main" id="{063BD826-F329-CE4F-8A05-BAE407197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1" name="AutoShape 300">
                <a:extLst>
                  <a:ext uri="{FF2B5EF4-FFF2-40B4-BE49-F238E27FC236}">
                    <a16:creationId xmlns:a16="http://schemas.microsoft.com/office/drawing/2014/main" id="{502F9F8E-D733-304B-8917-5387C944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AutoShape 301">
                <a:extLst>
                  <a:ext uri="{FF2B5EF4-FFF2-40B4-BE49-F238E27FC236}">
                    <a16:creationId xmlns:a16="http://schemas.microsoft.com/office/drawing/2014/main" id="{8FA48F3E-A09B-9947-AC4E-53AB08CAC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302">
              <a:extLst>
                <a:ext uri="{FF2B5EF4-FFF2-40B4-BE49-F238E27FC236}">
                  <a16:creationId xmlns:a16="http://schemas.microsoft.com/office/drawing/2014/main" id="{7E665F5D-879D-9E40-84B5-66D85E68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Rectangle 303">
              <a:extLst>
                <a:ext uri="{FF2B5EF4-FFF2-40B4-BE49-F238E27FC236}">
                  <a16:creationId xmlns:a16="http://schemas.microsoft.com/office/drawing/2014/main" id="{7647528B-9EF0-E54D-974E-7DFC94037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7" name="Group 304">
              <a:extLst>
                <a:ext uri="{FF2B5EF4-FFF2-40B4-BE49-F238E27FC236}">
                  <a16:creationId xmlns:a16="http://schemas.microsoft.com/office/drawing/2014/main" id="{467A70C4-7121-374D-AFDB-661BA82AC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9" name="AutoShape 305">
                <a:extLst>
                  <a:ext uri="{FF2B5EF4-FFF2-40B4-BE49-F238E27FC236}">
                    <a16:creationId xmlns:a16="http://schemas.microsoft.com/office/drawing/2014/main" id="{C5AF588B-0651-0545-9142-FD07BC876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306">
                <a:extLst>
                  <a:ext uri="{FF2B5EF4-FFF2-40B4-BE49-F238E27FC236}">
                    <a16:creationId xmlns:a16="http://schemas.microsoft.com/office/drawing/2014/main" id="{9BEB1652-4112-004D-B7AC-1F3734A3C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8" name="Freeform 307">
              <a:extLst>
                <a:ext uri="{FF2B5EF4-FFF2-40B4-BE49-F238E27FC236}">
                  <a16:creationId xmlns:a16="http://schemas.microsoft.com/office/drawing/2014/main" id="{D7A79ECE-B70D-2548-A773-6DCE4F28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308">
              <a:extLst>
                <a:ext uri="{FF2B5EF4-FFF2-40B4-BE49-F238E27FC236}">
                  <a16:creationId xmlns:a16="http://schemas.microsoft.com/office/drawing/2014/main" id="{1ECF4553-693A-DD4D-A0E2-8AA0E2504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7" name="AutoShape 309">
                <a:extLst>
                  <a:ext uri="{FF2B5EF4-FFF2-40B4-BE49-F238E27FC236}">
                    <a16:creationId xmlns:a16="http://schemas.microsoft.com/office/drawing/2014/main" id="{9C16F586-202A-6C49-BECE-8D7B0011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310">
                <a:extLst>
                  <a:ext uri="{FF2B5EF4-FFF2-40B4-BE49-F238E27FC236}">
                    <a16:creationId xmlns:a16="http://schemas.microsoft.com/office/drawing/2014/main" id="{C758F7C7-9330-BE46-A86A-D42B5637C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Rectangle 311">
              <a:extLst>
                <a:ext uri="{FF2B5EF4-FFF2-40B4-BE49-F238E27FC236}">
                  <a16:creationId xmlns:a16="http://schemas.microsoft.com/office/drawing/2014/main" id="{533FE805-6D97-3D40-A722-65F7EC32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Freeform 312">
              <a:extLst>
                <a:ext uri="{FF2B5EF4-FFF2-40B4-BE49-F238E27FC236}">
                  <a16:creationId xmlns:a16="http://schemas.microsoft.com/office/drawing/2014/main" id="{620834FD-6B76-EA4B-A18C-65A47D40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2" name="Freeform 313">
              <a:extLst>
                <a:ext uri="{FF2B5EF4-FFF2-40B4-BE49-F238E27FC236}">
                  <a16:creationId xmlns:a16="http://schemas.microsoft.com/office/drawing/2014/main" id="{C5A12F9D-49AB-5145-AA15-D382AA5D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3" name="Oval 314">
              <a:extLst>
                <a:ext uri="{FF2B5EF4-FFF2-40B4-BE49-F238E27FC236}">
                  <a16:creationId xmlns:a16="http://schemas.microsoft.com/office/drawing/2014/main" id="{80DD1625-6CB9-AC4C-88B8-9DC831FCE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Freeform 315">
              <a:extLst>
                <a:ext uri="{FF2B5EF4-FFF2-40B4-BE49-F238E27FC236}">
                  <a16:creationId xmlns:a16="http://schemas.microsoft.com/office/drawing/2014/main" id="{A65F0511-3C28-C743-A21D-6264A2118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316">
              <a:extLst>
                <a:ext uri="{FF2B5EF4-FFF2-40B4-BE49-F238E27FC236}">
                  <a16:creationId xmlns:a16="http://schemas.microsoft.com/office/drawing/2014/main" id="{FADC981B-C983-6D40-AEA7-04B355EC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AutoShape 317">
              <a:extLst>
                <a:ext uri="{FF2B5EF4-FFF2-40B4-BE49-F238E27FC236}">
                  <a16:creationId xmlns:a16="http://schemas.microsoft.com/office/drawing/2014/main" id="{708D79ED-DBE2-644C-B85E-DB3961F56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3" name="Oval 318">
              <a:extLst>
                <a:ext uri="{FF2B5EF4-FFF2-40B4-BE49-F238E27FC236}">
                  <a16:creationId xmlns:a16="http://schemas.microsoft.com/office/drawing/2014/main" id="{87AF5859-5E53-EE4C-954A-8D2D2B200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Oval 319">
              <a:extLst>
                <a:ext uri="{FF2B5EF4-FFF2-40B4-BE49-F238E27FC236}">
                  <a16:creationId xmlns:a16="http://schemas.microsoft.com/office/drawing/2014/main" id="{43616DFE-DE4C-D94C-B77F-413A270C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" name="Oval 320">
              <a:extLst>
                <a:ext uri="{FF2B5EF4-FFF2-40B4-BE49-F238E27FC236}">
                  <a16:creationId xmlns:a16="http://schemas.microsoft.com/office/drawing/2014/main" id="{63CB7C6A-7959-294B-919F-406DF438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Rectangle 321">
              <a:extLst>
                <a:ext uri="{FF2B5EF4-FFF2-40B4-BE49-F238E27FC236}">
                  <a16:creationId xmlns:a16="http://schemas.microsoft.com/office/drawing/2014/main" id="{3ED5D38A-C2F0-8444-B700-8ED29C8B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8" name="Rectangle 3">
            <a:extLst>
              <a:ext uri="{FF2B5EF4-FFF2-40B4-BE49-F238E27FC236}">
                <a16:creationId xmlns:a16="http://schemas.microsoft.com/office/drawing/2014/main" id="{4AEA1865-8C28-134C-8B6C-07E3981D0325}"/>
              </a:ext>
            </a:extLst>
          </p:cNvPr>
          <p:cNvSpPr txBox="1">
            <a:spLocks noChangeArrowheads="1"/>
          </p:cNvSpPr>
          <p:nvPr/>
        </p:nvSpPr>
        <p:spPr>
          <a:xfrm>
            <a:off x="921800" y="4257398"/>
            <a:ext cx="5562600" cy="63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725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taken by TCP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Slide Number Placeholder 2">
            <a:extLst>
              <a:ext uri="{FF2B5EF4-FFF2-40B4-BE49-F238E27FC236}">
                <a16:creationId xmlns:a16="http://schemas.microsoft.com/office/drawing/2014/main" id="{80FEFCD4-E64A-AA4F-ACAB-74CB4ECDD2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AIMD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168400"/>
            <a:ext cx="10274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senders can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increase sending rate until packet loss (congestion) occurs, then decrease sending rate on loss event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141" name="Text Box 13">
            <a:extLst>
              <a:ext uri="{FF2B5EF4-FFF2-40B4-BE49-F238E27FC236}">
                <a16:creationId xmlns:a16="http://schemas.microsoft.com/office/drawing/2014/main" id="{2FD36304-869C-CE42-8550-F12B5FFE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708" y="4380805"/>
            <a:ext cx="276915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sawtooth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behavior: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probing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bandwidth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39215FA-39B5-484D-8395-F0F1A1C5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39" y="3774454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D3F6ABF2-92A9-2C40-8D08-91E546062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189" y="5196854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38434DE2-13CB-044F-991F-ED186F20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164" y="5185741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1937BB13-75B0-4947-8F7E-C69526352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052" y="4869829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D3110501-FE57-9545-B9AC-7B103AF98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9602" y="4871416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AAAA55BA-D404-204C-AECA-45F566AEC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1664" y="5168279"/>
            <a:ext cx="525463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43AEBE7F-F2BB-5943-A7EA-ACC4591C9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127" y="5163516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6F7F0A4B-818C-8448-8543-A37DAD19E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240" y="4849191"/>
            <a:ext cx="969963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19538173-60A5-BC46-A9E4-749776021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3440" y="4849191"/>
            <a:ext cx="11113" cy="83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30FAE305-421D-C042-8E51-7C7D81EEF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8202" y="5012704"/>
            <a:ext cx="666750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031213C2-BAEE-5346-905B-3F89E1716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952" y="4998416"/>
            <a:ext cx="0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AEA390E0-709D-FA45-91DE-52C0460D6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5427" y="4746004"/>
            <a:ext cx="876300" cy="1014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C492E2-E058-BD40-8FFC-FCED8F0093C0}"/>
              </a:ext>
            </a:extLst>
          </p:cNvPr>
          <p:cNvGrpSpPr/>
          <p:nvPr/>
        </p:nvGrpSpPr>
        <p:grpSpPr>
          <a:xfrm>
            <a:off x="3439503" y="4254500"/>
            <a:ext cx="4602061" cy="2566366"/>
            <a:chOff x="4099903" y="3937000"/>
            <a:chExt cx="4602061" cy="2566366"/>
          </a:xfrm>
        </p:grpSpPr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18CC901F-184A-1147-B991-15E65061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17142" y="4919761"/>
              <a:ext cx="227330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TCP sender  Sending rate</a:t>
              </a: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EF2F6AD0-B3EF-0B4C-88EA-BCCC113F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589" y="6176341"/>
              <a:ext cx="4143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11B2DFEF-102F-D74F-9B47-304A5DF4E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4203700"/>
              <a:ext cx="877" cy="1974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27E5BB5F-DA02-D949-9477-C50B724C7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5452" y="6166816"/>
              <a:ext cx="576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38AC8E-A4ED-7042-8221-EEFB417FF7BA}"/>
              </a:ext>
            </a:extLst>
          </p:cNvPr>
          <p:cNvGrpSpPr/>
          <p:nvPr/>
        </p:nvGrpSpPr>
        <p:grpSpPr>
          <a:xfrm>
            <a:off x="965200" y="2146300"/>
            <a:ext cx="5054600" cy="1905000"/>
            <a:chOff x="0" y="4533900"/>
            <a:chExt cx="4762500" cy="1905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9A0FF2-0607-BD44-8404-E086F64972BE}"/>
                </a:ext>
              </a:extLst>
            </p:cNvPr>
            <p:cNvSpPr/>
            <p:nvPr/>
          </p:nvSpPr>
          <p:spPr>
            <a:xfrm>
              <a:off x="406846" y="4737100"/>
              <a:ext cx="4334880" cy="14351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83C5ED77-5FA7-AC4C-AB2A-245D62DB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increase sending rate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by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 maximum segment size every RTT until loss detected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91ECB6E6-4418-7243-B13D-E7E4DAE7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26670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dditive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F4C833-80E3-E14A-98F5-D02EBF4C0AC6}"/>
              </a:ext>
            </a:extLst>
          </p:cNvPr>
          <p:cNvGrpSpPr/>
          <p:nvPr/>
        </p:nvGrpSpPr>
        <p:grpSpPr>
          <a:xfrm>
            <a:off x="6007100" y="2197100"/>
            <a:ext cx="4749800" cy="1422400"/>
            <a:chOff x="38100" y="4533900"/>
            <a:chExt cx="4749800" cy="14224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D9889A-D576-6948-99EB-B6AAAAF94FF1}"/>
                </a:ext>
              </a:extLst>
            </p:cNvPr>
            <p:cNvSpPr/>
            <p:nvPr/>
          </p:nvSpPr>
          <p:spPr>
            <a:xfrm>
              <a:off x="342900" y="4686300"/>
              <a:ext cx="42672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12492D08-6387-3C44-BE8F-DFB7A535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4991100"/>
              <a:ext cx="4749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cut sending rate in half at each loss event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4FA342B4-82DA-FE44-A283-F18BBA2F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37465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M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ultiplicative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B9E571-5EFE-DF45-ABEE-F217088B731C}"/>
              </a:ext>
            </a:extLst>
          </p:cNvPr>
          <p:cNvGrpSpPr/>
          <p:nvPr/>
        </p:nvGrpSpPr>
        <p:grpSpPr>
          <a:xfrm>
            <a:off x="3952943" y="3784600"/>
            <a:ext cx="3599234" cy="1591283"/>
            <a:chOff x="3965643" y="3797300"/>
            <a:chExt cx="3599234" cy="15912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8081F5-35B5-A849-A6DC-D92ECEF0752A}"/>
                </a:ext>
              </a:extLst>
            </p:cNvPr>
            <p:cNvGrpSpPr/>
            <p:nvPr/>
          </p:nvGrpSpPr>
          <p:grpSpPr>
            <a:xfrm>
              <a:off x="3965643" y="4159386"/>
              <a:ext cx="3599234" cy="1229197"/>
              <a:chOff x="3965643" y="4159386"/>
              <a:chExt cx="3599234" cy="12291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1079667-0DAA-D94E-A312-DB3C9977F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128" y="4163438"/>
                <a:ext cx="0" cy="10562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4E7717F-1A0D-FF4E-812D-3FD618E5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128" y="4163438"/>
                <a:ext cx="0" cy="12213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D125F63-AD27-6B45-AE19-4ABD9BFAA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630" y="4163438"/>
                <a:ext cx="0" cy="122514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2EFC86-C803-E843-B374-808FCECB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941" y="4171542"/>
                <a:ext cx="0" cy="12043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19D5D13-5D07-4C47-B49B-8AC41BCD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0" y="4165056"/>
                <a:ext cx="0" cy="11938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49C30FB-E09A-8645-AF59-0F93ED23D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3" y="4159386"/>
                <a:ext cx="0" cy="11065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CE80244-8AE8-9244-8BD7-F7A494EF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643" y="4162357"/>
                <a:ext cx="359923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3311EB-6DA1-BE40-8300-E0A7E76CCC9C}"/>
                </a:ext>
              </a:extLst>
            </p:cNvPr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745885-D0C9-5C4A-8189-6C1C08532D61}"/>
              </a:ext>
            </a:extLst>
          </p:cNvPr>
          <p:cNvGrpSpPr/>
          <p:nvPr/>
        </p:nvGrpSpPr>
        <p:grpSpPr>
          <a:xfrm>
            <a:off x="4108450" y="3622675"/>
            <a:ext cx="3819526" cy="1695450"/>
            <a:chOff x="4108450" y="3622675"/>
            <a:chExt cx="3819526" cy="169545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8174FE-3375-6647-833E-1BBA1779B8E0}"/>
                </a:ext>
              </a:extLst>
            </p:cNvPr>
            <p:cNvGrpSpPr/>
            <p:nvPr/>
          </p:nvGrpSpPr>
          <p:grpSpPr>
            <a:xfrm>
              <a:off x="4108450" y="3975100"/>
              <a:ext cx="3819526" cy="1343025"/>
              <a:chOff x="4108450" y="3975100"/>
              <a:chExt cx="3819526" cy="134302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9182BCB-9C63-4F4E-9BFE-C6ED53E720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5350" y="3981450"/>
                <a:ext cx="679450" cy="125412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530988-F896-F240-A4FD-4D4D80C11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450" y="3975100"/>
                <a:ext cx="3816350" cy="133985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D2A9933-F916-0E46-A509-25FD8F001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0475" y="3978275"/>
                <a:ext cx="2854325" cy="129857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DE4AE1E-DD47-A648-8E75-B628D3E56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7050" y="3984625"/>
                <a:ext cx="2320926" cy="13335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C801921-8F99-4345-AADF-C79B5379A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5900" y="3984625"/>
                <a:ext cx="1358900" cy="11938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7A7E738-8F7C-B641-98A4-26125EAB1AA9}"/>
                </a:ext>
              </a:extLst>
            </p:cNvPr>
            <p:cNvCxnSpPr/>
            <p:nvPr/>
          </p:nvCxnSpPr>
          <p:spPr>
            <a:xfrm flipV="1">
              <a:off x="7921625" y="3622675"/>
              <a:ext cx="0" cy="3587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F67FBF66-1006-C849-9ABA-320AB4C17D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953</Words>
  <Application>Microsoft Macintosh PowerPoint</Application>
  <PresentationFormat>Widescreen</PresentationFormat>
  <Paragraphs>209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Symbol</vt:lpstr>
      <vt:lpstr>Tahoma</vt:lpstr>
      <vt:lpstr>Times New Roman</vt:lpstr>
      <vt:lpstr>Wingdings</vt:lpstr>
      <vt:lpstr>Office Theme</vt:lpstr>
      <vt:lpstr>Week 5 – Lec 1</vt:lpstr>
      <vt:lpstr>Principles of congestion control</vt:lpstr>
      <vt:lpstr>Causes/costs of congestion: scenario 1 </vt:lpstr>
      <vt:lpstr>Causes/costs of congestion: scenario 2</vt:lpstr>
      <vt:lpstr>Causes/costs of congestion: scenario 2</vt:lpstr>
      <vt:lpstr>Causes/costs of congestion: scenario 2</vt:lpstr>
      <vt:lpstr>Causes/costs of congestion: insights</vt:lpstr>
      <vt:lpstr>Approaches towards congestion control</vt:lpstr>
      <vt:lpstr>TCP congestion control: AIMD</vt:lpstr>
      <vt:lpstr>TCP AIMD: more</vt:lpstr>
      <vt:lpstr>TCP congestion control: details</vt:lpstr>
      <vt:lpstr>TCP slow start </vt:lpstr>
      <vt:lpstr>TCP: from slow start to congestion avoidance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– Lec 1</dc:title>
  <dc:creator>Kalyan</dc:creator>
  <cp:lastModifiedBy>Microsoft Office User</cp:lastModifiedBy>
  <cp:revision>2</cp:revision>
  <dcterms:created xsi:type="dcterms:W3CDTF">2023-08-29T01:18:05Z</dcterms:created>
  <dcterms:modified xsi:type="dcterms:W3CDTF">2023-08-29T03:24:31Z</dcterms:modified>
</cp:coreProperties>
</file>