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1129" r:id="rId3"/>
    <p:sldId id="964" r:id="rId4"/>
    <p:sldId id="1047" r:id="rId5"/>
    <p:sldId id="1052" r:id="rId6"/>
    <p:sldId id="1196" r:id="rId7"/>
    <p:sldId id="1197" r:id="rId8"/>
    <p:sldId id="1049" r:id="rId9"/>
    <p:sldId id="1082" r:id="rId10"/>
    <p:sldId id="1051" r:id="rId11"/>
    <p:sldId id="1048" r:id="rId12"/>
    <p:sldId id="1195" r:id="rId13"/>
    <p:sldId id="1199" r:id="rId14"/>
    <p:sldId id="1200" r:id="rId15"/>
    <p:sldId id="1201" r:id="rId16"/>
    <p:sldId id="1202" r:id="rId17"/>
    <p:sldId id="10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35D2C-C205-A24E-9B69-BB8EBB8EFA98}" type="datetimeFigureOut">
              <a:rPr lang="en-US" smtClean="0"/>
              <a:t>9/11/23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C75EF-4A8F-EB46-AC99-D35C9B1104B0}" type="slidenum">
              <a:rPr lang="en-US" smtClean="0"/>
              <a:t>‹#›</a:t>
            </a:fld>
            <a:endParaRPr lang="en-US"/>
          </a:p>
        </p:txBody>
      </p:sp>
    </p:spTree>
    <p:extLst>
      <p:ext uri="{BB962C8B-B14F-4D97-AF65-F5344CB8AC3E}">
        <p14:creationId xmlns:p14="http://schemas.microsoft.com/office/powerpoint/2010/main" val="372917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55329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54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14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224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25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76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1612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73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42501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6844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39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0602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03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94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8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385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78E7-1018-D147-875A-C32B358D7EA4}"/>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BEC82660-8BCB-744B-A4D5-A9960CE41ED1}"/>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9594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7534-F6FA-714E-B268-2ED0657CC5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636CC2-3333-8F44-A938-B68DBD3FE6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52320-1216-FA4A-8DE1-4CC86F41ED95}"/>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5" name="Footer Placeholder 4">
            <a:extLst>
              <a:ext uri="{FF2B5EF4-FFF2-40B4-BE49-F238E27FC236}">
                <a16:creationId xmlns:a16="http://schemas.microsoft.com/office/drawing/2014/main" id="{5B5AE185-26AE-2547-9D62-FA3921CDAE9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366863-F41D-B647-84FC-63E951DC6AEA}"/>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22720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87983-4C26-A34E-9FD4-2C12F877A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49BC88-6C23-A54F-9056-93A3C9376BA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4AD9E-F8BC-1444-837C-CA64DB28CF0C}"/>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5" name="Footer Placeholder 4">
            <a:extLst>
              <a:ext uri="{FF2B5EF4-FFF2-40B4-BE49-F238E27FC236}">
                <a16:creationId xmlns:a16="http://schemas.microsoft.com/office/drawing/2014/main" id="{DBAE68CD-1503-4744-BA69-05EA981E16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335337-D25F-BB47-9530-214ACA2CEE00}"/>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364065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DF6C-1553-BA41-A1FB-B4E2D3BA5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170B3B-B4AC-524D-9819-55A9E4089A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268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CA4B-A9E2-5842-BE05-8C34C5DD5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451AED-1AFF-FB42-B77E-A6A14C9EF7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87819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046A-E23F-C84C-BCEF-4E433337F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573D-356B-FD41-905E-78D7892002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89F652-133D-EA47-B78B-29E5EFE26E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17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774D-9F81-9541-AAC0-927B0C36B8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EEBB1B-6DA8-7D4B-B089-41C0648DE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320315-DEAD-3A49-B754-5B059FBDEC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7B098-31C6-D741-A81B-C568AAC84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0DDD0B8-313B-2C42-B075-602F3C4ED3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70874F-D1F7-E548-80FE-817EF9512FBF}"/>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8" name="Footer Placeholder 7">
            <a:extLst>
              <a:ext uri="{FF2B5EF4-FFF2-40B4-BE49-F238E27FC236}">
                <a16:creationId xmlns:a16="http://schemas.microsoft.com/office/drawing/2014/main" id="{802B4F3A-07D3-A247-83DD-012790B5A55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030C2BF-7275-8048-8A4E-E493EBC79D18}"/>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70839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10BB-CBED-434A-8553-3E682A032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B041C-D8E7-E745-B5C2-40847AC776C7}"/>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4" name="Footer Placeholder 3">
            <a:extLst>
              <a:ext uri="{FF2B5EF4-FFF2-40B4-BE49-F238E27FC236}">
                <a16:creationId xmlns:a16="http://schemas.microsoft.com/office/drawing/2014/main" id="{DB2205C8-1578-7342-BAF8-8AD1AB474D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E947035-F983-4745-9AEA-811C3A411553}"/>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244365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D97C3-0852-2943-A930-0EE87FEC266E}"/>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3" name="Footer Placeholder 2">
            <a:extLst>
              <a:ext uri="{FF2B5EF4-FFF2-40B4-BE49-F238E27FC236}">
                <a16:creationId xmlns:a16="http://schemas.microsoft.com/office/drawing/2014/main" id="{1FBE9E3C-ED71-A145-A1CD-8F626B28FE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E2766DE-5264-2448-950E-9DDA9963D7E4}"/>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315944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BE24-62DB-3047-A100-0850AE5D2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03853-4931-2148-ABF2-C499B42DE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12414F-DA09-F64F-AF4D-70259B6FB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B4EBE5-7262-BF45-BB15-B345AD419B3F}"/>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6" name="Footer Placeholder 5">
            <a:extLst>
              <a:ext uri="{FF2B5EF4-FFF2-40B4-BE49-F238E27FC236}">
                <a16:creationId xmlns:a16="http://schemas.microsoft.com/office/drawing/2014/main" id="{3765B9C7-FE0B-304E-8805-DBEE4F38425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AA1B7D0-CAC6-4249-829B-1BC93249A7D8}"/>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146399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BE6F-066E-184F-9077-C5EBEFC14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E77BE-2E1D-CD48-8153-1E701F6DD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031238-1F6C-384B-91EB-5C8E1165C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A2F0A-C05F-474D-A6EF-0A90406D36F0}"/>
              </a:ext>
            </a:extLst>
          </p:cNvPr>
          <p:cNvSpPr>
            <a:spLocks noGrp="1"/>
          </p:cNvSpPr>
          <p:nvPr>
            <p:ph type="dt" sz="half" idx="10"/>
          </p:nvPr>
        </p:nvSpPr>
        <p:spPr>
          <a:xfrm>
            <a:off x="838200" y="6356350"/>
            <a:ext cx="2743200" cy="365125"/>
          </a:xfrm>
          <a:prstGeom prst="rect">
            <a:avLst/>
          </a:prstGeom>
        </p:spPr>
        <p:txBody>
          <a:bodyPr/>
          <a:lstStyle/>
          <a:p>
            <a:fld id="{F4A2302B-D1A9-8043-9549-7F371B533FCD}" type="datetimeFigureOut">
              <a:rPr lang="en-US" smtClean="0"/>
              <a:t>9/11/23</a:t>
            </a:fld>
            <a:endParaRPr lang="en-US"/>
          </a:p>
        </p:txBody>
      </p:sp>
      <p:sp>
        <p:nvSpPr>
          <p:cNvPr id="6" name="Footer Placeholder 5">
            <a:extLst>
              <a:ext uri="{FF2B5EF4-FFF2-40B4-BE49-F238E27FC236}">
                <a16:creationId xmlns:a16="http://schemas.microsoft.com/office/drawing/2014/main" id="{F640ECE4-EB06-E74C-96E1-6F10916A50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1F05369-F655-604B-84F2-620F1FF5610B}"/>
              </a:ext>
            </a:extLst>
          </p:cNvPr>
          <p:cNvSpPr>
            <a:spLocks noGrp="1"/>
          </p:cNvSpPr>
          <p:nvPr>
            <p:ph type="sldNum" sz="quarter" idx="12"/>
          </p:nvPr>
        </p:nvSpPr>
        <p:spPr>
          <a:xfrm>
            <a:off x="8610600" y="6356350"/>
            <a:ext cx="2743200" cy="365125"/>
          </a:xfrm>
          <a:prstGeom prst="rect">
            <a:avLst/>
          </a:prstGeom>
        </p:spPr>
        <p:txBody>
          <a:bodyPr/>
          <a:lstStyle/>
          <a:p>
            <a:fld id="{7E0BF451-9906-A04A-8AD6-B3999E16062A}" type="slidenum">
              <a:rPr lang="en-US" smtClean="0"/>
              <a:t>‹#›</a:t>
            </a:fld>
            <a:endParaRPr lang="en-US"/>
          </a:p>
        </p:txBody>
      </p:sp>
    </p:spTree>
    <p:extLst>
      <p:ext uri="{BB962C8B-B14F-4D97-AF65-F5344CB8AC3E}">
        <p14:creationId xmlns:p14="http://schemas.microsoft.com/office/powerpoint/2010/main" val="412177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8FFB8-6DE1-E849-AE3F-3A02132CF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F5C553-8B3E-D94F-A226-CF951FEDD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75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9318-E0C1-BD43-9A55-A52EF17D3FF9}"/>
              </a:ext>
            </a:extLst>
          </p:cNvPr>
          <p:cNvSpPr>
            <a:spLocks noGrp="1"/>
          </p:cNvSpPr>
          <p:nvPr>
            <p:ph type="ctrTitle"/>
          </p:nvPr>
        </p:nvSpPr>
        <p:spPr/>
        <p:txBody>
          <a:bodyPr/>
          <a:lstStyle/>
          <a:p>
            <a:r>
              <a:rPr lang="en-US" dirty="0"/>
              <a:t>Week7-Lec1</a:t>
            </a:r>
          </a:p>
        </p:txBody>
      </p:sp>
      <p:sp>
        <p:nvSpPr>
          <p:cNvPr id="3" name="Subtitle 2">
            <a:extLst>
              <a:ext uri="{FF2B5EF4-FFF2-40B4-BE49-F238E27FC236}">
                <a16:creationId xmlns:a16="http://schemas.microsoft.com/office/drawing/2014/main" id="{70051FF4-7027-8A41-87CA-2AA2C57DAD5C}"/>
              </a:ext>
            </a:extLst>
          </p:cNvPr>
          <p:cNvSpPr>
            <a:spLocks noGrp="1"/>
          </p:cNvSpPr>
          <p:nvPr>
            <p:ph type="subTitle" idx="1"/>
          </p:nvPr>
        </p:nvSpPr>
        <p:spPr/>
        <p:txBody>
          <a:bodyPr/>
          <a:lstStyle/>
          <a:p>
            <a:r>
              <a:rPr lang="en-US" dirty="0"/>
              <a:t>IP layer Fundamentals</a:t>
            </a:r>
          </a:p>
        </p:txBody>
      </p:sp>
    </p:spTree>
    <p:extLst>
      <p:ext uri="{BB962C8B-B14F-4D97-AF65-F5344CB8AC3E}">
        <p14:creationId xmlns:p14="http://schemas.microsoft.com/office/powerpoint/2010/main" val="3436405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Tree>
    <p:extLst>
      <p:ext uri="{BB962C8B-B14F-4D97-AF65-F5344CB8AC3E}">
        <p14:creationId xmlns:p14="http://schemas.microsoft.com/office/powerpoint/2010/main" val="16124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routing:</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routing algorithms</a:t>
            </a:r>
            <a:endPar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8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spTree>
    <p:extLst>
      <p:ext uri="{BB962C8B-B14F-4D97-AF65-F5344CB8AC3E}">
        <p14:creationId xmlns:p14="http://schemas.microsoft.com/office/powerpoint/2010/main" val="21230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75E-6 1.11022E-16 L 0.00052 0.10718 " pathEditMode="relative" rAng="0" ptsTypes="AA">
                                      <p:cBhvr>
                                        <p:cTn id="6" dur="2000" fill="hold"/>
                                        <p:tgtEl>
                                          <p:spTgt spid="27"/>
                                        </p:tgtEl>
                                        <p:attrNameLst>
                                          <p:attrName>ppt_x</p:attrName>
                                          <p:attrName>ppt_y</p:attrName>
                                        </p:attrNameLst>
                                      </p:cBhvr>
                                      <p:rCtr x="26" y="5347"/>
                                    </p:animMotion>
                                  </p:childTnLst>
                                </p:cTn>
                              </p:par>
                              <p:par>
                                <p:cTn id="7" presetID="42" presetClass="path" presetSubtype="0" accel="50000" decel="50000" fill="hold" nodeType="withEffect">
                                  <p:stCondLst>
                                    <p:cond delay="0"/>
                                  </p:stCondLst>
                                  <p:childTnLst>
                                    <p:animMotion origin="layout" path="M -4.375E-6 1.85185E-6 L 0.00013 -0.05417 " pathEditMode="relative" rAng="0" ptsTypes="AA">
                                      <p:cBhvr>
                                        <p:cTn id="8"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longest</a:t>
            </a:r>
            <a:r>
              <a:rPr kumimoji="0" lang="en-US" altLang="en-US" sz="3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11001000  00010111  00010</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11001000  00010111  00011000</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otherwise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4247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examples</a:t>
              </a:r>
              <a:r>
                <a:rPr kumimoji="0" lang="en-US" altLang="en-US" sz="24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Times New Roman" panose="02020603050405020304" pitchFamily="18" charset="0"/>
                  <a:cs typeface="Times New Roman" panose="02020603050405020304" pitchFamily="18" charset="0"/>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Times New Roman" panose="02020603050405020304" pitchFamily="18" charset="0"/>
                  <a:cs typeface="Times New Roman" panose="02020603050405020304" pitchFamily="18" charset="0"/>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4247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11001000  00010111  00010110  10100001 </a:t>
              </a:r>
            </a:p>
          </p:txBody>
        </p:sp>
      </p:grpSp>
    </p:spTree>
    <p:extLst>
      <p:ext uri="{BB962C8B-B14F-4D97-AF65-F5344CB8AC3E}">
        <p14:creationId xmlns:p14="http://schemas.microsoft.com/office/powerpoint/2010/main" val="406858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307110"/>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233928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1977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Tree>
    <p:extLst>
      <p:ext uri="{BB962C8B-B14F-4D97-AF65-F5344CB8AC3E}">
        <p14:creationId xmlns:p14="http://schemas.microsoft.com/office/powerpoint/2010/main" val="111052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Tree>
    <p:extLst>
      <p:ext uri="{BB962C8B-B14F-4D97-AF65-F5344CB8AC3E}">
        <p14:creationId xmlns:p14="http://schemas.microsoft.com/office/powerpoint/2010/main" val="386820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Principles:</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2">
              <a:buFont typeface="Arial"/>
              <a:buChar char="•"/>
              <a:defRPr/>
            </a:pPr>
            <a:r>
              <a:rPr lang="en-US" sz="2400" dirty="0"/>
              <a:t>addressing</a:t>
            </a:r>
          </a:p>
          <a:p>
            <a:pPr lvl="2">
              <a:buFont typeface="Arial"/>
              <a:buChar char="•"/>
              <a:defRPr/>
            </a:pPr>
            <a:r>
              <a:rPr lang="en-US" sz="2400" dirty="0"/>
              <a:t>generalized forwarding</a:t>
            </a:r>
          </a:p>
          <a:p>
            <a:pPr lvl="1"/>
            <a:r>
              <a:rPr lang="en-US" sz="2800" dirty="0"/>
              <a:t>IP protocol</a:t>
            </a:r>
          </a:p>
          <a:p>
            <a:pPr lvl="1"/>
            <a:r>
              <a:rPr lang="en-US" sz="2800" dirty="0"/>
              <a:t>NAT</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endParaRPr lang="en-US" sz="2800" dirty="0"/>
          </a:p>
        </p:txBody>
      </p:sp>
    </p:spTree>
    <p:extLst>
      <p:ext uri="{BB962C8B-B14F-4D97-AF65-F5344CB8AC3E}">
        <p14:creationId xmlns:p14="http://schemas.microsoft.com/office/powerpoint/2010/main" val="286405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dirty="0">
                <a:solidFill>
                  <a:srgbClr val="CC0000"/>
                </a:solidFill>
                <a:ea typeface="ＭＳ Ｐゴシック" panose="020B0600070205080204" pitchFamily="34" charset="-128"/>
                <a:cs typeface="Arial" panose="020B0604020202020204" pitchFamily="34" charset="0"/>
              </a:rPr>
              <a:t>control plane</a:t>
            </a:r>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What</a:t>
            </a:r>
            <a:r>
              <a:rPr lang="en-US" altLang="ja-JP" dirty="0">
                <a:latin typeface="Times New Roman" panose="02020603050405020304" pitchFamily="18" charset="0"/>
                <a:ea typeface="ＭＳ Ｐゴシック" panose="020B0600070205080204" pitchFamily="34" charset="-128"/>
                <a:cs typeface="Times New Roman" panose="02020603050405020304" pitchFamily="18" charset="0"/>
              </a:rPr>
              <a:t>’s inside a router</a:t>
            </a:r>
          </a:p>
          <a:p>
            <a:pPr lvl="1">
              <a:spcBef>
                <a:spcPts val="0"/>
              </a:spcBef>
            </a:pPr>
            <a:r>
              <a:rPr lang="en-US" altLang="ja-JP" dirty="0">
                <a:latin typeface="Times New Roman" panose="02020603050405020304" pitchFamily="18" charset="0"/>
                <a:ea typeface="ＭＳ Ｐゴシック" panose="020B0600070205080204" pitchFamily="34" charset="-128"/>
                <a:cs typeface="Times New Roman" panose="02020603050405020304" pitchFamily="18" charset="0"/>
              </a:rPr>
              <a:t>input ports, switching, output ports</a:t>
            </a:r>
          </a:p>
          <a:p>
            <a:pPr lvl="1">
              <a:spcBef>
                <a:spcPts val="0"/>
              </a:spcBef>
            </a:pPr>
            <a:r>
              <a:rPr lang="en-US" altLang="ja-JP" dirty="0">
                <a:latin typeface="Times New Roman" panose="02020603050405020304" pitchFamily="18" charset="0"/>
                <a:ea typeface="ＭＳ Ｐゴシック" panose="020B0600070205080204" pitchFamily="34" charset="-128"/>
                <a:cs typeface="Times New Roman" panose="02020603050405020304" pitchFamily="18" charset="0"/>
              </a:rPr>
              <a:t>buffer management, scheduling</a:t>
            </a:r>
          </a:p>
          <a:p>
            <a:pPr marL="407988" indent="-277813">
              <a:spcBef>
                <a:spcPts val="600"/>
              </a:spcBef>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IP: the Internet Protocol</a:t>
            </a:r>
          </a:p>
          <a:p>
            <a:pPr lvl="1">
              <a:spcBef>
                <a:spcPts val="0"/>
              </a:spcBef>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datagram format</a:t>
            </a:r>
          </a:p>
          <a:p>
            <a:pPr lvl="1">
              <a:spcBef>
                <a:spcPts val="0"/>
              </a:spcBef>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addressing</a:t>
            </a:r>
          </a:p>
          <a:p>
            <a:pPr lvl="1">
              <a:spcBef>
                <a:spcPts val="0"/>
              </a:spcBef>
            </a:pPr>
            <a:r>
              <a:rPr lang="en-US" altLang="en-US" dirty="0">
                <a:latin typeface="Times New Roman" panose="02020603050405020304" pitchFamily="18" charset="0"/>
                <a:ea typeface="ＭＳ Ｐゴシック" panose="020B0600070205080204" pitchFamily="34" charset="-128"/>
                <a:cs typeface="Times New Roman" panose="02020603050405020304" pitchFamily="18" charset="0"/>
              </a:rPr>
              <a:t>network address translation</a:t>
            </a:r>
          </a:p>
        </p:txBody>
      </p:sp>
    </p:spTree>
    <p:extLst>
      <p:ext uri="{BB962C8B-B14F-4D97-AF65-F5344CB8AC3E}">
        <p14:creationId xmlns:p14="http://schemas.microsoft.com/office/powerpoint/2010/main" val="203088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sender: </a:t>
            </a:r>
            <a:r>
              <a:rPr kumimoji="0" lang="en-US"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receiver: </a:t>
            </a:r>
            <a:r>
              <a:rPr kumimoji="0" lang="en-US"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network layer protocols in </a:t>
            </a:r>
            <a:r>
              <a:rPr kumimoji="0" lang="en-US" altLang="en-US" sz="2800" b="0" i="1" u="none" strike="noStrike" kern="1200" cap="none" spc="0" normalizeH="0" baseline="0" noProof="0" dirty="0">
                <a:ln>
                  <a:noFill/>
                </a:ln>
                <a:solidFill>
                  <a:srgbClr val="000099"/>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every Internet device</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routers</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Times New Roman" panose="02020603050405020304" pitchFamily="18" charset="0"/>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Times New Roman" panose="02020603050405020304" pitchFamily="18" charset="0"/>
                <a:cs typeface="Times New Roman" panose="02020603050405020304" pitchFamily="18"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221809"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54006"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768159"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physical</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62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msec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13562"/>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Times New Roman" panose="02020603050405020304" pitchFamily="18" charset="0"/>
                <a:cs typeface="Times New Roman" panose="02020603050405020304" pitchFamily="18" charset="0"/>
              </a:rPr>
              <a:t>Q:</a:t>
            </a:r>
            <a:r>
              <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What </a:t>
            </a:r>
            <a:r>
              <a:rPr kumimoji="0" lang="en-US" altLang="en-US" sz="3200" b="0" i="1"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rPr>
              <a:t>service model</a:t>
            </a:r>
            <a:r>
              <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for “</a:t>
            </a:r>
            <a:r>
              <a:rPr kumimoji="0" lang="en-US" altLang="ja-JP"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3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Times New Roman" panose="02020603050405020304" pitchFamily="18" charset="0"/>
                  <a:cs typeface="Times New Roman" panose="02020603050405020304" pitchFamily="18" charset="0"/>
                </a:rPr>
                <a:t>No</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guarantees on</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successful</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bandwidth available to end-end flow</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7563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72648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83869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6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904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Router interfaces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79206" y="1475622"/>
            <a:ext cx="3496144" cy="16811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4032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 how are interfaces actually connected?</a:t>
            </a:r>
          </a:p>
        </p:txBody>
      </p:sp>
      <p:grpSp>
        <p:nvGrpSpPr>
          <p:cNvPr id="83" name="Group 14">
            <a:extLst>
              <a:ext uri="{FF2B5EF4-FFF2-40B4-BE49-F238E27FC236}">
                <a16:creationId xmlns:a16="http://schemas.microsoft.com/office/drawing/2014/main" id="{181797ED-C1D3-9C46-AF50-05AA834190C9}"/>
              </a:ext>
            </a:extLst>
          </p:cNvPr>
          <p:cNvGrpSpPr>
            <a:grpSpLocks/>
          </p:cNvGrpSpPr>
          <p:nvPr/>
        </p:nvGrpSpPr>
        <p:grpSpPr bwMode="auto">
          <a:xfrm>
            <a:off x="4691921" y="2355418"/>
            <a:ext cx="3185855" cy="1323439"/>
            <a:chOff x="4692210" y="2354697"/>
            <a:chExt cx="3185636" cy="1323881"/>
          </a:xfrm>
        </p:grpSpPr>
        <p:sp>
          <p:nvSpPr>
            <p:cNvPr id="84" name="TextBox 10">
              <a:extLst>
                <a:ext uri="{FF2B5EF4-FFF2-40B4-BE49-F238E27FC236}">
                  <a16:creationId xmlns:a16="http://schemas.microsoft.com/office/drawing/2014/main" id="{C857A02E-9CF0-0148-BC47-41B31887BC0C}"/>
                </a:ext>
              </a:extLst>
            </p:cNvPr>
            <p:cNvSpPr txBox="1">
              <a:spLocks noChangeArrowheads="1"/>
            </p:cNvSpPr>
            <p:nvPr/>
          </p:nvSpPr>
          <p:spPr bwMode="auto">
            <a:xfrm>
              <a:off x="4692210" y="2354697"/>
              <a:ext cx="2548153" cy="132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Ethernet interfaces connected by Ethernet switches</a:t>
              </a:r>
            </a:p>
          </p:txBody>
        </p:sp>
        <p:cxnSp>
          <p:nvCxnSpPr>
            <p:cNvPr id="85" name="Straight Connector 12">
              <a:extLst>
                <a:ext uri="{FF2B5EF4-FFF2-40B4-BE49-F238E27FC236}">
                  <a16:creationId xmlns:a16="http://schemas.microsoft.com/office/drawing/2014/main" id="{51DB36B2-E6A1-484F-B772-F98C78EA95D3}"/>
                </a:ext>
              </a:extLst>
            </p:cNvPr>
            <p:cNvCxnSpPr>
              <a:cxnSpLocks noChangeShapeType="1"/>
            </p:cNvCxnSpPr>
            <p:nvPr/>
          </p:nvCxnSpPr>
          <p:spPr bwMode="auto">
            <a:xfrm flipH="1">
              <a:off x="5801407" y="2510599"/>
              <a:ext cx="2076439"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cxnSp>
      </p:grpSp>
      <p:grpSp>
        <p:nvGrpSpPr>
          <p:cNvPr id="89" name="Group 15">
            <a:extLst>
              <a:ext uri="{FF2B5EF4-FFF2-40B4-BE49-F238E27FC236}">
                <a16:creationId xmlns:a16="http://schemas.microsoft.com/office/drawing/2014/main" id="{4247575D-10FD-6943-A644-EC2D2B6B26A5}"/>
              </a:ext>
            </a:extLst>
          </p:cNvPr>
          <p:cNvGrpSpPr>
            <a:grpSpLocks/>
          </p:cNvGrpSpPr>
          <p:nvPr/>
        </p:nvGrpSpPr>
        <p:grpSpPr bwMode="auto">
          <a:xfrm>
            <a:off x="7689955" y="3656040"/>
            <a:ext cx="4167265" cy="2436076"/>
            <a:chOff x="5036498" y="3790332"/>
            <a:chExt cx="4168379" cy="2435958"/>
          </a:xfrm>
        </p:grpSpPr>
        <p:pic>
          <p:nvPicPr>
            <p:cNvPr id="90" name="Picture 777" descr="access_point_stylized_small">
              <a:extLst>
                <a:ext uri="{FF2B5EF4-FFF2-40B4-BE49-F238E27FC236}">
                  <a16:creationId xmlns:a16="http://schemas.microsoft.com/office/drawing/2014/main" id="{7FB858BD-D76C-3C42-9F58-7CAE9F9A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Box 89">
              <a:extLst>
                <a:ext uri="{FF2B5EF4-FFF2-40B4-BE49-F238E27FC236}">
                  <a16:creationId xmlns:a16="http://schemas.microsoft.com/office/drawing/2014/main" id="{CBC18245-6191-C44B-A2ED-478F0C6B5BA5}"/>
                </a:ext>
              </a:extLst>
            </p:cNvPr>
            <p:cNvSpPr txBox="1">
              <a:spLocks noChangeArrowheads="1"/>
            </p:cNvSpPr>
            <p:nvPr/>
          </p:nvSpPr>
          <p:spPr bwMode="auto">
            <a:xfrm>
              <a:off x="5036498" y="5518438"/>
              <a:ext cx="4168379" cy="7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wireless WiFi interfaces connected by WiFi base station</a:t>
              </a:r>
            </a:p>
          </p:txBody>
        </p:sp>
        <p:cxnSp>
          <p:nvCxnSpPr>
            <p:cNvPr id="127" name="Straight Connector 90">
              <a:extLst>
                <a:ext uri="{FF2B5EF4-FFF2-40B4-BE49-F238E27FC236}">
                  <a16:creationId xmlns:a16="http://schemas.microsoft.com/office/drawing/2014/main" id="{56427654-2312-7947-B2CE-AE26D8B03643}"/>
                </a:ext>
              </a:extLst>
            </p:cNvPr>
            <p:cNvCxnSpPr>
              <a:cxnSpLocks noChangeShapeType="1"/>
            </p:cNvCxnSpPr>
            <p:nvPr/>
          </p:nvCxnSpPr>
          <p:spPr bwMode="auto">
            <a:xfrm flipV="1">
              <a:off x="6850795" y="4241577"/>
              <a:ext cx="0" cy="1289090"/>
            </a:xfrm>
            <a:prstGeom prst="line">
              <a:avLst/>
            </a:prstGeom>
            <a:noFill/>
            <a:ln w="12700">
              <a:solidFill>
                <a:srgbClr val="C00000"/>
              </a:solidFill>
              <a:round/>
              <a:headEnd/>
              <a:tailEnd/>
            </a:ln>
            <a:extLst>
              <a:ext uri="{909E8E84-426E-40DD-AFC4-6F175D3DCCD1}">
                <a14:hiddenFill xmlns:a14="http://schemas.microsoft.com/office/drawing/2010/main">
                  <a:noFill/>
                </a14:hiddenFill>
              </a:ext>
            </a:extLst>
          </p:spPr>
        </p:cxnSp>
      </p:grpSp>
      <p:sp>
        <p:nvSpPr>
          <p:cNvPr id="128" name="TextBox 127">
            <a:extLst>
              <a:ext uri="{FF2B5EF4-FFF2-40B4-BE49-F238E27FC236}">
                <a16:creationId xmlns:a16="http://schemas.microsoft.com/office/drawing/2014/main" id="{09A41BCF-31EA-6747-9E6D-B126CC7538E3}"/>
              </a:ext>
            </a:extLst>
          </p:cNvPr>
          <p:cNvSpPr txBox="1">
            <a:spLocks noChangeArrowheads="1"/>
          </p:cNvSpPr>
          <p:nvPr/>
        </p:nvSpPr>
        <p:spPr bwMode="auto">
          <a:xfrm>
            <a:off x="1329751" y="4355476"/>
            <a:ext cx="43215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For now: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don</a:t>
            </a:r>
            <a:r>
              <a:rPr kumimoji="0" lang="fr-FR"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need to worry about how one interface is connected to another (with no intervening router)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865822" y="1784294"/>
            <a:ext cx="3069150" cy="1444428"/>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Tree>
    <p:extLst>
      <p:ext uri="{BB962C8B-B14F-4D97-AF65-F5344CB8AC3E}">
        <p14:creationId xmlns:p14="http://schemas.microsoft.com/office/powerpoint/2010/main" val="25907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dissolv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8"/>
                                        </p:tgtEl>
                                        <p:attrNameLst>
                                          <p:attrName>style.visibility</p:attrName>
                                        </p:attrNameLst>
                                      </p:cBhvr>
                                      <p:to>
                                        <p:strVal val="visible"/>
                                      </p:to>
                                    </p:set>
                                    <p:animEffect transition="in" filter="dissolve">
                                      <p:cBhvr>
                                        <p:cTn id="20" dur="500"/>
                                        <p:tgtEl>
                                          <p:spTgt spid="128"/>
                                        </p:tgtEl>
                                      </p:cBhvr>
                                    </p:animEffect>
                                  </p:childTnLst>
                                </p:cTn>
                              </p:par>
                              <p:par>
                                <p:cTn id="21" presetID="9" presetClass="exit" presetSubtype="0" fill="hold" nodeType="withEffect">
                                  <p:stCondLst>
                                    <p:cond delay="0"/>
                                  </p:stCondLst>
                                  <p:childTnLst>
                                    <p:animEffect transition="out" filter="dissolve">
                                      <p:cBhvr>
                                        <p:cTn id="22" dur="500"/>
                                        <p:tgtEl>
                                          <p:spTgt spid="83"/>
                                        </p:tgtEl>
                                      </p:cBhvr>
                                    </p:animEffect>
                                    <p:set>
                                      <p:cBhvr>
                                        <p:cTn id="23" dur="1" fill="hold">
                                          <p:stCondLst>
                                            <p:cond delay="499"/>
                                          </p:stCondLst>
                                        </p:cTn>
                                        <p:tgtEl>
                                          <p:spTgt spid="83"/>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89"/>
                                        </p:tgtEl>
                                      </p:cBhvr>
                                    </p:animEffect>
                                    <p:set>
                                      <p:cBhvr>
                                        <p:cTn id="26" dur="1" fill="hold">
                                          <p:stCondLst>
                                            <p:cond delay="499"/>
                                          </p:stCondLst>
                                        </p:cTn>
                                        <p:tgtEl>
                                          <p:spTgt spid="89"/>
                                        </p:tgtEl>
                                        <p:attrNameLst>
                                          <p:attrName>style.visibility</p:attrName>
                                        </p:attrNameLst>
                                      </p:cBhvr>
                                      <p:to>
                                        <p:strVal val="hidden"/>
                                      </p:to>
                                    </p:set>
                                  </p:childTnLst>
                                </p:cTn>
                              </p:par>
                              <p:par>
                                <p:cTn id="27" presetID="9" presetClass="exit" presetSubtype="0" fill="hold" nodeType="withEffect">
                                  <p:stCondLst>
                                    <p:cond delay="0"/>
                                  </p:stCondLst>
                                  <p:childTnLst>
                                    <p:animEffect transition="out" filter="dissolve">
                                      <p:cBhvr>
                                        <p:cTn id="28" dur="500"/>
                                        <p:tgtEl>
                                          <p:spTgt spid="12"/>
                                        </p:tgtEl>
                                      </p:cBhvr>
                                    </p:animEffect>
                                    <p:set>
                                      <p:cBhvr>
                                        <p:cTn id="2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982</Words>
  <Application>Microsoft Macintosh PowerPoint</Application>
  <PresentationFormat>Widescreen</PresentationFormat>
  <Paragraphs>393</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ＭＳ Ｐゴシック</vt:lpstr>
      <vt:lpstr>ＭＳ Ｐゴシック</vt:lpstr>
      <vt:lpstr>Arial</vt:lpstr>
      <vt:lpstr>Calibri</vt:lpstr>
      <vt:lpstr>Comic Sans MS</vt:lpstr>
      <vt:lpstr>Courier New</vt:lpstr>
      <vt:lpstr>Gill Sans MT</vt:lpstr>
      <vt:lpstr>Times</vt:lpstr>
      <vt:lpstr>Times New Roman</vt:lpstr>
      <vt:lpstr>Wingdings</vt:lpstr>
      <vt:lpstr>ZapfDingbats</vt:lpstr>
      <vt:lpstr>Office Theme</vt:lpstr>
      <vt:lpstr>Week7-Lec1</vt:lpstr>
      <vt:lpstr>Network layer: our goals</vt:lpstr>
      <vt:lpstr>Network layer: “data plane” roadmap</vt:lpstr>
      <vt:lpstr>Network-layer  services and protocols</vt:lpstr>
      <vt:lpstr>Network service model</vt:lpstr>
      <vt:lpstr>Network-layer service model</vt:lpstr>
      <vt:lpstr>Network-layer service model</vt:lpstr>
      <vt:lpstr>Network layer: data plane, control plane</vt:lpstr>
      <vt:lpstr>Router interfaces</vt:lpstr>
      <vt:lpstr>Per-router control plane</vt:lpstr>
      <vt:lpstr>Two key network-layer functions</vt:lpstr>
      <vt:lpstr>Destination-based forwarding</vt:lpstr>
      <vt:lpstr>Longest prefix matching</vt:lpstr>
      <vt:lpstr>Longest prefix matching</vt:lpstr>
      <vt:lpstr>Longest prefix matching</vt:lpstr>
      <vt:lpstr>Longest prefix matching</vt:lpstr>
      <vt:lpstr>Longest prefix matching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Week7-Lec1</dc:title>
  <dc:creator>Microsoft Office User</dc:creator>
  <cp:lastModifiedBy>Microsoft Office User</cp:lastModifiedBy>
  <cp:revision>9</cp:revision>
  <dcterms:created xsi:type="dcterms:W3CDTF">2023-09-11T05:01:14Z</dcterms:created>
  <dcterms:modified xsi:type="dcterms:W3CDTF">2023-09-11T05:21:43Z</dcterms:modified>
</cp:coreProperties>
</file>