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1055" r:id="rId3"/>
    <p:sldId id="541" r:id="rId4"/>
    <p:sldId id="542" r:id="rId5"/>
    <p:sldId id="543" r:id="rId6"/>
    <p:sldId id="1238" r:id="rId7"/>
    <p:sldId id="1058" r:id="rId8"/>
    <p:sldId id="1240" r:id="rId9"/>
    <p:sldId id="1066" r:id="rId10"/>
    <p:sldId id="1062" r:id="rId11"/>
    <p:sldId id="1063" r:id="rId12"/>
    <p:sldId id="1239" r:id="rId13"/>
    <p:sldId id="1064" r:id="rId14"/>
    <p:sldId id="546" r:id="rId15"/>
    <p:sldId id="1203" r:id="rId16"/>
    <p:sldId id="1067" r:id="rId17"/>
    <p:sldId id="548" r:id="rId18"/>
    <p:sldId id="545" r:id="rId19"/>
    <p:sldId id="1068" r:id="rId20"/>
    <p:sldId id="1069" r:id="rId21"/>
    <p:sldId id="1070" r:id="rId22"/>
    <p:sldId id="1071" r:id="rId23"/>
    <p:sldId id="10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AB39C-CEA2-41A9-B13B-75FAAC8F85D8}" type="datetimeFigureOut">
              <a:rPr lang="en-IN" smtClean="0"/>
              <a:t>13/09/23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CB009-95BE-4255-8D70-960462C15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1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7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C1EC7E7A-5213-369F-2C35-9655F1C2A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748A9264-E250-ED59-D959-0D94FCB10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674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C1EC7E7A-5213-369F-2C35-9655F1C2A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748A9264-E250-ED59-D959-0D94FCB10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14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677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14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78E7ACFE-FFB6-808B-3200-B4471A52B1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F6C854CA-B661-B7C3-7DD8-1C9EEA7D2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18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06D71BBB-306A-B880-557F-49E15777BF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1ACC9BED-3687-5741-7346-106CC35CE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576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336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541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88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9E9F16A1-BCA8-455F-DBC2-E71226E0F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249FB786-49B5-5567-3ACB-5841E0F7D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might think that more buffering is a good thing.  Buffering is a bit like salt—just the right amount of salt makes food better, but too much makes it inedible!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314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671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E592CAF1-114D-6C84-3498-1813BC97DA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AE3F9AE0-E244-6CB4-EEB7-70524D08F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0FD5CB1C-D04A-F8BF-F508-7B501086FA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C0025070-6C33-6B48-233D-550E4383E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Green box is a physical layer responsible for receiving bit level transmission.  Copper, fiber wireless.</a:t>
            </a:r>
          </a:p>
          <a:p>
            <a:r>
              <a:rPr lang="en-US" dirty="0"/>
              <a:t>Link layer in blue – bit assemble into Ethernet frame.   We will discuss this in details in chapter 6.  </a:t>
            </a:r>
          </a:p>
          <a:p>
            <a:r>
              <a:rPr lang="en-US" dirty="0"/>
              <a:t>But most critical one, is here.  Lookup, forwarding function.    Lookup and forward is “Match plus action” behavior.  </a:t>
            </a:r>
          </a:p>
          <a:p>
            <a:r>
              <a:rPr lang="en-US" dirty="0"/>
              <a:t>GOAL – processing at “line speed”,  otherwise, buffer will be full and packet will be lost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71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858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194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169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04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E876-CC02-877C-F591-61D3B6E48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E017-1D1E-D490-FB44-36FD6F000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8673-4344-F08C-3983-D2E34496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13/09/23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B658-B856-A9AA-0DFD-3869CA20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326F-E4DF-1BE7-7ACE-D7FA784D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85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73E8-86C7-3AC8-83BA-FE25368F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8407B-3EB4-605C-E91F-D215C5358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DC7B-15E4-1FEE-A6D9-DE2FC6FE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13/09/23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FC1E-A3F5-5CBC-7D53-3A99C423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83B08-0A08-E26D-B589-6779A921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75200-6EFC-DF19-3634-D392D2155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0F8CD-78D5-85BA-9A88-DD95B1B59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3BF58-2A62-9000-7E70-15ED60A1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13/09/23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653B1-2783-156B-2675-812FF6BC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3B19F-D87F-CB68-35CE-5D8D5EE9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1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82B6-287B-8DFB-A4DC-51E3AC70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5BD1-3FD4-900E-094D-A0AD15DE5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4EAE9-BC2E-37A7-FD81-D598D31C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13/09/23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67800-5C6B-580E-801F-B4B40B91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F860-ADBA-9AAF-C9B0-7A56ABC9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3A68-5E6D-0601-1D12-375E642C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B74E8-09F5-9A97-EC82-2FCBBC84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B241-E69F-B2BA-83A4-3C67EE0C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13/09/23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4DE3-7EE2-6B15-B1AD-A77F43FD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1857-47D8-273F-9B1E-BA876755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68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4712-3EBC-60FF-C4BD-FDCB0BFB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4901-B8D4-0E0C-9062-A64F45BDF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BE4D7-595F-AC08-4DEC-ED4E4D622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9754E-00AA-6D89-1C1D-8DDBD665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13/09/23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4C6DE-8F3A-A6A1-CA8B-7F13795F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DC995-8B1D-8001-4C8E-AA0E92B9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3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7DE7-9428-1F12-8FEC-5E4CDD6A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61B16-C371-79D2-AB24-97E8CABB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A69BE-3B47-1262-5189-67932BC6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8C419-A316-D6A0-B578-AEB338FF4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48EB1-D562-038D-F5F7-C6EEE8EA5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82373-F2D4-A279-E7BD-BFB104E8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13/09/23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49CFF-45EB-C94B-3FEE-42C5DB1A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9CAA5-DAC2-8238-90EB-612D053B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0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AA39-CFE1-DBCB-9C34-9633D124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3318D-121C-298E-A196-B0B5EDF6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13/09/23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8C679-0159-8B12-6921-C25091B2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AB14A-93FC-4185-122E-36B707E7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30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CC2F2-CBF7-566F-518C-38D9FF6E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13/09/23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B0220-6F3D-1CA4-6B3F-8A5DD625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12455-5538-35AD-983E-9CD1F35E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23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D0ED-AE27-A1AD-7242-9CD35FF3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A6FA-F9B8-8C13-EB52-0E8EAA55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D0058-E5DE-AB28-54B1-D28B0B183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6D95C-E510-BF13-3EB9-067A0B37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13/09/23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EFF21-CE06-EBDE-7F71-BAB00C1A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8226-F3A8-5EBB-FBA8-CB4AF552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7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7DBE-FC24-5C76-38E5-51856F82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15BBB-A9AC-A783-4AB5-40586C0DE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E8B20-81BF-5667-97AF-47A39B3FB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9D92D-2044-0A23-5CE5-1D045356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A77-F000-4413-8F06-D47C8027BE84}" type="datetimeFigureOut">
              <a:rPr lang="en-IN" smtClean="0"/>
              <a:t>13/09/23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31E19-E0D7-65EB-0010-64C70224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7F214-C5F2-A1E1-D2EC-6987000C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77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CD3A6-7482-D07E-614E-E1E09E95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822E9-BC1A-2E33-D43F-C48017CBF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85D1-E26F-302E-B078-82709C4A2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77A77-F000-4413-8F06-D47C8027BE84}" type="datetimeFigureOut">
              <a:rPr lang="en-IN" smtClean="0"/>
              <a:t>13/09/23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24F47-287D-E6EE-E259-B0AFAEF05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CCD3-6E1C-D54C-9428-0A567CA29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C289-F4EF-43F3-B544-868686C76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277A-173B-0C75-25E3-A38054596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Week 7-Lec2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53F4D-A944-0519-4744-B1E7CCE4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Router internals</a:t>
            </a:r>
          </a:p>
        </p:txBody>
      </p:sp>
    </p:spTree>
    <p:extLst>
      <p:ext uri="{BB962C8B-B14F-4D97-AF65-F5344CB8AC3E}">
        <p14:creationId xmlns:p14="http://schemas.microsoft.com/office/powerpoint/2010/main" val="138549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Switching fabrics</a:t>
            </a:r>
            <a:endParaRPr lang="en-US" sz="4800" dirty="0"/>
          </a:p>
        </p:txBody>
      </p:sp>
      <p:grpSp>
        <p:nvGrpSpPr>
          <p:cNvPr id="311" name="Group 80">
            <a:extLst>
              <a:ext uri="{FF2B5EF4-FFF2-40B4-BE49-F238E27FC236}">
                <a16:creationId xmlns:a16="http://schemas.microsoft.com/office/drawing/2014/main" id="{3ECBEF50-5AB0-494A-8A71-7779C83BEB48}"/>
              </a:ext>
            </a:extLst>
          </p:cNvPr>
          <p:cNvGrpSpPr>
            <a:grpSpLocks/>
          </p:cNvGrpSpPr>
          <p:nvPr/>
        </p:nvGrpSpPr>
        <p:grpSpPr bwMode="auto">
          <a:xfrm>
            <a:off x="4769281" y="4484392"/>
            <a:ext cx="1093120" cy="215900"/>
            <a:chOff x="876" y="2800"/>
            <a:chExt cx="788" cy="175"/>
          </a:xfrm>
        </p:grpSpPr>
        <p:sp>
          <p:nvSpPr>
            <p:cNvPr id="312" name="Rectangle 81">
              <a:extLst>
                <a:ext uri="{FF2B5EF4-FFF2-40B4-BE49-F238E27FC236}">
                  <a16:creationId xmlns:a16="http://schemas.microsoft.com/office/drawing/2014/main" id="{37D52850-F316-4144-A0B4-19C304D68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Rectangle 82">
              <a:extLst>
                <a:ext uri="{FF2B5EF4-FFF2-40B4-BE49-F238E27FC236}">
                  <a16:creationId xmlns:a16="http://schemas.microsoft.com/office/drawing/2014/main" id="{69439B26-261D-744E-9369-27374726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Rectangle 83">
              <a:extLst>
                <a:ext uri="{FF2B5EF4-FFF2-40B4-BE49-F238E27FC236}">
                  <a16:creationId xmlns:a16="http://schemas.microsoft.com/office/drawing/2014/main" id="{1B510572-6B31-7748-A75A-BF9B27F84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Rectangle 84">
              <a:extLst>
                <a:ext uri="{FF2B5EF4-FFF2-40B4-BE49-F238E27FC236}">
                  <a16:creationId xmlns:a16="http://schemas.microsoft.com/office/drawing/2014/main" id="{09923AAC-D18D-164E-B81F-A06E6E34C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Line 85">
              <a:extLst>
                <a:ext uri="{FF2B5EF4-FFF2-40B4-BE49-F238E27FC236}">
                  <a16:creationId xmlns:a16="http://schemas.microsoft.com/office/drawing/2014/main" id="{7260ED2A-03CA-CD4D-ADAC-6C8DFBED0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" y="2887"/>
              <a:ext cx="7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7" name="Group 86">
            <a:extLst>
              <a:ext uri="{FF2B5EF4-FFF2-40B4-BE49-F238E27FC236}">
                <a16:creationId xmlns:a16="http://schemas.microsoft.com/office/drawing/2014/main" id="{BE86221D-4C38-2645-B32F-F1F6D4B5168D}"/>
              </a:ext>
            </a:extLst>
          </p:cNvPr>
          <p:cNvGrpSpPr>
            <a:grpSpLocks/>
          </p:cNvGrpSpPr>
          <p:nvPr/>
        </p:nvGrpSpPr>
        <p:grpSpPr bwMode="auto">
          <a:xfrm>
            <a:off x="4767694" y="4879680"/>
            <a:ext cx="1094506" cy="215900"/>
            <a:chOff x="876" y="2800"/>
            <a:chExt cx="789" cy="175"/>
          </a:xfrm>
        </p:grpSpPr>
        <p:sp>
          <p:nvSpPr>
            <p:cNvPr id="318" name="Rectangle 87">
              <a:extLst>
                <a:ext uri="{FF2B5EF4-FFF2-40B4-BE49-F238E27FC236}">
                  <a16:creationId xmlns:a16="http://schemas.microsoft.com/office/drawing/2014/main" id="{996C6DCD-B0C9-FD49-B834-5736A5B7D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Rectangle 88">
              <a:extLst>
                <a:ext uri="{FF2B5EF4-FFF2-40B4-BE49-F238E27FC236}">
                  <a16:creationId xmlns:a16="http://schemas.microsoft.com/office/drawing/2014/main" id="{4C49FD79-8AA8-374F-9E0F-16366ADC4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89">
              <a:extLst>
                <a:ext uri="{FF2B5EF4-FFF2-40B4-BE49-F238E27FC236}">
                  <a16:creationId xmlns:a16="http://schemas.microsoft.com/office/drawing/2014/main" id="{30AA73C6-743D-744D-8076-CEB84412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Rectangle 90">
              <a:extLst>
                <a:ext uri="{FF2B5EF4-FFF2-40B4-BE49-F238E27FC236}">
                  <a16:creationId xmlns:a16="http://schemas.microsoft.com/office/drawing/2014/main" id="{4090BF92-DB22-2543-BF40-68E82A14D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Line 91">
              <a:extLst>
                <a:ext uri="{FF2B5EF4-FFF2-40B4-BE49-F238E27FC236}">
                  <a16:creationId xmlns:a16="http://schemas.microsoft.com/office/drawing/2014/main" id="{A9CC5C11-4FA7-CD4B-974B-BE7F20975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" y="2887"/>
              <a:ext cx="7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3" name="Group 92">
            <a:extLst>
              <a:ext uri="{FF2B5EF4-FFF2-40B4-BE49-F238E27FC236}">
                <a16:creationId xmlns:a16="http://schemas.microsoft.com/office/drawing/2014/main" id="{7F0C30F0-93C0-7B41-A148-F2583C432712}"/>
              </a:ext>
            </a:extLst>
          </p:cNvPr>
          <p:cNvGrpSpPr>
            <a:grpSpLocks/>
          </p:cNvGrpSpPr>
          <p:nvPr/>
        </p:nvGrpSpPr>
        <p:grpSpPr bwMode="auto">
          <a:xfrm>
            <a:off x="4762932" y="5306717"/>
            <a:ext cx="1079248" cy="215900"/>
            <a:chOff x="876" y="2800"/>
            <a:chExt cx="778" cy="175"/>
          </a:xfrm>
        </p:grpSpPr>
        <p:sp>
          <p:nvSpPr>
            <p:cNvPr id="324" name="Rectangle 93">
              <a:extLst>
                <a:ext uri="{FF2B5EF4-FFF2-40B4-BE49-F238E27FC236}">
                  <a16:creationId xmlns:a16="http://schemas.microsoft.com/office/drawing/2014/main" id="{FE2D31CC-2899-6644-8262-069C836FE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5" name="Rectangle 94">
              <a:extLst>
                <a:ext uri="{FF2B5EF4-FFF2-40B4-BE49-F238E27FC236}">
                  <a16:creationId xmlns:a16="http://schemas.microsoft.com/office/drawing/2014/main" id="{E084BCAF-AF68-F044-95BA-E9DD3AB8A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6" name="Rectangle 95">
              <a:extLst>
                <a:ext uri="{FF2B5EF4-FFF2-40B4-BE49-F238E27FC236}">
                  <a16:creationId xmlns:a16="http://schemas.microsoft.com/office/drawing/2014/main" id="{21E8CE31-B88B-E249-802C-CD6E7DB90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7" name="Rectangle 96">
              <a:extLst>
                <a:ext uri="{FF2B5EF4-FFF2-40B4-BE49-F238E27FC236}">
                  <a16:creationId xmlns:a16="http://schemas.microsoft.com/office/drawing/2014/main" id="{1D496C77-4D8A-4B49-BD5B-56233FC90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Line 97">
              <a:extLst>
                <a:ext uri="{FF2B5EF4-FFF2-40B4-BE49-F238E27FC236}">
                  <a16:creationId xmlns:a16="http://schemas.microsoft.com/office/drawing/2014/main" id="{A04C69F2-C1EE-854B-B285-27D90EB90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" y="2887"/>
              <a:ext cx="7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29" name="Line 98">
            <a:extLst>
              <a:ext uri="{FF2B5EF4-FFF2-40B4-BE49-F238E27FC236}">
                <a16:creationId xmlns:a16="http://schemas.microsoft.com/office/drawing/2014/main" id="{C1BD91B1-20FC-3B4C-8D6A-F8B58DCC0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8461" y="4492509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0" name="Group 99">
            <a:extLst>
              <a:ext uri="{FF2B5EF4-FFF2-40B4-BE49-F238E27FC236}">
                <a16:creationId xmlns:a16="http://schemas.microsoft.com/office/drawing/2014/main" id="{81F4A5FC-EF4D-2A48-8784-1750FC54BE25}"/>
              </a:ext>
            </a:extLst>
          </p:cNvPr>
          <p:cNvGrpSpPr>
            <a:grpSpLocks/>
          </p:cNvGrpSpPr>
          <p:nvPr/>
        </p:nvGrpSpPr>
        <p:grpSpPr bwMode="auto">
          <a:xfrm>
            <a:off x="5956300" y="4501349"/>
            <a:ext cx="1030288" cy="215900"/>
            <a:chOff x="367" y="3463"/>
            <a:chExt cx="649" cy="136"/>
          </a:xfrm>
        </p:grpSpPr>
        <p:sp>
          <p:nvSpPr>
            <p:cNvPr id="331" name="Rectangle 100">
              <a:extLst>
                <a:ext uri="{FF2B5EF4-FFF2-40B4-BE49-F238E27FC236}">
                  <a16:creationId xmlns:a16="http://schemas.microsoft.com/office/drawing/2014/main" id="{2FA335FE-AECE-F547-B1ED-C257408CF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Rectangle 101">
              <a:extLst>
                <a:ext uri="{FF2B5EF4-FFF2-40B4-BE49-F238E27FC236}">
                  <a16:creationId xmlns:a16="http://schemas.microsoft.com/office/drawing/2014/main" id="{5F80436E-3841-8349-8966-AB341E01A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02">
              <a:extLst>
                <a:ext uri="{FF2B5EF4-FFF2-40B4-BE49-F238E27FC236}">
                  <a16:creationId xmlns:a16="http://schemas.microsoft.com/office/drawing/2014/main" id="{36262B26-2B10-664E-B485-2B0BF6B95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Rectangle 103">
              <a:extLst>
                <a:ext uri="{FF2B5EF4-FFF2-40B4-BE49-F238E27FC236}">
                  <a16:creationId xmlns:a16="http://schemas.microsoft.com/office/drawing/2014/main" id="{B2511842-B5CE-E242-9E79-819A629F7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Line 104">
              <a:extLst>
                <a:ext uri="{FF2B5EF4-FFF2-40B4-BE49-F238E27FC236}">
                  <a16:creationId xmlns:a16="http://schemas.microsoft.com/office/drawing/2014/main" id="{CAAFBF8F-0301-0F4D-9DF5-B3DD1EC8C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" y="3527"/>
              <a:ext cx="6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6" name="Group 105">
            <a:extLst>
              <a:ext uri="{FF2B5EF4-FFF2-40B4-BE49-F238E27FC236}">
                <a16:creationId xmlns:a16="http://schemas.microsoft.com/office/drawing/2014/main" id="{7BFAB449-E2DA-3147-849E-09A6366B098F}"/>
              </a:ext>
            </a:extLst>
          </p:cNvPr>
          <p:cNvGrpSpPr>
            <a:grpSpLocks/>
          </p:cNvGrpSpPr>
          <p:nvPr/>
        </p:nvGrpSpPr>
        <p:grpSpPr bwMode="auto">
          <a:xfrm>
            <a:off x="5946775" y="4893462"/>
            <a:ext cx="1044574" cy="215900"/>
            <a:chOff x="358" y="3463"/>
            <a:chExt cx="658" cy="136"/>
          </a:xfrm>
        </p:grpSpPr>
        <p:sp>
          <p:nvSpPr>
            <p:cNvPr id="337" name="Rectangle 106">
              <a:extLst>
                <a:ext uri="{FF2B5EF4-FFF2-40B4-BE49-F238E27FC236}">
                  <a16:creationId xmlns:a16="http://schemas.microsoft.com/office/drawing/2014/main" id="{9C435B71-B7F9-FB4C-83FD-6F3745D78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07">
              <a:extLst>
                <a:ext uri="{FF2B5EF4-FFF2-40B4-BE49-F238E27FC236}">
                  <a16:creationId xmlns:a16="http://schemas.microsoft.com/office/drawing/2014/main" id="{09CF7D3E-B128-CD40-817F-B76520EE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108">
              <a:extLst>
                <a:ext uri="{FF2B5EF4-FFF2-40B4-BE49-F238E27FC236}">
                  <a16:creationId xmlns:a16="http://schemas.microsoft.com/office/drawing/2014/main" id="{86FC5905-2FC0-E848-B8C8-C68F4ACE3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Rectangle 109">
              <a:extLst>
                <a:ext uri="{FF2B5EF4-FFF2-40B4-BE49-F238E27FC236}">
                  <a16:creationId xmlns:a16="http://schemas.microsoft.com/office/drawing/2014/main" id="{D25B9F48-5027-6E4E-BF5B-3A43EB204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Line 110">
              <a:extLst>
                <a:ext uri="{FF2B5EF4-FFF2-40B4-BE49-F238E27FC236}">
                  <a16:creationId xmlns:a16="http://schemas.microsoft.com/office/drawing/2014/main" id="{9C3B50DE-BC7E-DC41-A996-2C8F99ABF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" y="3527"/>
              <a:ext cx="6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42" name="Group 111">
            <a:extLst>
              <a:ext uri="{FF2B5EF4-FFF2-40B4-BE49-F238E27FC236}">
                <a16:creationId xmlns:a16="http://schemas.microsoft.com/office/drawing/2014/main" id="{7DF99D71-DDE6-BB4A-B28F-8F67E7B81B51}"/>
              </a:ext>
            </a:extLst>
          </p:cNvPr>
          <p:cNvGrpSpPr>
            <a:grpSpLocks/>
          </p:cNvGrpSpPr>
          <p:nvPr/>
        </p:nvGrpSpPr>
        <p:grpSpPr bwMode="auto">
          <a:xfrm>
            <a:off x="5945368" y="5315556"/>
            <a:ext cx="1046163" cy="215900"/>
            <a:chOff x="357" y="3463"/>
            <a:chExt cx="659" cy="136"/>
          </a:xfrm>
        </p:grpSpPr>
        <p:sp>
          <p:nvSpPr>
            <p:cNvPr id="343" name="Rectangle 112">
              <a:extLst>
                <a:ext uri="{FF2B5EF4-FFF2-40B4-BE49-F238E27FC236}">
                  <a16:creationId xmlns:a16="http://schemas.microsoft.com/office/drawing/2014/main" id="{DADCADDA-AA8E-4A44-881D-9DC07838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Rectangle 113">
              <a:extLst>
                <a:ext uri="{FF2B5EF4-FFF2-40B4-BE49-F238E27FC236}">
                  <a16:creationId xmlns:a16="http://schemas.microsoft.com/office/drawing/2014/main" id="{7B071F8D-7A94-0545-B654-6656D361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Rectangle 114">
              <a:extLst>
                <a:ext uri="{FF2B5EF4-FFF2-40B4-BE49-F238E27FC236}">
                  <a16:creationId xmlns:a16="http://schemas.microsoft.com/office/drawing/2014/main" id="{030036A2-20DE-2444-AEBC-ED30EF2E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Rectangle 115">
              <a:extLst>
                <a:ext uri="{FF2B5EF4-FFF2-40B4-BE49-F238E27FC236}">
                  <a16:creationId xmlns:a16="http://schemas.microsoft.com/office/drawing/2014/main" id="{618626AC-F6A7-144F-9ECD-C4110EE9D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Line 116">
              <a:extLst>
                <a:ext uri="{FF2B5EF4-FFF2-40B4-BE49-F238E27FC236}">
                  <a16:creationId xmlns:a16="http://schemas.microsoft.com/office/drawing/2014/main" id="{75B1015E-550F-F445-8AAB-4865BC07F6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" y="3527"/>
              <a:ext cx="6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48" name="Text Box 117">
            <a:extLst>
              <a:ext uri="{FF2B5EF4-FFF2-40B4-BE49-F238E27FC236}">
                <a16:creationId xmlns:a16="http://schemas.microsoft.com/office/drawing/2014/main" id="{65D98CB2-870D-B84B-9B0C-A2C174F40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477" y="5835029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7B28A1-7CC4-EC46-9F15-0A766D5FA67A}"/>
              </a:ext>
            </a:extLst>
          </p:cNvPr>
          <p:cNvGrpSpPr/>
          <p:nvPr/>
        </p:nvGrpSpPr>
        <p:grpSpPr>
          <a:xfrm>
            <a:off x="1186899" y="4439064"/>
            <a:ext cx="2798763" cy="1752600"/>
            <a:chOff x="1968777" y="4452316"/>
            <a:chExt cx="2798763" cy="1752600"/>
          </a:xfrm>
        </p:grpSpPr>
        <p:grpSp>
          <p:nvGrpSpPr>
            <p:cNvPr id="272" name="Group 30">
              <a:extLst>
                <a:ext uri="{FF2B5EF4-FFF2-40B4-BE49-F238E27FC236}">
                  <a16:creationId xmlns:a16="http://schemas.microsoft.com/office/drawing/2014/main" id="{3C7C2E39-B8FC-2E4E-8EA7-9980DBE08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1177" y="4534866"/>
              <a:ext cx="890588" cy="215900"/>
              <a:chOff x="876" y="2800"/>
              <a:chExt cx="642" cy="175"/>
            </a:xfrm>
          </p:grpSpPr>
          <p:sp>
            <p:nvSpPr>
              <p:cNvPr id="273" name="Rectangle 7">
                <a:extLst>
                  <a:ext uri="{FF2B5EF4-FFF2-40B4-BE49-F238E27FC236}">
                    <a16:creationId xmlns:a16="http://schemas.microsoft.com/office/drawing/2014/main" id="{1C7F0720-4AD3-7241-A18F-1322594DD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4" name="Rectangle 8">
                <a:extLst>
                  <a:ext uri="{FF2B5EF4-FFF2-40B4-BE49-F238E27FC236}">
                    <a16:creationId xmlns:a16="http://schemas.microsoft.com/office/drawing/2014/main" id="{6355CF5C-E1D3-BA4C-9C14-531EDEA37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Rectangle 9">
                <a:extLst>
                  <a:ext uri="{FF2B5EF4-FFF2-40B4-BE49-F238E27FC236}">
                    <a16:creationId xmlns:a16="http://schemas.microsoft.com/office/drawing/2014/main" id="{41497BCF-AE4C-5744-A422-5C5FDE760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6" name="Rectangle 10">
                <a:extLst>
                  <a:ext uri="{FF2B5EF4-FFF2-40B4-BE49-F238E27FC236}">
                    <a16:creationId xmlns:a16="http://schemas.microsoft.com/office/drawing/2014/main" id="{BC5034A8-3C30-BA4E-9BC2-0F43C7DAE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Line 11">
                <a:extLst>
                  <a:ext uri="{FF2B5EF4-FFF2-40B4-BE49-F238E27FC236}">
                    <a16:creationId xmlns:a16="http://schemas.microsoft.com/office/drawing/2014/main" id="{B5DB05AA-F635-D242-8616-F8A3AA123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78" name="Group 45">
              <a:extLst>
                <a:ext uri="{FF2B5EF4-FFF2-40B4-BE49-F238E27FC236}">
                  <a16:creationId xmlns:a16="http://schemas.microsoft.com/office/drawing/2014/main" id="{8F35E416-2B65-1B4A-A2ED-DF0FCBEF83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365" y="4930154"/>
              <a:ext cx="890587" cy="215900"/>
              <a:chOff x="876" y="2800"/>
              <a:chExt cx="642" cy="175"/>
            </a:xfrm>
          </p:grpSpPr>
          <p:sp>
            <p:nvSpPr>
              <p:cNvPr id="279" name="Rectangle 46">
                <a:extLst>
                  <a:ext uri="{FF2B5EF4-FFF2-40B4-BE49-F238E27FC236}">
                    <a16:creationId xmlns:a16="http://schemas.microsoft.com/office/drawing/2014/main" id="{38918ABB-CEF1-BE45-AEE3-24901AE8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0" name="Rectangle 47">
                <a:extLst>
                  <a:ext uri="{FF2B5EF4-FFF2-40B4-BE49-F238E27FC236}">
                    <a16:creationId xmlns:a16="http://schemas.microsoft.com/office/drawing/2014/main" id="{FA6EFB7D-6BC0-FB42-BB60-753DA2C2F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1" name="Rectangle 48">
                <a:extLst>
                  <a:ext uri="{FF2B5EF4-FFF2-40B4-BE49-F238E27FC236}">
                    <a16:creationId xmlns:a16="http://schemas.microsoft.com/office/drawing/2014/main" id="{E6160B5F-9E39-C440-A991-AFCD9768C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2" name="Rectangle 49">
                <a:extLst>
                  <a:ext uri="{FF2B5EF4-FFF2-40B4-BE49-F238E27FC236}">
                    <a16:creationId xmlns:a16="http://schemas.microsoft.com/office/drawing/2014/main" id="{732D2AFE-3597-644A-97A1-28DD2F90A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Line 50">
                <a:extLst>
                  <a:ext uri="{FF2B5EF4-FFF2-40B4-BE49-F238E27FC236}">
                    <a16:creationId xmlns:a16="http://schemas.microsoft.com/office/drawing/2014/main" id="{F3A2C82B-D735-2341-9B29-100DEE8F8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84" name="Group 51">
              <a:extLst>
                <a:ext uri="{FF2B5EF4-FFF2-40B4-BE49-F238E27FC236}">
                  <a16:creationId xmlns:a16="http://schemas.microsoft.com/office/drawing/2014/main" id="{6BA36712-4E6B-3D4E-ABC4-0CE286CF5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602" y="5357191"/>
              <a:ext cx="890588" cy="215900"/>
              <a:chOff x="876" y="2800"/>
              <a:chExt cx="642" cy="175"/>
            </a:xfrm>
          </p:grpSpPr>
          <p:sp>
            <p:nvSpPr>
              <p:cNvPr id="285" name="Rectangle 52">
                <a:extLst>
                  <a:ext uri="{FF2B5EF4-FFF2-40B4-BE49-F238E27FC236}">
                    <a16:creationId xmlns:a16="http://schemas.microsoft.com/office/drawing/2014/main" id="{129DC514-3311-A645-A11D-4FF6C0B87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6" name="Rectangle 53">
                <a:extLst>
                  <a:ext uri="{FF2B5EF4-FFF2-40B4-BE49-F238E27FC236}">
                    <a16:creationId xmlns:a16="http://schemas.microsoft.com/office/drawing/2014/main" id="{E067EF7E-DADF-0B4B-A13F-44B8E3407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Rectangle 54">
                <a:extLst>
                  <a:ext uri="{FF2B5EF4-FFF2-40B4-BE49-F238E27FC236}">
                    <a16:creationId xmlns:a16="http://schemas.microsoft.com/office/drawing/2014/main" id="{9301E58F-0697-8D42-8D86-7240128C5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8" name="Rectangle 55">
                <a:extLst>
                  <a:ext uri="{FF2B5EF4-FFF2-40B4-BE49-F238E27FC236}">
                    <a16:creationId xmlns:a16="http://schemas.microsoft.com/office/drawing/2014/main" id="{91AC650D-8A42-5745-8F86-B02FF0476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Line 56">
                <a:extLst>
                  <a:ext uri="{FF2B5EF4-FFF2-40B4-BE49-F238E27FC236}">
                    <a16:creationId xmlns:a16="http://schemas.microsoft.com/office/drawing/2014/main" id="{F9808253-1247-4A4E-96D0-B5614778E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0" name="Rectangle 57">
              <a:extLst>
                <a:ext uri="{FF2B5EF4-FFF2-40B4-BE49-F238E27FC236}">
                  <a16:creationId xmlns:a16="http://schemas.microsoft.com/office/drawing/2014/main" id="{41269D84-F7BD-3F4B-9EE9-23A8785FC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015" y="4452316"/>
              <a:ext cx="704850" cy="117633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1" name="Group 64">
              <a:extLst>
                <a:ext uri="{FF2B5EF4-FFF2-40B4-BE49-F238E27FC236}">
                  <a16:creationId xmlns:a16="http://schemas.microsoft.com/office/drawing/2014/main" id="{F48BF83F-9F4E-FD44-89AF-AD40F44A1B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627" y="4533279"/>
              <a:ext cx="890588" cy="215900"/>
              <a:chOff x="455" y="3463"/>
              <a:chExt cx="561" cy="136"/>
            </a:xfrm>
          </p:grpSpPr>
          <p:sp>
            <p:nvSpPr>
              <p:cNvPr id="292" name="Rectangle 59">
                <a:extLst>
                  <a:ext uri="{FF2B5EF4-FFF2-40B4-BE49-F238E27FC236}">
                    <a16:creationId xmlns:a16="http://schemas.microsoft.com/office/drawing/2014/main" id="{4E120DDC-4D03-F842-94AF-27555EDB5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Rectangle 60">
                <a:extLst>
                  <a:ext uri="{FF2B5EF4-FFF2-40B4-BE49-F238E27FC236}">
                    <a16:creationId xmlns:a16="http://schemas.microsoft.com/office/drawing/2014/main" id="{3E424F24-DEF2-7747-8B32-D2D41DCCB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61">
                <a:extLst>
                  <a:ext uri="{FF2B5EF4-FFF2-40B4-BE49-F238E27FC236}">
                    <a16:creationId xmlns:a16="http://schemas.microsoft.com/office/drawing/2014/main" id="{FCB1CF36-46B1-EA41-94AF-564D1A453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Rectangle 62">
                <a:extLst>
                  <a:ext uri="{FF2B5EF4-FFF2-40B4-BE49-F238E27FC236}">
                    <a16:creationId xmlns:a16="http://schemas.microsoft.com/office/drawing/2014/main" id="{1B49B267-612F-D84F-B02E-C419C0367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63">
                <a:extLst>
                  <a:ext uri="{FF2B5EF4-FFF2-40B4-BE49-F238E27FC236}">
                    <a16:creationId xmlns:a16="http://schemas.microsoft.com/office/drawing/2014/main" id="{DCB1F4FA-6E22-F34F-B286-A108C325D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97" name="Group 65">
              <a:extLst>
                <a:ext uri="{FF2B5EF4-FFF2-40B4-BE49-F238E27FC236}">
                  <a16:creationId xmlns:a16="http://schemas.microsoft.com/office/drawing/2014/main" id="{719D39D4-FB51-7642-A36C-2BA36F169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4390" y="4925391"/>
              <a:ext cx="890587" cy="215900"/>
              <a:chOff x="455" y="3463"/>
              <a:chExt cx="561" cy="136"/>
            </a:xfrm>
          </p:grpSpPr>
          <p:sp>
            <p:nvSpPr>
              <p:cNvPr id="298" name="Rectangle 66">
                <a:extLst>
                  <a:ext uri="{FF2B5EF4-FFF2-40B4-BE49-F238E27FC236}">
                    <a16:creationId xmlns:a16="http://schemas.microsoft.com/office/drawing/2014/main" id="{95FB090C-CEEB-C642-B6E3-796C33946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Rectangle 67">
                <a:extLst>
                  <a:ext uri="{FF2B5EF4-FFF2-40B4-BE49-F238E27FC236}">
                    <a16:creationId xmlns:a16="http://schemas.microsoft.com/office/drawing/2014/main" id="{90EE24D2-2A23-8A4B-AA6C-77A540AF2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Rectangle 68">
                <a:extLst>
                  <a:ext uri="{FF2B5EF4-FFF2-40B4-BE49-F238E27FC236}">
                    <a16:creationId xmlns:a16="http://schemas.microsoft.com/office/drawing/2014/main" id="{0EE5C8FE-A545-1047-B033-D000FCC81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Rectangle 69">
                <a:extLst>
                  <a:ext uri="{FF2B5EF4-FFF2-40B4-BE49-F238E27FC236}">
                    <a16:creationId xmlns:a16="http://schemas.microsoft.com/office/drawing/2014/main" id="{4875E736-57B1-E048-9DED-51F8EBE44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Line 70">
                <a:extLst>
                  <a:ext uri="{FF2B5EF4-FFF2-40B4-BE49-F238E27FC236}">
                    <a16:creationId xmlns:a16="http://schemas.microsoft.com/office/drawing/2014/main" id="{F1131A5F-4FDC-6741-B569-1128DD469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03" name="Group 71">
              <a:extLst>
                <a:ext uri="{FF2B5EF4-FFF2-40B4-BE49-F238E27FC236}">
                  <a16:creationId xmlns:a16="http://schemas.microsoft.com/office/drawing/2014/main" id="{563249F4-CC55-FB4F-A620-0484EEFEF1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627" y="5352429"/>
              <a:ext cx="890588" cy="215900"/>
              <a:chOff x="455" y="3463"/>
              <a:chExt cx="561" cy="136"/>
            </a:xfrm>
          </p:grpSpPr>
          <p:sp>
            <p:nvSpPr>
              <p:cNvPr id="304" name="Rectangle 72">
                <a:extLst>
                  <a:ext uri="{FF2B5EF4-FFF2-40B4-BE49-F238E27FC236}">
                    <a16:creationId xmlns:a16="http://schemas.microsoft.com/office/drawing/2014/main" id="{C3C1DBA4-7D91-0449-AD0B-AD923E348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73">
                <a:extLst>
                  <a:ext uri="{FF2B5EF4-FFF2-40B4-BE49-F238E27FC236}">
                    <a16:creationId xmlns:a16="http://schemas.microsoft.com/office/drawing/2014/main" id="{0745B999-1569-3C4A-B569-9ACA75633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74">
                <a:extLst>
                  <a:ext uri="{FF2B5EF4-FFF2-40B4-BE49-F238E27FC236}">
                    <a16:creationId xmlns:a16="http://schemas.microsoft.com/office/drawing/2014/main" id="{521FB59F-393E-8043-969B-F33591006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Rectangle 75">
                <a:extLst>
                  <a:ext uri="{FF2B5EF4-FFF2-40B4-BE49-F238E27FC236}">
                    <a16:creationId xmlns:a16="http://schemas.microsoft.com/office/drawing/2014/main" id="{8BDC1A78-9913-4044-AD8A-150F04126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76">
                <a:extLst>
                  <a:ext uri="{FF2B5EF4-FFF2-40B4-BE49-F238E27FC236}">
                    <a16:creationId xmlns:a16="http://schemas.microsoft.com/office/drawing/2014/main" id="{7CD69A6B-8BD5-4A41-B066-4747BB61C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Text Box 78">
              <a:extLst>
                <a:ext uri="{FF2B5EF4-FFF2-40B4-BE49-F238E27FC236}">
                  <a16:creationId xmlns:a16="http://schemas.microsoft.com/office/drawing/2014/main" id="{DA6CCE94-715B-FE44-98B3-B5292404E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327" y="5838204"/>
              <a:ext cx="1009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memory</a:t>
              </a:r>
            </a:p>
          </p:txBody>
        </p:sp>
        <p:sp>
          <p:nvSpPr>
            <p:cNvPr id="310" name="Text Box 79">
              <a:extLst>
                <a:ext uri="{FF2B5EF4-FFF2-40B4-BE49-F238E27FC236}">
                  <a16:creationId xmlns:a16="http://schemas.microsoft.com/office/drawing/2014/main" id="{021CED6C-C2DB-174F-9D8D-6ABDA5614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752" y="4769816"/>
              <a:ext cx="8239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memory</a:t>
              </a:r>
            </a:p>
          </p:txBody>
        </p:sp>
        <p:sp>
          <p:nvSpPr>
            <p:cNvPr id="402" name="Freeform 171">
              <a:extLst>
                <a:ext uri="{FF2B5EF4-FFF2-40B4-BE49-F238E27FC236}">
                  <a16:creationId xmlns:a16="http://schemas.microsoft.com/office/drawing/2014/main" id="{7EB6C5B2-8711-C447-BA49-C9D20140F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777" y="4577729"/>
              <a:ext cx="2798763" cy="412750"/>
            </a:xfrm>
            <a:custGeom>
              <a:avLst/>
              <a:gdLst>
                <a:gd name="T0" fmla="*/ 0 w 1763"/>
                <a:gd name="T1" fmla="*/ 0 h 260"/>
                <a:gd name="T2" fmla="*/ 2147483647 w 1763"/>
                <a:gd name="T3" fmla="*/ 0 h 260"/>
                <a:gd name="T4" fmla="*/ 2147483647 w 1763"/>
                <a:gd name="T5" fmla="*/ 2147483647 h 260"/>
                <a:gd name="T6" fmla="*/ 2147483647 w 1763"/>
                <a:gd name="T7" fmla="*/ 2147483647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3"/>
                <a:gd name="T13" fmla="*/ 0 h 260"/>
                <a:gd name="T14" fmla="*/ 1763 w 1763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3" h="260">
                  <a:moveTo>
                    <a:pt x="0" y="0"/>
                  </a:moveTo>
                  <a:lnTo>
                    <a:pt x="689" y="0"/>
                  </a:lnTo>
                  <a:lnTo>
                    <a:pt x="1054" y="260"/>
                  </a:lnTo>
                  <a:lnTo>
                    <a:pt x="1763" y="26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03" name="Freeform 172">
            <a:extLst>
              <a:ext uri="{FF2B5EF4-FFF2-40B4-BE49-F238E27FC236}">
                <a16:creationId xmlns:a16="http://schemas.microsoft.com/office/drawing/2014/main" id="{FCB8CAB7-7CE5-7648-B2F4-FF9B29F4C17A}"/>
              </a:ext>
            </a:extLst>
          </p:cNvPr>
          <p:cNvSpPr>
            <a:spLocks/>
          </p:cNvSpPr>
          <p:nvPr/>
        </p:nvSpPr>
        <p:spPr bwMode="auto">
          <a:xfrm>
            <a:off x="5019952" y="4547566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1E24DDED-AAB8-1742-BEAA-647483FFA1F1}"/>
              </a:ext>
            </a:extLst>
          </p:cNvPr>
          <p:cNvGrpSpPr/>
          <p:nvPr/>
        </p:nvGrpSpPr>
        <p:grpSpPr>
          <a:xfrm>
            <a:off x="7258217" y="4512159"/>
            <a:ext cx="2854919" cy="2066925"/>
            <a:chOff x="6675121" y="4485654"/>
            <a:chExt cx="2854919" cy="2066925"/>
          </a:xfrm>
        </p:grpSpPr>
        <p:grpSp>
          <p:nvGrpSpPr>
            <p:cNvPr id="349" name="Group 118">
              <a:extLst>
                <a:ext uri="{FF2B5EF4-FFF2-40B4-BE49-F238E27FC236}">
                  <a16:creationId xmlns:a16="http://schemas.microsoft.com/office/drawing/2014/main" id="{2404D93A-580B-0343-A0B1-94D96A295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9465" y="4485654"/>
              <a:ext cx="890587" cy="215900"/>
              <a:chOff x="876" y="2800"/>
              <a:chExt cx="642" cy="175"/>
            </a:xfrm>
          </p:grpSpPr>
          <p:sp>
            <p:nvSpPr>
              <p:cNvPr id="350" name="Rectangle 119">
                <a:extLst>
                  <a:ext uri="{FF2B5EF4-FFF2-40B4-BE49-F238E27FC236}">
                    <a16:creationId xmlns:a16="http://schemas.microsoft.com/office/drawing/2014/main" id="{DEAD9689-A93F-3A40-A1F0-D7AE2D9E4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Rectangle 120">
                <a:extLst>
                  <a:ext uri="{FF2B5EF4-FFF2-40B4-BE49-F238E27FC236}">
                    <a16:creationId xmlns:a16="http://schemas.microsoft.com/office/drawing/2014/main" id="{B3FFEF5C-2CF8-3F48-AA70-FCA4463DD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Rectangle 121">
                <a:extLst>
                  <a:ext uri="{FF2B5EF4-FFF2-40B4-BE49-F238E27FC236}">
                    <a16:creationId xmlns:a16="http://schemas.microsoft.com/office/drawing/2014/main" id="{6DA8F41A-C8D0-E84A-BE1E-E5D24606E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Rectangle 122">
                <a:extLst>
                  <a:ext uri="{FF2B5EF4-FFF2-40B4-BE49-F238E27FC236}">
                    <a16:creationId xmlns:a16="http://schemas.microsoft.com/office/drawing/2014/main" id="{71D1CE81-6E07-EF41-B20A-E71DD5427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Line 123">
                <a:extLst>
                  <a:ext uri="{FF2B5EF4-FFF2-40B4-BE49-F238E27FC236}">
                    <a16:creationId xmlns:a16="http://schemas.microsoft.com/office/drawing/2014/main" id="{FDFD10E9-723C-CD4E-9B1E-C974437C0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55" name="Group 124">
              <a:extLst>
                <a:ext uri="{FF2B5EF4-FFF2-40B4-BE49-F238E27FC236}">
                  <a16:creationId xmlns:a16="http://schemas.microsoft.com/office/drawing/2014/main" id="{531A9996-A8C0-EB41-BF87-89DBD438F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5652" y="4880941"/>
              <a:ext cx="890588" cy="215900"/>
              <a:chOff x="876" y="2800"/>
              <a:chExt cx="642" cy="175"/>
            </a:xfrm>
          </p:grpSpPr>
          <p:sp>
            <p:nvSpPr>
              <p:cNvPr id="356" name="Rectangle 125">
                <a:extLst>
                  <a:ext uri="{FF2B5EF4-FFF2-40B4-BE49-F238E27FC236}">
                    <a16:creationId xmlns:a16="http://schemas.microsoft.com/office/drawing/2014/main" id="{2467BB19-E02A-7B43-9CA4-9F0EB6D87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Rectangle 126">
                <a:extLst>
                  <a:ext uri="{FF2B5EF4-FFF2-40B4-BE49-F238E27FC236}">
                    <a16:creationId xmlns:a16="http://schemas.microsoft.com/office/drawing/2014/main" id="{962D332A-F4A3-2648-892A-BD845A64A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Rectangle 127">
                <a:extLst>
                  <a:ext uri="{FF2B5EF4-FFF2-40B4-BE49-F238E27FC236}">
                    <a16:creationId xmlns:a16="http://schemas.microsoft.com/office/drawing/2014/main" id="{72283283-9F77-C548-B1DC-7BED275E1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9" name="Rectangle 128">
                <a:extLst>
                  <a:ext uri="{FF2B5EF4-FFF2-40B4-BE49-F238E27FC236}">
                    <a16:creationId xmlns:a16="http://schemas.microsoft.com/office/drawing/2014/main" id="{97305BF1-8C59-FD41-8C7C-DBF2671DC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Line 129">
                <a:extLst>
                  <a:ext uri="{FF2B5EF4-FFF2-40B4-BE49-F238E27FC236}">
                    <a16:creationId xmlns:a16="http://schemas.microsoft.com/office/drawing/2014/main" id="{EDA7687B-3958-E947-B115-E7E60D777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61" name="Group 130">
              <a:extLst>
                <a:ext uri="{FF2B5EF4-FFF2-40B4-BE49-F238E27FC236}">
                  <a16:creationId xmlns:a16="http://schemas.microsoft.com/office/drawing/2014/main" id="{1D80AFC0-343E-BE4A-A3A1-7940B6D33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0890" y="5307979"/>
              <a:ext cx="890587" cy="215900"/>
              <a:chOff x="876" y="2800"/>
              <a:chExt cx="642" cy="175"/>
            </a:xfrm>
          </p:grpSpPr>
          <p:sp>
            <p:nvSpPr>
              <p:cNvPr id="362" name="Rectangle 131">
                <a:extLst>
                  <a:ext uri="{FF2B5EF4-FFF2-40B4-BE49-F238E27FC236}">
                    <a16:creationId xmlns:a16="http://schemas.microsoft.com/office/drawing/2014/main" id="{41CC58A8-B68E-884F-BD23-08890CD10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3" name="Rectangle 132">
                <a:extLst>
                  <a:ext uri="{FF2B5EF4-FFF2-40B4-BE49-F238E27FC236}">
                    <a16:creationId xmlns:a16="http://schemas.microsoft.com/office/drawing/2014/main" id="{328A28BC-2B66-004E-8A4C-0C3533209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Rectangle 133">
                <a:extLst>
                  <a:ext uri="{FF2B5EF4-FFF2-40B4-BE49-F238E27FC236}">
                    <a16:creationId xmlns:a16="http://schemas.microsoft.com/office/drawing/2014/main" id="{D3427F60-4900-B545-B8F2-23A9D4F79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5" name="Rectangle 134">
                <a:extLst>
                  <a:ext uri="{FF2B5EF4-FFF2-40B4-BE49-F238E27FC236}">
                    <a16:creationId xmlns:a16="http://schemas.microsoft.com/office/drawing/2014/main" id="{808AFD0A-2342-6644-842D-FE9FD6D74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6" name="Line 135">
                <a:extLst>
                  <a:ext uri="{FF2B5EF4-FFF2-40B4-BE49-F238E27FC236}">
                    <a16:creationId xmlns:a16="http://schemas.microsoft.com/office/drawing/2014/main" id="{AA67B89E-6553-F34F-9540-BB2888CF4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67" name="Group 154">
              <a:extLst>
                <a:ext uri="{FF2B5EF4-FFF2-40B4-BE49-F238E27FC236}">
                  <a16:creationId xmlns:a16="http://schemas.microsoft.com/office/drawing/2014/main" id="{FCB38C9C-3886-1647-B1BB-77C45B97E5F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564840" y="5504829"/>
              <a:ext cx="895350" cy="1035050"/>
              <a:chOff x="2954" y="2776"/>
              <a:chExt cx="564" cy="652"/>
            </a:xfrm>
          </p:grpSpPr>
          <p:grpSp>
            <p:nvGrpSpPr>
              <p:cNvPr id="368" name="Group 136">
                <a:extLst>
                  <a:ext uri="{FF2B5EF4-FFF2-40B4-BE49-F238E27FC236}">
                    <a16:creationId xmlns:a16="http://schemas.microsoft.com/office/drawing/2014/main" id="{EC3B7F3C-2CB6-0642-A702-4D975C6E96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381" name="Rectangle 137">
                  <a:extLst>
                    <a:ext uri="{FF2B5EF4-FFF2-40B4-BE49-F238E27FC236}">
                      <a16:creationId xmlns:a16="http://schemas.microsoft.com/office/drawing/2014/main" id="{333322CF-B6EA-B147-806E-4AA261E430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2" name="Rectangle 138">
                  <a:extLst>
                    <a:ext uri="{FF2B5EF4-FFF2-40B4-BE49-F238E27FC236}">
                      <a16:creationId xmlns:a16="http://schemas.microsoft.com/office/drawing/2014/main" id="{884DB2A1-6022-954E-B68C-90C304DB2F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3" name="Rectangle 139">
                  <a:extLst>
                    <a:ext uri="{FF2B5EF4-FFF2-40B4-BE49-F238E27FC236}">
                      <a16:creationId xmlns:a16="http://schemas.microsoft.com/office/drawing/2014/main" id="{39F0096A-6580-4B46-9B00-336282120F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4" name="Rectangle 140">
                  <a:extLst>
                    <a:ext uri="{FF2B5EF4-FFF2-40B4-BE49-F238E27FC236}">
                      <a16:creationId xmlns:a16="http://schemas.microsoft.com/office/drawing/2014/main" id="{A02D0A4D-FA88-0445-B282-F1BA4FAC99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5" name="Line 141">
                  <a:extLst>
                    <a:ext uri="{FF2B5EF4-FFF2-40B4-BE49-F238E27FC236}">
                      <a16:creationId xmlns:a16="http://schemas.microsoft.com/office/drawing/2014/main" id="{89AD7EED-2D5A-5F4B-82F9-B59964C7D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69" name="Group 142">
                <a:extLst>
                  <a:ext uri="{FF2B5EF4-FFF2-40B4-BE49-F238E27FC236}">
                    <a16:creationId xmlns:a16="http://schemas.microsoft.com/office/drawing/2014/main" id="{971C6EFA-672B-694C-8BB8-27DE8BB10C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376" name="Rectangle 143">
                  <a:extLst>
                    <a:ext uri="{FF2B5EF4-FFF2-40B4-BE49-F238E27FC236}">
                      <a16:creationId xmlns:a16="http://schemas.microsoft.com/office/drawing/2014/main" id="{E55A46DF-72A8-7647-876D-A80F15CE88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7" name="Rectangle 144">
                  <a:extLst>
                    <a:ext uri="{FF2B5EF4-FFF2-40B4-BE49-F238E27FC236}">
                      <a16:creationId xmlns:a16="http://schemas.microsoft.com/office/drawing/2014/main" id="{D24335F7-9D53-044A-AB88-2B9DF89C15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8" name="Rectangle 145">
                  <a:extLst>
                    <a:ext uri="{FF2B5EF4-FFF2-40B4-BE49-F238E27FC236}">
                      <a16:creationId xmlns:a16="http://schemas.microsoft.com/office/drawing/2014/main" id="{6AEA3435-AA43-9F49-9087-3A3338DAFA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9" name="Rectangle 146">
                  <a:extLst>
                    <a:ext uri="{FF2B5EF4-FFF2-40B4-BE49-F238E27FC236}">
                      <a16:creationId xmlns:a16="http://schemas.microsoft.com/office/drawing/2014/main" id="{177A053B-0BAE-0640-AB44-0E043F06D9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0" name="Line 147">
                  <a:extLst>
                    <a:ext uri="{FF2B5EF4-FFF2-40B4-BE49-F238E27FC236}">
                      <a16:creationId xmlns:a16="http://schemas.microsoft.com/office/drawing/2014/main" id="{8AEFB38B-7DDC-9F44-A516-7DAA76A7E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70" name="Group 148">
                <a:extLst>
                  <a:ext uri="{FF2B5EF4-FFF2-40B4-BE49-F238E27FC236}">
                    <a16:creationId xmlns:a16="http://schemas.microsoft.com/office/drawing/2014/main" id="{FD714310-89A4-394D-B783-5EC2CA17AE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371" name="Rectangle 149">
                  <a:extLst>
                    <a:ext uri="{FF2B5EF4-FFF2-40B4-BE49-F238E27FC236}">
                      <a16:creationId xmlns:a16="http://schemas.microsoft.com/office/drawing/2014/main" id="{ADDE511B-C129-9D4B-A35E-5B67168684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Rectangle 150">
                  <a:extLst>
                    <a:ext uri="{FF2B5EF4-FFF2-40B4-BE49-F238E27FC236}">
                      <a16:creationId xmlns:a16="http://schemas.microsoft.com/office/drawing/2014/main" id="{1926829B-5C2B-7B46-AAD2-DCC04D10C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3" name="Rectangle 151">
                  <a:extLst>
                    <a:ext uri="{FF2B5EF4-FFF2-40B4-BE49-F238E27FC236}">
                      <a16:creationId xmlns:a16="http://schemas.microsoft.com/office/drawing/2014/main" id="{5166BAC0-36EC-054B-AEAE-4083E2973B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4" name="Rectangle 152">
                  <a:extLst>
                    <a:ext uri="{FF2B5EF4-FFF2-40B4-BE49-F238E27FC236}">
                      <a16:creationId xmlns:a16="http://schemas.microsoft.com/office/drawing/2014/main" id="{B8D687ED-21A3-5844-8144-FC4568CCB8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5" name="Line 153">
                  <a:extLst>
                    <a:ext uri="{FF2B5EF4-FFF2-40B4-BE49-F238E27FC236}">
                      <a16:creationId xmlns:a16="http://schemas.microsoft.com/office/drawing/2014/main" id="{B0B99B84-F7F0-474D-9C17-F45572185C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386" name="Line 155">
              <a:extLst>
                <a:ext uri="{FF2B5EF4-FFF2-40B4-BE49-F238E27FC236}">
                  <a16:creationId xmlns:a16="http://schemas.microsoft.com/office/drawing/2014/main" id="{03C8D9EA-BBBC-B346-8BF2-359A0A507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0052" y="4592016"/>
              <a:ext cx="10636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7" name="Line 156">
              <a:extLst>
                <a:ext uri="{FF2B5EF4-FFF2-40B4-BE49-F238E27FC236}">
                  <a16:creationId xmlns:a16="http://schemas.microsoft.com/office/drawing/2014/main" id="{A11B99D5-398C-2B4F-8426-2A7897D26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21952" y="4979366"/>
              <a:ext cx="1111250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8" name="Line 157">
              <a:extLst>
                <a:ext uri="{FF2B5EF4-FFF2-40B4-BE49-F238E27FC236}">
                  <a16:creationId xmlns:a16="http://schemas.microsoft.com/office/drawing/2014/main" id="{E19B9C74-C0F9-9C48-96BC-5083BFA42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1952" y="5411166"/>
              <a:ext cx="1101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9" name="Line 158">
              <a:extLst>
                <a:ext uri="{FF2B5EF4-FFF2-40B4-BE49-F238E27FC236}">
                  <a16:creationId xmlns:a16="http://schemas.microsoft.com/office/drawing/2014/main" id="{972BC1ED-3C65-0D48-80B7-F3828BC10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4527" y="4592016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Line 159">
              <a:extLst>
                <a:ext uri="{FF2B5EF4-FFF2-40B4-BE49-F238E27FC236}">
                  <a16:creationId xmlns:a16="http://schemas.microsoft.com/office/drawing/2014/main" id="{C423A751-C773-8948-92DB-5C00303B0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26802" y="4592016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1" name="Line 160">
              <a:extLst>
                <a:ext uri="{FF2B5EF4-FFF2-40B4-BE49-F238E27FC236}">
                  <a16:creationId xmlns:a16="http://schemas.microsoft.com/office/drawing/2014/main" id="{2109E4A3-3D73-694A-B332-08F4B9DB2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3677" y="4582491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2" name="Oval 161">
              <a:extLst>
                <a:ext uri="{FF2B5EF4-FFF2-40B4-BE49-F238E27FC236}">
                  <a16:creationId xmlns:a16="http://schemas.microsoft.com/office/drawing/2014/main" id="{560F0CCD-566F-2848-BC28-48AB5BC46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252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3" name="Oval 162">
              <a:extLst>
                <a:ext uri="{FF2B5EF4-FFF2-40B4-BE49-F238E27FC236}">
                  <a16:creationId xmlns:a16="http://schemas.microsoft.com/office/drawing/2014/main" id="{6B545151-450A-F94D-A4C6-78382BC8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252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4" name="Oval 163">
              <a:extLst>
                <a:ext uri="{FF2B5EF4-FFF2-40B4-BE49-F238E27FC236}">
                  <a16:creationId xmlns:a16="http://schemas.microsoft.com/office/drawing/2014/main" id="{EA145C17-3847-3E48-8C50-06E7F086C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902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5" name="Oval 164">
              <a:extLst>
                <a:ext uri="{FF2B5EF4-FFF2-40B4-BE49-F238E27FC236}">
                  <a16:creationId xmlns:a16="http://schemas.microsoft.com/office/drawing/2014/main" id="{D583174B-E718-A249-BE75-33AB9B1F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8702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Oval 165">
              <a:extLst>
                <a:ext uri="{FF2B5EF4-FFF2-40B4-BE49-F238E27FC236}">
                  <a16:creationId xmlns:a16="http://schemas.microsoft.com/office/drawing/2014/main" id="{FC9B88BE-9FFF-DE40-8BFE-380354604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8702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Oval 166">
              <a:extLst>
                <a:ext uri="{FF2B5EF4-FFF2-40B4-BE49-F238E27FC236}">
                  <a16:creationId xmlns:a16="http://schemas.microsoft.com/office/drawing/2014/main" id="{6F896AF1-2C34-3149-8329-09390CA6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2352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Oval 167">
              <a:extLst>
                <a:ext uri="{FF2B5EF4-FFF2-40B4-BE49-F238E27FC236}">
                  <a16:creationId xmlns:a16="http://schemas.microsoft.com/office/drawing/2014/main" id="{54294AED-0555-D244-94AB-1E755BFB4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9227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Oval 168">
              <a:extLst>
                <a:ext uri="{FF2B5EF4-FFF2-40B4-BE49-F238E27FC236}">
                  <a16:creationId xmlns:a16="http://schemas.microsoft.com/office/drawing/2014/main" id="{89BB0930-936E-2C4A-B203-3AF50935C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9227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0" name="Oval 169">
              <a:extLst>
                <a:ext uri="{FF2B5EF4-FFF2-40B4-BE49-F238E27FC236}">
                  <a16:creationId xmlns:a16="http://schemas.microsoft.com/office/drawing/2014/main" id="{54A896D0-B039-1C43-B23B-699A69438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877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1" name="Text Box 170">
              <a:extLst>
                <a:ext uri="{FF2B5EF4-FFF2-40B4-BE49-F238E27FC236}">
                  <a16:creationId xmlns:a16="http://schemas.microsoft.com/office/drawing/2014/main" id="{D7A7FAC4-A795-2344-B8A6-A06C12033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121" y="5767934"/>
              <a:ext cx="17491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interconnection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404" name="Freeform 173">
              <a:extLst>
                <a:ext uri="{FF2B5EF4-FFF2-40B4-BE49-F238E27FC236}">
                  <a16:creationId xmlns:a16="http://schemas.microsoft.com/office/drawing/2014/main" id="{7731649A-7A0C-FF4B-AE01-BDFE9F590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7077" y="4538041"/>
              <a:ext cx="1543050" cy="2014538"/>
            </a:xfrm>
            <a:custGeom>
              <a:avLst/>
              <a:gdLst>
                <a:gd name="T0" fmla="*/ 0 w 972"/>
                <a:gd name="T1" fmla="*/ 2147483647 h 1266"/>
                <a:gd name="T2" fmla="*/ 2147483647 w 972"/>
                <a:gd name="T3" fmla="*/ 0 h 1266"/>
                <a:gd name="T4" fmla="*/ 2147483647 w 972"/>
                <a:gd name="T5" fmla="*/ 2147483647 h 1266"/>
                <a:gd name="T6" fmla="*/ 0 60000 65536"/>
                <a:gd name="T7" fmla="*/ 0 60000 65536"/>
                <a:gd name="T8" fmla="*/ 0 60000 65536"/>
                <a:gd name="T9" fmla="*/ 0 w 972"/>
                <a:gd name="T10" fmla="*/ 0 h 1266"/>
                <a:gd name="T11" fmla="*/ 972 w 972"/>
                <a:gd name="T12" fmla="*/ 1266 h 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06" name="Content Placeholder 2">
            <a:extLst>
              <a:ext uri="{FF2B5EF4-FFF2-40B4-BE49-F238E27FC236}">
                <a16:creationId xmlns:a16="http://schemas.microsoft.com/office/drawing/2014/main" id="{2B7122AF-D615-5F41-945E-7E1D8CD01EF3}"/>
              </a:ext>
            </a:extLst>
          </p:cNvPr>
          <p:cNvSpPr txBox="1">
            <a:spLocks/>
          </p:cNvSpPr>
          <p:nvPr/>
        </p:nvSpPr>
        <p:spPr>
          <a:xfrm>
            <a:off x="818322" y="3691974"/>
            <a:ext cx="11035748" cy="65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three major types of switching fabrics:</a:t>
            </a:r>
          </a:p>
        </p:txBody>
      </p:sp>
      <p:sp>
        <p:nvSpPr>
          <p:cNvPr id="412" name="Content Placeholder 2">
            <a:extLst>
              <a:ext uri="{FF2B5EF4-FFF2-40B4-BE49-F238E27FC236}">
                <a16:creationId xmlns:a16="http://schemas.microsoft.com/office/drawing/2014/main" id="{B6082DFD-51BE-9044-ABA0-EB366AEB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1379472"/>
            <a:ext cx="11035748" cy="634860"/>
          </a:xfrm>
        </p:spPr>
        <p:txBody>
          <a:bodyPr>
            <a:normAutofit/>
          </a:bodyPr>
          <a:lstStyle/>
          <a:p>
            <a:pPr indent="-287338">
              <a:buFont typeface="Wingdings" charset="2"/>
              <a:buChar char="§"/>
              <a:defRPr/>
            </a:pPr>
            <a:r>
              <a:rPr lang="en-US" sz="3200" dirty="0"/>
              <a:t>transfer packet from input link to appropriate output link</a:t>
            </a:r>
          </a:p>
          <a:p>
            <a:pPr indent="-287338">
              <a:buFont typeface="Wingdings" charset="2"/>
              <a:buChar char="§"/>
              <a:defRPr/>
            </a:pPr>
            <a:endParaRPr lang="en-US" dirty="0"/>
          </a:p>
        </p:txBody>
      </p:sp>
      <p:sp>
        <p:nvSpPr>
          <p:cNvPr id="413" name="Content Placeholder 2">
            <a:extLst>
              <a:ext uri="{FF2B5EF4-FFF2-40B4-BE49-F238E27FC236}">
                <a16:creationId xmlns:a16="http://schemas.microsoft.com/office/drawing/2014/main" id="{A6F34ABD-FD08-FA48-8F01-C889297B0D8A}"/>
              </a:ext>
            </a:extLst>
          </p:cNvPr>
          <p:cNvSpPr txBox="1">
            <a:spLocks/>
          </p:cNvSpPr>
          <p:nvPr/>
        </p:nvSpPr>
        <p:spPr>
          <a:xfrm>
            <a:off x="805070" y="1889680"/>
            <a:ext cx="11035748" cy="2317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switching rate: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rate at which packets can be transfer from inputs to outputs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often measured as multiple of input/output line rate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inputs: switching rate N times line rate desirable</a:t>
            </a:r>
          </a:p>
        </p:txBody>
      </p:sp>
      <p:sp>
        <p:nvSpPr>
          <p:cNvPr id="141" name="Slide Number Placeholder 4">
            <a:extLst>
              <a:ext uri="{FF2B5EF4-FFF2-40B4-BE49-F238E27FC236}">
                <a16:creationId xmlns:a16="http://schemas.microsoft.com/office/drawing/2014/main" id="{82EC96B9-9A8B-1444-8EB6-680BED473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2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1128-B8E1-7C40-B73B-BD6D4E18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5" y="1472236"/>
            <a:ext cx="11287539" cy="2768460"/>
          </a:xfrm>
        </p:spPr>
        <p:txBody>
          <a:bodyPr>
            <a:normAutofit/>
          </a:bodyPr>
          <a:lstStyle/>
          <a:p>
            <a:pPr marL="234950" indent="-234950">
              <a:buNone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first generation routers:</a:t>
            </a:r>
          </a:p>
          <a:p>
            <a:pPr marL="404813" indent="-287338"/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traditional computers with switching under direct control of CPU</a:t>
            </a:r>
          </a:p>
          <a:p>
            <a:pPr marL="404813" indent="-287338"/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 copied to system’</a:t>
            </a:r>
            <a:r>
              <a:rPr lang="en-US" altLang="ja-JP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memory</a:t>
            </a:r>
          </a:p>
          <a:p>
            <a:pPr marL="404813" indent="-287338"/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speed limited by memory bandwidth (2 bus crossings per datagram)</a:t>
            </a:r>
            <a:endParaRPr lang="en-US" altLang="en-US" sz="20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Switching via memory</a:t>
            </a:r>
            <a:endParaRPr lang="en-US" sz="4800" dirty="0"/>
          </a:p>
        </p:txBody>
      </p:sp>
      <p:grpSp>
        <p:nvGrpSpPr>
          <p:cNvPr id="172" name="Group 42">
            <a:extLst>
              <a:ext uri="{FF2B5EF4-FFF2-40B4-BE49-F238E27FC236}">
                <a16:creationId xmlns:a16="http://schemas.microsoft.com/office/drawing/2014/main" id="{F2B5464E-F88B-A642-84D4-5094AFD5B16B}"/>
              </a:ext>
            </a:extLst>
          </p:cNvPr>
          <p:cNvGrpSpPr>
            <a:grpSpLocks/>
          </p:cNvGrpSpPr>
          <p:nvPr/>
        </p:nvGrpSpPr>
        <p:grpSpPr bwMode="auto">
          <a:xfrm>
            <a:off x="2991749" y="4058753"/>
            <a:ext cx="6611937" cy="1787525"/>
            <a:chOff x="983" y="2540"/>
            <a:chExt cx="4165" cy="1126"/>
          </a:xfrm>
        </p:grpSpPr>
        <p:sp>
          <p:nvSpPr>
            <p:cNvPr id="173" name="Rectangle 30">
              <a:extLst>
                <a:ext uri="{FF2B5EF4-FFF2-40B4-BE49-F238E27FC236}">
                  <a16:creationId xmlns:a16="http://schemas.microsoft.com/office/drawing/2014/main" id="{45BBBE01-E2E8-274B-8035-4961E1D9E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Text Box 31">
              <a:extLst>
                <a:ext uri="{FF2B5EF4-FFF2-40B4-BE49-F238E27FC236}">
                  <a16:creationId xmlns:a16="http://schemas.microsoft.com/office/drawing/2014/main" id="{FFED6ECD-74D4-9944-B695-F1E1E045E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1" y="2557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input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Ethernet)</a:t>
              </a:r>
            </a:p>
          </p:txBody>
        </p:sp>
        <p:sp>
          <p:nvSpPr>
            <p:cNvPr id="175" name="Text Box 32">
              <a:extLst>
                <a:ext uri="{FF2B5EF4-FFF2-40B4-BE49-F238E27FC236}">
                  <a16:creationId xmlns:a16="http://schemas.microsoft.com/office/drawing/2014/main" id="{20392B0C-5AA1-5D4A-8C31-19BC5047B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" y="2773"/>
              <a:ext cx="6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memory</a:t>
              </a:r>
            </a:p>
          </p:txBody>
        </p:sp>
        <p:sp>
          <p:nvSpPr>
            <p:cNvPr id="176" name="Rectangle 34">
              <a:extLst>
                <a:ext uri="{FF2B5EF4-FFF2-40B4-BE49-F238E27FC236}">
                  <a16:creationId xmlns:a16="http://schemas.microsoft.com/office/drawing/2014/main" id="{EA86606E-2DCD-924C-A723-41E2CA4CD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Rectangle 35">
              <a:extLst>
                <a:ext uri="{FF2B5EF4-FFF2-40B4-BE49-F238E27FC236}">
                  <a16:creationId xmlns:a16="http://schemas.microsoft.com/office/drawing/2014/main" id="{24885012-DDCB-5048-A51F-1CDF934C2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8" name="Text Box 36">
              <a:extLst>
                <a:ext uri="{FF2B5EF4-FFF2-40B4-BE49-F238E27FC236}">
                  <a16:creationId xmlns:a16="http://schemas.microsoft.com/office/drawing/2014/main" id="{14386179-C33A-9940-94C2-AA092DA42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2555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output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Ethernet)</a:t>
              </a:r>
            </a:p>
          </p:txBody>
        </p:sp>
        <p:sp>
          <p:nvSpPr>
            <p:cNvPr id="179" name="Line 37">
              <a:extLst>
                <a:ext uri="{FF2B5EF4-FFF2-40B4-BE49-F238E27FC236}">
                  <a16:creationId xmlns:a16="http://schemas.microsoft.com/office/drawing/2014/main" id="{65666B6A-D931-D542-B3CE-2E1BC9433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60D852FF-88FA-2B42-8C46-DCE293525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6E64FFE5-A2FF-0849-879D-A0AA8D057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Line 40">
              <a:extLst>
                <a:ext uri="{FF2B5EF4-FFF2-40B4-BE49-F238E27FC236}">
                  <a16:creationId xmlns:a16="http://schemas.microsoft.com/office/drawing/2014/main" id="{CA89C20C-F9FF-C845-B7D8-9DEA22C14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Text Box 41">
              <a:extLst>
                <a:ext uri="{FF2B5EF4-FFF2-40B4-BE49-F238E27FC236}">
                  <a16:creationId xmlns:a16="http://schemas.microsoft.com/office/drawing/2014/main" id="{2EA1FDDA-9659-AC45-86D4-9A5051345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3435"/>
              <a:ext cx="8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system bus</a:t>
              </a:r>
            </a:p>
          </p:txBody>
        </p:sp>
      </p:grpSp>
      <p:pic>
        <p:nvPicPr>
          <p:cNvPr id="184" name="Picture 43">
            <a:extLst>
              <a:ext uri="{FF2B5EF4-FFF2-40B4-BE49-F238E27FC236}">
                <a16:creationId xmlns:a16="http://schemas.microsoft.com/office/drawing/2014/main" id="{934DBF87-BC52-A04F-9252-6C0BA3F1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74" y="4252428"/>
            <a:ext cx="533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Picture 44">
            <a:extLst>
              <a:ext uri="{FF2B5EF4-FFF2-40B4-BE49-F238E27FC236}">
                <a16:creationId xmlns:a16="http://schemas.microsoft.com/office/drawing/2014/main" id="{F4E5056C-1E65-BD48-BC26-3C48FF56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574" y="4215916"/>
            <a:ext cx="533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Rectangle 45">
            <a:extLst>
              <a:ext uri="{FF2B5EF4-FFF2-40B4-BE49-F238E27FC236}">
                <a16:creationId xmlns:a16="http://schemas.microsoft.com/office/drawing/2014/main" id="{8A994D05-53E3-B047-9E60-A9448B35F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061" y="4487378"/>
            <a:ext cx="434975" cy="22225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Rectangle 46">
            <a:extLst>
              <a:ext uri="{FF2B5EF4-FFF2-40B4-BE49-F238E27FC236}">
                <a16:creationId xmlns:a16="http://schemas.microsoft.com/office/drawing/2014/main" id="{14B41E01-8B4F-2643-84CF-7D3D707C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761" y="4496903"/>
            <a:ext cx="446088" cy="2127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873C787-12AC-6546-8188-86FCEB09A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-0.00162 L 0.11159 -0.00162 L 0.11497 0.13334 L 0.26849 0.13334 L 0.26849 0.0391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1487 3.7037E-6 L 0.15195 0.13819 L 0.31055 0.13588 L 0.30924 0.03842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49 0.03912 L 0.28151 0.03912 L 0.28151 0.12685 L 0.44622 0.12199 L 0.44713 -0.00324 L 0.58046 -0.00324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9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6" grpId="1" animBg="1"/>
      <p:bldP spid="186" grpId="2" animBg="1"/>
      <p:bldP spid="187" grpId="0" animBg="1"/>
      <p:bldP spid="18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4A0BA4E9-929D-696A-104F-49778C510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Switching via Memory / via Bus</a:t>
            </a:r>
          </a:p>
        </p:txBody>
      </p:sp>
      <p:pic>
        <p:nvPicPr>
          <p:cNvPr id="340995" name="Picture 3">
            <a:extLst>
              <a:ext uri="{FF2B5EF4-FFF2-40B4-BE49-F238E27FC236}">
                <a16:creationId xmlns:a16="http://schemas.microsoft.com/office/drawing/2014/main" id="{E356BDCB-5BA2-91CC-C72E-AE5E7A91A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1554163"/>
            <a:ext cx="5137150" cy="236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0996" name="Picture 4">
            <a:extLst>
              <a:ext uri="{FF2B5EF4-FFF2-40B4-BE49-F238E27FC236}">
                <a16:creationId xmlns:a16="http://schemas.microsoft.com/office/drawing/2014/main" id="{4CEBCA0C-A84B-F529-8A4C-1834E6662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0" y="4338639"/>
            <a:ext cx="60785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0997" name="TextBox 4">
            <a:extLst>
              <a:ext uri="{FF2B5EF4-FFF2-40B4-BE49-F238E27FC236}">
                <a16:creationId xmlns:a16="http://schemas.microsoft.com/office/drawing/2014/main" id="{84259C07-AD5C-4C0A-0996-FA389B1D8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51" y="2143126"/>
            <a:ext cx="2214563" cy="2444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  <a:cs typeface="Arial" panose="020B0604020202020204" pitchFamily="34" charset="0"/>
              </a:rPr>
              <a:t>First generation router</a:t>
            </a:r>
          </a:p>
        </p:txBody>
      </p:sp>
      <p:sp>
        <p:nvSpPr>
          <p:cNvPr id="340998" name="TextBox 5">
            <a:extLst>
              <a:ext uri="{FF2B5EF4-FFF2-40B4-BE49-F238E27FC236}">
                <a16:creationId xmlns:a16="http://schemas.microsoft.com/office/drawing/2014/main" id="{A74B01C3-3879-A28D-B863-431349AC0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8" y="5953126"/>
            <a:ext cx="2454198" cy="246221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  <a:cs typeface="Arial" panose="020B0604020202020204" pitchFamily="34" charset="0"/>
              </a:rPr>
              <a:t>Second generation router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1128-B8E1-7C40-B73B-BD6D4E18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40" y="1405975"/>
            <a:ext cx="10574934" cy="27684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sz="3200" dirty="0"/>
              <a:t>datagram from input port memory to output port memory via a shared bus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i="1" dirty="0">
                <a:solidFill>
                  <a:srgbClr val="CC0000"/>
                </a:solidFill>
              </a:rPr>
              <a:t>bus contention:</a:t>
            </a:r>
            <a:r>
              <a:rPr lang="en-US" sz="3200" dirty="0"/>
              <a:t>  switching speed limited by bus bandwidth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32 Gbps bus, Cisco 5600: sufficient speed for access routers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Switching via a bus</a:t>
            </a:r>
            <a:endParaRPr lang="en-US" sz="4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8CD304-8CB5-AA4B-A0E8-C0ADE3BF0764}"/>
              </a:ext>
            </a:extLst>
          </p:cNvPr>
          <p:cNvGrpSpPr/>
          <p:nvPr/>
        </p:nvGrpSpPr>
        <p:grpSpPr>
          <a:xfrm>
            <a:off x="4078698" y="4298863"/>
            <a:ext cx="5296665" cy="1766337"/>
            <a:chOff x="4336991" y="4484392"/>
            <a:chExt cx="2903568" cy="1047064"/>
          </a:xfrm>
        </p:grpSpPr>
        <p:grpSp>
          <p:nvGrpSpPr>
            <p:cNvPr id="21" name="Group 80">
              <a:extLst>
                <a:ext uri="{FF2B5EF4-FFF2-40B4-BE49-F238E27FC236}">
                  <a16:creationId xmlns:a16="http://schemas.microsoft.com/office/drawing/2014/main" id="{6528F6A7-EDEC-9C4B-9732-5C83E48F2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9281" y="4484392"/>
              <a:ext cx="1093120" cy="215900"/>
              <a:chOff x="876" y="2800"/>
              <a:chExt cx="788" cy="175"/>
            </a:xfrm>
          </p:grpSpPr>
          <p:sp>
            <p:nvSpPr>
              <p:cNvPr id="22" name="Rectangle 81">
                <a:extLst>
                  <a:ext uri="{FF2B5EF4-FFF2-40B4-BE49-F238E27FC236}">
                    <a16:creationId xmlns:a16="http://schemas.microsoft.com/office/drawing/2014/main" id="{DFDBF7BA-06E4-494D-8F9D-FFA33A3BF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" name="Rectangle 82">
                <a:extLst>
                  <a:ext uri="{FF2B5EF4-FFF2-40B4-BE49-F238E27FC236}">
                    <a16:creationId xmlns:a16="http://schemas.microsoft.com/office/drawing/2014/main" id="{2C9A0A09-54EF-D24E-84A4-0E4BF0FA6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Rectangle 83">
                <a:extLst>
                  <a:ext uri="{FF2B5EF4-FFF2-40B4-BE49-F238E27FC236}">
                    <a16:creationId xmlns:a16="http://schemas.microsoft.com/office/drawing/2014/main" id="{AF1F9C4D-1234-2343-9758-A7BC801F6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" name="Rectangle 84">
                <a:extLst>
                  <a:ext uri="{FF2B5EF4-FFF2-40B4-BE49-F238E27FC236}">
                    <a16:creationId xmlns:a16="http://schemas.microsoft.com/office/drawing/2014/main" id="{FFA1C2EC-B4A7-7945-BE6D-F41404063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" name="Line 85">
                <a:extLst>
                  <a:ext uri="{FF2B5EF4-FFF2-40B4-BE49-F238E27FC236}">
                    <a16:creationId xmlns:a16="http://schemas.microsoft.com/office/drawing/2014/main" id="{BB9C01BB-870F-9B4A-8484-B8328825B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7"/>
                <a:ext cx="7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7" name="Group 86">
              <a:extLst>
                <a:ext uri="{FF2B5EF4-FFF2-40B4-BE49-F238E27FC236}">
                  <a16:creationId xmlns:a16="http://schemas.microsoft.com/office/drawing/2014/main" id="{0507AB92-4047-F447-8DD5-6B9DDD713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7694" y="4879680"/>
              <a:ext cx="1094506" cy="215900"/>
              <a:chOff x="876" y="2800"/>
              <a:chExt cx="789" cy="175"/>
            </a:xfrm>
          </p:grpSpPr>
          <p:sp>
            <p:nvSpPr>
              <p:cNvPr id="28" name="Rectangle 87">
                <a:extLst>
                  <a:ext uri="{FF2B5EF4-FFF2-40B4-BE49-F238E27FC236}">
                    <a16:creationId xmlns:a16="http://schemas.microsoft.com/office/drawing/2014/main" id="{1F3E0863-B0C8-C846-9E3A-94CA2AB7D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" name="Rectangle 88">
                <a:extLst>
                  <a:ext uri="{FF2B5EF4-FFF2-40B4-BE49-F238E27FC236}">
                    <a16:creationId xmlns:a16="http://schemas.microsoft.com/office/drawing/2014/main" id="{E1208338-3967-594A-A93C-06C80B2E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" name="Rectangle 89">
                <a:extLst>
                  <a:ext uri="{FF2B5EF4-FFF2-40B4-BE49-F238E27FC236}">
                    <a16:creationId xmlns:a16="http://schemas.microsoft.com/office/drawing/2014/main" id="{AD425D1B-FA67-5D49-809C-40473A853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" name="Rectangle 90">
                <a:extLst>
                  <a:ext uri="{FF2B5EF4-FFF2-40B4-BE49-F238E27FC236}">
                    <a16:creationId xmlns:a16="http://schemas.microsoft.com/office/drawing/2014/main" id="{C12121D2-ED33-1E48-B66D-BB7E33554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" name="Line 91">
                <a:extLst>
                  <a:ext uri="{FF2B5EF4-FFF2-40B4-BE49-F238E27FC236}">
                    <a16:creationId xmlns:a16="http://schemas.microsoft.com/office/drawing/2014/main" id="{29B1EBEE-9DC3-F248-883E-3C7EBBC5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7"/>
                <a:ext cx="78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3" name="Group 92">
              <a:extLst>
                <a:ext uri="{FF2B5EF4-FFF2-40B4-BE49-F238E27FC236}">
                  <a16:creationId xmlns:a16="http://schemas.microsoft.com/office/drawing/2014/main" id="{15849422-916A-D541-89DB-EDF9C76CA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932" y="5306717"/>
              <a:ext cx="1079248" cy="215900"/>
              <a:chOff x="876" y="2800"/>
              <a:chExt cx="778" cy="175"/>
            </a:xfrm>
          </p:grpSpPr>
          <p:sp>
            <p:nvSpPr>
              <p:cNvPr id="34" name="Rectangle 93">
                <a:extLst>
                  <a:ext uri="{FF2B5EF4-FFF2-40B4-BE49-F238E27FC236}">
                    <a16:creationId xmlns:a16="http://schemas.microsoft.com/office/drawing/2014/main" id="{6837A002-1AB6-B746-AB5C-86F943C2E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" name="Rectangle 94">
                <a:extLst>
                  <a:ext uri="{FF2B5EF4-FFF2-40B4-BE49-F238E27FC236}">
                    <a16:creationId xmlns:a16="http://schemas.microsoft.com/office/drawing/2014/main" id="{3B8F334D-4C97-7143-9AC3-AC7B3FE5F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" name="Rectangle 95">
                <a:extLst>
                  <a:ext uri="{FF2B5EF4-FFF2-40B4-BE49-F238E27FC236}">
                    <a16:creationId xmlns:a16="http://schemas.microsoft.com/office/drawing/2014/main" id="{4D921AF2-17CB-8E49-8671-3EAA4877D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" name="Rectangle 96">
                <a:extLst>
                  <a:ext uri="{FF2B5EF4-FFF2-40B4-BE49-F238E27FC236}">
                    <a16:creationId xmlns:a16="http://schemas.microsoft.com/office/drawing/2014/main" id="{B87CC2E9-EF90-8543-8B83-B8D8ADCE2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" name="Line 97">
                <a:extLst>
                  <a:ext uri="{FF2B5EF4-FFF2-40B4-BE49-F238E27FC236}">
                    <a16:creationId xmlns:a16="http://schemas.microsoft.com/office/drawing/2014/main" id="{B30FD0D3-0C14-504C-BBDC-CDFB3AC05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7"/>
                <a:ext cx="77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Line 98">
              <a:extLst>
                <a:ext uri="{FF2B5EF4-FFF2-40B4-BE49-F238E27FC236}">
                  <a16:creationId xmlns:a16="http://schemas.microsoft.com/office/drawing/2014/main" id="{DE23C0B3-C20C-6E4B-83D9-8205BD88B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8461" y="4492509"/>
              <a:ext cx="0" cy="10033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" name="Group 99">
              <a:extLst>
                <a:ext uri="{FF2B5EF4-FFF2-40B4-BE49-F238E27FC236}">
                  <a16:creationId xmlns:a16="http://schemas.microsoft.com/office/drawing/2014/main" id="{B057B153-5339-C940-9B95-E3A19199C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4501349"/>
              <a:ext cx="1030288" cy="215900"/>
              <a:chOff x="367" y="3463"/>
              <a:chExt cx="649" cy="136"/>
            </a:xfrm>
          </p:grpSpPr>
          <p:sp>
            <p:nvSpPr>
              <p:cNvPr id="41" name="Rectangle 100">
                <a:extLst>
                  <a:ext uri="{FF2B5EF4-FFF2-40B4-BE49-F238E27FC236}">
                    <a16:creationId xmlns:a16="http://schemas.microsoft.com/office/drawing/2014/main" id="{8DEBF029-6DFE-F347-BF75-F0FE46DE4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" name="Rectangle 101">
                <a:extLst>
                  <a:ext uri="{FF2B5EF4-FFF2-40B4-BE49-F238E27FC236}">
                    <a16:creationId xmlns:a16="http://schemas.microsoft.com/office/drawing/2014/main" id="{30E34A5E-46CF-1448-8180-33029F585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" name="Rectangle 102">
                <a:extLst>
                  <a:ext uri="{FF2B5EF4-FFF2-40B4-BE49-F238E27FC236}">
                    <a16:creationId xmlns:a16="http://schemas.microsoft.com/office/drawing/2014/main" id="{644A9EC6-2179-E746-B3EC-49E5DC46F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" name="Rectangle 103">
                <a:extLst>
                  <a:ext uri="{FF2B5EF4-FFF2-40B4-BE49-F238E27FC236}">
                    <a16:creationId xmlns:a16="http://schemas.microsoft.com/office/drawing/2014/main" id="{ADA4A993-AB6B-9847-94AF-6B5ABC32A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" name="Line 104">
                <a:extLst>
                  <a:ext uri="{FF2B5EF4-FFF2-40B4-BE49-F238E27FC236}">
                    <a16:creationId xmlns:a16="http://schemas.microsoft.com/office/drawing/2014/main" id="{7F7B93B6-8CCC-4246-80FD-A0BC1C0DE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" y="3527"/>
                <a:ext cx="64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" name="Group 105">
              <a:extLst>
                <a:ext uri="{FF2B5EF4-FFF2-40B4-BE49-F238E27FC236}">
                  <a16:creationId xmlns:a16="http://schemas.microsoft.com/office/drawing/2014/main" id="{253A7FA6-AF01-EE46-AEBD-180DFBBE2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6775" y="4893462"/>
              <a:ext cx="1044574" cy="215900"/>
              <a:chOff x="358" y="3463"/>
              <a:chExt cx="658" cy="136"/>
            </a:xfrm>
          </p:grpSpPr>
          <p:sp>
            <p:nvSpPr>
              <p:cNvPr id="47" name="Rectangle 106">
                <a:extLst>
                  <a:ext uri="{FF2B5EF4-FFF2-40B4-BE49-F238E27FC236}">
                    <a16:creationId xmlns:a16="http://schemas.microsoft.com/office/drawing/2014/main" id="{4CB26F35-0AB7-6C45-9E02-E33340F14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Rectangle 107">
                <a:extLst>
                  <a:ext uri="{FF2B5EF4-FFF2-40B4-BE49-F238E27FC236}">
                    <a16:creationId xmlns:a16="http://schemas.microsoft.com/office/drawing/2014/main" id="{67BE3DEA-07EB-2B43-8B04-C28F82821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" name="Rectangle 108">
                <a:extLst>
                  <a:ext uri="{FF2B5EF4-FFF2-40B4-BE49-F238E27FC236}">
                    <a16:creationId xmlns:a16="http://schemas.microsoft.com/office/drawing/2014/main" id="{B51ABD53-CAD7-F74A-89E0-FCB3F00BF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Rectangle 109">
                <a:extLst>
                  <a:ext uri="{FF2B5EF4-FFF2-40B4-BE49-F238E27FC236}">
                    <a16:creationId xmlns:a16="http://schemas.microsoft.com/office/drawing/2014/main" id="{3F2D9755-73A8-9948-95A4-E712A4BDF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110">
                <a:extLst>
                  <a:ext uri="{FF2B5EF4-FFF2-40B4-BE49-F238E27FC236}">
                    <a16:creationId xmlns:a16="http://schemas.microsoft.com/office/drawing/2014/main" id="{D7F71280-BF9B-274A-A19D-8AD6340BC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" y="3527"/>
                <a:ext cx="65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52" name="Group 111">
              <a:extLst>
                <a:ext uri="{FF2B5EF4-FFF2-40B4-BE49-F238E27FC236}">
                  <a16:creationId xmlns:a16="http://schemas.microsoft.com/office/drawing/2014/main" id="{AEA606A1-09BC-9842-A76E-4118C48EB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5368" y="5315556"/>
              <a:ext cx="1046163" cy="215900"/>
              <a:chOff x="357" y="3463"/>
              <a:chExt cx="659" cy="136"/>
            </a:xfrm>
          </p:grpSpPr>
          <p:sp>
            <p:nvSpPr>
              <p:cNvPr id="53" name="Rectangle 112">
                <a:extLst>
                  <a:ext uri="{FF2B5EF4-FFF2-40B4-BE49-F238E27FC236}">
                    <a16:creationId xmlns:a16="http://schemas.microsoft.com/office/drawing/2014/main" id="{0AEBF59D-138D-7B49-A052-A32BEC687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Rectangle 113">
                <a:extLst>
                  <a:ext uri="{FF2B5EF4-FFF2-40B4-BE49-F238E27FC236}">
                    <a16:creationId xmlns:a16="http://schemas.microsoft.com/office/drawing/2014/main" id="{3A86422E-A2BC-1241-A314-C1DCEDCA5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Rectangle 114">
                <a:extLst>
                  <a:ext uri="{FF2B5EF4-FFF2-40B4-BE49-F238E27FC236}">
                    <a16:creationId xmlns:a16="http://schemas.microsoft.com/office/drawing/2014/main" id="{2BDFF28F-4422-D64B-8B07-E2807D44A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Rectangle 115">
                <a:extLst>
                  <a:ext uri="{FF2B5EF4-FFF2-40B4-BE49-F238E27FC236}">
                    <a16:creationId xmlns:a16="http://schemas.microsoft.com/office/drawing/2014/main" id="{0A511C67-6757-134F-8367-4F223A211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Line 116">
                <a:extLst>
                  <a:ext uri="{FF2B5EF4-FFF2-40B4-BE49-F238E27FC236}">
                    <a16:creationId xmlns:a16="http://schemas.microsoft.com/office/drawing/2014/main" id="{761AAC06-8D58-1442-B04E-57C0C45D5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" y="3527"/>
                <a:ext cx="65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9" name="Freeform 172">
              <a:extLst>
                <a:ext uri="{FF2B5EF4-FFF2-40B4-BE49-F238E27FC236}">
                  <a16:creationId xmlns:a16="http://schemas.microsoft.com/office/drawing/2014/main" id="{B11B5CDC-2A64-4848-B87A-BC58BA35A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991" y="4553666"/>
              <a:ext cx="2903568" cy="396590"/>
            </a:xfrm>
            <a:custGeom>
              <a:avLst/>
              <a:gdLst>
                <a:gd name="T0" fmla="*/ 0 w 1264"/>
                <a:gd name="T1" fmla="*/ 2147483647 h 252"/>
                <a:gd name="T2" fmla="*/ 2147483647 w 1264"/>
                <a:gd name="T3" fmla="*/ 0 h 252"/>
                <a:gd name="T4" fmla="*/ 2147483647 w 1264"/>
                <a:gd name="T5" fmla="*/ 2147483647 h 252"/>
                <a:gd name="T6" fmla="*/ 2147483647 w 1264"/>
                <a:gd name="T7" fmla="*/ 2147483647 h 2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4"/>
                <a:gd name="T13" fmla="*/ 0 h 252"/>
                <a:gd name="T14" fmla="*/ 1264 w 1264"/>
                <a:gd name="T15" fmla="*/ 252 h 252"/>
                <a:gd name="connsiteX0" fmla="*/ 0 w 12819"/>
                <a:gd name="connsiteY0" fmla="*/ 155 h 10000"/>
                <a:gd name="connsiteX1" fmla="*/ 7740 w 12819"/>
                <a:gd name="connsiteY1" fmla="*/ 0 h 10000"/>
                <a:gd name="connsiteX2" fmla="*/ 7692 w 12819"/>
                <a:gd name="connsiteY2" fmla="*/ 9762 h 10000"/>
                <a:gd name="connsiteX3" fmla="*/ 12819 w 12819"/>
                <a:gd name="connsiteY3" fmla="*/ 10000 h 10000"/>
                <a:gd name="connsiteX0" fmla="*/ 0 w 12819"/>
                <a:gd name="connsiteY0" fmla="*/ 155 h 10000"/>
                <a:gd name="connsiteX1" fmla="*/ 7740 w 12819"/>
                <a:gd name="connsiteY1" fmla="*/ 0 h 10000"/>
                <a:gd name="connsiteX2" fmla="*/ 7773 w 12819"/>
                <a:gd name="connsiteY2" fmla="*/ 9838 h 10000"/>
                <a:gd name="connsiteX3" fmla="*/ 12819 w 12819"/>
                <a:gd name="connsiteY3" fmla="*/ 10000 h 10000"/>
                <a:gd name="connsiteX0" fmla="*/ 0 w 13839"/>
                <a:gd name="connsiteY0" fmla="*/ 155 h 9838"/>
                <a:gd name="connsiteX1" fmla="*/ 7740 w 13839"/>
                <a:gd name="connsiteY1" fmla="*/ 0 h 9838"/>
                <a:gd name="connsiteX2" fmla="*/ 7773 w 13839"/>
                <a:gd name="connsiteY2" fmla="*/ 9838 h 9838"/>
                <a:gd name="connsiteX3" fmla="*/ 13839 w 13839"/>
                <a:gd name="connsiteY3" fmla="*/ 9696 h 9838"/>
                <a:gd name="connsiteX0" fmla="*/ 0 w 10000"/>
                <a:gd name="connsiteY0" fmla="*/ 158 h 10077"/>
                <a:gd name="connsiteX1" fmla="*/ 5593 w 10000"/>
                <a:gd name="connsiteY1" fmla="*/ 0 h 10077"/>
                <a:gd name="connsiteX2" fmla="*/ 5375 w 10000"/>
                <a:gd name="connsiteY2" fmla="*/ 10077 h 10077"/>
                <a:gd name="connsiteX3" fmla="*/ 10000 w 10000"/>
                <a:gd name="connsiteY3" fmla="*/ 9856 h 10077"/>
                <a:gd name="connsiteX0" fmla="*/ 0 w 10000"/>
                <a:gd name="connsiteY0" fmla="*/ 3 h 9922"/>
                <a:gd name="connsiteX1" fmla="*/ 5351 w 10000"/>
                <a:gd name="connsiteY1" fmla="*/ 0 h 9922"/>
                <a:gd name="connsiteX2" fmla="*/ 5375 w 10000"/>
                <a:gd name="connsiteY2" fmla="*/ 9922 h 9922"/>
                <a:gd name="connsiteX3" fmla="*/ 10000 w 10000"/>
                <a:gd name="connsiteY3" fmla="*/ 9701 h 9922"/>
                <a:gd name="connsiteX0" fmla="*/ 0 w 10000"/>
                <a:gd name="connsiteY0" fmla="*/ 3 h 10078"/>
                <a:gd name="connsiteX1" fmla="*/ 5351 w 10000"/>
                <a:gd name="connsiteY1" fmla="*/ 0 h 10078"/>
                <a:gd name="connsiteX2" fmla="*/ 5346 w 10000"/>
                <a:gd name="connsiteY2" fmla="*/ 10078 h 10078"/>
                <a:gd name="connsiteX3" fmla="*/ 10000 w 10000"/>
                <a:gd name="connsiteY3" fmla="*/ 9777 h 10078"/>
                <a:gd name="connsiteX0" fmla="*/ 0 w 10000"/>
                <a:gd name="connsiteY0" fmla="*/ 3 h 10156"/>
                <a:gd name="connsiteX1" fmla="*/ 5351 w 10000"/>
                <a:gd name="connsiteY1" fmla="*/ 0 h 10156"/>
                <a:gd name="connsiteX2" fmla="*/ 5365 w 10000"/>
                <a:gd name="connsiteY2" fmla="*/ 10156 h 10156"/>
                <a:gd name="connsiteX3" fmla="*/ 10000 w 10000"/>
                <a:gd name="connsiteY3" fmla="*/ 9777 h 1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156">
                  <a:moveTo>
                    <a:pt x="0" y="3"/>
                  </a:moveTo>
                  <a:lnTo>
                    <a:pt x="5351" y="0"/>
                  </a:lnTo>
                  <a:cubicBezTo>
                    <a:pt x="5359" y="3359"/>
                    <a:pt x="5357" y="6797"/>
                    <a:pt x="5365" y="10156"/>
                  </a:cubicBezTo>
                  <a:lnTo>
                    <a:pt x="10000" y="9777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8" name="Slide Number Placeholder 4">
            <a:extLst>
              <a:ext uri="{FF2B5EF4-FFF2-40B4-BE49-F238E27FC236}">
                <a16:creationId xmlns:a16="http://schemas.microsoft.com/office/drawing/2014/main" id="{804CF0B2-B0FB-2D4A-9DE1-131005920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7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4A0BA4E9-929D-696A-104F-49778C510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Switching via Memory / via Bus</a:t>
            </a:r>
          </a:p>
        </p:txBody>
      </p:sp>
      <p:pic>
        <p:nvPicPr>
          <p:cNvPr id="340995" name="Picture 3">
            <a:extLst>
              <a:ext uri="{FF2B5EF4-FFF2-40B4-BE49-F238E27FC236}">
                <a16:creationId xmlns:a16="http://schemas.microsoft.com/office/drawing/2014/main" id="{E356BDCB-5BA2-91CC-C72E-AE5E7A91A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1554163"/>
            <a:ext cx="5137150" cy="236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0996" name="Picture 4">
            <a:extLst>
              <a:ext uri="{FF2B5EF4-FFF2-40B4-BE49-F238E27FC236}">
                <a16:creationId xmlns:a16="http://schemas.microsoft.com/office/drawing/2014/main" id="{4CEBCA0C-A84B-F529-8A4C-1834E6662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0" y="4338639"/>
            <a:ext cx="60785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0997" name="TextBox 4">
            <a:extLst>
              <a:ext uri="{FF2B5EF4-FFF2-40B4-BE49-F238E27FC236}">
                <a16:creationId xmlns:a16="http://schemas.microsoft.com/office/drawing/2014/main" id="{84259C07-AD5C-4C0A-0996-FA389B1D8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51" y="2143126"/>
            <a:ext cx="2214563" cy="2444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  <a:cs typeface="Arial" panose="020B0604020202020204" pitchFamily="34" charset="0"/>
              </a:rPr>
              <a:t>First generation router</a:t>
            </a:r>
          </a:p>
        </p:txBody>
      </p:sp>
      <p:sp>
        <p:nvSpPr>
          <p:cNvPr id="340998" name="TextBox 5">
            <a:extLst>
              <a:ext uri="{FF2B5EF4-FFF2-40B4-BE49-F238E27FC236}">
                <a16:creationId xmlns:a16="http://schemas.microsoft.com/office/drawing/2014/main" id="{A74B01C3-3879-A28D-B863-431349AC0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8" y="5953126"/>
            <a:ext cx="2454198" cy="246221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  <a:cs typeface="Arial" panose="020B0604020202020204" pitchFamily="34" charset="0"/>
              </a:rPr>
              <a:t>Second generation router</a:t>
            </a:r>
          </a:p>
        </p:txBody>
      </p:sp>
    </p:spTree>
    <p:extLst>
      <p:ext uri="{BB962C8B-B14F-4D97-AF65-F5344CB8AC3E}">
        <p14:creationId xmlns:p14="http://schemas.microsoft.com/office/powerpoint/2010/main" val="31202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1128-B8E1-7C40-B73B-BD6D4E18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40" y="1405975"/>
            <a:ext cx="5414851" cy="5100842"/>
          </a:xfrm>
        </p:spPr>
        <p:txBody>
          <a:bodyPr>
            <a:normAutofit/>
          </a:bodyPr>
          <a:lstStyle/>
          <a:p>
            <a:pPr indent="-287338">
              <a:buFont typeface="Wingdings" charset="2"/>
              <a:buChar char="§"/>
              <a:defRPr/>
            </a:pPr>
            <a:r>
              <a:rPr lang="en-US" dirty="0"/>
              <a:t>Crossbar, Clos networks, other interconnection nets initially developed to connect processors in multiprocessor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Switching via interconnection network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BC25E0-E8D5-F049-83E9-F0682565AF56}"/>
              </a:ext>
            </a:extLst>
          </p:cNvPr>
          <p:cNvGrpSpPr/>
          <p:nvPr/>
        </p:nvGrpSpPr>
        <p:grpSpPr>
          <a:xfrm>
            <a:off x="8083826" y="1590262"/>
            <a:ext cx="2319130" cy="1855304"/>
            <a:chOff x="7417077" y="4485654"/>
            <a:chExt cx="2112963" cy="2066925"/>
          </a:xfrm>
        </p:grpSpPr>
        <p:grpSp>
          <p:nvGrpSpPr>
            <p:cNvPr id="60" name="Group 118">
              <a:extLst>
                <a:ext uri="{FF2B5EF4-FFF2-40B4-BE49-F238E27FC236}">
                  <a16:creationId xmlns:a16="http://schemas.microsoft.com/office/drawing/2014/main" id="{BDFB8215-3D56-2D42-B36A-269A0DF68C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9465" y="4485654"/>
              <a:ext cx="890587" cy="215900"/>
              <a:chOff x="876" y="2800"/>
              <a:chExt cx="642" cy="175"/>
            </a:xfrm>
          </p:grpSpPr>
          <p:sp>
            <p:nvSpPr>
              <p:cNvPr id="109" name="Rectangle 119">
                <a:extLst>
                  <a:ext uri="{FF2B5EF4-FFF2-40B4-BE49-F238E27FC236}">
                    <a16:creationId xmlns:a16="http://schemas.microsoft.com/office/drawing/2014/main" id="{EF4B7892-A69C-B64C-8510-14C1B274D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" name="Rectangle 120">
                <a:extLst>
                  <a:ext uri="{FF2B5EF4-FFF2-40B4-BE49-F238E27FC236}">
                    <a16:creationId xmlns:a16="http://schemas.microsoft.com/office/drawing/2014/main" id="{FE2EA6C0-E7DC-1842-B380-66BD448F4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1" name="Rectangle 121">
                <a:extLst>
                  <a:ext uri="{FF2B5EF4-FFF2-40B4-BE49-F238E27FC236}">
                    <a16:creationId xmlns:a16="http://schemas.microsoft.com/office/drawing/2014/main" id="{7E0CFCBF-4656-A846-BB21-6FD14CE46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2" name="Rectangle 122">
                <a:extLst>
                  <a:ext uri="{FF2B5EF4-FFF2-40B4-BE49-F238E27FC236}">
                    <a16:creationId xmlns:a16="http://schemas.microsoft.com/office/drawing/2014/main" id="{92F45F15-8114-484B-BB16-CBD68760A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Line 123">
                <a:extLst>
                  <a:ext uri="{FF2B5EF4-FFF2-40B4-BE49-F238E27FC236}">
                    <a16:creationId xmlns:a16="http://schemas.microsoft.com/office/drawing/2014/main" id="{2D95AFB2-02C8-3D4A-87D0-AE121B456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61" name="Group 124">
              <a:extLst>
                <a:ext uri="{FF2B5EF4-FFF2-40B4-BE49-F238E27FC236}">
                  <a16:creationId xmlns:a16="http://schemas.microsoft.com/office/drawing/2014/main" id="{93E2D3F6-A7EF-6542-84C8-21B44C9CEE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5652" y="4880941"/>
              <a:ext cx="890588" cy="215900"/>
              <a:chOff x="876" y="2800"/>
              <a:chExt cx="642" cy="175"/>
            </a:xfrm>
          </p:grpSpPr>
          <p:sp>
            <p:nvSpPr>
              <p:cNvPr id="104" name="Rectangle 125">
                <a:extLst>
                  <a:ext uri="{FF2B5EF4-FFF2-40B4-BE49-F238E27FC236}">
                    <a16:creationId xmlns:a16="http://schemas.microsoft.com/office/drawing/2014/main" id="{41418EC7-91D0-5544-BCA0-2A1CC3DF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5" name="Rectangle 126">
                <a:extLst>
                  <a:ext uri="{FF2B5EF4-FFF2-40B4-BE49-F238E27FC236}">
                    <a16:creationId xmlns:a16="http://schemas.microsoft.com/office/drawing/2014/main" id="{D8E3B2A9-3D82-AD48-A93B-71583BCE3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6" name="Rectangle 127">
                <a:extLst>
                  <a:ext uri="{FF2B5EF4-FFF2-40B4-BE49-F238E27FC236}">
                    <a16:creationId xmlns:a16="http://schemas.microsoft.com/office/drawing/2014/main" id="{C0867EE3-2BC5-874A-814C-A4B0DAF95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Rectangle 128">
                <a:extLst>
                  <a:ext uri="{FF2B5EF4-FFF2-40B4-BE49-F238E27FC236}">
                    <a16:creationId xmlns:a16="http://schemas.microsoft.com/office/drawing/2014/main" id="{75944114-E888-5043-A7C2-56BC12040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" name="Line 129">
                <a:extLst>
                  <a:ext uri="{FF2B5EF4-FFF2-40B4-BE49-F238E27FC236}">
                    <a16:creationId xmlns:a16="http://schemas.microsoft.com/office/drawing/2014/main" id="{26320DB4-394D-0A43-A8A6-C99E5CC0B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62" name="Group 130">
              <a:extLst>
                <a:ext uri="{FF2B5EF4-FFF2-40B4-BE49-F238E27FC236}">
                  <a16:creationId xmlns:a16="http://schemas.microsoft.com/office/drawing/2014/main" id="{DD7E937A-F922-3B49-B727-489978FC6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0890" y="5307979"/>
              <a:ext cx="890587" cy="215900"/>
              <a:chOff x="876" y="2800"/>
              <a:chExt cx="642" cy="175"/>
            </a:xfrm>
          </p:grpSpPr>
          <p:sp>
            <p:nvSpPr>
              <p:cNvPr id="99" name="Rectangle 131">
                <a:extLst>
                  <a:ext uri="{FF2B5EF4-FFF2-40B4-BE49-F238E27FC236}">
                    <a16:creationId xmlns:a16="http://schemas.microsoft.com/office/drawing/2014/main" id="{A0A7DC16-AAF0-0543-B181-2D0657967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0" name="Rectangle 132">
                <a:extLst>
                  <a:ext uri="{FF2B5EF4-FFF2-40B4-BE49-F238E27FC236}">
                    <a16:creationId xmlns:a16="http://schemas.microsoft.com/office/drawing/2014/main" id="{4888429E-949E-5C46-B8C3-47C65F62A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1" name="Rectangle 133">
                <a:extLst>
                  <a:ext uri="{FF2B5EF4-FFF2-40B4-BE49-F238E27FC236}">
                    <a16:creationId xmlns:a16="http://schemas.microsoft.com/office/drawing/2014/main" id="{B17D677C-7F64-6F43-82D8-FCC88D2C0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2" name="Rectangle 134">
                <a:extLst>
                  <a:ext uri="{FF2B5EF4-FFF2-40B4-BE49-F238E27FC236}">
                    <a16:creationId xmlns:a16="http://schemas.microsoft.com/office/drawing/2014/main" id="{E19D732E-85B6-E34A-9661-7644732E7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3" name="Line 135">
                <a:extLst>
                  <a:ext uri="{FF2B5EF4-FFF2-40B4-BE49-F238E27FC236}">
                    <a16:creationId xmlns:a16="http://schemas.microsoft.com/office/drawing/2014/main" id="{9E926801-1D95-B942-965D-EC34909B2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63" name="Group 154">
              <a:extLst>
                <a:ext uri="{FF2B5EF4-FFF2-40B4-BE49-F238E27FC236}">
                  <a16:creationId xmlns:a16="http://schemas.microsoft.com/office/drawing/2014/main" id="{5D801805-22E9-3342-9E61-4013BDBDBF0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564840" y="5504829"/>
              <a:ext cx="895350" cy="1035050"/>
              <a:chOff x="2954" y="2776"/>
              <a:chExt cx="564" cy="652"/>
            </a:xfrm>
          </p:grpSpPr>
          <p:grpSp>
            <p:nvGrpSpPr>
              <p:cNvPr id="81" name="Group 136">
                <a:extLst>
                  <a:ext uri="{FF2B5EF4-FFF2-40B4-BE49-F238E27FC236}">
                    <a16:creationId xmlns:a16="http://schemas.microsoft.com/office/drawing/2014/main" id="{DC4ACDF3-3A37-974C-9F24-96752CB4F9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94" name="Rectangle 137">
                  <a:extLst>
                    <a:ext uri="{FF2B5EF4-FFF2-40B4-BE49-F238E27FC236}">
                      <a16:creationId xmlns:a16="http://schemas.microsoft.com/office/drawing/2014/main" id="{5140BCA1-AB6C-7246-9D38-40A1E491A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5" name="Rectangle 138">
                  <a:extLst>
                    <a:ext uri="{FF2B5EF4-FFF2-40B4-BE49-F238E27FC236}">
                      <a16:creationId xmlns:a16="http://schemas.microsoft.com/office/drawing/2014/main" id="{C37AD059-391A-BD44-8F54-18B650B06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" name="Rectangle 139">
                  <a:extLst>
                    <a:ext uri="{FF2B5EF4-FFF2-40B4-BE49-F238E27FC236}">
                      <a16:creationId xmlns:a16="http://schemas.microsoft.com/office/drawing/2014/main" id="{EE27F0FF-5EF9-D843-929A-3953523A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7" name="Rectangle 140">
                  <a:extLst>
                    <a:ext uri="{FF2B5EF4-FFF2-40B4-BE49-F238E27FC236}">
                      <a16:creationId xmlns:a16="http://schemas.microsoft.com/office/drawing/2014/main" id="{09C2F96D-9977-7F48-B003-05EE8C4173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" name="Line 141">
                  <a:extLst>
                    <a:ext uri="{FF2B5EF4-FFF2-40B4-BE49-F238E27FC236}">
                      <a16:creationId xmlns:a16="http://schemas.microsoft.com/office/drawing/2014/main" id="{B0A2C267-A8F8-5343-BBA6-24283D0BE1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82" name="Group 142">
                <a:extLst>
                  <a:ext uri="{FF2B5EF4-FFF2-40B4-BE49-F238E27FC236}">
                    <a16:creationId xmlns:a16="http://schemas.microsoft.com/office/drawing/2014/main" id="{73020812-FECA-6246-AAD6-7B05930AC0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89" name="Rectangle 143">
                  <a:extLst>
                    <a:ext uri="{FF2B5EF4-FFF2-40B4-BE49-F238E27FC236}">
                      <a16:creationId xmlns:a16="http://schemas.microsoft.com/office/drawing/2014/main" id="{D6FCD1B7-B959-994C-B29E-A9A5B76E36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0" name="Rectangle 144">
                  <a:extLst>
                    <a:ext uri="{FF2B5EF4-FFF2-40B4-BE49-F238E27FC236}">
                      <a16:creationId xmlns:a16="http://schemas.microsoft.com/office/drawing/2014/main" id="{593F7969-8E89-2D47-BDE5-5210EAEE6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1" name="Rectangle 145">
                  <a:extLst>
                    <a:ext uri="{FF2B5EF4-FFF2-40B4-BE49-F238E27FC236}">
                      <a16:creationId xmlns:a16="http://schemas.microsoft.com/office/drawing/2014/main" id="{C1482B84-B84B-7E4B-AF00-6AA2344929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2" name="Rectangle 146">
                  <a:extLst>
                    <a:ext uri="{FF2B5EF4-FFF2-40B4-BE49-F238E27FC236}">
                      <a16:creationId xmlns:a16="http://schemas.microsoft.com/office/drawing/2014/main" id="{73FD5F69-21CF-0346-B2CA-EDA9FF6EFD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Line 147">
                  <a:extLst>
                    <a:ext uri="{FF2B5EF4-FFF2-40B4-BE49-F238E27FC236}">
                      <a16:creationId xmlns:a16="http://schemas.microsoft.com/office/drawing/2014/main" id="{31A2A149-6C13-3640-A322-7E1A5ED0BD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83" name="Group 148">
                <a:extLst>
                  <a:ext uri="{FF2B5EF4-FFF2-40B4-BE49-F238E27FC236}">
                    <a16:creationId xmlns:a16="http://schemas.microsoft.com/office/drawing/2014/main" id="{6C1D3A5F-381C-864A-88EB-B040498493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84" name="Rectangle 149">
                  <a:extLst>
                    <a:ext uri="{FF2B5EF4-FFF2-40B4-BE49-F238E27FC236}">
                      <a16:creationId xmlns:a16="http://schemas.microsoft.com/office/drawing/2014/main" id="{14AD2249-2359-6A4A-A176-400052377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" name="Rectangle 150">
                  <a:extLst>
                    <a:ext uri="{FF2B5EF4-FFF2-40B4-BE49-F238E27FC236}">
                      <a16:creationId xmlns:a16="http://schemas.microsoft.com/office/drawing/2014/main" id="{04B515EF-281D-F94C-AED4-8ED9BEAE7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Rectangle 151">
                  <a:extLst>
                    <a:ext uri="{FF2B5EF4-FFF2-40B4-BE49-F238E27FC236}">
                      <a16:creationId xmlns:a16="http://schemas.microsoft.com/office/drawing/2014/main" id="{C272AC2F-2576-1447-A246-09AEE63AFD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7" name="Rectangle 152">
                  <a:extLst>
                    <a:ext uri="{FF2B5EF4-FFF2-40B4-BE49-F238E27FC236}">
                      <a16:creationId xmlns:a16="http://schemas.microsoft.com/office/drawing/2014/main" id="{7806C0E0-4DAD-EB43-94FA-6C7BFC6D43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" name="Line 153">
                  <a:extLst>
                    <a:ext uri="{FF2B5EF4-FFF2-40B4-BE49-F238E27FC236}">
                      <a16:creationId xmlns:a16="http://schemas.microsoft.com/office/drawing/2014/main" id="{3BF9883C-66A0-5947-BC28-BF02D827A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64" name="Line 155">
              <a:extLst>
                <a:ext uri="{FF2B5EF4-FFF2-40B4-BE49-F238E27FC236}">
                  <a16:creationId xmlns:a16="http://schemas.microsoft.com/office/drawing/2014/main" id="{A0B12453-ABAF-784E-9587-2EDADB3CE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0052" y="4592016"/>
              <a:ext cx="10636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56">
              <a:extLst>
                <a:ext uri="{FF2B5EF4-FFF2-40B4-BE49-F238E27FC236}">
                  <a16:creationId xmlns:a16="http://schemas.microsoft.com/office/drawing/2014/main" id="{3BA7B7A3-5901-8B41-AF4B-8AD856BE2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21952" y="4979366"/>
              <a:ext cx="1111250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157">
              <a:extLst>
                <a:ext uri="{FF2B5EF4-FFF2-40B4-BE49-F238E27FC236}">
                  <a16:creationId xmlns:a16="http://schemas.microsoft.com/office/drawing/2014/main" id="{F69E1FCD-BBAA-9E43-BED9-EE235364E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1952" y="5411166"/>
              <a:ext cx="1101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Line 158">
              <a:extLst>
                <a:ext uri="{FF2B5EF4-FFF2-40B4-BE49-F238E27FC236}">
                  <a16:creationId xmlns:a16="http://schemas.microsoft.com/office/drawing/2014/main" id="{4DEB4277-4967-454A-9807-61DFB43FB2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4527" y="4592016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Line 159">
              <a:extLst>
                <a:ext uri="{FF2B5EF4-FFF2-40B4-BE49-F238E27FC236}">
                  <a16:creationId xmlns:a16="http://schemas.microsoft.com/office/drawing/2014/main" id="{32ED3CA0-6B4A-9940-A7FF-2B4B1FD49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26802" y="4592016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Line 160">
              <a:extLst>
                <a:ext uri="{FF2B5EF4-FFF2-40B4-BE49-F238E27FC236}">
                  <a16:creationId xmlns:a16="http://schemas.microsoft.com/office/drawing/2014/main" id="{D6336297-B3DB-A64E-8187-6A52BB96D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3677" y="4582491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Oval 161">
              <a:extLst>
                <a:ext uri="{FF2B5EF4-FFF2-40B4-BE49-F238E27FC236}">
                  <a16:creationId xmlns:a16="http://schemas.microsoft.com/office/drawing/2014/main" id="{14FD0237-6962-7D4D-A26A-99F549DF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252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Oval 162">
              <a:extLst>
                <a:ext uri="{FF2B5EF4-FFF2-40B4-BE49-F238E27FC236}">
                  <a16:creationId xmlns:a16="http://schemas.microsoft.com/office/drawing/2014/main" id="{2384493A-323F-B14C-9F98-CA621840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252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Oval 163">
              <a:extLst>
                <a:ext uri="{FF2B5EF4-FFF2-40B4-BE49-F238E27FC236}">
                  <a16:creationId xmlns:a16="http://schemas.microsoft.com/office/drawing/2014/main" id="{32E7692D-5C12-B442-80FF-C7B249514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902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Oval 164">
              <a:extLst>
                <a:ext uri="{FF2B5EF4-FFF2-40B4-BE49-F238E27FC236}">
                  <a16:creationId xmlns:a16="http://schemas.microsoft.com/office/drawing/2014/main" id="{0DDA2FFE-E5BA-0C4F-8A0B-F1CA4A5E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8702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Oval 165">
              <a:extLst>
                <a:ext uri="{FF2B5EF4-FFF2-40B4-BE49-F238E27FC236}">
                  <a16:creationId xmlns:a16="http://schemas.microsoft.com/office/drawing/2014/main" id="{9CF681B8-BF04-5441-BEE3-A16AEEDE8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8702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Oval 166">
              <a:extLst>
                <a:ext uri="{FF2B5EF4-FFF2-40B4-BE49-F238E27FC236}">
                  <a16:creationId xmlns:a16="http://schemas.microsoft.com/office/drawing/2014/main" id="{F756BE03-9919-5149-B8C1-27AA85376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2352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Oval 167">
              <a:extLst>
                <a:ext uri="{FF2B5EF4-FFF2-40B4-BE49-F238E27FC236}">
                  <a16:creationId xmlns:a16="http://schemas.microsoft.com/office/drawing/2014/main" id="{ACBB363A-E96A-164C-982D-673D5C98F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9227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Oval 168">
              <a:extLst>
                <a:ext uri="{FF2B5EF4-FFF2-40B4-BE49-F238E27FC236}">
                  <a16:creationId xmlns:a16="http://schemas.microsoft.com/office/drawing/2014/main" id="{6B3D6E0C-831F-1C4C-A193-5B2FD881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9227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Oval 169">
              <a:extLst>
                <a:ext uri="{FF2B5EF4-FFF2-40B4-BE49-F238E27FC236}">
                  <a16:creationId xmlns:a16="http://schemas.microsoft.com/office/drawing/2014/main" id="{9A7D3398-0377-0B4F-823A-F463BA7F4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877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Freeform 173">
              <a:extLst>
                <a:ext uri="{FF2B5EF4-FFF2-40B4-BE49-F238E27FC236}">
                  <a16:creationId xmlns:a16="http://schemas.microsoft.com/office/drawing/2014/main" id="{030444B6-CE0A-BD47-AC76-37A98FE88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7077" y="4538041"/>
              <a:ext cx="1543050" cy="2014538"/>
            </a:xfrm>
            <a:custGeom>
              <a:avLst/>
              <a:gdLst>
                <a:gd name="T0" fmla="*/ 0 w 972"/>
                <a:gd name="T1" fmla="*/ 2147483647 h 1266"/>
                <a:gd name="T2" fmla="*/ 2147483647 w 972"/>
                <a:gd name="T3" fmla="*/ 0 h 1266"/>
                <a:gd name="T4" fmla="*/ 2147483647 w 972"/>
                <a:gd name="T5" fmla="*/ 2147483647 h 1266"/>
                <a:gd name="T6" fmla="*/ 0 60000 65536"/>
                <a:gd name="T7" fmla="*/ 0 60000 65536"/>
                <a:gd name="T8" fmla="*/ 0 60000 65536"/>
                <a:gd name="T9" fmla="*/ 0 w 972"/>
                <a:gd name="T10" fmla="*/ 0 h 1266"/>
                <a:gd name="T11" fmla="*/ 972 w 972"/>
                <a:gd name="T12" fmla="*/ 1266 h 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B2396B77-B6FA-2840-BC57-4DD04AF562BD}"/>
              </a:ext>
            </a:extLst>
          </p:cNvPr>
          <p:cNvSpPr txBox="1"/>
          <p:nvPr/>
        </p:nvSpPr>
        <p:spPr>
          <a:xfrm>
            <a:off x="9071309" y="3438940"/>
            <a:ext cx="1229696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3x3 crossbar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F80CBFA4-4A18-914C-A713-E4A5E18F64DB}"/>
              </a:ext>
            </a:extLst>
          </p:cNvPr>
          <p:cNvSpPr txBox="1">
            <a:spLocks/>
          </p:cNvSpPr>
          <p:nvPr/>
        </p:nvSpPr>
        <p:spPr>
          <a:xfrm>
            <a:off x="788873" y="3242734"/>
            <a:ext cx="4629004" cy="1093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multistage switch: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nxn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switch from multiple stages of smaller switches</a:t>
            </a:r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C44BED26-0F25-A14C-A2DE-9DA48DF09A44}"/>
              </a:ext>
            </a:extLst>
          </p:cNvPr>
          <p:cNvSpPr txBox="1">
            <a:spLocks/>
          </p:cNvSpPr>
          <p:nvPr/>
        </p:nvSpPr>
        <p:spPr>
          <a:xfrm>
            <a:off x="775016" y="4281825"/>
            <a:ext cx="4555741" cy="211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exploiting parallelism: </a:t>
            </a:r>
          </a:p>
          <a:p>
            <a:pPr marL="693738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fragment datagram into fixed length cells on entry</a:t>
            </a:r>
          </a:p>
          <a:p>
            <a:pPr marL="693738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 cells through the fabric, reassemble datagram at exit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ACE683F-C3E3-E542-87F3-26A8CC51B32B}"/>
              </a:ext>
            </a:extLst>
          </p:cNvPr>
          <p:cNvSpPr txBox="1"/>
          <p:nvPr/>
        </p:nvSpPr>
        <p:spPr>
          <a:xfrm>
            <a:off x="7817222" y="2689668"/>
            <a:ext cx="1229696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3x3 crossbar</a:t>
            </a:r>
          </a:p>
        </p:txBody>
      </p:sp>
      <p:sp>
        <p:nvSpPr>
          <p:cNvPr id="115" name="Slide Number Placeholder 4">
            <a:extLst>
              <a:ext uri="{FF2B5EF4-FFF2-40B4-BE49-F238E27FC236}">
                <a16:creationId xmlns:a16="http://schemas.microsoft.com/office/drawing/2014/main" id="{4F8C5248-5115-F748-B1EF-FF98DE1EC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Network Layer: 4-</a:t>
            </a:r>
            <a:fld id="{C4204591-24BD-A542-B9D5-F8D8A88D2FEE}" type="slidenum">
              <a:rPr lang="en-US" sz="1050" smtClean="0"/>
              <a:pPr/>
              <a:t>15</a:t>
            </a:fld>
            <a:endParaRPr lang="en-US" sz="1050" dirty="0"/>
          </a:p>
        </p:txBody>
      </p:sp>
      <p:pic>
        <p:nvPicPr>
          <p:cNvPr id="116" name="Picture 2">
            <a:extLst>
              <a:ext uri="{FF2B5EF4-FFF2-40B4-BE49-F238E27FC236}">
                <a16:creationId xmlns:a16="http://schemas.microsoft.com/office/drawing/2014/main" id="{5FB2E256-EE66-C545-8A3D-45642A96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78" y="3710496"/>
            <a:ext cx="2803566" cy="2947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7">
            <a:extLst>
              <a:ext uri="{FF2B5EF4-FFF2-40B4-BE49-F238E27FC236}">
                <a16:creationId xmlns:a16="http://schemas.microsoft.com/office/drawing/2014/main" id="{F5606C1B-BF0F-EA45-BB6E-781C28ABB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395" y="4297024"/>
            <a:ext cx="28400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x N switching elements</a:t>
            </a: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allows N simultaneous packets switched (in the best case when all packets going to different outputs)</a:t>
            </a:r>
          </a:p>
        </p:txBody>
      </p:sp>
    </p:spTree>
    <p:extLst>
      <p:ext uri="{BB962C8B-B14F-4D97-AF65-F5344CB8AC3E}">
        <p14:creationId xmlns:p14="http://schemas.microsoft.com/office/powerpoint/2010/main" val="304044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1128-B8E1-7C40-B73B-BD6D4E18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46" y="1287519"/>
            <a:ext cx="10585173" cy="1026189"/>
          </a:xfrm>
        </p:spPr>
        <p:txBody>
          <a:bodyPr>
            <a:normAutofit/>
          </a:bodyPr>
          <a:lstStyle/>
          <a:p>
            <a:pPr indent="-287338">
              <a:buFont typeface="Wingdings" charset="2"/>
              <a:buChar char="§"/>
              <a:defRPr/>
            </a:pPr>
            <a:r>
              <a:rPr lang="en-US" sz="3200" dirty="0"/>
              <a:t>scaling, using multiple switching “planes” in parallel: </a:t>
            </a:r>
          </a:p>
          <a:p>
            <a:pPr lvl="1" indent="-287338">
              <a:buFont typeface="Wingdings" charset="2"/>
              <a:buChar char="§"/>
              <a:defRPr/>
            </a:pPr>
            <a:r>
              <a:rPr lang="en-US" sz="2800" dirty="0"/>
              <a:t>speedup, scaleup via parallelism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Switching via interconnection network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ACF90F-291D-A84B-9EA4-A850C531F102}"/>
              </a:ext>
            </a:extLst>
          </p:cNvPr>
          <p:cNvGrpSpPr/>
          <p:nvPr/>
        </p:nvGrpSpPr>
        <p:grpSpPr>
          <a:xfrm>
            <a:off x="5465885" y="2987580"/>
            <a:ext cx="6504470" cy="2842592"/>
            <a:chOff x="2502527" y="2166731"/>
            <a:chExt cx="6504470" cy="2842592"/>
          </a:xfrm>
        </p:grpSpPr>
        <p:grpSp>
          <p:nvGrpSpPr>
            <p:cNvPr id="334" name="Group 118">
              <a:extLst>
                <a:ext uri="{FF2B5EF4-FFF2-40B4-BE49-F238E27FC236}">
                  <a16:creationId xmlns:a16="http://schemas.microsoft.com/office/drawing/2014/main" id="{AF49CF4D-AE10-6E4A-BE27-3F975761A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1555" y="4446106"/>
              <a:ext cx="977484" cy="193795"/>
              <a:chOff x="876" y="2800"/>
              <a:chExt cx="642" cy="175"/>
            </a:xfrm>
          </p:grpSpPr>
          <p:sp>
            <p:nvSpPr>
              <p:cNvPr id="335" name="Rectangle 119">
                <a:extLst>
                  <a:ext uri="{FF2B5EF4-FFF2-40B4-BE49-F238E27FC236}">
                    <a16:creationId xmlns:a16="http://schemas.microsoft.com/office/drawing/2014/main" id="{4093A69A-1A26-8344-A1EE-EC3CD90B7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Rectangle 120">
                <a:extLst>
                  <a:ext uri="{FF2B5EF4-FFF2-40B4-BE49-F238E27FC236}">
                    <a16:creationId xmlns:a16="http://schemas.microsoft.com/office/drawing/2014/main" id="{2812FBDC-BDD7-A446-BBAE-BB6C428C7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7" name="Rectangle 121">
                <a:extLst>
                  <a:ext uri="{FF2B5EF4-FFF2-40B4-BE49-F238E27FC236}">
                    <a16:creationId xmlns:a16="http://schemas.microsoft.com/office/drawing/2014/main" id="{F1C83022-DCCD-824D-9EFC-DB58276AF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Rectangle 122">
                <a:extLst>
                  <a:ext uri="{FF2B5EF4-FFF2-40B4-BE49-F238E27FC236}">
                    <a16:creationId xmlns:a16="http://schemas.microsoft.com/office/drawing/2014/main" id="{7EF3B5CA-CC9D-5D42-9788-BE1DCF3D2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21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Line 123">
                <a:extLst>
                  <a:ext uri="{FF2B5EF4-FFF2-40B4-BE49-F238E27FC236}">
                    <a16:creationId xmlns:a16="http://schemas.microsoft.com/office/drawing/2014/main" id="{888A3CB1-B901-B84C-9FDC-4A75C0325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28" name="Group 118">
              <a:extLst>
                <a:ext uri="{FF2B5EF4-FFF2-40B4-BE49-F238E27FC236}">
                  <a16:creationId xmlns:a16="http://schemas.microsoft.com/office/drawing/2014/main" id="{424B3156-291C-B04F-8BD2-8D13170A35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5415" y="4611758"/>
              <a:ext cx="977484" cy="193795"/>
              <a:chOff x="876" y="2800"/>
              <a:chExt cx="642" cy="175"/>
            </a:xfrm>
          </p:grpSpPr>
          <p:sp>
            <p:nvSpPr>
              <p:cNvPr id="329" name="Rectangle 119">
                <a:extLst>
                  <a:ext uri="{FF2B5EF4-FFF2-40B4-BE49-F238E27FC236}">
                    <a16:creationId xmlns:a16="http://schemas.microsoft.com/office/drawing/2014/main" id="{B9D5FCED-BF06-4C46-AE44-21C038F85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Rectangle 120">
                <a:extLst>
                  <a:ext uri="{FF2B5EF4-FFF2-40B4-BE49-F238E27FC236}">
                    <a16:creationId xmlns:a16="http://schemas.microsoft.com/office/drawing/2014/main" id="{51E04347-0FE1-6E45-B8AF-9085B6208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1" name="Rectangle 121">
                <a:extLst>
                  <a:ext uri="{FF2B5EF4-FFF2-40B4-BE49-F238E27FC236}">
                    <a16:creationId xmlns:a16="http://schemas.microsoft.com/office/drawing/2014/main" id="{4B3FD1AD-66FF-344E-8B85-CE87F954D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Rectangle 122">
                <a:extLst>
                  <a:ext uri="{FF2B5EF4-FFF2-40B4-BE49-F238E27FC236}">
                    <a16:creationId xmlns:a16="http://schemas.microsoft.com/office/drawing/2014/main" id="{38C47484-37BF-CC4A-8AFC-5633045A3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21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3" name="Line 123">
                <a:extLst>
                  <a:ext uri="{FF2B5EF4-FFF2-40B4-BE49-F238E27FC236}">
                    <a16:creationId xmlns:a16="http://schemas.microsoft.com/office/drawing/2014/main" id="{E9322185-052D-CF4D-9604-30F5852D0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20BA766-6DB9-0342-ACF5-6818F39878BC}"/>
                </a:ext>
              </a:extLst>
            </p:cNvPr>
            <p:cNvGrpSpPr/>
            <p:nvPr/>
          </p:nvGrpSpPr>
          <p:grpSpPr>
            <a:xfrm>
              <a:off x="4623758" y="2166731"/>
              <a:ext cx="2290665" cy="2842592"/>
              <a:chOff x="4199689" y="2922105"/>
              <a:chExt cx="2290665" cy="284259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0760763-7D13-D14C-B004-0516855F8019}"/>
                  </a:ext>
                </a:extLst>
              </p:cNvPr>
              <p:cNvGrpSpPr/>
              <p:nvPr/>
            </p:nvGrpSpPr>
            <p:grpSpPr>
              <a:xfrm>
                <a:off x="4802662" y="2922105"/>
                <a:ext cx="1687692" cy="1311965"/>
                <a:chOff x="1416732" y="5221357"/>
                <a:chExt cx="1687692" cy="1311965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A4E31C51-93A1-5042-9D84-F246E6733681}"/>
                    </a:ext>
                  </a:extLst>
                </p:cNvPr>
                <p:cNvCxnSpPr/>
                <p:nvPr/>
              </p:nvCxnSpPr>
              <p:spPr>
                <a:xfrm>
                  <a:off x="1629149" y="5306714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C4626BFC-BC91-AE40-9E2F-1CAF813F24B3}"/>
                    </a:ext>
                  </a:extLst>
                </p:cNvPr>
                <p:cNvCxnSpPr/>
                <p:nvPr/>
              </p:nvCxnSpPr>
              <p:spPr>
                <a:xfrm>
                  <a:off x="1629814" y="5415191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3D5CC8D6-8701-3148-9853-D5C192B7DF31}"/>
                    </a:ext>
                  </a:extLst>
                </p:cNvPr>
                <p:cNvCxnSpPr/>
                <p:nvPr/>
              </p:nvCxnSpPr>
              <p:spPr>
                <a:xfrm>
                  <a:off x="1626486" y="645803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DFBBFD44-0DFB-B049-98DF-A3EE6FC4071B}"/>
                    </a:ext>
                  </a:extLst>
                </p:cNvPr>
                <p:cNvCxnSpPr/>
                <p:nvPr/>
              </p:nvCxnSpPr>
              <p:spPr>
                <a:xfrm>
                  <a:off x="1627151" y="635887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3E13D79D-4110-5C48-B252-22BF34D55EEE}"/>
                    </a:ext>
                  </a:extLst>
                </p:cNvPr>
                <p:cNvCxnSpPr/>
                <p:nvPr/>
              </p:nvCxnSpPr>
              <p:spPr>
                <a:xfrm>
                  <a:off x="1627152" y="625106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CF1ED62F-9B31-4E4D-A9A1-B5604E0F379D}"/>
                    </a:ext>
                  </a:extLst>
                </p:cNvPr>
                <p:cNvCxnSpPr/>
                <p:nvPr/>
              </p:nvCxnSpPr>
              <p:spPr>
                <a:xfrm>
                  <a:off x="1627817" y="615190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F2389D36-0494-AF4B-BE1C-E8755716C377}"/>
                    </a:ext>
                  </a:extLst>
                </p:cNvPr>
                <p:cNvCxnSpPr/>
                <p:nvPr/>
              </p:nvCxnSpPr>
              <p:spPr>
                <a:xfrm>
                  <a:off x="1623825" y="560485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C930B35-8338-024A-815B-949A85C3DE94}"/>
                    </a:ext>
                  </a:extLst>
                </p:cNvPr>
                <p:cNvCxnSpPr/>
                <p:nvPr/>
              </p:nvCxnSpPr>
              <p:spPr>
                <a:xfrm>
                  <a:off x="1624490" y="550569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45AFFA33-989B-6A44-AEC9-7FFF15DD3FD7}"/>
                    </a:ext>
                  </a:extLst>
                </p:cNvPr>
                <p:cNvGrpSpPr/>
                <p:nvPr/>
              </p:nvGrpSpPr>
              <p:grpSpPr>
                <a:xfrm>
                  <a:off x="1749287" y="5221357"/>
                  <a:ext cx="1200970" cy="1311965"/>
                  <a:chOff x="4426226" y="4479235"/>
                  <a:chExt cx="1200970" cy="131196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7AAD5D40-EBE5-7A46-BA23-4588D31D97BE}"/>
                      </a:ext>
                    </a:extLst>
                  </p:cNvPr>
                  <p:cNvSpPr/>
                  <p:nvPr/>
                </p:nvSpPr>
                <p:spPr>
                  <a:xfrm>
                    <a:off x="4426226" y="4479235"/>
                    <a:ext cx="1166191" cy="1311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A09B1F95-9C4A-5041-A4C5-44BBBB463756}"/>
                      </a:ext>
                    </a:extLst>
                  </p:cNvPr>
                  <p:cNvSpPr txBox="1"/>
                  <p:nvPr/>
                </p:nvSpPr>
                <p:spPr>
                  <a:xfrm>
                    <a:off x="4426226" y="4479235"/>
                    <a:ext cx="12009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fabric plane 0</a:t>
                    </a:r>
                  </a:p>
                </p:txBody>
              </p:sp>
            </p:grp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61383D0-8600-7145-ABB4-73D8D87E126A}"/>
                    </a:ext>
                  </a:extLst>
                </p:cNvPr>
                <p:cNvSpPr txBox="1"/>
                <p:nvPr/>
              </p:nvSpPr>
              <p:spPr>
                <a:xfrm rot="16200000">
                  <a:off x="1369604" y="5690044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C3A565F3-8853-E54F-91C8-30A8A3BB49DE}"/>
                    </a:ext>
                  </a:extLst>
                </p:cNvPr>
                <p:cNvSpPr txBox="1"/>
                <p:nvPr/>
              </p:nvSpPr>
              <p:spPr>
                <a:xfrm rot="16200000">
                  <a:off x="2687964" y="56867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1ECDB28F-7D58-FC47-90E4-A1884B6DED49}"/>
                  </a:ext>
                </a:extLst>
              </p:cNvPr>
              <p:cNvGrpSpPr/>
              <p:nvPr/>
            </p:nvGrpSpPr>
            <p:grpSpPr>
              <a:xfrm>
                <a:off x="4716523" y="3140766"/>
                <a:ext cx="1687692" cy="1311965"/>
                <a:chOff x="1416732" y="5221357"/>
                <a:chExt cx="1687692" cy="1311965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22B49291-35C1-F646-9151-8D5CAD91152E}"/>
                    </a:ext>
                  </a:extLst>
                </p:cNvPr>
                <p:cNvCxnSpPr/>
                <p:nvPr/>
              </p:nvCxnSpPr>
              <p:spPr>
                <a:xfrm>
                  <a:off x="1629149" y="5306714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E4800AA-0F72-3B48-BF00-140135B900EF}"/>
                    </a:ext>
                  </a:extLst>
                </p:cNvPr>
                <p:cNvCxnSpPr/>
                <p:nvPr/>
              </p:nvCxnSpPr>
              <p:spPr>
                <a:xfrm>
                  <a:off x="1629814" y="5415191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96A1667E-854A-2D44-8A29-88B7998B7DBC}"/>
                    </a:ext>
                  </a:extLst>
                </p:cNvPr>
                <p:cNvCxnSpPr/>
                <p:nvPr/>
              </p:nvCxnSpPr>
              <p:spPr>
                <a:xfrm>
                  <a:off x="1626486" y="645803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307BC52-7519-E74E-82F4-7446D94755B4}"/>
                    </a:ext>
                  </a:extLst>
                </p:cNvPr>
                <p:cNvCxnSpPr/>
                <p:nvPr/>
              </p:nvCxnSpPr>
              <p:spPr>
                <a:xfrm>
                  <a:off x="1627151" y="635887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2DFB66F9-2EEA-4F45-9982-AA0ECE4D0705}"/>
                    </a:ext>
                  </a:extLst>
                </p:cNvPr>
                <p:cNvCxnSpPr/>
                <p:nvPr/>
              </p:nvCxnSpPr>
              <p:spPr>
                <a:xfrm>
                  <a:off x="1627152" y="625106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C5AE7172-0A61-A943-AF6A-AA3B4966318B}"/>
                    </a:ext>
                  </a:extLst>
                </p:cNvPr>
                <p:cNvCxnSpPr/>
                <p:nvPr/>
              </p:nvCxnSpPr>
              <p:spPr>
                <a:xfrm>
                  <a:off x="1627817" y="615190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AB86A0CA-2BBD-3241-BDD7-CC2EA169186B}"/>
                    </a:ext>
                  </a:extLst>
                </p:cNvPr>
                <p:cNvCxnSpPr/>
                <p:nvPr/>
              </p:nvCxnSpPr>
              <p:spPr>
                <a:xfrm>
                  <a:off x="1623825" y="560485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DB056F78-A09C-F34E-9087-9576AB942378}"/>
                    </a:ext>
                  </a:extLst>
                </p:cNvPr>
                <p:cNvCxnSpPr/>
                <p:nvPr/>
              </p:nvCxnSpPr>
              <p:spPr>
                <a:xfrm>
                  <a:off x="1624490" y="550569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6EAD8D3D-6C07-0C47-BC6F-F6E324523699}"/>
                    </a:ext>
                  </a:extLst>
                </p:cNvPr>
                <p:cNvGrpSpPr/>
                <p:nvPr/>
              </p:nvGrpSpPr>
              <p:grpSpPr>
                <a:xfrm>
                  <a:off x="1749287" y="5221357"/>
                  <a:ext cx="1175002" cy="1311965"/>
                  <a:chOff x="4426226" y="4479235"/>
                  <a:chExt cx="1175002" cy="1311965"/>
                </a:xfrm>
              </p:grpSpPr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E1A34E00-2B81-5C43-BD96-BAC50603F9AB}"/>
                      </a:ext>
                    </a:extLst>
                  </p:cNvPr>
                  <p:cNvSpPr/>
                  <p:nvPr/>
                </p:nvSpPr>
                <p:spPr>
                  <a:xfrm>
                    <a:off x="4426226" y="4479235"/>
                    <a:ext cx="1166191" cy="1311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4E8CD73F-1D04-324E-8B5D-52BE9676926D}"/>
                      </a:ext>
                    </a:extLst>
                  </p:cNvPr>
                  <p:cNvSpPr txBox="1"/>
                  <p:nvPr/>
                </p:nvSpPr>
                <p:spPr>
                  <a:xfrm>
                    <a:off x="4426226" y="4479235"/>
                    <a:ext cx="11750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fabric plane 1</a:t>
                    </a:r>
                  </a:p>
                </p:txBody>
              </p:sp>
            </p:grp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AC67F0E3-96A7-9C40-9453-5DD6D22CDBF7}"/>
                    </a:ext>
                  </a:extLst>
                </p:cNvPr>
                <p:cNvSpPr txBox="1"/>
                <p:nvPr/>
              </p:nvSpPr>
              <p:spPr>
                <a:xfrm rot="16200000">
                  <a:off x="1369604" y="5690044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1B35328-3A8C-DC49-B311-E8D84E1C8394}"/>
                    </a:ext>
                  </a:extLst>
                </p:cNvPr>
                <p:cNvSpPr txBox="1"/>
                <p:nvPr/>
              </p:nvSpPr>
              <p:spPr>
                <a:xfrm rot="16200000">
                  <a:off x="2687964" y="56867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763257EE-6514-D14D-BB4B-808C84B0BBED}"/>
                  </a:ext>
                </a:extLst>
              </p:cNvPr>
              <p:cNvGrpSpPr/>
              <p:nvPr/>
            </p:nvGrpSpPr>
            <p:grpSpPr>
              <a:xfrm>
                <a:off x="4630384" y="3359427"/>
                <a:ext cx="1687692" cy="1311965"/>
                <a:chOff x="1416732" y="5221357"/>
                <a:chExt cx="1687692" cy="1311965"/>
              </a:xfrm>
            </p:grpSpPr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625BA914-684C-6F4B-A078-484B0935E6E4}"/>
                    </a:ext>
                  </a:extLst>
                </p:cNvPr>
                <p:cNvCxnSpPr/>
                <p:nvPr/>
              </p:nvCxnSpPr>
              <p:spPr>
                <a:xfrm>
                  <a:off x="1629149" y="5306714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DB5939BD-2E58-F046-B3EB-98CD21C55CFB}"/>
                    </a:ext>
                  </a:extLst>
                </p:cNvPr>
                <p:cNvCxnSpPr/>
                <p:nvPr/>
              </p:nvCxnSpPr>
              <p:spPr>
                <a:xfrm>
                  <a:off x="1629814" y="5415191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94550567-087F-7D4A-ABF2-7F3F4FACFA92}"/>
                    </a:ext>
                  </a:extLst>
                </p:cNvPr>
                <p:cNvCxnSpPr/>
                <p:nvPr/>
              </p:nvCxnSpPr>
              <p:spPr>
                <a:xfrm>
                  <a:off x="1626486" y="645803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5D893FAE-2400-F144-9821-71CAA7E70A34}"/>
                    </a:ext>
                  </a:extLst>
                </p:cNvPr>
                <p:cNvCxnSpPr/>
                <p:nvPr/>
              </p:nvCxnSpPr>
              <p:spPr>
                <a:xfrm>
                  <a:off x="1627151" y="635887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7B0FF6F9-EC58-C84A-B28F-451E6C448902}"/>
                    </a:ext>
                  </a:extLst>
                </p:cNvPr>
                <p:cNvCxnSpPr/>
                <p:nvPr/>
              </p:nvCxnSpPr>
              <p:spPr>
                <a:xfrm>
                  <a:off x="1627152" y="625106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8841956C-2DE9-8B42-95DA-9121FCD6BE5D}"/>
                    </a:ext>
                  </a:extLst>
                </p:cNvPr>
                <p:cNvCxnSpPr/>
                <p:nvPr/>
              </p:nvCxnSpPr>
              <p:spPr>
                <a:xfrm>
                  <a:off x="1627817" y="615190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3F88C77F-CF8B-2C4D-AD38-8280A026C0C2}"/>
                    </a:ext>
                  </a:extLst>
                </p:cNvPr>
                <p:cNvCxnSpPr/>
                <p:nvPr/>
              </p:nvCxnSpPr>
              <p:spPr>
                <a:xfrm>
                  <a:off x="1623825" y="560485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EA7D2E27-F9F1-9C4C-9900-89369B77816F}"/>
                    </a:ext>
                  </a:extLst>
                </p:cNvPr>
                <p:cNvCxnSpPr/>
                <p:nvPr/>
              </p:nvCxnSpPr>
              <p:spPr>
                <a:xfrm>
                  <a:off x="1624490" y="550569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F24FFC69-3FC3-EE40-BEED-9120F9E4723F}"/>
                    </a:ext>
                  </a:extLst>
                </p:cNvPr>
                <p:cNvGrpSpPr/>
                <p:nvPr/>
              </p:nvGrpSpPr>
              <p:grpSpPr>
                <a:xfrm>
                  <a:off x="1749287" y="5221357"/>
                  <a:ext cx="1175002" cy="1311965"/>
                  <a:chOff x="4426226" y="4479235"/>
                  <a:chExt cx="1175002" cy="1311965"/>
                </a:xfrm>
              </p:grpSpPr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286D436C-A2D4-BF4B-8437-C11986C72671}"/>
                      </a:ext>
                    </a:extLst>
                  </p:cNvPr>
                  <p:cNvSpPr/>
                  <p:nvPr/>
                </p:nvSpPr>
                <p:spPr>
                  <a:xfrm>
                    <a:off x="4426226" y="4479235"/>
                    <a:ext cx="1166191" cy="1311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88E4113D-A9CA-8949-8F16-E16EBD61CBD4}"/>
                      </a:ext>
                    </a:extLst>
                  </p:cNvPr>
                  <p:cNvSpPr txBox="1"/>
                  <p:nvPr/>
                </p:nvSpPr>
                <p:spPr>
                  <a:xfrm>
                    <a:off x="4426226" y="4479235"/>
                    <a:ext cx="11750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fabric plane 2</a:t>
                    </a:r>
                  </a:p>
                </p:txBody>
              </p:sp>
            </p:grp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BE7EBCF1-265E-5742-9AD9-4E6EA8AC8417}"/>
                    </a:ext>
                  </a:extLst>
                </p:cNvPr>
                <p:cNvSpPr txBox="1"/>
                <p:nvPr/>
              </p:nvSpPr>
              <p:spPr>
                <a:xfrm rot="16200000">
                  <a:off x="1369604" y="5690044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2A4BCCF5-BAE8-7B49-93B9-352D63E3BADF}"/>
                    </a:ext>
                  </a:extLst>
                </p:cNvPr>
                <p:cNvSpPr txBox="1"/>
                <p:nvPr/>
              </p:nvSpPr>
              <p:spPr>
                <a:xfrm rot="16200000">
                  <a:off x="2687964" y="56867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DCE3833-0A76-C643-A867-84E6834282A7}"/>
                  </a:ext>
                </a:extLst>
              </p:cNvPr>
              <p:cNvGrpSpPr/>
              <p:nvPr/>
            </p:nvGrpSpPr>
            <p:grpSpPr>
              <a:xfrm>
                <a:off x="4544245" y="3578088"/>
                <a:ext cx="1687692" cy="1311965"/>
                <a:chOff x="1416732" y="5221357"/>
                <a:chExt cx="1687692" cy="1311965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47C70EEA-30DB-8C4F-90AC-620FDA2A0138}"/>
                    </a:ext>
                  </a:extLst>
                </p:cNvPr>
                <p:cNvCxnSpPr/>
                <p:nvPr/>
              </p:nvCxnSpPr>
              <p:spPr>
                <a:xfrm>
                  <a:off x="1629149" y="5306714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4FFC5AE1-AA4D-9446-9C71-2CBADB228D10}"/>
                    </a:ext>
                  </a:extLst>
                </p:cNvPr>
                <p:cNvCxnSpPr/>
                <p:nvPr/>
              </p:nvCxnSpPr>
              <p:spPr>
                <a:xfrm>
                  <a:off x="1629814" y="5415191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99BB1B1-8E50-DB42-8699-52C4D6CE4F8F}"/>
                    </a:ext>
                  </a:extLst>
                </p:cNvPr>
                <p:cNvCxnSpPr/>
                <p:nvPr/>
              </p:nvCxnSpPr>
              <p:spPr>
                <a:xfrm>
                  <a:off x="1626486" y="645803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FEDB77A6-D189-AA46-AEDF-2E616F256A12}"/>
                    </a:ext>
                  </a:extLst>
                </p:cNvPr>
                <p:cNvCxnSpPr/>
                <p:nvPr/>
              </p:nvCxnSpPr>
              <p:spPr>
                <a:xfrm>
                  <a:off x="1627151" y="635887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91EBC83D-1513-A14A-B855-971436AA892D}"/>
                    </a:ext>
                  </a:extLst>
                </p:cNvPr>
                <p:cNvCxnSpPr/>
                <p:nvPr/>
              </p:nvCxnSpPr>
              <p:spPr>
                <a:xfrm>
                  <a:off x="1627152" y="625106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539B859B-2C00-EC4B-BB9F-FA2A699D633A}"/>
                    </a:ext>
                  </a:extLst>
                </p:cNvPr>
                <p:cNvCxnSpPr/>
                <p:nvPr/>
              </p:nvCxnSpPr>
              <p:spPr>
                <a:xfrm>
                  <a:off x="1627817" y="615190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304F32-EE17-864A-AE73-180F7283F1C8}"/>
                    </a:ext>
                  </a:extLst>
                </p:cNvPr>
                <p:cNvCxnSpPr/>
                <p:nvPr/>
              </p:nvCxnSpPr>
              <p:spPr>
                <a:xfrm>
                  <a:off x="1623825" y="560485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F889F01C-0F8B-0B4D-9089-8FA49FB1058C}"/>
                    </a:ext>
                  </a:extLst>
                </p:cNvPr>
                <p:cNvCxnSpPr/>
                <p:nvPr/>
              </p:nvCxnSpPr>
              <p:spPr>
                <a:xfrm>
                  <a:off x="1624490" y="550569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8C5D3CC4-DD40-464E-81E7-9C5248FEC8AE}"/>
                    </a:ext>
                  </a:extLst>
                </p:cNvPr>
                <p:cNvGrpSpPr/>
                <p:nvPr/>
              </p:nvGrpSpPr>
              <p:grpSpPr>
                <a:xfrm>
                  <a:off x="1749287" y="5221357"/>
                  <a:ext cx="1175002" cy="1311965"/>
                  <a:chOff x="4426226" y="4479235"/>
                  <a:chExt cx="1175002" cy="1311965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5CE93A9B-38A1-BF40-811E-E359099DDBBC}"/>
                      </a:ext>
                    </a:extLst>
                  </p:cNvPr>
                  <p:cNvSpPr/>
                  <p:nvPr/>
                </p:nvSpPr>
                <p:spPr>
                  <a:xfrm>
                    <a:off x="4426226" y="4479235"/>
                    <a:ext cx="1166191" cy="1311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5B2E5208-A895-B14E-8DCB-4EA25D617FA8}"/>
                      </a:ext>
                    </a:extLst>
                  </p:cNvPr>
                  <p:cNvSpPr txBox="1"/>
                  <p:nvPr/>
                </p:nvSpPr>
                <p:spPr>
                  <a:xfrm>
                    <a:off x="4426226" y="4479235"/>
                    <a:ext cx="11750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fabric plane 3</a:t>
                    </a:r>
                  </a:p>
                </p:txBody>
              </p:sp>
            </p:grp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2C56D9DF-BEBF-9F41-9334-37C8562CF65B}"/>
                    </a:ext>
                  </a:extLst>
                </p:cNvPr>
                <p:cNvSpPr txBox="1"/>
                <p:nvPr/>
              </p:nvSpPr>
              <p:spPr>
                <a:xfrm rot="16200000">
                  <a:off x="1369604" y="5690044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FB62124-F9A9-B74E-801E-939E6D55F5FC}"/>
                    </a:ext>
                  </a:extLst>
                </p:cNvPr>
                <p:cNvSpPr txBox="1"/>
                <p:nvPr/>
              </p:nvSpPr>
              <p:spPr>
                <a:xfrm rot="16200000">
                  <a:off x="2687964" y="56867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852B1340-D76B-4E46-856E-F639AB9F1AE8}"/>
                  </a:ext>
                </a:extLst>
              </p:cNvPr>
              <p:cNvGrpSpPr/>
              <p:nvPr/>
            </p:nvGrpSpPr>
            <p:grpSpPr>
              <a:xfrm>
                <a:off x="4458106" y="3796749"/>
                <a:ext cx="1687692" cy="1311965"/>
                <a:chOff x="1416732" y="5221357"/>
                <a:chExt cx="1687692" cy="1311965"/>
              </a:xfrm>
            </p:grpSpPr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F59DED08-18FE-834E-9DA0-0FC95C193D97}"/>
                    </a:ext>
                  </a:extLst>
                </p:cNvPr>
                <p:cNvCxnSpPr/>
                <p:nvPr/>
              </p:nvCxnSpPr>
              <p:spPr>
                <a:xfrm>
                  <a:off x="1629149" y="5306714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4FCA4BD1-13EE-CD49-9555-680BF4FBC4CB}"/>
                    </a:ext>
                  </a:extLst>
                </p:cNvPr>
                <p:cNvCxnSpPr/>
                <p:nvPr/>
              </p:nvCxnSpPr>
              <p:spPr>
                <a:xfrm>
                  <a:off x="1629814" y="5415191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DE1EB86E-EDA3-A241-9E9D-72B854D1C38F}"/>
                    </a:ext>
                  </a:extLst>
                </p:cNvPr>
                <p:cNvCxnSpPr/>
                <p:nvPr/>
              </p:nvCxnSpPr>
              <p:spPr>
                <a:xfrm>
                  <a:off x="1626486" y="645803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D6A935F4-98BE-5444-BD08-78AC8A59CCE5}"/>
                    </a:ext>
                  </a:extLst>
                </p:cNvPr>
                <p:cNvCxnSpPr/>
                <p:nvPr/>
              </p:nvCxnSpPr>
              <p:spPr>
                <a:xfrm>
                  <a:off x="1627151" y="635887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B9C75665-BA08-3640-BED8-5DDF21BEBB11}"/>
                    </a:ext>
                  </a:extLst>
                </p:cNvPr>
                <p:cNvCxnSpPr/>
                <p:nvPr/>
              </p:nvCxnSpPr>
              <p:spPr>
                <a:xfrm>
                  <a:off x="1627152" y="625106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59C2AFDA-7A15-AB47-A801-28BE8DB6A7AE}"/>
                    </a:ext>
                  </a:extLst>
                </p:cNvPr>
                <p:cNvCxnSpPr/>
                <p:nvPr/>
              </p:nvCxnSpPr>
              <p:spPr>
                <a:xfrm>
                  <a:off x="1627817" y="615190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DA760F63-3FCA-1E48-9694-3000FEDFCC64}"/>
                    </a:ext>
                  </a:extLst>
                </p:cNvPr>
                <p:cNvCxnSpPr/>
                <p:nvPr/>
              </p:nvCxnSpPr>
              <p:spPr>
                <a:xfrm>
                  <a:off x="1623825" y="560485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354AEC58-3B5E-C34C-A4BF-C9CABF071051}"/>
                    </a:ext>
                  </a:extLst>
                </p:cNvPr>
                <p:cNvCxnSpPr/>
                <p:nvPr/>
              </p:nvCxnSpPr>
              <p:spPr>
                <a:xfrm>
                  <a:off x="1624490" y="550569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1170DB51-8293-234B-B9F1-B0B3101F4AF8}"/>
                    </a:ext>
                  </a:extLst>
                </p:cNvPr>
                <p:cNvGrpSpPr/>
                <p:nvPr/>
              </p:nvGrpSpPr>
              <p:grpSpPr>
                <a:xfrm>
                  <a:off x="1749287" y="5221357"/>
                  <a:ext cx="1175002" cy="1311965"/>
                  <a:chOff x="4426226" y="4479235"/>
                  <a:chExt cx="1175002" cy="1311965"/>
                </a:xfrm>
              </p:grpSpPr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74C76E3E-68EE-114E-B49D-DCEC2C9B222A}"/>
                      </a:ext>
                    </a:extLst>
                  </p:cNvPr>
                  <p:cNvSpPr/>
                  <p:nvPr/>
                </p:nvSpPr>
                <p:spPr>
                  <a:xfrm>
                    <a:off x="4426226" y="4479235"/>
                    <a:ext cx="1166191" cy="1311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A87D0399-6E79-5643-89F0-7906B987D4DB}"/>
                      </a:ext>
                    </a:extLst>
                  </p:cNvPr>
                  <p:cNvSpPr txBox="1"/>
                  <p:nvPr/>
                </p:nvSpPr>
                <p:spPr>
                  <a:xfrm>
                    <a:off x="4426226" y="4479235"/>
                    <a:ext cx="11750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fabric plane 4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A79B0505-1934-F54D-B44C-8780B6463E57}"/>
                    </a:ext>
                  </a:extLst>
                </p:cNvPr>
                <p:cNvSpPr txBox="1"/>
                <p:nvPr/>
              </p:nvSpPr>
              <p:spPr>
                <a:xfrm rot="16200000">
                  <a:off x="1369604" y="5690044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0BBB775-1B8E-AF45-9C88-E7B9BFDFBD3A}"/>
                    </a:ext>
                  </a:extLst>
                </p:cNvPr>
                <p:cNvSpPr txBox="1"/>
                <p:nvPr/>
              </p:nvSpPr>
              <p:spPr>
                <a:xfrm rot="16200000">
                  <a:off x="2687964" y="56867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27A16CD3-F266-6F4E-9433-67344A61D1CD}"/>
                  </a:ext>
                </a:extLst>
              </p:cNvPr>
              <p:cNvGrpSpPr/>
              <p:nvPr/>
            </p:nvGrpSpPr>
            <p:grpSpPr>
              <a:xfrm>
                <a:off x="4371967" y="4015410"/>
                <a:ext cx="1687692" cy="1311965"/>
                <a:chOff x="1416732" y="5221357"/>
                <a:chExt cx="1687692" cy="1311965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242CBD24-8BFA-4F4B-871C-88474723172A}"/>
                    </a:ext>
                  </a:extLst>
                </p:cNvPr>
                <p:cNvCxnSpPr/>
                <p:nvPr/>
              </p:nvCxnSpPr>
              <p:spPr>
                <a:xfrm>
                  <a:off x="1629149" y="5306714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EB9D3DD4-EFAB-BE46-97AE-6C051DD69973}"/>
                    </a:ext>
                  </a:extLst>
                </p:cNvPr>
                <p:cNvCxnSpPr/>
                <p:nvPr/>
              </p:nvCxnSpPr>
              <p:spPr>
                <a:xfrm>
                  <a:off x="1629814" y="5415191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4300FE2E-5CE0-B442-98C0-BC4D3906A2E8}"/>
                    </a:ext>
                  </a:extLst>
                </p:cNvPr>
                <p:cNvCxnSpPr/>
                <p:nvPr/>
              </p:nvCxnSpPr>
              <p:spPr>
                <a:xfrm>
                  <a:off x="1626486" y="645803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A97E0211-B1F2-6149-9BC1-481F09996CD6}"/>
                    </a:ext>
                  </a:extLst>
                </p:cNvPr>
                <p:cNvCxnSpPr/>
                <p:nvPr/>
              </p:nvCxnSpPr>
              <p:spPr>
                <a:xfrm>
                  <a:off x="1627151" y="635887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7A3AA3DF-BABF-A94F-856A-2269148C5774}"/>
                    </a:ext>
                  </a:extLst>
                </p:cNvPr>
                <p:cNvCxnSpPr/>
                <p:nvPr/>
              </p:nvCxnSpPr>
              <p:spPr>
                <a:xfrm>
                  <a:off x="1627152" y="625106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B95EAEAA-4623-7644-9035-CD12D3CEDA0A}"/>
                    </a:ext>
                  </a:extLst>
                </p:cNvPr>
                <p:cNvCxnSpPr/>
                <p:nvPr/>
              </p:nvCxnSpPr>
              <p:spPr>
                <a:xfrm>
                  <a:off x="1627817" y="615190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9D777CAA-B533-BD47-8D37-FE2DB83393A3}"/>
                    </a:ext>
                  </a:extLst>
                </p:cNvPr>
                <p:cNvCxnSpPr/>
                <p:nvPr/>
              </p:nvCxnSpPr>
              <p:spPr>
                <a:xfrm>
                  <a:off x="1623825" y="560485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33884B12-0A7D-744B-B331-BAAC393D6F46}"/>
                    </a:ext>
                  </a:extLst>
                </p:cNvPr>
                <p:cNvCxnSpPr/>
                <p:nvPr/>
              </p:nvCxnSpPr>
              <p:spPr>
                <a:xfrm>
                  <a:off x="1624490" y="550569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6450D750-FD73-664B-A24E-E4A6F25DD06A}"/>
                    </a:ext>
                  </a:extLst>
                </p:cNvPr>
                <p:cNvGrpSpPr/>
                <p:nvPr/>
              </p:nvGrpSpPr>
              <p:grpSpPr>
                <a:xfrm>
                  <a:off x="1749287" y="5221357"/>
                  <a:ext cx="1175002" cy="1311965"/>
                  <a:chOff x="4426226" y="4479235"/>
                  <a:chExt cx="1175002" cy="1311965"/>
                </a:xfrm>
              </p:grpSpPr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4EB2FFEE-D801-434F-811C-4D932D9FD863}"/>
                      </a:ext>
                    </a:extLst>
                  </p:cNvPr>
                  <p:cNvSpPr/>
                  <p:nvPr/>
                </p:nvSpPr>
                <p:spPr>
                  <a:xfrm>
                    <a:off x="4426226" y="4479235"/>
                    <a:ext cx="1166191" cy="1311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6338DC98-C356-5F4C-BDDB-19CFA45B2ADF}"/>
                      </a:ext>
                    </a:extLst>
                  </p:cNvPr>
                  <p:cNvSpPr txBox="1"/>
                  <p:nvPr/>
                </p:nvSpPr>
                <p:spPr>
                  <a:xfrm>
                    <a:off x="4426226" y="4479235"/>
                    <a:ext cx="11750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fabric plane 5</a:t>
                    </a:r>
                  </a:p>
                </p:txBody>
              </p:sp>
            </p:grp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4F03D8B2-18DF-9441-91C6-EDCF41C5DCFE}"/>
                    </a:ext>
                  </a:extLst>
                </p:cNvPr>
                <p:cNvSpPr txBox="1"/>
                <p:nvPr/>
              </p:nvSpPr>
              <p:spPr>
                <a:xfrm rot="16200000">
                  <a:off x="1369604" y="5690044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1680810-053C-1B44-97E5-1DCD007C9E5C}"/>
                    </a:ext>
                  </a:extLst>
                </p:cNvPr>
                <p:cNvSpPr txBox="1"/>
                <p:nvPr/>
              </p:nvSpPr>
              <p:spPr>
                <a:xfrm rot="16200000">
                  <a:off x="2687964" y="56867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7D56FDB2-A56A-2049-AAEE-5D25D788A270}"/>
                  </a:ext>
                </a:extLst>
              </p:cNvPr>
              <p:cNvGrpSpPr/>
              <p:nvPr/>
            </p:nvGrpSpPr>
            <p:grpSpPr>
              <a:xfrm>
                <a:off x="4285828" y="4234071"/>
                <a:ext cx="1687692" cy="1311965"/>
                <a:chOff x="1416732" y="5221357"/>
                <a:chExt cx="1687692" cy="1311965"/>
              </a:xfrm>
            </p:grpSpPr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22EAFDB0-6DE3-0E44-9902-0724F0EAB690}"/>
                    </a:ext>
                  </a:extLst>
                </p:cNvPr>
                <p:cNvCxnSpPr/>
                <p:nvPr/>
              </p:nvCxnSpPr>
              <p:spPr>
                <a:xfrm>
                  <a:off x="1629149" y="5306714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08C7048B-F714-F84E-B906-722645E72990}"/>
                    </a:ext>
                  </a:extLst>
                </p:cNvPr>
                <p:cNvCxnSpPr/>
                <p:nvPr/>
              </p:nvCxnSpPr>
              <p:spPr>
                <a:xfrm>
                  <a:off x="1629814" y="5415191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6E4A0C0A-06FA-5F4D-B2FA-1D4BF01B99CB}"/>
                    </a:ext>
                  </a:extLst>
                </p:cNvPr>
                <p:cNvCxnSpPr/>
                <p:nvPr/>
              </p:nvCxnSpPr>
              <p:spPr>
                <a:xfrm>
                  <a:off x="1626486" y="645803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5E372A1A-E34B-F942-9893-AA5FB31EFB57}"/>
                    </a:ext>
                  </a:extLst>
                </p:cNvPr>
                <p:cNvCxnSpPr/>
                <p:nvPr/>
              </p:nvCxnSpPr>
              <p:spPr>
                <a:xfrm>
                  <a:off x="1627151" y="635887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A99CA063-1FE2-EE45-84DD-A3F243F39CBA}"/>
                    </a:ext>
                  </a:extLst>
                </p:cNvPr>
                <p:cNvCxnSpPr/>
                <p:nvPr/>
              </p:nvCxnSpPr>
              <p:spPr>
                <a:xfrm>
                  <a:off x="1627152" y="625106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621C27B-0228-544D-966D-4F474D033ED9}"/>
                    </a:ext>
                  </a:extLst>
                </p:cNvPr>
                <p:cNvCxnSpPr/>
                <p:nvPr/>
              </p:nvCxnSpPr>
              <p:spPr>
                <a:xfrm>
                  <a:off x="1627817" y="615190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E54809C9-307B-984C-AA4B-37B74EF60940}"/>
                    </a:ext>
                  </a:extLst>
                </p:cNvPr>
                <p:cNvCxnSpPr/>
                <p:nvPr/>
              </p:nvCxnSpPr>
              <p:spPr>
                <a:xfrm>
                  <a:off x="1623825" y="560485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534B91EF-1FC6-6947-8ABD-09296A096B07}"/>
                    </a:ext>
                  </a:extLst>
                </p:cNvPr>
                <p:cNvCxnSpPr/>
                <p:nvPr/>
              </p:nvCxnSpPr>
              <p:spPr>
                <a:xfrm>
                  <a:off x="1624490" y="550569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A3B5CB2A-7E9D-A740-9A3C-4E1E9C4E860E}"/>
                    </a:ext>
                  </a:extLst>
                </p:cNvPr>
                <p:cNvGrpSpPr/>
                <p:nvPr/>
              </p:nvGrpSpPr>
              <p:grpSpPr>
                <a:xfrm>
                  <a:off x="1749287" y="5221357"/>
                  <a:ext cx="1175002" cy="1311965"/>
                  <a:chOff x="4426226" y="4479235"/>
                  <a:chExt cx="1175002" cy="1311965"/>
                </a:xfrm>
              </p:grpSpPr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67652EB3-8E5E-124E-8E46-0E70E5F5EB07}"/>
                      </a:ext>
                    </a:extLst>
                  </p:cNvPr>
                  <p:cNvSpPr/>
                  <p:nvPr/>
                </p:nvSpPr>
                <p:spPr>
                  <a:xfrm>
                    <a:off x="4426226" y="4479235"/>
                    <a:ext cx="1166191" cy="1311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1C717108-F21C-404D-BC48-34D7D27FDE9C}"/>
                      </a:ext>
                    </a:extLst>
                  </p:cNvPr>
                  <p:cNvSpPr txBox="1"/>
                  <p:nvPr/>
                </p:nvSpPr>
                <p:spPr>
                  <a:xfrm>
                    <a:off x="4426226" y="4479235"/>
                    <a:ext cx="11750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fabric plane 6</a:t>
                    </a:r>
                  </a:p>
                </p:txBody>
              </p:sp>
            </p:grp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B69D0A55-0506-A841-9161-089AD1E68DB7}"/>
                    </a:ext>
                  </a:extLst>
                </p:cNvPr>
                <p:cNvSpPr txBox="1"/>
                <p:nvPr/>
              </p:nvSpPr>
              <p:spPr>
                <a:xfrm rot="16200000">
                  <a:off x="1369604" y="5690044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A0CCAB8F-FD60-2243-B1B8-FF0A635D71D1}"/>
                    </a:ext>
                  </a:extLst>
                </p:cNvPr>
                <p:cNvSpPr txBox="1"/>
                <p:nvPr/>
              </p:nvSpPr>
              <p:spPr>
                <a:xfrm rot="16200000">
                  <a:off x="2687964" y="56867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EBE05E73-D99E-C147-9716-828223599C40}"/>
                  </a:ext>
                </a:extLst>
              </p:cNvPr>
              <p:cNvGrpSpPr/>
              <p:nvPr/>
            </p:nvGrpSpPr>
            <p:grpSpPr>
              <a:xfrm>
                <a:off x="4199689" y="4452732"/>
                <a:ext cx="1687692" cy="1311965"/>
                <a:chOff x="1416732" y="5221357"/>
                <a:chExt cx="1687692" cy="1311965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BD2E3933-9FCB-D54C-9E07-9014FBA4EECE}"/>
                    </a:ext>
                  </a:extLst>
                </p:cNvPr>
                <p:cNvCxnSpPr/>
                <p:nvPr/>
              </p:nvCxnSpPr>
              <p:spPr>
                <a:xfrm>
                  <a:off x="1629149" y="5306714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50DDC4D9-1AE1-124C-B7D3-5CBC537D97AC}"/>
                    </a:ext>
                  </a:extLst>
                </p:cNvPr>
                <p:cNvCxnSpPr/>
                <p:nvPr/>
              </p:nvCxnSpPr>
              <p:spPr>
                <a:xfrm>
                  <a:off x="1629814" y="5415191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90194CF0-8839-CC4F-99D8-3F3A37783E56}"/>
                    </a:ext>
                  </a:extLst>
                </p:cNvPr>
                <p:cNvCxnSpPr/>
                <p:nvPr/>
              </p:nvCxnSpPr>
              <p:spPr>
                <a:xfrm>
                  <a:off x="1626486" y="645803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2B5416-5AAB-2D46-9B0E-CE3CA11D2ED9}"/>
                    </a:ext>
                  </a:extLst>
                </p:cNvPr>
                <p:cNvCxnSpPr/>
                <p:nvPr/>
              </p:nvCxnSpPr>
              <p:spPr>
                <a:xfrm>
                  <a:off x="1627151" y="6358873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2E2826A0-6585-5742-B3D7-72AC0D8B5703}"/>
                    </a:ext>
                  </a:extLst>
                </p:cNvPr>
                <p:cNvCxnSpPr/>
                <p:nvPr/>
              </p:nvCxnSpPr>
              <p:spPr>
                <a:xfrm>
                  <a:off x="1627152" y="625106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985CEE96-F86A-3F45-A843-174A5CE01AEE}"/>
                    </a:ext>
                  </a:extLst>
                </p:cNvPr>
                <p:cNvCxnSpPr/>
                <p:nvPr/>
              </p:nvCxnSpPr>
              <p:spPr>
                <a:xfrm>
                  <a:off x="1627817" y="6151902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6F9E714-0E70-3C4B-995B-BA09A4319E0E}"/>
                    </a:ext>
                  </a:extLst>
                </p:cNvPr>
                <p:cNvCxnSpPr/>
                <p:nvPr/>
              </p:nvCxnSpPr>
              <p:spPr>
                <a:xfrm>
                  <a:off x="1623825" y="560485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99A2B0DD-2B68-0345-8098-716D1C4E5C05}"/>
                    </a:ext>
                  </a:extLst>
                </p:cNvPr>
                <p:cNvCxnSpPr/>
                <p:nvPr/>
              </p:nvCxnSpPr>
              <p:spPr>
                <a:xfrm>
                  <a:off x="1624490" y="5505699"/>
                  <a:ext cx="13855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E207C60C-2027-014E-ACA1-A8C5FECF1B84}"/>
                    </a:ext>
                  </a:extLst>
                </p:cNvPr>
                <p:cNvGrpSpPr/>
                <p:nvPr/>
              </p:nvGrpSpPr>
              <p:grpSpPr>
                <a:xfrm>
                  <a:off x="1749287" y="5221357"/>
                  <a:ext cx="1200970" cy="1311965"/>
                  <a:chOff x="4426226" y="4479235"/>
                  <a:chExt cx="1200970" cy="1311965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08D55DB1-B076-A04E-8054-6804391003C5}"/>
                      </a:ext>
                    </a:extLst>
                  </p:cNvPr>
                  <p:cNvSpPr/>
                  <p:nvPr/>
                </p:nvSpPr>
                <p:spPr>
                  <a:xfrm>
                    <a:off x="4426226" y="4479235"/>
                    <a:ext cx="1166191" cy="1311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03F187CE-BFD2-954F-B4CF-08652524520B}"/>
                      </a:ext>
                    </a:extLst>
                  </p:cNvPr>
                  <p:cNvSpPr txBox="1"/>
                  <p:nvPr/>
                </p:nvSpPr>
                <p:spPr>
                  <a:xfrm>
                    <a:off x="4426226" y="4479235"/>
                    <a:ext cx="12009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fabric plane 7</a:t>
                    </a:r>
                  </a:p>
                </p:txBody>
              </p:sp>
            </p:grp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B8F709DD-A4C9-964E-9369-DC9024B01328}"/>
                    </a:ext>
                  </a:extLst>
                </p:cNvPr>
                <p:cNvSpPr txBox="1"/>
                <p:nvPr/>
              </p:nvSpPr>
              <p:spPr>
                <a:xfrm rot="16200000">
                  <a:off x="1369604" y="5690044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0CB27A1C-1B33-8D47-A809-2A64EA9496C4}"/>
                    </a:ext>
                  </a:extLst>
                </p:cNvPr>
                <p:cNvSpPr txBox="1"/>
                <p:nvPr/>
              </p:nvSpPr>
              <p:spPr>
                <a:xfrm rot="16200000">
                  <a:off x="2687964" y="56867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</a:t>
                  </a:r>
                </a:p>
              </p:txBody>
            </p:sp>
          </p:grpSp>
        </p:grpSp>
        <p:grpSp>
          <p:nvGrpSpPr>
            <p:cNvPr id="276" name="Group 148">
              <a:extLst>
                <a:ext uri="{FF2B5EF4-FFF2-40B4-BE49-F238E27FC236}">
                  <a16:creationId xmlns:a16="http://schemas.microsoft.com/office/drawing/2014/main" id="{2E570F32-B5FE-CB40-B069-AF1FD15449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8844" y="4535520"/>
              <a:ext cx="799405" cy="236966"/>
              <a:chOff x="453" y="3465"/>
              <a:chExt cx="561" cy="136"/>
            </a:xfrm>
          </p:grpSpPr>
          <p:sp>
            <p:nvSpPr>
              <p:cNvPr id="277" name="Rectangle 149">
                <a:extLst>
                  <a:ext uri="{FF2B5EF4-FFF2-40B4-BE49-F238E27FC236}">
                    <a16:creationId xmlns:a16="http://schemas.microsoft.com/office/drawing/2014/main" id="{FEA32228-96F7-134B-A34B-AB5502318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Rectangle 150">
                <a:extLst>
                  <a:ext uri="{FF2B5EF4-FFF2-40B4-BE49-F238E27FC236}">
                    <a16:creationId xmlns:a16="http://schemas.microsoft.com/office/drawing/2014/main" id="{2365A856-1D41-F642-858D-16C20FD0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9" name="Rectangle 151">
                <a:extLst>
                  <a:ext uri="{FF2B5EF4-FFF2-40B4-BE49-F238E27FC236}">
                    <a16:creationId xmlns:a16="http://schemas.microsoft.com/office/drawing/2014/main" id="{0B0BE8CF-B7C0-7947-BE53-3B146B8EC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3481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0" name="Rectangle 152">
                <a:extLst>
                  <a:ext uri="{FF2B5EF4-FFF2-40B4-BE49-F238E27FC236}">
                    <a16:creationId xmlns:a16="http://schemas.microsoft.com/office/drawing/2014/main" id="{868D8C31-ED5A-E24D-8D93-00655F638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" y="3478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1" name="Line 153">
                <a:extLst>
                  <a:ext uri="{FF2B5EF4-FFF2-40B4-BE49-F238E27FC236}">
                    <a16:creationId xmlns:a16="http://schemas.microsoft.com/office/drawing/2014/main" id="{65D89C0F-33F9-8F40-A576-039AE5F23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5C06A7-CC33-B147-8CF7-72174E9EF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4532" y="2250005"/>
              <a:ext cx="1064231" cy="29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8E278EB-F529-0245-8909-19F0275C51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9613" y="2473015"/>
              <a:ext cx="975008" cy="70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52CBCAC-3051-6E4F-BE6E-0E188B523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4532" y="2542460"/>
              <a:ext cx="887706" cy="145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A1AA8BB-3481-5D4C-8AE1-96BF35A119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3143" y="2539506"/>
              <a:ext cx="803404" cy="366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8EE266F-7F85-D745-9E59-EFAAD06842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4532" y="2542460"/>
              <a:ext cx="721772" cy="582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A93283C-0C9E-8543-AF5F-81C9EADB1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9613" y="2543036"/>
              <a:ext cx="630409" cy="796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D9651E7-198A-4540-9EAA-6C1B85AA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4532" y="2542460"/>
              <a:ext cx="554878" cy="1023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2B32D18-45B7-A544-93F3-482D031376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4532" y="2542460"/>
              <a:ext cx="463674" cy="123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0B2CCF9-7FBB-EB49-9BF3-CFE052378D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4697" y="3196191"/>
              <a:ext cx="643514" cy="14580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5AB2FF7-2FB7-E24A-9C38-598523278059}"/>
                </a:ext>
              </a:extLst>
            </p:cNvPr>
            <p:cNvCxnSpPr>
              <a:cxnSpLocks/>
              <a:stCxn id="281" idx="0"/>
            </p:cNvCxnSpPr>
            <p:nvPr/>
          </p:nvCxnSpPr>
          <p:spPr>
            <a:xfrm flipH="1" flipV="1">
              <a:off x="6730554" y="3415671"/>
              <a:ext cx="728290" cy="1238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A0880C7-A15A-534A-90E6-FBF859429BDA}"/>
                </a:ext>
              </a:extLst>
            </p:cNvPr>
            <p:cNvCxnSpPr>
              <a:cxnSpLocks/>
              <a:stCxn id="281" idx="0"/>
            </p:cNvCxnSpPr>
            <p:nvPr/>
          </p:nvCxnSpPr>
          <p:spPr>
            <a:xfrm flipH="1" flipV="1">
              <a:off x="6653472" y="3638681"/>
              <a:ext cx="805372" cy="1015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E017690-EC6F-FB4F-A1FF-CAE71BABDE52}"/>
                </a:ext>
              </a:extLst>
            </p:cNvPr>
            <p:cNvCxnSpPr>
              <a:cxnSpLocks/>
              <a:stCxn id="281" idx="0"/>
            </p:cNvCxnSpPr>
            <p:nvPr/>
          </p:nvCxnSpPr>
          <p:spPr>
            <a:xfrm flipH="1" flipV="1">
              <a:off x="6569330" y="3858161"/>
              <a:ext cx="889514" cy="795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8412F5B1-1BE1-734A-B9C4-7E61DAACE56E}"/>
                </a:ext>
              </a:extLst>
            </p:cNvPr>
            <p:cNvCxnSpPr>
              <a:cxnSpLocks/>
              <a:stCxn id="281" idx="0"/>
            </p:cNvCxnSpPr>
            <p:nvPr/>
          </p:nvCxnSpPr>
          <p:spPr>
            <a:xfrm flipH="1" flipV="1">
              <a:off x="6478128" y="4074111"/>
              <a:ext cx="980716" cy="579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2D8881F-1594-4149-9DD1-52BC68531279}"/>
                </a:ext>
              </a:extLst>
            </p:cNvPr>
            <p:cNvCxnSpPr>
              <a:cxnSpLocks/>
              <a:stCxn id="281" idx="0"/>
            </p:cNvCxnSpPr>
            <p:nvPr/>
          </p:nvCxnSpPr>
          <p:spPr>
            <a:xfrm flipH="1" flipV="1">
              <a:off x="6390458" y="4290061"/>
              <a:ext cx="1068386" cy="363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B912C47-FFD4-2740-8D44-D2C1F2E1EFA0}"/>
                </a:ext>
              </a:extLst>
            </p:cNvPr>
            <p:cNvCxnSpPr>
              <a:cxnSpLocks/>
              <a:stCxn id="281" idx="0"/>
            </p:cNvCxnSpPr>
            <p:nvPr/>
          </p:nvCxnSpPr>
          <p:spPr>
            <a:xfrm flipH="1" flipV="1">
              <a:off x="6299258" y="4509543"/>
              <a:ext cx="1159586" cy="144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F4EF984-B0C2-4946-A8C1-37C7146F8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8650" y="4657807"/>
              <a:ext cx="1228969" cy="78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2" name="Group 118">
              <a:extLst>
                <a:ext uri="{FF2B5EF4-FFF2-40B4-BE49-F238E27FC236}">
                  <a16:creationId xmlns:a16="http://schemas.microsoft.com/office/drawing/2014/main" id="{8531BEC6-8E48-1745-9FD6-6DA75DC1C2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2527" y="4777410"/>
              <a:ext cx="977484" cy="193795"/>
              <a:chOff x="876" y="2800"/>
              <a:chExt cx="642" cy="175"/>
            </a:xfrm>
          </p:grpSpPr>
          <p:sp>
            <p:nvSpPr>
              <p:cNvPr id="323" name="Rectangle 119">
                <a:extLst>
                  <a:ext uri="{FF2B5EF4-FFF2-40B4-BE49-F238E27FC236}">
                    <a16:creationId xmlns:a16="http://schemas.microsoft.com/office/drawing/2014/main" id="{AD85F25B-088A-FF43-8996-713EAF236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Rectangle 120">
                <a:extLst>
                  <a:ext uri="{FF2B5EF4-FFF2-40B4-BE49-F238E27FC236}">
                    <a16:creationId xmlns:a16="http://schemas.microsoft.com/office/drawing/2014/main" id="{881293D1-125C-CE4E-BDAC-ED5BE197B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5" name="Rectangle 121">
                <a:extLst>
                  <a:ext uri="{FF2B5EF4-FFF2-40B4-BE49-F238E27FC236}">
                    <a16:creationId xmlns:a16="http://schemas.microsoft.com/office/drawing/2014/main" id="{512AFAA5-EC34-A742-993A-F06E45DCE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21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Rectangle 122">
                <a:extLst>
                  <a:ext uri="{FF2B5EF4-FFF2-40B4-BE49-F238E27FC236}">
                    <a16:creationId xmlns:a16="http://schemas.microsoft.com/office/drawing/2014/main" id="{E5A9B695-D6BC-E646-8F7D-BABEDDBA0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21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7" name="Line 123">
                <a:extLst>
                  <a:ext uri="{FF2B5EF4-FFF2-40B4-BE49-F238E27FC236}">
                    <a16:creationId xmlns:a16="http://schemas.microsoft.com/office/drawing/2014/main" id="{E65D8F28-EA0F-2244-AA7B-70C137E80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810B165-77EB-1340-AB6E-272C262E9452}"/>
                </a:ext>
              </a:extLst>
            </p:cNvPr>
            <p:cNvGrpSpPr/>
            <p:nvPr/>
          </p:nvGrpSpPr>
          <p:grpSpPr>
            <a:xfrm>
              <a:off x="3507269" y="2955235"/>
              <a:ext cx="216590" cy="413440"/>
              <a:chOff x="3507269" y="2955235"/>
              <a:chExt cx="216590" cy="41344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C1FC9A4-61A1-B14D-939C-A6CF2C62ABA5}"/>
                  </a:ext>
                </a:extLst>
              </p:cNvPr>
              <p:cNvSpPr/>
              <p:nvPr/>
            </p:nvSpPr>
            <p:spPr>
              <a:xfrm>
                <a:off x="3631094" y="2955235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AC8158DD-C79C-C24C-AD83-DDBAB99ED80C}"/>
                  </a:ext>
                </a:extLst>
              </p:cNvPr>
              <p:cNvSpPr/>
              <p:nvPr/>
            </p:nvSpPr>
            <p:spPr>
              <a:xfrm>
                <a:off x="3570769" y="3117160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8FF7AB88-E320-7840-9DA7-5197F446D998}"/>
                  </a:ext>
                </a:extLst>
              </p:cNvPr>
              <p:cNvSpPr/>
              <p:nvPr/>
            </p:nvSpPr>
            <p:spPr>
              <a:xfrm>
                <a:off x="3507269" y="3275910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799C3A75-BFC9-2E48-85C8-5B7EC7CCDAB9}"/>
                </a:ext>
              </a:extLst>
            </p:cNvPr>
            <p:cNvGrpSpPr/>
            <p:nvPr/>
          </p:nvGrpSpPr>
          <p:grpSpPr>
            <a:xfrm>
              <a:off x="3177069" y="3850585"/>
              <a:ext cx="216590" cy="413440"/>
              <a:chOff x="3507269" y="2955235"/>
              <a:chExt cx="216590" cy="413440"/>
            </a:xfrm>
          </p:grpSpPr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72ABB4E7-CCDD-1048-8C9B-331093124F08}"/>
                  </a:ext>
                </a:extLst>
              </p:cNvPr>
              <p:cNvSpPr/>
              <p:nvPr/>
            </p:nvSpPr>
            <p:spPr>
              <a:xfrm>
                <a:off x="3631094" y="2955235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788BF5C4-FCBC-234C-A3AA-4A94BEC19621}"/>
                  </a:ext>
                </a:extLst>
              </p:cNvPr>
              <p:cNvSpPr/>
              <p:nvPr/>
            </p:nvSpPr>
            <p:spPr>
              <a:xfrm>
                <a:off x="3570769" y="3117160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81E03BF8-40AA-A14E-A442-E2FE179942C4}"/>
                  </a:ext>
                </a:extLst>
              </p:cNvPr>
              <p:cNvSpPr/>
              <p:nvPr/>
            </p:nvSpPr>
            <p:spPr>
              <a:xfrm>
                <a:off x="3507269" y="3275910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6" name="Group 118">
              <a:extLst>
                <a:ext uri="{FF2B5EF4-FFF2-40B4-BE49-F238E27FC236}">
                  <a16:creationId xmlns:a16="http://schemas.microsoft.com/office/drawing/2014/main" id="{09A94EFC-0C6E-AB46-BB6D-B8EDD8753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9128" y="2453587"/>
              <a:ext cx="977484" cy="193795"/>
              <a:chOff x="876" y="2800"/>
              <a:chExt cx="642" cy="175"/>
            </a:xfrm>
          </p:grpSpPr>
          <p:sp>
            <p:nvSpPr>
              <p:cNvPr id="347" name="Rectangle 119">
                <a:extLst>
                  <a:ext uri="{FF2B5EF4-FFF2-40B4-BE49-F238E27FC236}">
                    <a16:creationId xmlns:a16="http://schemas.microsoft.com/office/drawing/2014/main" id="{95557478-C808-0A49-99F3-AB762999C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Rectangle 120">
                <a:extLst>
                  <a:ext uri="{FF2B5EF4-FFF2-40B4-BE49-F238E27FC236}">
                    <a16:creationId xmlns:a16="http://schemas.microsoft.com/office/drawing/2014/main" id="{57DD8E6C-AE44-C246-A617-6D3940612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9" name="Rectangle 121">
                <a:extLst>
                  <a:ext uri="{FF2B5EF4-FFF2-40B4-BE49-F238E27FC236}">
                    <a16:creationId xmlns:a16="http://schemas.microsoft.com/office/drawing/2014/main" id="{EC25F33B-A2F2-E441-9E7F-31DC2E7A8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21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Rectangle 122">
                <a:extLst>
                  <a:ext uri="{FF2B5EF4-FFF2-40B4-BE49-F238E27FC236}">
                    <a16:creationId xmlns:a16="http://schemas.microsoft.com/office/drawing/2014/main" id="{43EDE764-1035-AE47-96B5-71878F878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21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Line 123">
                <a:extLst>
                  <a:ext uri="{FF2B5EF4-FFF2-40B4-BE49-F238E27FC236}">
                    <a16:creationId xmlns:a16="http://schemas.microsoft.com/office/drawing/2014/main" id="{6F7EBE29-77D5-1443-A62A-0BCECCF4B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190EAB13-BC95-254B-8BB7-4ECCA50E13F0}"/>
                </a:ext>
              </a:extLst>
            </p:cNvPr>
            <p:cNvGrpSpPr/>
            <p:nvPr/>
          </p:nvGrpSpPr>
          <p:grpSpPr>
            <a:xfrm>
              <a:off x="8205165" y="3160644"/>
              <a:ext cx="216590" cy="413440"/>
              <a:chOff x="3507269" y="2955235"/>
              <a:chExt cx="216590" cy="413440"/>
            </a:xfrm>
          </p:grpSpPr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804BF0A2-3072-234A-8050-8FB74487C8DA}"/>
                  </a:ext>
                </a:extLst>
              </p:cNvPr>
              <p:cNvSpPr/>
              <p:nvPr/>
            </p:nvSpPr>
            <p:spPr>
              <a:xfrm>
                <a:off x="3631094" y="2955235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C413300F-0BEB-F24C-821D-DC72C49D43A3}"/>
                  </a:ext>
                </a:extLst>
              </p:cNvPr>
              <p:cNvSpPr/>
              <p:nvPr/>
            </p:nvSpPr>
            <p:spPr>
              <a:xfrm>
                <a:off x="3570769" y="3117160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31EB8237-FBF1-B04A-AB23-73699C8FBA07}"/>
                  </a:ext>
                </a:extLst>
              </p:cNvPr>
              <p:cNvSpPr/>
              <p:nvPr/>
            </p:nvSpPr>
            <p:spPr>
              <a:xfrm>
                <a:off x="3507269" y="3275910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96152ADC-604E-D743-A986-EE1E09F3192C}"/>
                </a:ext>
              </a:extLst>
            </p:cNvPr>
            <p:cNvGrpSpPr/>
            <p:nvPr/>
          </p:nvGrpSpPr>
          <p:grpSpPr>
            <a:xfrm>
              <a:off x="7874965" y="4055994"/>
              <a:ext cx="216590" cy="413440"/>
              <a:chOff x="3507269" y="2955235"/>
              <a:chExt cx="216590" cy="413440"/>
            </a:xfrm>
          </p:grpSpPr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AD2413A3-D610-3A44-A8C9-D33C8445F06C}"/>
                  </a:ext>
                </a:extLst>
              </p:cNvPr>
              <p:cNvSpPr/>
              <p:nvPr/>
            </p:nvSpPr>
            <p:spPr>
              <a:xfrm>
                <a:off x="3631094" y="2955235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A236988D-798F-384E-8DDE-1AC0A77B3151}"/>
                  </a:ext>
                </a:extLst>
              </p:cNvPr>
              <p:cNvSpPr/>
              <p:nvPr/>
            </p:nvSpPr>
            <p:spPr>
              <a:xfrm>
                <a:off x="3570769" y="3117160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C4C673DD-75A7-5844-A4F5-64B9BEA27A98}"/>
                  </a:ext>
                </a:extLst>
              </p:cNvPr>
              <p:cNvSpPr/>
              <p:nvPr/>
            </p:nvSpPr>
            <p:spPr>
              <a:xfrm>
                <a:off x="3507269" y="3275910"/>
                <a:ext cx="92765" cy="927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66" name="Group 148">
              <a:extLst>
                <a:ext uri="{FF2B5EF4-FFF2-40B4-BE49-F238E27FC236}">
                  <a16:creationId xmlns:a16="http://schemas.microsoft.com/office/drawing/2014/main" id="{F021FAE4-32E0-2144-BFDD-D6EFA8B27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07592" y="2673589"/>
              <a:ext cx="799405" cy="236966"/>
              <a:chOff x="453" y="3465"/>
              <a:chExt cx="561" cy="136"/>
            </a:xfrm>
          </p:grpSpPr>
          <p:sp>
            <p:nvSpPr>
              <p:cNvPr id="367" name="Rectangle 149">
                <a:extLst>
                  <a:ext uri="{FF2B5EF4-FFF2-40B4-BE49-F238E27FC236}">
                    <a16:creationId xmlns:a16="http://schemas.microsoft.com/office/drawing/2014/main" id="{93B37654-0763-114F-AA2F-3A9E07388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8" name="Rectangle 150">
                <a:extLst>
                  <a:ext uri="{FF2B5EF4-FFF2-40B4-BE49-F238E27FC236}">
                    <a16:creationId xmlns:a16="http://schemas.microsoft.com/office/drawing/2014/main" id="{AABF2D8B-7487-0742-BA35-023E04B67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9" name="Rectangle 151">
                <a:extLst>
                  <a:ext uri="{FF2B5EF4-FFF2-40B4-BE49-F238E27FC236}">
                    <a16:creationId xmlns:a16="http://schemas.microsoft.com/office/drawing/2014/main" id="{D6D3CB67-9339-734B-AB0F-9E44535D5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3481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Rectangle 152">
                <a:extLst>
                  <a:ext uri="{FF2B5EF4-FFF2-40B4-BE49-F238E27FC236}">
                    <a16:creationId xmlns:a16="http://schemas.microsoft.com/office/drawing/2014/main" id="{D8AB43B3-3B77-B646-A401-FABAFFFA1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" y="3478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Line 153">
                <a:extLst>
                  <a:ext uri="{FF2B5EF4-FFF2-40B4-BE49-F238E27FC236}">
                    <a16:creationId xmlns:a16="http://schemas.microsoft.com/office/drawing/2014/main" id="{E6B2B676-EED8-CB4D-921C-F264E4A9D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372" name="Content Placeholder 2">
            <a:extLst>
              <a:ext uri="{FF2B5EF4-FFF2-40B4-BE49-F238E27FC236}">
                <a16:creationId xmlns:a16="http://schemas.microsoft.com/office/drawing/2014/main" id="{79568C0E-EF16-3C4B-8D37-DECD1B4863BB}"/>
              </a:ext>
            </a:extLst>
          </p:cNvPr>
          <p:cNvSpPr txBox="1">
            <a:spLocks/>
          </p:cNvSpPr>
          <p:nvPr/>
        </p:nvSpPr>
        <p:spPr>
          <a:xfrm>
            <a:off x="942537" y="2612461"/>
            <a:ext cx="4009292" cy="356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Cisco CRS router:</a:t>
            </a:r>
          </a:p>
          <a:p>
            <a:pPr marL="69532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unit: 8 switching planes</a:t>
            </a:r>
          </a:p>
          <a:p>
            <a:pPr marL="69532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plane: 3-stage interconnection network</a:t>
            </a:r>
          </a:p>
          <a:p>
            <a:pPr marL="69532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 to 100’s Tbps switching capacity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52103-AEE1-3D43-8707-045D6028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909" y="4890993"/>
            <a:ext cx="937683" cy="733606"/>
          </a:xfrm>
          <a:prstGeom prst="rect">
            <a:avLst/>
          </a:prstGeom>
        </p:spPr>
      </p:pic>
      <p:sp>
        <p:nvSpPr>
          <p:cNvPr id="223" name="Slide Number Placeholder 4">
            <a:extLst>
              <a:ext uri="{FF2B5EF4-FFF2-40B4-BE49-F238E27FC236}">
                <a16:creationId xmlns:a16="http://schemas.microsoft.com/office/drawing/2014/main" id="{E7A4998C-0527-1B40-A7CD-C664065D2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E4BD2D17-FC6A-82B6-C948-1E3B27BD6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Banyan Switch Fabric</a:t>
            </a:r>
          </a:p>
        </p:txBody>
      </p:sp>
      <p:pic>
        <p:nvPicPr>
          <p:cNvPr id="345091" name="Picture 3">
            <a:extLst>
              <a:ext uri="{FF2B5EF4-FFF2-40B4-BE49-F238E27FC236}">
                <a16:creationId xmlns:a16="http://schemas.microsoft.com/office/drawing/2014/main" id="{C604DF3E-738B-83C6-985A-3CA84294A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1" y="1679576"/>
            <a:ext cx="22891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5092" name="Picture 4">
            <a:extLst>
              <a:ext uri="{FF2B5EF4-FFF2-40B4-BE49-F238E27FC236}">
                <a16:creationId xmlns:a16="http://schemas.microsoft.com/office/drawing/2014/main" id="{034BB2B9-4F9B-FDD0-3A2C-7FCEDAD9C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9" y="1471613"/>
            <a:ext cx="28987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5093" name="Picture 5">
            <a:extLst>
              <a:ext uri="{FF2B5EF4-FFF2-40B4-BE49-F238E27FC236}">
                <a16:creationId xmlns:a16="http://schemas.microsoft.com/office/drawing/2014/main" id="{2246C06B-C39B-0760-5A24-E5824B67F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4" y="3762375"/>
            <a:ext cx="4999037" cy="286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5094" name="Text Box 6">
            <a:extLst>
              <a:ext uri="{FF2B5EF4-FFF2-40B4-BE49-F238E27FC236}">
                <a16:creationId xmlns:a16="http://schemas.microsoft.com/office/drawing/2014/main" id="{0F8AEEE1-70FE-8C97-12D0-B00C30F62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6" y="2781301"/>
            <a:ext cx="2885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(a)</a:t>
            </a:r>
          </a:p>
        </p:txBody>
      </p:sp>
      <p:sp>
        <p:nvSpPr>
          <p:cNvPr id="345095" name="Text Box 7">
            <a:extLst>
              <a:ext uri="{FF2B5EF4-FFF2-40B4-BE49-F238E27FC236}">
                <a16:creationId xmlns:a16="http://schemas.microsoft.com/office/drawing/2014/main" id="{085C1867-A8F8-3A98-07EC-597B81DC1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2374901"/>
            <a:ext cx="3061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(b)</a:t>
            </a:r>
          </a:p>
        </p:txBody>
      </p:sp>
      <p:sp>
        <p:nvSpPr>
          <p:cNvPr id="345096" name="Text Box 8">
            <a:extLst>
              <a:ext uri="{FF2B5EF4-FFF2-40B4-BE49-F238E27FC236}">
                <a16:creationId xmlns:a16="http://schemas.microsoft.com/office/drawing/2014/main" id="{63AAD7DD-C16E-8117-A82F-037DD09E0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4" y="5362576"/>
            <a:ext cx="2885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323188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727F7A0C-6533-37E7-CCE2-07FB8F2EE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Router Architectures</a:t>
            </a:r>
          </a:p>
        </p:txBody>
      </p:sp>
      <p:pic>
        <p:nvPicPr>
          <p:cNvPr id="338947" name="Picture 3">
            <a:extLst>
              <a:ext uri="{FF2B5EF4-FFF2-40B4-BE49-F238E27FC236}">
                <a16:creationId xmlns:a16="http://schemas.microsoft.com/office/drawing/2014/main" id="{BC30BA17-B3E4-B798-1694-4CA671F0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4" y="1504951"/>
            <a:ext cx="7050087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948" name="TextBox 3">
            <a:extLst>
              <a:ext uri="{FF2B5EF4-FFF2-40B4-BE49-F238E27FC236}">
                <a16:creationId xmlns:a16="http://schemas.microsoft.com/office/drawing/2014/main" id="{5CAF4F33-6D7C-1D01-7BCC-3BEE3F575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4198939"/>
            <a:ext cx="22361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Comic Sans MS" panose="030F0702030302020204" pitchFamily="66" charset="0"/>
                <a:cs typeface="Arial" panose="020B0604020202020204" pitchFamily="34" charset="0"/>
              </a:rPr>
              <a:t>First generation router</a:t>
            </a:r>
          </a:p>
        </p:txBody>
      </p:sp>
      <p:sp>
        <p:nvSpPr>
          <p:cNvPr id="338949" name="TextBox 4">
            <a:extLst>
              <a:ext uri="{FF2B5EF4-FFF2-40B4-BE49-F238E27FC236}">
                <a16:creationId xmlns:a16="http://schemas.microsoft.com/office/drawing/2014/main" id="{784E1F2E-7C8A-AEF2-2262-0E9B727D7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488" y="4198939"/>
            <a:ext cx="2454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  <a:cs typeface="Arial" panose="020B0604020202020204" pitchFamily="34" charset="0"/>
              </a:rPr>
              <a:t>Second generation router</a:t>
            </a:r>
          </a:p>
        </p:txBody>
      </p:sp>
      <p:sp>
        <p:nvSpPr>
          <p:cNvPr id="338950" name="TextBox 5">
            <a:extLst>
              <a:ext uri="{FF2B5EF4-FFF2-40B4-BE49-F238E27FC236}">
                <a16:creationId xmlns:a16="http://schemas.microsoft.com/office/drawing/2014/main" id="{9E261EAD-0976-531D-F969-A87EA8EBD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488" y="6191251"/>
            <a:ext cx="22938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  <a:cs typeface="Arial" panose="020B0604020202020204" pitchFamily="34" charset="0"/>
              </a:rPr>
              <a:t>Third generation router</a:t>
            </a:r>
          </a:p>
        </p:txBody>
      </p:sp>
    </p:spTree>
    <p:extLst>
      <p:ext uri="{BB962C8B-B14F-4D97-AF65-F5344CB8AC3E}">
        <p14:creationId xmlns:p14="http://schemas.microsoft.com/office/powerpoint/2010/main" val="307762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67" y="1386402"/>
            <a:ext cx="10515600" cy="135679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If switch fabric slower than input ports combined -&gt; queueing may occur at input queues 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queueing delay and loss due to input buffer overflow!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Input port queuing</a:t>
            </a:r>
            <a:endParaRPr lang="en-US" dirty="0"/>
          </a:p>
        </p:txBody>
      </p:sp>
      <p:sp>
        <p:nvSpPr>
          <p:cNvPr id="104" name="Text Box 62">
            <a:extLst>
              <a:ext uri="{FF2B5EF4-FFF2-40B4-BE49-F238E27FC236}">
                <a16:creationId xmlns:a16="http://schemas.microsoft.com/office/drawing/2014/main" id="{A61D6C7D-A6A0-2949-A958-E9C2A14B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666" y="5728188"/>
            <a:ext cx="44594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output port contention: only one red datagram can be transferred. lower red packet is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blocked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8B7A346-0262-A945-984D-C0F97E764874}"/>
              </a:ext>
            </a:extLst>
          </p:cNvPr>
          <p:cNvGrpSpPr/>
          <p:nvPr/>
        </p:nvGrpSpPr>
        <p:grpSpPr>
          <a:xfrm>
            <a:off x="2528548" y="3841801"/>
            <a:ext cx="3027362" cy="1817687"/>
            <a:chOff x="2908374" y="3743325"/>
            <a:chExt cx="3027362" cy="1817687"/>
          </a:xfrm>
        </p:grpSpPr>
        <p:grpSp>
          <p:nvGrpSpPr>
            <p:cNvPr id="73" name="Group 7">
              <a:extLst>
                <a:ext uri="{FF2B5EF4-FFF2-40B4-BE49-F238E27FC236}">
                  <a16:creationId xmlns:a16="http://schemas.microsoft.com/office/drawing/2014/main" id="{D164F740-85C3-9A46-A495-5762FFD54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8374" y="3751262"/>
              <a:ext cx="3027362" cy="1809750"/>
              <a:chOff x="523" y="976"/>
              <a:chExt cx="2099" cy="1356"/>
            </a:xfrm>
          </p:grpSpPr>
          <p:sp>
            <p:nvSpPr>
              <p:cNvPr id="74" name="Rectangle 8">
                <a:extLst>
                  <a:ext uri="{FF2B5EF4-FFF2-40B4-BE49-F238E27FC236}">
                    <a16:creationId xmlns:a16="http://schemas.microsoft.com/office/drawing/2014/main" id="{3D3FDDE5-E1D2-4741-B9DB-0E91DB81E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75" name="Group 9">
                <a:extLst>
                  <a:ext uri="{FF2B5EF4-FFF2-40B4-BE49-F238E27FC236}">
                    <a16:creationId xmlns:a16="http://schemas.microsoft.com/office/drawing/2014/main" id="{E04796AD-83ED-2C40-B3DD-6EE81FAF76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94" name="Rectangle 10">
                  <a:extLst>
                    <a:ext uri="{FF2B5EF4-FFF2-40B4-BE49-F238E27FC236}">
                      <a16:creationId xmlns:a16="http://schemas.microsoft.com/office/drawing/2014/main" id="{43ED5184-D575-0248-A3F3-81B5349D97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5" name="Rectangle 11">
                  <a:extLst>
                    <a:ext uri="{FF2B5EF4-FFF2-40B4-BE49-F238E27FC236}">
                      <a16:creationId xmlns:a16="http://schemas.microsoft.com/office/drawing/2014/main" id="{2FA9BAD8-AE3E-DB45-B0FD-7FDA2BE93B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" name="Rectangle 12">
                  <a:extLst>
                    <a:ext uri="{FF2B5EF4-FFF2-40B4-BE49-F238E27FC236}">
                      <a16:creationId xmlns:a16="http://schemas.microsoft.com/office/drawing/2014/main" id="{9F580657-7B0A-D44A-A81D-E4A1D6379E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76" name="Group 13">
                <a:extLst>
                  <a:ext uri="{FF2B5EF4-FFF2-40B4-BE49-F238E27FC236}">
                    <a16:creationId xmlns:a16="http://schemas.microsoft.com/office/drawing/2014/main" id="{056EE82A-FAB8-7249-BC14-6FFA66DA07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91" name="Rectangle 14">
                  <a:extLst>
                    <a:ext uri="{FF2B5EF4-FFF2-40B4-BE49-F238E27FC236}">
                      <a16:creationId xmlns:a16="http://schemas.microsoft.com/office/drawing/2014/main" id="{E5CA9310-6AD6-2146-9776-701207231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2" name="Rectangle 15">
                  <a:extLst>
                    <a:ext uri="{FF2B5EF4-FFF2-40B4-BE49-F238E27FC236}">
                      <a16:creationId xmlns:a16="http://schemas.microsoft.com/office/drawing/2014/main" id="{8D066A34-9935-0949-9FF4-6C93094CB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Rectangle 16">
                  <a:extLst>
                    <a:ext uri="{FF2B5EF4-FFF2-40B4-BE49-F238E27FC236}">
                      <a16:creationId xmlns:a16="http://schemas.microsoft.com/office/drawing/2014/main" id="{AEE24D80-D9B2-5E43-BE37-0732E26D5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77" name="Line 17">
                <a:extLst>
                  <a:ext uri="{FF2B5EF4-FFF2-40B4-BE49-F238E27FC236}">
                    <a16:creationId xmlns:a16="http://schemas.microsoft.com/office/drawing/2014/main" id="{E7EAA4E2-487B-894A-934C-8BED5D29A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8" name="Line 18">
                <a:extLst>
                  <a:ext uri="{FF2B5EF4-FFF2-40B4-BE49-F238E27FC236}">
                    <a16:creationId xmlns:a16="http://schemas.microsoft.com/office/drawing/2014/main" id="{F056DF5E-0636-A74F-AFC5-06DA708CC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9" name="Line 19">
                <a:extLst>
                  <a:ext uri="{FF2B5EF4-FFF2-40B4-BE49-F238E27FC236}">
                    <a16:creationId xmlns:a16="http://schemas.microsoft.com/office/drawing/2014/main" id="{1A5F3287-940C-9740-86D0-1AB977CAF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0" name="Line 20">
                <a:extLst>
                  <a:ext uri="{FF2B5EF4-FFF2-40B4-BE49-F238E27FC236}">
                    <a16:creationId xmlns:a16="http://schemas.microsoft.com/office/drawing/2014/main" id="{F520F608-8F8B-EE4D-AB7D-4587DC70B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1" name="Line 21">
                <a:extLst>
                  <a:ext uri="{FF2B5EF4-FFF2-40B4-BE49-F238E27FC236}">
                    <a16:creationId xmlns:a16="http://schemas.microsoft.com/office/drawing/2014/main" id="{5D5075D4-1165-4C4C-AF51-B90ABAD1F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" name="Line 22">
                <a:extLst>
                  <a:ext uri="{FF2B5EF4-FFF2-40B4-BE49-F238E27FC236}">
                    <a16:creationId xmlns:a16="http://schemas.microsoft.com/office/drawing/2014/main" id="{C10787ED-2529-B644-9C51-F8157D8A6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" name="Group 23">
                <a:extLst>
                  <a:ext uri="{FF2B5EF4-FFF2-40B4-BE49-F238E27FC236}">
                    <a16:creationId xmlns:a16="http://schemas.microsoft.com/office/drawing/2014/main" id="{971E0D16-1F7C-F048-8258-EDA2CB10DD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88" name="Line 24">
                  <a:extLst>
                    <a:ext uri="{FF2B5EF4-FFF2-40B4-BE49-F238E27FC236}">
                      <a16:creationId xmlns:a16="http://schemas.microsoft.com/office/drawing/2014/main" id="{A7F9F178-4046-3247-B2E2-AE134DC9BB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9" name="Line 25">
                  <a:extLst>
                    <a:ext uri="{FF2B5EF4-FFF2-40B4-BE49-F238E27FC236}">
                      <a16:creationId xmlns:a16="http://schemas.microsoft.com/office/drawing/2014/main" id="{C8CD8FEE-FC96-3A43-8409-D693193AE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0" name="Line 26">
                  <a:extLst>
                    <a:ext uri="{FF2B5EF4-FFF2-40B4-BE49-F238E27FC236}">
                      <a16:creationId xmlns:a16="http://schemas.microsoft.com/office/drawing/2014/main" id="{4CBECCBD-CFD3-764F-887C-FED5405A0A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84" name="Group 27">
                <a:extLst>
                  <a:ext uri="{FF2B5EF4-FFF2-40B4-BE49-F238E27FC236}">
                    <a16:creationId xmlns:a16="http://schemas.microsoft.com/office/drawing/2014/main" id="{1DA00A78-49E3-534E-A704-59927A7641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85" name="Line 28">
                  <a:extLst>
                    <a:ext uri="{FF2B5EF4-FFF2-40B4-BE49-F238E27FC236}">
                      <a16:creationId xmlns:a16="http://schemas.microsoft.com/office/drawing/2014/main" id="{61838874-A5DC-7947-8DA7-12A88836EA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Line 29">
                  <a:extLst>
                    <a:ext uri="{FF2B5EF4-FFF2-40B4-BE49-F238E27FC236}">
                      <a16:creationId xmlns:a16="http://schemas.microsoft.com/office/drawing/2014/main" id="{5372ECE9-A44D-9040-8B03-CA9D88C7D7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7" name="Line 30">
                  <a:extLst>
                    <a:ext uri="{FF2B5EF4-FFF2-40B4-BE49-F238E27FC236}">
                      <a16:creationId xmlns:a16="http://schemas.microsoft.com/office/drawing/2014/main" id="{FA2DA940-73AA-D447-84F1-95C932F532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97" name="Rectangle 55">
              <a:extLst>
                <a:ext uri="{FF2B5EF4-FFF2-40B4-BE49-F238E27FC236}">
                  <a16:creationId xmlns:a16="http://schemas.microsoft.com/office/drawing/2014/main" id="{DC8735CA-28A8-9844-8915-2B52D5644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811" y="3748087"/>
              <a:ext cx="252413" cy="130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583B70AF-74AA-594D-B7DD-CD3587045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524" y="4479925"/>
              <a:ext cx="252412" cy="13176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Rectangle 57">
              <a:extLst>
                <a:ext uri="{FF2B5EF4-FFF2-40B4-BE49-F238E27FC236}">
                  <a16:creationId xmlns:a16="http://schemas.microsoft.com/office/drawing/2014/main" id="{7B6BE014-EC1B-4245-8E39-262F9C155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936" y="5114925"/>
              <a:ext cx="252413" cy="130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Rectangle 58">
              <a:extLst>
                <a:ext uri="{FF2B5EF4-FFF2-40B4-BE49-F238E27FC236}">
                  <a16:creationId xmlns:a16="http://schemas.microsoft.com/office/drawing/2014/main" id="{5727D261-4FAD-9C40-8357-59F2BB7AE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036" y="3743325"/>
              <a:ext cx="252413" cy="13176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Rectangle 59">
              <a:extLst>
                <a:ext uri="{FF2B5EF4-FFF2-40B4-BE49-F238E27FC236}">
                  <a16:creationId xmlns:a16="http://schemas.microsoft.com/office/drawing/2014/main" id="{1194EC16-CE8F-8D4B-A795-C4A17F3FE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274" y="5103812"/>
              <a:ext cx="252412" cy="13176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Line 60">
              <a:extLst>
                <a:ext uri="{FF2B5EF4-FFF2-40B4-BE49-F238E27FC236}">
                  <a16:creationId xmlns:a16="http://schemas.microsoft.com/office/drawing/2014/main" id="{67621AA8-BE0E-7F4B-BC70-5D6A01E48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911" y="3803650"/>
              <a:ext cx="1479550" cy="15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Freeform 61">
              <a:extLst>
                <a:ext uri="{FF2B5EF4-FFF2-40B4-BE49-F238E27FC236}">
                  <a16:creationId xmlns:a16="http://schemas.microsoft.com/office/drawing/2014/main" id="{63B03E4B-DC34-6549-9693-9E2101F3E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361" y="4202112"/>
              <a:ext cx="1395413" cy="979488"/>
            </a:xfrm>
            <a:custGeom>
              <a:avLst/>
              <a:gdLst>
                <a:gd name="T0" fmla="*/ 0 w 967"/>
                <a:gd name="T1" fmla="*/ 2147483647 h 735"/>
                <a:gd name="T2" fmla="*/ 2147483647 w 967"/>
                <a:gd name="T3" fmla="*/ 2147483647 h 735"/>
                <a:gd name="T4" fmla="*/ 214748364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5" name="Text Box 64">
              <a:extLst>
                <a:ext uri="{FF2B5EF4-FFF2-40B4-BE49-F238E27FC236}">
                  <a16:creationId xmlns:a16="http://schemas.microsoft.com/office/drawing/2014/main" id="{CB734319-6832-8C4E-B16D-A545895BC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6611" y="4548187"/>
              <a:ext cx="74771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06" name="Line 73">
              <a:extLst>
                <a:ext uri="{FF2B5EF4-FFF2-40B4-BE49-F238E27FC236}">
                  <a16:creationId xmlns:a16="http://schemas.microsoft.com/office/drawing/2014/main" id="{5550252A-B930-0747-B713-DACF5B30A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386" y="4548187"/>
              <a:ext cx="1458913" cy="1905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7" name="Group 79">
            <a:extLst>
              <a:ext uri="{FF2B5EF4-FFF2-40B4-BE49-F238E27FC236}">
                <a16:creationId xmlns:a16="http://schemas.microsoft.com/office/drawing/2014/main" id="{C5196E2D-6A1D-9849-8A2B-31C0EF009838}"/>
              </a:ext>
            </a:extLst>
          </p:cNvPr>
          <p:cNvGrpSpPr>
            <a:grpSpLocks/>
          </p:cNvGrpSpPr>
          <p:nvPr/>
        </p:nvGrpSpPr>
        <p:grpSpPr bwMode="auto">
          <a:xfrm>
            <a:off x="7144970" y="3842241"/>
            <a:ext cx="3587750" cy="2570163"/>
            <a:chOff x="2950" y="2025"/>
            <a:chExt cx="2260" cy="1619"/>
          </a:xfrm>
        </p:grpSpPr>
        <p:grpSp>
          <p:nvGrpSpPr>
            <p:cNvPr id="108" name="Group 31">
              <a:extLst>
                <a:ext uri="{FF2B5EF4-FFF2-40B4-BE49-F238E27FC236}">
                  <a16:creationId xmlns:a16="http://schemas.microsoft.com/office/drawing/2014/main" id="{961F130E-3A11-5044-A5C6-98D394F90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118" name="Rectangle 32">
                <a:extLst>
                  <a:ext uri="{FF2B5EF4-FFF2-40B4-BE49-F238E27FC236}">
                    <a16:creationId xmlns:a16="http://schemas.microsoft.com/office/drawing/2014/main" id="{72F70161-3D6F-B147-8A8F-41A13F54E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19" name="Group 33">
                <a:extLst>
                  <a:ext uri="{FF2B5EF4-FFF2-40B4-BE49-F238E27FC236}">
                    <a16:creationId xmlns:a16="http://schemas.microsoft.com/office/drawing/2014/main" id="{E1D22FF4-168D-4C4A-9242-A4710729BB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38" name="Rectangle 34">
                  <a:extLst>
                    <a:ext uri="{FF2B5EF4-FFF2-40B4-BE49-F238E27FC236}">
                      <a16:creationId xmlns:a16="http://schemas.microsoft.com/office/drawing/2014/main" id="{90EE215A-C3AE-254D-88D8-6E5E1C6253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" name="Rectangle 35">
                  <a:extLst>
                    <a:ext uri="{FF2B5EF4-FFF2-40B4-BE49-F238E27FC236}">
                      <a16:creationId xmlns:a16="http://schemas.microsoft.com/office/drawing/2014/main" id="{B87EB84E-1DCB-6747-983D-A91A87C6BA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" name="Rectangle 36">
                  <a:extLst>
                    <a:ext uri="{FF2B5EF4-FFF2-40B4-BE49-F238E27FC236}">
                      <a16:creationId xmlns:a16="http://schemas.microsoft.com/office/drawing/2014/main" id="{13842296-C860-1A4C-94BA-0C09F8E54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20" name="Group 37">
                <a:extLst>
                  <a:ext uri="{FF2B5EF4-FFF2-40B4-BE49-F238E27FC236}">
                    <a16:creationId xmlns:a16="http://schemas.microsoft.com/office/drawing/2014/main" id="{20C7A379-A501-F04B-A31A-66AAB7D4AB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35" name="Rectangle 38">
                  <a:extLst>
                    <a:ext uri="{FF2B5EF4-FFF2-40B4-BE49-F238E27FC236}">
                      <a16:creationId xmlns:a16="http://schemas.microsoft.com/office/drawing/2014/main" id="{9AE46CFA-B305-FE44-AB5C-0CCBC6BAF9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6" name="Rectangle 39">
                  <a:extLst>
                    <a:ext uri="{FF2B5EF4-FFF2-40B4-BE49-F238E27FC236}">
                      <a16:creationId xmlns:a16="http://schemas.microsoft.com/office/drawing/2014/main" id="{06D7163C-5A06-6144-AF1D-9BE7DECCB8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7" name="Rectangle 40">
                  <a:extLst>
                    <a:ext uri="{FF2B5EF4-FFF2-40B4-BE49-F238E27FC236}">
                      <a16:creationId xmlns:a16="http://schemas.microsoft.com/office/drawing/2014/main" id="{06F54AE9-52AF-6E46-8BE7-EDEF5EBD7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21" name="Line 41">
                <a:extLst>
                  <a:ext uri="{FF2B5EF4-FFF2-40B4-BE49-F238E27FC236}">
                    <a16:creationId xmlns:a16="http://schemas.microsoft.com/office/drawing/2014/main" id="{DBC39202-C178-0345-82BD-7B039DC4D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2" name="Line 42">
                <a:extLst>
                  <a:ext uri="{FF2B5EF4-FFF2-40B4-BE49-F238E27FC236}">
                    <a16:creationId xmlns:a16="http://schemas.microsoft.com/office/drawing/2014/main" id="{7204CF78-4E3E-4646-91B1-ADD2AF615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3" name="Line 43">
                <a:extLst>
                  <a:ext uri="{FF2B5EF4-FFF2-40B4-BE49-F238E27FC236}">
                    <a16:creationId xmlns:a16="http://schemas.microsoft.com/office/drawing/2014/main" id="{1055BDC1-D40C-E34D-8FC0-FEC34E65B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4" name="Line 44">
                <a:extLst>
                  <a:ext uri="{FF2B5EF4-FFF2-40B4-BE49-F238E27FC236}">
                    <a16:creationId xmlns:a16="http://schemas.microsoft.com/office/drawing/2014/main" id="{ED714F6D-8C7C-B141-9C39-2A02E5F58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5" name="Line 45">
                <a:extLst>
                  <a:ext uri="{FF2B5EF4-FFF2-40B4-BE49-F238E27FC236}">
                    <a16:creationId xmlns:a16="http://schemas.microsoft.com/office/drawing/2014/main" id="{933F11AA-9C89-1D46-94C9-F6A2C2D75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6" name="Line 46">
                <a:extLst>
                  <a:ext uri="{FF2B5EF4-FFF2-40B4-BE49-F238E27FC236}">
                    <a16:creationId xmlns:a16="http://schemas.microsoft.com/office/drawing/2014/main" id="{24DAFD3A-BCAA-494F-BFF3-4DD6E41FE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7" name="Group 47">
                <a:extLst>
                  <a:ext uri="{FF2B5EF4-FFF2-40B4-BE49-F238E27FC236}">
                    <a16:creationId xmlns:a16="http://schemas.microsoft.com/office/drawing/2014/main" id="{727F9349-D858-B041-AFEF-0AA192390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32" name="Line 48">
                  <a:extLst>
                    <a:ext uri="{FF2B5EF4-FFF2-40B4-BE49-F238E27FC236}">
                      <a16:creationId xmlns:a16="http://schemas.microsoft.com/office/drawing/2014/main" id="{92DDAA32-1BC7-F341-9DF3-8F292F94E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3" name="Line 49">
                  <a:extLst>
                    <a:ext uri="{FF2B5EF4-FFF2-40B4-BE49-F238E27FC236}">
                      <a16:creationId xmlns:a16="http://schemas.microsoft.com/office/drawing/2014/main" id="{E1CF388A-0B46-9045-8B1B-9EFE86E92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4" name="Line 50">
                  <a:extLst>
                    <a:ext uri="{FF2B5EF4-FFF2-40B4-BE49-F238E27FC236}">
                      <a16:creationId xmlns:a16="http://schemas.microsoft.com/office/drawing/2014/main" id="{8098E830-FF85-B942-A58C-7073F1ABDA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28" name="Group 51">
                <a:extLst>
                  <a:ext uri="{FF2B5EF4-FFF2-40B4-BE49-F238E27FC236}">
                    <a16:creationId xmlns:a16="http://schemas.microsoft.com/office/drawing/2014/main" id="{3BE0EB8F-2722-8840-9E9E-42692DC4EC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29" name="Line 52">
                  <a:extLst>
                    <a:ext uri="{FF2B5EF4-FFF2-40B4-BE49-F238E27FC236}">
                      <a16:creationId xmlns:a16="http://schemas.microsoft.com/office/drawing/2014/main" id="{1471ECA8-52E2-7B48-B1D0-0E3A3FC8CC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0" name="Line 53">
                  <a:extLst>
                    <a:ext uri="{FF2B5EF4-FFF2-40B4-BE49-F238E27FC236}">
                      <a16:creationId xmlns:a16="http://schemas.microsoft.com/office/drawing/2014/main" id="{5E4485D6-A44E-9F41-A60B-F118E8445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1" name="Line 54">
                  <a:extLst>
                    <a:ext uri="{FF2B5EF4-FFF2-40B4-BE49-F238E27FC236}">
                      <a16:creationId xmlns:a16="http://schemas.microsoft.com/office/drawing/2014/main" id="{76683E62-74AF-A340-8049-71651532D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09" name="Text Box 63">
              <a:extLst>
                <a:ext uri="{FF2B5EF4-FFF2-40B4-BE49-F238E27FC236}">
                  <a16:creationId xmlns:a16="http://schemas.microsoft.com/office/drawing/2014/main" id="{BB81457D-DD34-A44B-8BDA-064DBFE04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0" y="3237"/>
              <a:ext cx="22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one packet time later: green packet experiences HOL blocking</a:t>
              </a:r>
              <a:endPara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65">
              <a:extLst>
                <a:ext uri="{FF2B5EF4-FFF2-40B4-BE49-F238E27FC236}">
                  <a16:creationId xmlns:a16="http://schemas.microsoft.com/office/drawing/2014/main" id="{07D40F57-D66B-F444-8FCA-AFEAF69F0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2507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CF7111F1-74EA-1F48-AF61-C3DDC0EAC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Rectangle 69">
              <a:extLst>
                <a:ext uri="{FF2B5EF4-FFF2-40B4-BE49-F238E27FC236}">
                  <a16:creationId xmlns:a16="http://schemas.microsoft.com/office/drawing/2014/main" id="{C338CC7B-B194-3243-B60D-75BEFA01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Rectangle 70">
              <a:extLst>
                <a:ext uri="{FF2B5EF4-FFF2-40B4-BE49-F238E27FC236}">
                  <a16:creationId xmlns:a16="http://schemas.microsoft.com/office/drawing/2014/main" id="{CD0DF6A5-8591-FF4A-B8B0-1D6E2162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4" name="Freeform 71">
              <a:extLst>
                <a:ext uri="{FF2B5EF4-FFF2-40B4-BE49-F238E27FC236}">
                  <a16:creationId xmlns:a16="http://schemas.microsoft.com/office/drawing/2014/main" id="{D86522CF-FBA5-EA4F-A7F3-97C45B0DB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65 h 735"/>
                <a:gd name="T2" fmla="*/ 134 w 967"/>
                <a:gd name="T3" fmla="*/ 65 h 735"/>
                <a:gd name="T4" fmla="*/ 251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Freeform 72">
              <a:extLst>
                <a:ext uri="{FF2B5EF4-FFF2-40B4-BE49-F238E27FC236}">
                  <a16:creationId xmlns:a16="http://schemas.microsoft.com/office/drawing/2014/main" id="{F3DEE41D-FD9A-D049-8B83-8B6A31265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  <a:gd name="T9" fmla="*/ 0 w 860"/>
                <a:gd name="T10" fmla="*/ 0 h 437"/>
                <a:gd name="T11" fmla="*/ 860 w 860"/>
                <a:gd name="T12" fmla="*/ 437 h 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6" name="Rectangle 76">
              <a:extLst>
                <a:ext uri="{FF2B5EF4-FFF2-40B4-BE49-F238E27FC236}">
                  <a16:creationId xmlns:a16="http://schemas.microsoft.com/office/drawing/2014/main" id="{CC9EB8FA-449A-AD48-B0D0-F22B0CB1D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7" name="Rectangle 77">
              <a:extLst>
                <a:ext uri="{FF2B5EF4-FFF2-40B4-BE49-F238E27FC236}">
                  <a16:creationId xmlns:a16="http://schemas.microsoft.com/office/drawing/2014/main" id="{ED96AE20-CFC4-C449-96F2-A1836A8AD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2" name="Content Placeholder 1">
            <a:extLst>
              <a:ext uri="{FF2B5EF4-FFF2-40B4-BE49-F238E27FC236}">
                <a16:creationId xmlns:a16="http://schemas.microsoft.com/office/drawing/2014/main" id="{427FA225-82DF-964C-86B6-E9C527239F0C}"/>
              </a:ext>
            </a:extLst>
          </p:cNvPr>
          <p:cNvSpPr txBox="1">
            <a:spLocks/>
          </p:cNvSpPr>
          <p:nvPr/>
        </p:nvSpPr>
        <p:spPr>
          <a:xfrm>
            <a:off x="835334" y="2690269"/>
            <a:ext cx="10515600" cy="984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Head-of-the-Line (HOL) blocking: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queued datagram at front of queue prevents others in queue from moving forward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Slide Number Placeholder 4">
            <a:extLst>
              <a:ext uri="{FF2B5EF4-FFF2-40B4-BE49-F238E27FC236}">
                <a16:creationId xmlns:a16="http://schemas.microsoft.com/office/drawing/2014/main" id="{27DA9828-E8AA-634F-A5D6-E2BC44AAF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Router architecture overview</a:t>
            </a:r>
            <a:endParaRPr lang="en-US" sz="4800" dirty="0"/>
          </a:p>
        </p:txBody>
      </p:sp>
      <p:sp>
        <p:nvSpPr>
          <p:cNvPr id="62" name="Rectangle 13">
            <a:extLst>
              <a:ext uri="{FF2B5EF4-FFF2-40B4-BE49-F238E27FC236}">
                <a16:creationId xmlns:a16="http://schemas.microsoft.com/office/drawing/2014/main" id="{1FBC4707-F7A4-A94F-8160-5F9B11761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1" y="1443590"/>
            <a:ext cx="107872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high-level view of generic router architecture:</a:t>
            </a:r>
          </a:p>
        </p:txBody>
      </p:sp>
      <p:grpSp>
        <p:nvGrpSpPr>
          <p:cNvPr id="11" name="Group 60">
            <a:extLst>
              <a:ext uri="{FF2B5EF4-FFF2-40B4-BE49-F238E27FC236}">
                <a16:creationId xmlns:a16="http://schemas.microsoft.com/office/drawing/2014/main" id="{BFA21CC6-3BDD-0546-BF9B-53F12E412143}"/>
              </a:ext>
            </a:extLst>
          </p:cNvPr>
          <p:cNvGrpSpPr>
            <a:grpSpLocks/>
          </p:cNvGrpSpPr>
          <p:nvPr/>
        </p:nvGrpSpPr>
        <p:grpSpPr bwMode="auto">
          <a:xfrm>
            <a:off x="4324902" y="3466272"/>
            <a:ext cx="1609725" cy="2343150"/>
            <a:chOff x="2418" y="1882"/>
            <a:chExt cx="1014" cy="14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 45">
              <a:extLst>
                <a:ext uri="{FF2B5EF4-FFF2-40B4-BE49-F238E27FC236}">
                  <a16:creationId xmlns:a16="http://schemas.microsoft.com/office/drawing/2014/main" id="{97E8C5CE-2986-D342-8AF6-D8B4A72B6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Text Box 48">
              <a:extLst>
                <a:ext uri="{FF2B5EF4-FFF2-40B4-BE49-F238E27FC236}">
                  <a16:creationId xmlns:a16="http://schemas.microsoft.com/office/drawing/2014/main" id="{62B04B43-D6DE-1643-8C5F-DAEC3D27B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5" y="2418"/>
              <a:ext cx="876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high-speed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F9895C-337A-3B44-9EA1-F8EEA976D228}"/>
              </a:ext>
            </a:extLst>
          </p:cNvPr>
          <p:cNvGrpSpPr/>
          <p:nvPr/>
        </p:nvGrpSpPr>
        <p:grpSpPr>
          <a:xfrm>
            <a:off x="4342365" y="2504247"/>
            <a:ext cx="1590675" cy="1090613"/>
            <a:chOff x="4342365" y="2504247"/>
            <a:chExt cx="1590675" cy="1090613"/>
          </a:xfrm>
        </p:grpSpPr>
        <p:sp>
          <p:nvSpPr>
            <p:cNvPr id="14" name="Rectangle 46">
              <a:extLst>
                <a:ext uri="{FF2B5EF4-FFF2-40B4-BE49-F238E27FC236}">
                  <a16:creationId xmlns:a16="http://schemas.microsoft.com/office/drawing/2014/main" id="{7302BDAC-B9C0-8949-A593-83EC0EF2D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365" y="2504247"/>
              <a:ext cx="1590675" cy="647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" name="Text Box 47">
              <a:extLst>
                <a:ext uri="{FF2B5EF4-FFF2-40B4-BE49-F238E27FC236}">
                  <a16:creationId xmlns:a16="http://schemas.microsoft.com/office/drawing/2014/main" id="{4F3F6146-1D55-0B4C-BB98-623E05AE0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165" y="2545522"/>
              <a:ext cx="11874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processor</a:t>
              </a:r>
            </a:p>
          </p:txBody>
        </p:sp>
        <p:sp>
          <p:nvSpPr>
            <p:cNvPr id="16" name="Line 50">
              <a:extLst>
                <a:ext uri="{FF2B5EF4-FFF2-40B4-BE49-F238E27FC236}">
                  <a16:creationId xmlns:a16="http://schemas.microsoft.com/office/drawing/2014/main" id="{73F730FD-50D6-6D47-8351-91FF553BF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1027" y="3023360"/>
              <a:ext cx="19050" cy="571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ACA66ED2-9041-9540-A174-B6BE809E0111}"/>
              </a:ext>
            </a:extLst>
          </p:cNvPr>
          <p:cNvGrpSpPr>
            <a:grpSpLocks/>
          </p:cNvGrpSpPr>
          <p:nvPr/>
        </p:nvGrpSpPr>
        <p:grpSpPr bwMode="auto">
          <a:xfrm>
            <a:off x="2281790" y="3480560"/>
            <a:ext cx="2033587" cy="566737"/>
            <a:chOff x="930" y="1989"/>
            <a:chExt cx="1482" cy="357"/>
          </a:xfrm>
        </p:grpSpPr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62683D12-8EE3-D54F-9142-B80DE97AA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7C8073E8-202F-E24A-8766-ABE3BC4DC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80E00E55-88BB-DC43-A2D7-ED792D65F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C6CD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697D85E7-E59C-2948-B89C-5F82FF5C7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5BF71348-3208-AB4B-82A9-83B395A2F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18">
            <a:extLst>
              <a:ext uri="{FF2B5EF4-FFF2-40B4-BE49-F238E27FC236}">
                <a16:creationId xmlns:a16="http://schemas.microsoft.com/office/drawing/2014/main" id="{A6176FD2-28E4-634E-B138-CE64958CCB93}"/>
              </a:ext>
            </a:extLst>
          </p:cNvPr>
          <p:cNvGrpSpPr>
            <a:grpSpLocks/>
          </p:cNvGrpSpPr>
          <p:nvPr/>
        </p:nvGrpSpPr>
        <p:grpSpPr bwMode="auto">
          <a:xfrm>
            <a:off x="2270677" y="5218872"/>
            <a:ext cx="2058988" cy="566738"/>
            <a:chOff x="930" y="1989"/>
            <a:chExt cx="1482" cy="357"/>
          </a:xfrm>
        </p:grpSpPr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B02421A2-89F9-7B4F-AD0F-B54C1097F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F8E24AD8-D1B3-694B-BCB6-D84CE449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EAAFBCAC-65CD-014D-AEFE-7FBAFCE9C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C6CD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0C8D09F6-0F58-0440-9B1A-15F2687E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F601D68E-5FC2-E24B-9E6A-DBF25E086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DBEF67F1-37BF-D74B-BCE9-505A050D61CD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2900915" y="4371147"/>
            <a:ext cx="546100" cy="546100"/>
            <a:chOff x="354" y="2715"/>
            <a:chExt cx="344" cy="344"/>
          </a:xfrm>
        </p:grpSpPr>
        <p:sp>
          <p:nvSpPr>
            <p:cNvPr id="30" name="Oval 25">
              <a:extLst>
                <a:ext uri="{FF2B5EF4-FFF2-40B4-BE49-F238E27FC236}">
                  <a16:creationId xmlns:a16="http://schemas.microsoft.com/office/drawing/2014/main" id="{9C112058-256F-D445-8FC7-9A99414DF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90D25AC5-CC8E-B54C-82BF-7D5D98699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40D693B4-9136-E641-8D14-C1E0622EC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4775F00E-A158-F94A-972C-197213FC8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4" name="Text Box 57">
            <a:extLst>
              <a:ext uri="{FF2B5EF4-FFF2-40B4-BE49-F238E27FC236}">
                <a16:creationId xmlns:a16="http://schemas.microsoft.com/office/drawing/2014/main" id="{492AF8D2-6C5A-F547-903E-BECF47C4F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015" y="5864985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 input ports</a:t>
            </a:r>
          </a:p>
        </p:txBody>
      </p:sp>
      <p:grpSp>
        <p:nvGrpSpPr>
          <p:cNvPr id="35" name="Group 37">
            <a:extLst>
              <a:ext uri="{FF2B5EF4-FFF2-40B4-BE49-F238E27FC236}">
                <a16:creationId xmlns:a16="http://schemas.microsoft.com/office/drawing/2014/main" id="{11CB7D7F-8B2C-554A-B4F6-07F28C5B5C9F}"/>
              </a:ext>
            </a:extLst>
          </p:cNvPr>
          <p:cNvGrpSpPr>
            <a:grpSpLocks/>
          </p:cNvGrpSpPr>
          <p:nvPr/>
        </p:nvGrpSpPr>
        <p:grpSpPr bwMode="auto">
          <a:xfrm>
            <a:off x="5882240" y="3485322"/>
            <a:ext cx="1957387" cy="566738"/>
            <a:chOff x="-51" y="2454"/>
            <a:chExt cx="1482" cy="3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" name="Group 36">
              <a:extLst>
                <a:ext uri="{FF2B5EF4-FFF2-40B4-BE49-F238E27FC236}">
                  <a16:creationId xmlns:a16="http://schemas.microsoft.com/office/drawing/2014/main" id="{9302BD5C-3388-5F4D-8CCA-EAD2FD66ADB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8" name="Rectangle 31">
                <a:extLst>
                  <a:ext uri="{FF2B5EF4-FFF2-40B4-BE49-F238E27FC236}">
                    <a16:creationId xmlns:a16="http://schemas.microsoft.com/office/drawing/2014/main" id="{0D459D87-1893-1743-8D5A-F323FDD34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" name="Rectangle 32">
                <a:extLst>
                  <a:ext uri="{FF2B5EF4-FFF2-40B4-BE49-F238E27FC236}">
                    <a16:creationId xmlns:a16="http://schemas.microsoft.com/office/drawing/2014/main" id="{D94682C7-1EFD-0242-B3A2-8679BFDAC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" name="Rectangle 33">
                <a:extLst>
                  <a:ext uri="{FF2B5EF4-FFF2-40B4-BE49-F238E27FC236}">
                    <a16:creationId xmlns:a16="http://schemas.microsoft.com/office/drawing/2014/main" id="{D323E676-6A0B-9D4C-A262-5DA2B4D92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C6CD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Rectangle 34">
                <a:extLst>
                  <a:ext uri="{FF2B5EF4-FFF2-40B4-BE49-F238E27FC236}">
                    <a16:creationId xmlns:a16="http://schemas.microsoft.com/office/drawing/2014/main" id="{DE45BAF9-F85F-CE49-B15E-73BB262FD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63958D1A-98FE-AF43-AC11-DB72B9D9C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" name="Group 38">
            <a:extLst>
              <a:ext uri="{FF2B5EF4-FFF2-40B4-BE49-F238E27FC236}">
                <a16:creationId xmlns:a16="http://schemas.microsoft.com/office/drawing/2014/main" id="{5D8C710B-718F-D647-B17E-DF34372005AC}"/>
              </a:ext>
            </a:extLst>
          </p:cNvPr>
          <p:cNvGrpSpPr>
            <a:grpSpLocks/>
          </p:cNvGrpSpPr>
          <p:nvPr/>
        </p:nvGrpSpPr>
        <p:grpSpPr bwMode="auto">
          <a:xfrm>
            <a:off x="5901290" y="5218872"/>
            <a:ext cx="2011362" cy="566738"/>
            <a:chOff x="-51" y="2454"/>
            <a:chExt cx="1482" cy="357"/>
          </a:xfrm>
        </p:grpSpPr>
        <p:grpSp>
          <p:nvGrpSpPr>
            <p:cNvPr id="43" name="Group 39">
              <a:extLst>
                <a:ext uri="{FF2B5EF4-FFF2-40B4-BE49-F238E27FC236}">
                  <a16:creationId xmlns:a16="http://schemas.microsoft.com/office/drawing/2014/main" id="{EC854885-69FE-4244-BF93-8BB2F7786F8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45" name="Rectangle 40">
                <a:extLst>
                  <a:ext uri="{FF2B5EF4-FFF2-40B4-BE49-F238E27FC236}">
                    <a16:creationId xmlns:a16="http://schemas.microsoft.com/office/drawing/2014/main" id="{31148FFC-88E2-8643-8EDC-EE4624168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682A9F8F-8723-874E-BB4D-B2BB08BC7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" name="Rectangle 42">
                <a:extLst>
                  <a:ext uri="{FF2B5EF4-FFF2-40B4-BE49-F238E27FC236}">
                    <a16:creationId xmlns:a16="http://schemas.microsoft.com/office/drawing/2014/main" id="{E9D99F85-7DA2-B94F-9793-067BFD276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C6CD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Rectangle 43">
                <a:extLst>
                  <a:ext uri="{FF2B5EF4-FFF2-40B4-BE49-F238E27FC236}">
                    <a16:creationId xmlns:a16="http://schemas.microsoft.com/office/drawing/2014/main" id="{79592419-CEB4-124B-A09B-CF67F5F2A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CBC3FC3D-F764-0047-9677-FB9B8EAAF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51">
            <a:extLst>
              <a:ext uri="{FF2B5EF4-FFF2-40B4-BE49-F238E27FC236}">
                <a16:creationId xmlns:a16="http://schemas.microsoft.com/office/drawing/2014/main" id="{0063545A-31FC-8D42-B9F6-52805867B567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6768065" y="4361622"/>
            <a:ext cx="546100" cy="546100"/>
            <a:chOff x="354" y="2715"/>
            <a:chExt cx="344" cy="344"/>
          </a:xfrm>
        </p:grpSpPr>
        <p:sp>
          <p:nvSpPr>
            <p:cNvPr id="50" name="Oval 52">
              <a:extLst>
                <a:ext uri="{FF2B5EF4-FFF2-40B4-BE49-F238E27FC236}">
                  <a16:creationId xmlns:a16="http://schemas.microsoft.com/office/drawing/2014/main" id="{83BE4773-3E63-524C-AD59-033C9E43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Oval 53">
              <a:extLst>
                <a:ext uri="{FF2B5EF4-FFF2-40B4-BE49-F238E27FC236}">
                  <a16:creationId xmlns:a16="http://schemas.microsoft.com/office/drawing/2014/main" id="{F45E0C4D-B738-5E42-99B7-C0253D1E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" name="Oval 54">
              <a:extLst>
                <a:ext uri="{FF2B5EF4-FFF2-40B4-BE49-F238E27FC236}">
                  <a16:creationId xmlns:a16="http://schemas.microsoft.com/office/drawing/2014/main" id="{2BD06A3F-4F96-8948-8417-90216E36C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Oval 55">
              <a:extLst>
                <a:ext uri="{FF2B5EF4-FFF2-40B4-BE49-F238E27FC236}">
                  <a16:creationId xmlns:a16="http://schemas.microsoft.com/office/drawing/2014/main" id="{6A51F44D-8E0B-DD44-A2B0-5A5743630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4" name="Text Box 58">
            <a:extLst>
              <a:ext uri="{FF2B5EF4-FFF2-40B4-BE49-F238E27FC236}">
                <a16:creationId xmlns:a16="http://schemas.microsoft.com/office/drawing/2014/main" id="{8536AB41-BBDA-6A40-9786-A1757F632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327" y="5906260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 output ports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EF025D-D161-0845-8BA8-D19B1861EE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70677" y="3275772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AC350F1-2A41-2C4D-A74E-E12FE3300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765" y="3312285"/>
            <a:ext cx="21859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forwarding data plane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(hardware) operates in nanosecond timeframe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E496939-D5D8-314E-A293-36FDE55B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377" y="2208972"/>
            <a:ext cx="28797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routing, management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 plane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(software)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operates in millisecond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time frame</a:t>
            </a:r>
          </a:p>
        </p:txBody>
      </p:sp>
      <p:sp>
        <p:nvSpPr>
          <p:cNvPr id="58" name="Freeform 10">
            <a:extLst>
              <a:ext uri="{FF2B5EF4-FFF2-40B4-BE49-F238E27FC236}">
                <a16:creationId xmlns:a16="http://schemas.microsoft.com/office/drawing/2014/main" id="{9563B337-045C-B84E-ADB0-A5D36720825E}"/>
              </a:ext>
            </a:extLst>
          </p:cNvPr>
          <p:cNvSpPr>
            <a:spLocks/>
          </p:cNvSpPr>
          <p:nvPr/>
        </p:nvSpPr>
        <p:spPr bwMode="auto">
          <a:xfrm>
            <a:off x="3735940" y="2799522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E124150-F33F-0C46-842C-F5427C1367BD}"/>
              </a:ext>
            </a:extLst>
          </p:cNvPr>
          <p:cNvCxnSpPr>
            <a:cxnSpLocks noChangeShapeType="1"/>
            <a:endCxn id="27" idx="0"/>
          </p:cNvCxnSpPr>
          <p:nvPr/>
        </p:nvCxnSpPr>
        <p:spPr bwMode="auto">
          <a:xfrm rot="5400000">
            <a:off x="2752483" y="3862354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Slide Number Placeholder 4">
            <a:extLst>
              <a:ext uri="{FF2B5EF4-FFF2-40B4-BE49-F238E27FC236}">
                <a16:creationId xmlns:a16="http://schemas.microsoft.com/office/drawing/2014/main" id="{31F0B563-E3B7-434E-9C41-6F0D5BC32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Output port queuing</a:t>
            </a:r>
            <a:endParaRPr lang="en-US" dirty="0"/>
          </a:p>
        </p:txBody>
      </p:sp>
      <p:sp>
        <p:nvSpPr>
          <p:cNvPr id="142" name="Rectangle 3">
            <a:extLst>
              <a:ext uri="{FF2B5EF4-FFF2-40B4-BE49-F238E27FC236}">
                <a16:creationId xmlns:a16="http://schemas.microsoft.com/office/drawing/2014/main" id="{913FC5A4-1E19-7B47-9F20-2A2FD0E7A215}"/>
              </a:ext>
            </a:extLst>
          </p:cNvPr>
          <p:cNvSpPr txBox="1">
            <a:spLocks noChangeArrowheads="1"/>
          </p:cNvSpPr>
          <p:nvPr/>
        </p:nvSpPr>
        <p:spPr>
          <a:xfrm>
            <a:off x="888773" y="3417068"/>
            <a:ext cx="5977544" cy="1413266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Buffering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 when datagrams arrive from fabric faster than link transmission rate.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 policy: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datagrams to drop if no free buffers?</a:t>
            </a:r>
          </a:p>
        </p:txBody>
      </p:sp>
      <p:sp>
        <p:nvSpPr>
          <p:cNvPr id="191" name="Rectangle 3">
            <a:extLst>
              <a:ext uri="{FF2B5EF4-FFF2-40B4-BE49-F238E27FC236}">
                <a16:creationId xmlns:a16="http://schemas.microsoft.com/office/drawing/2014/main" id="{655E40F4-C569-5647-83A5-4E4AC0D12CE4}"/>
              </a:ext>
            </a:extLst>
          </p:cNvPr>
          <p:cNvSpPr txBox="1">
            <a:spLocks noChangeArrowheads="1"/>
          </p:cNvSpPr>
          <p:nvPr/>
        </p:nvSpPr>
        <p:spPr>
          <a:xfrm>
            <a:off x="938650" y="5182135"/>
            <a:ext cx="5131875" cy="128900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Scheduling discipline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chooses among queued datagrams for transmission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CDE6A-9FE9-BD4D-9835-19E2A389BF2D}"/>
              </a:ext>
            </a:extLst>
          </p:cNvPr>
          <p:cNvGrpSpPr/>
          <p:nvPr/>
        </p:nvGrpSpPr>
        <p:grpSpPr>
          <a:xfrm>
            <a:off x="6900841" y="3768360"/>
            <a:ext cx="5036234" cy="1255728"/>
            <a:chOff x="6302327" y="3768360"/>
            <a:chExt cx="5036234" cy="125572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0FDEEE0-B9AF-9D4C-ACC2-98B5C1037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5539" y="3768360"/>
              <a:ext cx="3953022" cy="125572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can be lost due to congestion, lack of buffers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2B8D69F4-7226-5D4D-A695-DB1CC7F30950}"/>
                </a:ext>
              </a:extLst>
            </p:cNvPr>
            <p:cNvSpPr/>
            <p:nvPr/>
          </p:nvSpPr>
          <p:spPr>
            <a:xfrm>
              <a:off x="6302327" y="4135902"/>
              <a:ext cx="978408" cy="484632"/>
            </a:xfrm>
            <a:prstGeom prst="rightArrow">
              <a:avLst/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88476A-12F9-364B-B461-B0624DF38E97}"/>
              </a:ext>
            </a:extLst>
          </p:cNvPr>
          <p:cNvGrpSpPr/>
          <p:nvPr/>
        </p:nvGrpSpPr>
        <p:grpSpPr>
          <a:xfrm>
            <a:off x="6875475" y="5201260"/>
            <a:ext cx="5319932" cy="1255728"/>
            <a:chOff x="6243711" y="5201260"/>
            <a:chExt cx="5319932" cy="125572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EC532F3-AD2F-834B-A210-0023284DA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1470" y="5201260"/>
              <a:ext cx="4192173" cy="125572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Priority scheduling – who gets best performance, network neutrality</a:t>
              </a:r>
            </a:p>
          </p:txBody>
        </p:sp>
        <p:sp>
          <p:nvSpPr>
            <p:cNvPr id="192" name="Right Arrow 191">
              <a:extLst>
                <a:ext uri="{FF2B5EF4-FFF2-40B4-BE49-F238E27FC236}">
                  <a16:creationId xmlns:a16="http://schemas.microsoft.com/office/drawing/2014/main" id="{0BB35D2A-3275-9A47-BFA6-3685C1F9CA7F}"/>
                </a:ext>
              </a:extLst>
            </p:cNvPr>
            <p:cNvSpPr/>
            <p:nvPr/>
          </p:nvSpPr>
          <p:spPr>
            <a:xfrm>
              <a:off x="6243711" y="5512190"/>
              <a:ext cx="978408" cy="484632"/>
            </a:xfrm>
            <a:prstGeom prst="rightArrow">
              <a:avLst/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3CB450-3600-DF45-8C8B-A1E7209621EE}"/>
              </a:ext>
            </a:extLst>
          </p:cNvPr>
          <p:cNvGrpSpPr/>
          <p:nvPr/>
        </p:nvGrpSpPr>
        <p:grpSpPr>
          <a:xfrm>
            <a:off x="8496886" y="307717"/>
            <a:ext cx="2967544" cy="1552790"/>
            <a:chOff x="8496886" y="307717"/>
            <a:chExt cx="2967544" cy="1552790"/>
          </a:xfrm>
        </p:grpSpPr>
        <p:pic>
          <p:nvPicPr>
            <p:cNvPr id="69634" name="Picture 2">
              <a:extLst>
                <a:ext uri="{FF2B5EF4-FFF2-40B4-BE49-F238E27FC236}">
                  <a16:creationId xmlns:a16="http://schemas.microsoft.com/office/drawing/2014/main" id="{D370C23A-8A5C-F640-8169-0F65AF0A8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340" y="307717"/>
              <a:ext cx="1359144" cy="1190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589BDD-BACE-1743-A635-00D64D17E14C}"/>
                </a:ext>
              </a:extLst>
            </p:cNvPr>
            <p:cNvSpPr txBox="1"/>
            <p:nvPr/>
          </p:nvSpPr>
          <p:spPr>
            <a:xfrm>
              <a:off x="8496886" y="1491175"/>
              <a:ext cx="2967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This is a really important slide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D5CAC8-4273-BF4C-A720-130BA9B77F38}"/>
              </a:ext>
            </a:extLst>
          </p:cNvPr>
          <p:cNvGrpSpPr/>
          <p:nvPr/>
        </p:nvGrpSpPr>
        <p:grpSpPr>
          <a:xfrm>
            <a:off x="1178949" y="1396538"/>
            <a:ext cx="7113685" cy="1695796"/>
            <a:chOff x="763318" y="1529542"/>
            <a:chExt cx="7113685" cy="1695796"/>
          </a:xfrm>
        </p:grpSpPr>
        <p:sp>
          <p:nvSpPr>
            <p:cNvPr id="168" name="Rectangle 5">
              <a:extLst>
                <a:ext uri="{FF2B5EF4-FFF2-40B4-BE49-F238E27FC236}">
                  <a16:creationId xmlns:a16="http://schemas.microsoft.com/office/drawing/2014/main" id="{9B163D0F-CA1A-3E4C-BF5C-777B168A4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123" y="1529542"/>
              <a:ext cx="4568825" cy="167917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D9ABA473-56A4-9140-B810-39DA1BF9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711" y="1946056"/>
              <a:ext cx="1417637" cy="8286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termination</a:t>
              </a:r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A93445FD-0A38-824D-AD5C-D69A392C9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023" y="1673006"/>
              <a:ext cx="1152525" cy="14097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Line 10">
              <a:extLst>
                <a:ext uri="{FF2B5EF4-FFF2-40B4-BE49-F238E27FC236}">
                  <a16:creationId xmlns:a16="http://schemas.microsoft.com/office/drawing/2014/main" id="{F251D37A-1EA2-C048-A7C5-11851E554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223" y="2392143"/>
              <a:ext cx="1905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11">
              <a:extLst>
                <a:ext uri="{FF2B5EF4-FFF2-40B4-BE49-F238E27FC236}">
                  <a16:creationId xmlns:a16="http://schemas.microsoft.com/office/drawing/2014/main" id="{E70C16AE-A78C-2644-ACA1-5A2B601BF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723" y="2349281"/>
              <a:ext cx="1905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Rectangle 13">
              <a:extLst>
                <a:ext uri="{FF2B5EF4-FFF2-40B4-BE49-F238E27FC236}">
                  <a16:creationId xmlns:a16="http://schemas.microsoft.com/office/drawing/2014/main" id="{A66255F7-4CD5-DF46-8B83-7D17A0565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61" y="1982568"/>
              <a:ext cx="1055687" cy="828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layer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(send)</a:t>
              </a:r>
            </a:p>
          </p:txBody>
        </p:sp>
        <p:sp>
          <p:nvSpPr>
            <p:cNvPr id="175" name="Rectangle 16">
              <a:extLst>
                <a:ext uri="{FF2B5EF4-FFF2-40B4-BE49-F238E27FC236}">
                  <a16:creationId xmlns:a16="http://schemas.microsoft.com/office/drawing/2014/main" id="{DDB93494-97A6-8A4A-91E9-BC29A5AE3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18" y="1925822"/>
              <a:ext cx="1055688" cy="828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rate: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NR)</a:t>
              </a:r>
            </a:p>
          </p:txBody>
        </p:sp>
        <p:grpSp>
          <p:nvGrpSpPr>
            <p:cNvPr id="176" name="Group 28">
              <a:extLst>
                <a:ext uri="{FF2B5EF4-FFF2-40B4-BE49-F238E27FC236}">
                  <a16:creationId xmlns:a16="http://schemas.microsoft.com/office/drawing/2014/main" id="{D9BF0A2B-C5F9-A740-8460-7E12116245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7523" y="1623793"/>
              <a:ext cx="1247775" cy="1504950"/>
              <a:chOff x="3180" y="909"/>
              <a:chExt cx="786" cy="948"/>
            </a:xfrm>
          </p:grpSpPr>
          <p:sp>
            <p:nvSpPr>
              <p:cNvPr id="177" name="Rectangle 8">
                <a:extLst>
                  <a:ext uri="{FF2B5EF4-FFF2-40B4-BE49-F238E27FC236}">
                    <a16:creationId xmlns:a16="http://schemas.microsoft.com/office/drawing/2014/main" id="{DD4D9539-6E74-FE4C-939B-205C9E71D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909"/>
                <a:ext cx="786" cy="94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Text Box 14">
                <a:extLst>
                  <a:ext uri="{FF2B5EF4-FFF2-40B4-BE49-F238E27FC236}">
                    <a16:creationId xmlns:a16="http://schemas.microsoft.com/office/drawing/2014/main" id="{AE54DBDF-A7F9-704B-B392-E2740194A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" y="917"/>
                <a:ext cx="724" cy="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datagram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buffer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queueing</a:t>
                </a:r>
              </a:p>
            </p:txBody>
          </p:sp>
          <p:grpSp>
            <p:nvGrpSpPr>
              <p:cNvPr id="179" name="Group 17">
                <a:extLst>
                  <a:ext uri="{FF2B5EF4-FFF2-40B4-BE49-F238E27FC236}">
                    <a16:creationId xmlns:a16="http://schemas.microsoft.com/office/drawing/2014/main" id="{06F8403D-BA10-5144-A155-19FE3754BE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" y="1299"/>
                <a:ext cx="626" cy="295"/>
                <a:chOff x="310" y="3526"/>
                <a:chExt cx="1040" cy="457"/>
              </a:xfrm>
            </p:grpSpPr>
            <p:sp>
              <p:nvSpPr>
                <p:cNvPr id="180" name="Rectangle 18">
                  <a:extLst>
                    <a:ext uri="{FF2B5EF4-FFF2-40B4-BE49-F238E27FC236}">
                      <a16:creationId xmlns:a16="http://schemas.microsoft.com/office/drawing/2014/main" id="{9A795CC1-826F-4C44-9993-319F64F49F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" y="3526"/>
                  <a:ext cx="1040" cy="457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Line 19">
                  <a:extLst>
                    <a:ext uri="{FF2B5EF4-FFF2-40B4-BE49-F238E27FC236}">
                      <a16:creationId xmlns:a16="http://schemas.microsoft.com/office/drawing/2014/main" id="{4731A973-BD75-D041-B879-015ABFDDD7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2" name="Line 20">
                  <a:extLst>
                    <a:ext uri="{FF2B5EF4-FFF2-40B4-BE49-F238E27FC236}">
                      <a16:creationId xmlns:a16="http://schemas.microsoft.com/office/drawing/2014/main" id="{E25B9F25-22CB-0447-9AC4-9FC92218F4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8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3" name="Line 21">
                  <a:extLst>
                    <a:ext uri="{FF2B5EF4-FFF2-40B4-BE49-F238E27FC236}">
                      <a16:creationId xmlns:a16="http://schemas.microsoft.com/office/drawing/2014/main" id="{91851468-4893-D34C-9AE7-1771C894A6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1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4" name="Line 22">
                  <a:extLst>
                    <a:ext uri="{FF2B5EF4-FFF2-40B4-BE49-F238E27FC236}">
                      <a16:creationId xmlns:a16="http://schemas.microsoft.com/office/drawing/2014/main" id="{24979CFA-E6E8-6443-8031-1C8E87B15C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2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Line 23">
                  <a:extLst>
                    <a:ext uri="{FF2B5EF4-FFF2-40B4-BE49-F238E27FC236}">
                      <a16:creationId xmlns:a16="http://schemas.microsoft.com/office/drawing/2014/main" id="{DD3375EE-F46C-7845-8A16-1C39FA3943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5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6" name="Line 24">
                  <a:extLst>
                    <a:ext uri="{FF2B5EF4-FFF2-40B4-BE49-F238E27FC236}">
                      <a16:creationId xmlns:a16="http://schemas.microsoft.com/office/drawing/2014/main" id="{2CF7F543-916F-574B-9CF5-E75F82B8E6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6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7" name="Line 25">
                  <a:extLst>
                    <a:ext uri="{FF2B5EF4-FFF2-40B4-BE49-F238E27FC236}">
                      <a16:creationId xmlns:a16="http://schemas.microsoft.com/office/drawing/2014/main" id="{5571B680-4F31-6A43-B505-CB421081C0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1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8" name="Line 26">
                  <a:extLst>
                    <a:ext uri="{FF2B5EF4-FFF2-40B4-BE49-F238E27FC236}">
                      <a16:creationId xmlns:a16="http://schemas.microsoft.com/office/drawing/2014/main" id="{87E5063B-F80B-F542-9BC3-D9BE9AAED9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89" name="Line 27">
              <a:extLst>
                <a:ext uri="{FF2B5EF4-FFF2-40B4-BE49-F238E27FC236}">
                  <a16:creationId xmlns:a16="http://schemas.microsoft.com/office/drawing/2014/main" id="{AC914BE7-EF9D-D444-B3B1-4333D5182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016" y="1579418"/>
              <a:ext cx="0" cy="16459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9">
              <a:extLst>
                <a:ext uri="{FF2B5EF4-FFF2-40B4-BE49-F238E27FC236}">
                  <a16:creationId xmlns:a16="http://schemas.microsoft.com/office/drawing/2014/main" id="{CBD25FB7-BD31-354A-B607-0A105E81B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598" y="2435006"/>
              <a:ext cx="925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2077A03-5191-4C4E-9229-0F4C5ED20B83}"/>
                </a:ext>
              </a:extLst>
            </p:cNvPr>
            <p:cNvCxnSpPr/>
            <p:nvPr/>
          </p:nvCxnSpPr>
          <p:spPr>
            <a:xfrm>
              <a:off x="6846225" y="2394066"/>
              <a:ext cx="1030778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9EDB8-5525-2E4A-8DBC-6D03E6692746}"/>
                </a:ext>
              </a:extLst>
            </p:cNvPr>
            <p:cNvSpPr txBox="1"/>
            <p:nvPr/>
          </p:nvSpPr>
          <p:spPr>
            <a:xfrm flipH="1">
              <a:off x="7215448" y="2377441"/>
              <a:ext cx="315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39" name="Slide Number Placeholder 4">
            <a:extLst>
              <a:ext uri="{FF2B5EF4-FFF2-40B4-BE49-F238E27FC236}">
                <a16:creationId xmlns:a16="http://schemas.microsoft.com/office/drawing/2014/main" id="{00A3717F-1F0F-FC43-A1DA-5E87871F0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Output port queuing</a:t>
            </a:r>
            <a:endParaRPr lang="en-US" dirty="0"/>
          </a:p>
        </p:txBody>
      </p:sp>
      <p:grpSp>
        <p:nvGrpSpPr>
          <p:cNvPr id="109" name="Group 78">
            <a:extLst>
              <a:ext uri="{FF2B5EF4-FFF2-40B4-BE49-F238E27FC236}">
                <a16:creationId xmlns:a16="http://schemas.microsoft.com/office/drawing/2014/main" id="{082D51D0-D1D3-A942-9BB2-2D4682B56DD8}"/>
              </a:ext>
            </a:extLst>
          </p:cNvPr>
          <p:cNvGrpSpPr>
            <a:grpSpLocks/>
          </p:cNvGrpSpPr>
          <p:nvPr/>
        </p:nvGrpSpPr>
        <p:grpSpPr bwMode="auto">
          <a:xfrm>
            <a:off x="2375414" y="1576437"/>
            <a:ext cx="7412037" cy="2870200"/>
            <a:chOff x="550" y="931"/>
            <a:chExt cx="4669" cy="1808"/>
          </a:xfrm>
        </p:grpSpPr>
        <p:grpSp>
          <p:nvGrpSpPr>
            <p:cNvPr id="110" name="Group 29">
              <a:extLst>
                <a:ext uri="{FF2B5EF4-FFF2-40B4-BE49-F238E27FC236}">
                  <a16:creationId xmlns:a16="http://schemas.microsoft.com/office/drawing/2014/main" id="{A3EB5D9E-72A3-7745-8A3E-36D91FF39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" y="948"/>
              <a:ext cx="2099" cy="1356"/>
              <a:chOff x="523" y="976"/>
              <a:chExt cx="2099" cy="1356"/>
            </a:xfrm>
          </p:grpSpPr>
          <p:sp>
            <p:nvSpPr>
              <p:cNvPr id="159" name="Rectangle 6">
                <a:extLst>
                  <a:ext uri="{FF2B5EF4-FFF2-40B4-BE49-F238E27FC236}">
                    <a16:creationId xmlns:a16="http://schemas.microsoft.com/office/drawing/2014/main" id="{D8B6A1DB-471C-CC4C-A15D-8F1744B84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60" name="Group 10">
                <a:extLst>
                  <a:ext uri="{FF2B5EF4-FFF2-40B4-BE49-F238E27FC236}">
                    <a16:creationId xmlns:a16="http://schemas.microsoft.com/office/drawing/2014/main" id="{CF011BEC-3BD8-724A-930F-DF1BD144E0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204" name="Rectangle 7">
                  <a:extLst>
                    <a:ext uri="{FF2B5EF4-FFF2-40B4-BE49-F238E27FC236}">
                      <a16:creationId xmlns:a16="http://schemas.microsoft.com/office/drawing/2014/main" id="{0ECFBAAE-DF3A-A940-A3AE-05CA1F501F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5" name="Rectangle 8">
                  <a:extLst>
                    <a:ext uri="{FF2B5EF4-FFF2-40B4-BE49-F238E27FC236}">
                      <a16:creationId xmlns:a16="http://schemas.microsoft.com/office/drawing/2014/main" id="{E7A662AD-6DCF-F34A-A047-07F4B580C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6" name="Rectangle 9">
                  <a:extLst>
                    <a:ext uri="{FF2B5EF4-FFF2-40B4-BE49-F238E27FC236}">
                      <a16:creationId xmlns:a16="http://schemas.microsoft.com/office/drawing/2014/main" id="{9926E030-FA12-C74C-949A-473AE1056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61" name="Group 11">
                <a:extLst>
                  <a:ext uri="{FF2B5EF4-FFF2-40B4-BE49-F238E27FC236}">
                    <a16:creationId xmlns:a16="http://schemas.microsoft.com/office/drawing/2014/main" id="{2DAF4907-42BF-A548-B33A-D2FBEF2C97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201" name="Rectangle 12">
                  <a:extLst>
                    <a:ext uri="{FF2B5EF4-FFF2-40B4-BE49-F238E27FC236}">
                      <a16:creationId xmlns:a16="http://schemas.microsoft.com/office/drawing/2014/main" id="{CD600951-D32E-2F4A-8B8D-2BC1898E4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Rectangle 13">
                  <a:extLst>
                    <a:ext uri="{FF2B5EF4-FFF2-40B4-BE49-F238E27FC236}">
                      <a16:creationId xmlns:a16="http://schemas.microsoft.com/office/drawing/2014/main" id="{349846DD-5315-9F46-A3D4-630D59325A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Rectangle 14">
                  <a:extLst>
                    <a:ext uri="{FF2B5EF4-FFF2-40B4-BE49-F238E27FC236}">
                      <a16:creationId xmlns:a16="http://schemas.microsoft.com/office/drawing/2014/main" id="{AE0A909B-B320-604A-89A1-1760A69BDA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62" name="Line 15">
                <a:extLst>
                  <a:ext uri="{FF2B5EF4-FFF2-40B4-BE49-F238E27FC236}">
                    <a16:creationId xmlns:a16="http://schemas.microsoft.com/office/drawing/2014/main" id="{B4E57E31-441A-7241-9895-1E601460D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Line 16">
                <a:extLst>
                  <a:ext uri="{FF2B5EF4-FFF2-40B4-BE49-F238E27FC236}">
                    <a16:creationId xmlns:a16="http://schemas.microsoft.com/office/drawing/2014/main" id="{51B07D47-E6CB-8D41-85B6-448EE5F8F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4" name="Line 17">
                <a:extLst>
                  <a:ext uri="{FF2B5EF4-FFF2-40B4-BE49-F238E27FC236}">
                    <a16:creationId xmlns:a16="http://schemas.microsoft.com/office/drawing/2014/main" id="{1BA71812-14CA-334D-B6DE-FC0BBC850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5" name="Line 18">
                <a:extLst>
                  <a:ext uri="{FF2B5EF4-FFF2-40B4-BE49-F238E27FC236}">
                    <a16:creationId xmlns:a16="http://schemas.microsoft.com/office/drawing/2014/main" id="{87EC818D-2CED-6445-96A3-B864E22C9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Line 19">
                <a:extLst>
                  <a:ext uri="{FF2B5EF4-FFF2-40B4-BE49-F238E27FC236}">
                    <a16:creationId xmlns:a16="http://schemas.microsoft.com/office/drawing/2014/main" id="{3FC82DB6-CD3B-1043-B270-4880E4F38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7" name="Line 20">
                <a:extLst>
                  <a:ext uri="{FF2B5EF4-FFF2-40B4-BE49-F238E27FC236}">
                    <a16:creationId xmlns:a16="http://schemas.microsoft.com/office/drawing/2014/main" id="{291916CC-CF8D-0C43-904A-57618DC52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3" name="Group 24">
                <a:extLst>
                  <a:ext uri="{FF2B5EF4-FFF2-40B4-BE49-F238E27FC236}">
                    <a16:creationId xmlns:a16="http://schemas.microsoft.com/office/drawing/2014/main" id="{8685B4BD-95B3-D548-8A50-02AB19D73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98" name="Line 21">
                  <a:extLst>
                    <a:ext uri="{FF2B5EF4-FFF2-40B4-BE49-F238E27FC236}">
                      <a16:creationId xmlns:a16="http://schemas.microsoft.com/office/drawing/2014/main" id="{695AD499-8E12-5F4D-B492-77637F16E7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Line 22">
                  <a:extLst>
                    <a:ext uri="{FF2B5EF4-FFF2-40B4-BE49-F238E27FC236}">
                      <a16:creationId xmlns:a16="http://schemas.microsoft.com/office/drawing/2014/main" id="{6D509BF4-A289-5848-B0EC-FF37900D68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0" name="Line 23">
                  <a:extLst>
                    <a:ext uri="{FF2B5EF4-FFF2-40B4-BE49-F238E27FC236}">
                      <a16:creationId xmlns:a16="http://schemas.microsoft.com/office/drawing/2014/main" id="{77D1F46B-8487-0443-B204-6D39A32CAC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94" name="Group 25">
                <a:extLst>
                  <a:ext uri="{FF2B5EF4-FFF2-40B4-BE49-F238E27FC236}">
                    <a16:creationId xmlns:a16="http://schemas.microsoft.com/office/drawing/2014/main" id="{8CC26DE9-2259-C249-BCBA-49FB43CFAD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95" name="Line 26">
                  <a:extLst>
                    <a:ext uri="{FF2B5EF4-FFF2-40B4-BE49-F238E27FC236}">
                      <a16:creationId xmlns:a16="http://schemas.microsoft.com/office/drawing/2014/main" id="{CAC9505F-8DFC-D849-A39D-F3F19EF2D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6" name="Line 27">
                  <a:extLst>
                    <a:ext uri="{FF2B5EF4-FFF2-40B4-BE49-F238E27FC236}">
                      <a16:creationId xmlns:a16="http://schemas.microsoft.com/office/drawing/2014/main" id="{55359C2D-B6B3-3344-987F-A1ADCD12D9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7" name="Line 28">
                  <a:extLst>
                    <a:ext uri="{FF2B5EF4-FFF2-40B4-BE49-F238E27FC236}">
                      <a16:creationId xmlns:a16="http://schemas.microsoft.com/office/drawing/2014/main" id="{5F30395D-D362-F345-A3BD-DBCBEAE6A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11" name="Group 30">
              <a:extLst>
                <a:ext uri="{FF2B5EF4-FFF2-40B4-BE49-F238E27FC236}">
                  <a16:creationId xmlns:a16="http://schemas.microsoft.com/office/drawing/2014/main" id="{87B52D43-752A-3147-8555-38567E7FA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931"/>
              <a:ext cx="2099" cy="1356"/>
              <a:chOff x="523" y="976"/>
              <a:chExt cx="2099" cy="1356"/>
            </a:xfrm>
          </p:grpSpPr>
          <p:sp>
            <p:nvSpPr>
              <p:cNvPr id="133" name="Rectangle 31">
                <a:extLst>
                  <a:ext uri="{FF2B5EF4-FFF2-40B4-BE49-F238E27FC236}">
                    <a16:creationId xmlns:a16="http://schemas.microsoft.com/office/drawing/2014/main" id="{01131CB9-416C-BC46-84D2-855A2BA95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34" name="Group 32">
                <a:extLst>
                  <a:ext uri="{FF2B5EF4-FFF2-40B4-BE49-F238E27FC236}">
                    <a16:creationId xmlns:a16="http://schemas.microsoft.com/office/drawing/2014/main" id="{A51BEB8E-CB78-6343-AB5B-0FAAD83DD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56" name="Rectangle 33">
                  <a:extLst>
                    <a:ext uri="{FF2B5EF4-FFF2-40B4-BE49-F238E27FC236}">
                      <a16:creationId xmlns:a16="http://schemas.microsoft.com/office/drawing/2014/main" id="{1D2E2A7A-D30D-664E-A612-0857B3D0E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7" name="Rectangle 34">
                  <a:extLst>
                    <a:ext uri="{FF2B5EF4-FFF2-40B4-BE49-F238E27FC236}">
                      <a16:creationId xmlns:a16="http://schemas.microsoft.com/office/drawing/2014/main" id="{8E72E2CC-79B7-6543-BC67-FF039A8E2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8" name="Rectangle 35">
                  <a:extLst>
                    <a:ext uri="{FF2B5EF4-FFF2-40B4-BE49-F238E27FC236}">
                      <a16:creationId xmlns:a16="http://schemas.microsoft.com/office/drawing/2014/main" id="{30FE5ACD-D95D-574F-9366-5EFC8A7E1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5" name="Group 36">
                <a:extLst>
                  <a:ext uri="{FF2B5EF4-FFF2-40B4-BE49-F238E27FC236}">
                    <a16:creationId xmlns:a16="http://schemas.microsoft.com/office/drawing/2014/main" id="{5C3DD79B-12CD-B541-8D50-5DBDCC7A60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53" name="Rectangle 37">
                  <a:extLst>
                    <a:ext uri="{FF2B5EF4-FFF2-40B4-BE49-F238E27FC236}">
                      <a16:creationId xmlns:a16="http://schemas.microsoft.com/office/drawing/2014/main" id="{0D165B5C-42F0-7146-AA7F-E468E41E99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4" name="Rectangle 38">
                  <a:extLst>
                    <a:ext uri="{FF2B5EF4-FFF2-40B4-BE49-F238E27FC236}">
                      <a16:creationId xmlns:a16="http://schemas.microsoft.com/office/drawing/2014/main" id="{75AA2AC8-0434-1D42-B745-912205EEB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5" name="Rectangle 39">
                  <a:extLst>
                    <a:ext uri="{FF2B5EF4-FFF2-40B4-BE49-F238E27FC236}">
                      <a16:creationId xmlns:a16="http://schemas.microsoft.com/office/drawing/2014/main" id="{53CBA0BE-8E05-424B-B90D-1C4E2ED729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36" name="Line 40">
                <a:extLst>
                  <a:ext uri="{FF2B5EF4-FFF2-40B4-BE49-F238E27FC236}">
                    <a16:creationId xmlns:a16="http://schemas.microsoft.com/office/drawing/2014/main" id="{414D90B8-DEBE-B84E-92C6-CBB94C405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" name="Line 41">
                <a:extLst>
                  <a:ext uri="{FF2B5EF4-FFF2-40B4-BE49-F238E27FC236}">
                    <a16:creationId xmlns:a16="http://schemas.microsoft.com/office/drawing/2014/main" id="{193F439E-A0CB-BE4E-A767-399A33848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8" name="Line 42">
                <a:extLst>
                  <a:ext uri="{FF2B5EF4-FFF2-40B4-BE49-F238E27FC236}">
                    <a16:creationId xmlns:a16="http://schemas.microsoft.com/office/drawing/2014/main" id="{07DC5438-65CD-8040-9C95-EB788FCAC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9" name="Line 43">
                <a:extLst>
                  <a:ext uri="{FF2B5EF4-FFF2-40B4-BE49-F238E27FC236}">
                    <a16:creationId xmlns:a16="http://schemas.microsoft.com/office/drawing/2014/main" id="{EC6AC95C-A7B2-8D45-BDD7-51C70380F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0" name="Line 44">
                <a:extLst>
                  <a:ext uri="{FF2B5EF4-FFF2-40B4-BE49-F238E27FC236}">
                    <a16:creationId xmlns:a16="http://schemas.microsoft.com/office/drawing/2014/main" id="{391784A2-88F1-CF43-B836-438D26F35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1" name="Line 45">
                <a:extLst>
                  <a:ext uri="{FF2B5EF4-FFF2-40B4-BE49-F238E27FC236}">
                    <a16:creationId xmlns:a16="http://schemas.microsoft.com/office/drawing/2014/main" id="{E4BF36D2-171F-B148-8431-04035400B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45" name="Group 46">
                <a:extLst>
                  <a:ext uri="{FF2B5EF4-FFF2-40B4-BE49-F238E27FC236}">
                    <a16:creationId xmlns:a16="http://schemas.microsoft.com/office/drawing/2014/main" id="{6A23E468-2FC0-D842-99E6-C85245510E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50" name="Line 47">
                  <a:extLst>
                    <a:ext uri="{FF2B5EF4-FFF2-40B4-BE49-F238E27FC236}">
                      <a16:creationId xmlns:a16="http://schemas.microsoft.com/office/drawing/2014/main" id="{46B8DCC8-C78E-5946-97FA-DF37A5D122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1" name="Line 48">
                  <a:extLst>
                    <a:ext uri="{FF2B5EF4-FFF2-40B4-BE49-F238E27FC236}">
                      <a16:creationId xmlns:a16="http://schemas.microsoft.com/office/drawing/2014/main" id="{CDDE8C10-BFA8-D045-BFE9-3D6F6089A7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2" name="Line 49">
                  <a:extLst>
                    <a:ext uri="{FF2B5EF4-FFF2-40B4-BE49-F238E27FC236}">
                      <a16:creationId xmlns:a16="http://schemas.microsoft.com/office/drawing/2014/main" id="{39539C18-A10C-DB44-A87D-DDBFE4B9A7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6" name="Group 50">
                <a:extLst>
                  <a:ext uri="{FF2B5EF4-FFF2-40B4-BE49-F238E27FC236}">
                    <a16:creationId xmlns:a16="http://schemas.microsoft.com/office/drawing/2014/main" id="{C5C5F675-53F5-C345-BF7D-D175E0816F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47" name="Line 51">
                  <a:extLst>
                    <a:ext uri="{FF2B5EF4-FFF2-40B4-BE49-F238E27FC236}">
                      <a16:creationId xmlns:a16="http://schemas.microsoft.com/office/drawing/2014/main" id="{98C13E3B-D516-B947-BE59-93C8B104F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8" name="Line 52">
                  <a:extLst>
                    <a:ext uri="{FF2B5EF4-FFF2-40B4-BE49-F238E27FC236}">
                      <a16:creationId xmlns:a16="http://schemas.microsoft.com/office/drawing/2014/main" id="{CE252363-458C-C941-BAB9-6BC53DD18A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9" name="Line 53">
                  <a:extLst>
                    <a:ext uri="{FF2B5EF4-FFF2-40B4-BE49-F238E27FC236}">
                      <a16:creationId xmlns:a16="http://schemas.microsoft.com/office/drawing/2014/main" id="{D9F4BF94-F778-5040-8CC6-996F2BF70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12" name="Rectangle 54">
              <a:extLst>
                <a:ext uri="{FF2B5EF4-FFF2-40B4-BE49-F238E27FC236}">
                  <a16:creationId xmlns:a16="http://schemas.microsoft.com/office/drawing/2014/main" id="{6533D250-EDC5-4146-A678-D8717156F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101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Rectangle 55">
              <a:extLst>
                <a:ext uri="{FF2B5EF4-FFF2-40B4-BE49-F238E27FC236}">
                  <a16:creationId xmlns:a16="http://schemas.microsoft.com/office/drawing/2014/main" id="{733150BE-256C-9945-B7EB-CAF89F9D7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494"/>
              <a:ext cx="175" cy="9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DCF223E2-6636-B042-B0AB-7F418AF1C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196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Rectangle 57">
              <a:extLst>
                <a:ext uri="{FF2B5EF4-FFF2-40B4-BE49-F238E27FC236}">
                  <a16:creationId xmlns:a16="http://schemas.microsoft.com/office/drawing/2014/main" id="{42A5E003-C01F-464E-BA40-0D2180E7A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17"/>
              <a:ext cx="175" cy="9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6" name="Rectangle 58">
              <a:extLst>
                <a:ext uri="{FF2B5EF4-FFF2-40B4-BE49-F238E27FC236}">
                  <a16:creationId xmlns:a16="http://schemas.microsoft.com/office/drawing/2014/main" id="{AF8A4BDE-7DE0-5D4B-BAF3-25D6FE49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953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7" name="Line 60">
              <a:extLst>
                <a:ext uri="{FF2B5EF4-FFF2-40B4-BE49-F238E27FC236}">
                  <a16:creationId xmlns:a16="http://schemas.microsoft.com/office/drawing/2014/main" id="{96A833D6-A794-2B49-A8B8-2E8C1DEC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1054"/>
              <a:ext cx="102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8" name="Freeform 62">
              <a:extLst>
                <a:ext uri="{FF2B5EF4-FFF2-40B4-BE49-F238E27FC236}">
                  <a16:creationId xmlns:a16="http://schemas.microsoft.com/office/drawing/2014/main" id="{7BD68626-6CAA-5243-9905-C91EECAD0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" y="1285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63">
              <a:extLst>
                <a:ext uri="{FF2B5EF4-FFF2-40B4-BE49-F238E27FC236}">
                  <a16:creationId xmlns:a16="http://schemas.microsoft.com/office/drawing/2014/main" id="{604F0A70-4585-C940-BDA5-31DD439A5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" y="2335"/>
              <a:ext cx="15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at 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t,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packets more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from input to output</a:t>
              </a:r>
              <a:endPara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Text Box 64">
              <a:extLst>
                <a:ext uri="{FF2B5EF4-FFF2-40B4-BE49-F238E27FC236}">
                  <a16:creationId xmlns:a16="http://schemas.microsoft.com/office/drawing/2014/main" id="{96BB623D-5AC2-324A-9F19-41604686D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" y="2325"/>
              <a:ext cx="1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one packet time later</a:t>
              </a:r>
              <a:endPara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1" name="Text Box 66">
              <a:extLst>
                <a:ext uri="{FF2B5EF4-FFF2-40B4-BE49-F238E27FC236}">
                  <a16:creationId xmlns:a16="http://schemas.microsoft.com/office/drawing/2014/main" id="{7BEE8A84-29FF-8A46-80DB-4C86D5CED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545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22" name="Text Box 67">
              <a:extLst>
                <a:ext uri="{FF2B5EF4-FFF2-40B4-BE49-F238E27FC236}">
                  <a16:creationId xmlns:a16="http://schemas.microsoft.com/office/drawing/2014/main" id="{E29AC416-78AA-EF47-B951-CE10628CE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" y="1479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23" name="Rectangle 68">
              <a:extLst>
                <a:ext uri="{FF2B5EF4-FFF2-40B4-BE49-F238E27FC236}">
                  <a16:creationId xmlns:a16="http://schemas.microsoft.com/office/drawing/2014/main" id="{EBBED845-CC7D-A448-A26A-9D83004FB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97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Rectangle 69">
              <a:extLst>
                <a:ext uri="{FF2B5EF4-FFF2-40B4-BE49-F238E27FC236}">
                  <a16:creationId xmlns:a16="http://schemas.microsoft.com/office/drawing/2014/main" id="{B9035B93-B30D-CE44-9DA1-9C70506C0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497"/>
              <a:ext cx="175" cy="9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5" name="Rectangle 70">
              <a:extLst>
                <a:ext uri="{FF2B5EF4-FFF2-40B4-BE49-F238E27FC236}">
                  <a16:creationId xmlns:a16="http://schemas.microsoft.com/office/drawing/2014/main" id="{5810B19B-3BE7-A24D-B82A-414C00ADC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109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Rectangle 71">
              <a:extLst>
                <a:ext uri="{FF2B5EF4-FFF2-40B4-BE49-F238E27FC236}">
                  <a16:creationId xmlns:a16="http://schemas.microsoft.com/office/drawing/2014/main" id="{6B5B1987-5B94-E443-9D49-E20CCF048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1001"/>
              <a:ext cx="175" cy="9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Rectangle 72">
              <a:extLst>
                <a:ext uri="{FF2B5EF4-FFF2-40B4-BE49-F238E27FC236}">
                  <a16:creationId xmlns:a16="http://schemas.microsoft.com/office/drawing/2014/main" id="{6534AE61-2C02-FF40-9B6B-178907698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1965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Freeform 73">
              <a:extLst>
                <a:ext uri="{FF2B5EF4-FFF2-40B4-BE49-F238E27FC236}">
                  <a16:creationId xmlns:a16="http://schemas.microsoft.com/office/drawing/2014/main" id="{1E7AE224-FE87-FB4E-B36B-C15E6C5CA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" y="1261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9" name="Freeform 74">
              <a:extLst>
                <a:ext uri="{FF2B5EF4-FFF2-40B4-BE49-F238E27FC236}">
                  <a16:creationId xmlns:a16="http://schemas.microsoft.com/office/drawing/2014/main" id="{2CC15758-62B6-7548-9E59-821BE4E8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" y="1051"/>
              <a:ext cx="988" cy="951"/>
            </a:xfrm>
            <a:custGeom>
              <a:avLst/>
              <a:gdLst>
                <a:gd name="T0" fmla="*/ 0 w 1002"/>
                <a:gd name="T1" fmla="*/ 29707 h 480"/>
                <a:gd name="T2" fmla="*/ 429 w 1002"/>
                <a:gd name="T3" fmla="*/ 0 h 480"/>
                <a:gd name="T4" fmla="*/ 822 w 1002"/>
                <a:gd name="T5" fmla="*/ 6892561 h 480"/>
                <a:gd name="T6" fmla="*/ 0 60000 65536"/>
                <a:gd name="T7" fmla="*/ 0 60000 65536"/>
                <a:gd name="T8" fmla="*/ 0 60000 65536"/>
                <a:gd name="T9" fmla="*/ 0 w 1002"/>
                <a:gd name="T10" fmla="*/ 0 h 480"/>
                <a:gd name="T11" fmla="*/ 1002 w 100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2" h="480">
                  <a:moveTo>
                    <a:pt x="0" y="2"/>
                  </a:moveTo>
                  <a:lnTo>
                    <a:pt x="522" y="0"/>
                  </a:lnTo>
                  <a:lnTo>
                    <a:pt x="1002" y="48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Line 75">
              <a:extLst>
                <a:ext uri="{FF2B5EF4-FFF2-40B4-BE49-F238E27FC236}">
                  <a16:creationId xmlns:a16="http://schemas.microsoft.com/office/drawing/2014/main" id="{44597880-5DB3-2847-9281-A57CE0DEB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1545"/>
              <a:ext cx="1012" cy="14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Rectangle 76">
              <a:extLst>
                <a:ext uri="{FF2B5EF4-FFF2-40B4-BE49-F238E27FC236}">
                  <a16:creationId xmlns:a16="http://schemas.microsoft.com/office/drawing/2014/main" id="{55AA31C1-E06E-3A4D-9D65-59BD27F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1010"/>
              <a:ext cx="175" cy="9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Rectangle 77">
              <a:extLst>
                <a:ext uri="{FF2B5EF4-FFF2-40B4-BE49-F238E27FC236}">
                  <a16:creationId xmlns:a16="http://schemas.microsoft.com/office/drawing/2014/main" id="{57ED66FB-7C4E-D94C-9C1E-E868CE831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997"/>
              <a:ext cx="175" cy="9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7" name="Rectangle 3">
            <a:extLst>
              <a:ext uri="{FF2B5EF4-FFF2-40B4-BE49-F238E27FC236}">
                <a16:creationId xmlns:a16="http://schemas.microsoft.com/office/drawing/2014/main" id="{58037103-EAF8-5B49-9CFE-A0E92B794745}"/>
              </a:ext>
            </a:extLst>
          </p:cNvPr>
          <p:cNvSpPr txBox="1">
            <a:spLocks noChangeArrowheads="1"/>
          </p:cNvSpPr>
          <p:nvPr/>
        </p:nvSpPr>
        <p:spPr>
          <a:xfrm>
            <a:off x="900868" y="4672501"/>
            <a:ext cx="10057863" cy="175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buffering when arrival rate via switch exceeds output line speed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queueing (delay) and loss due to output port buffer overflow!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099ED71D-C4B2-544C-BD35-62F10A59E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79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67" y="1386402"/>
            <a:ext cx="10515600" cy="227119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RFC 3439 rule of thumb: average buffering equal to “t</a:t>
            </a:r>
            <a:r>
              <a:rPr lang="en-US" altLang="ja-JP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ypical” RTT (say 250 msec) times link capacity C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C = 10 Gbps link: 2.5 Gbit buffer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How much buffering?</a:t>
            </a:r>
          </a:p>
        </p:txBody>
      </p:sp>
      <p:sp>
        <p:nvSpPr>
          <p:cNvPr id="148" name="Content Placeholder 1">
            <a:extLst>
              <a:ext uri="{FF2B5EF4-FFF2-40B4-BE49-F238E27FC236}">
                <a16:creationId xmlns:a16="http://schemas.microsoft.com/office/drawing/2014/main" id="{2CA89C76-C02B-504D-B49F-6A8F0BD48BEC}"/>
              </a:ext>
            </a:extLst>
          </p:cNvPr>
          <p:cNvSpPr txBox="1">
            <a:spLocks/>
          </p:cNvSpPr>
          <p:nvPr/>
        </p:nvSpPr>
        <p:spPr>
          <a:xfrm>
            <a:off x="878059" y="4169460"/>
            <a:ext cx="10515600" cy="2271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but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too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much buffering can increase delays (particularly in home routers)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 RTTs: poor performance for real-time apps, sluggish TCP response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recall delay-based congestion control: “keep bottleneck link just full enough (busy) but no fuller”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B9736C-A88D-A145-96CB-206C67EEEE9F}"/>
              </a:ext>
            </a:extLst>
          </p:cNvPr>
          <p:cNvGrpSpPr/>
          <p:nvPr/>
        </p:nvGrpSpPr>
        <p:grpSpPr>
          <a:xfrm>
            <a:off x="878057" y="2664217"/>
            <a:ext cx="10515600" cy="1389648"/>
            <a:chOff x="878057" y="2664217"/>
            <a:chExt cx="10515600" cy="1389648"/>
          </a:xfrm>
        </p:grpSpPr>
        <p:grpSp>
          <p:nvGrpSpPr>
            <p:cNvPr id="142" name="Group 9">
              <a:extLst>
                <a:ext uri="{FF2B5EF4-FFF2-40B4-BE49-F238E27FC236}">
                  <a16:creationId xmlns:a16="http://schemas.microsoft.com/office/drawing/2014/main" id="{2DAF3F0B-494F-9244-AC25-13EA46968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3797" y="2944202"/>
              <a:ext cx="1165225" cy="1109663"/>
              <a:chOff x="1923" y="2801"/>
              <a:chExt cx="734" cy="699"/>
            </a:xfrm>
          </p:grpSpPr>
          <p:sp>
            <p:nvSpPr>
              <p:cNvPr id="143" name="Text Box 4">
                <a:extLst>
                  <a:ext uri="{FF2B5EF4-FFF2-40B4-BE49-F238E27FC236}">
                    <a16:creationId xmlns:a16="http://schemas.microsoft.com/office/drawing/2014/main" id="{D468D38D-B0DA-1E42-B890-97301180D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3" y="2918"/>
                <a:ext cx="73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RTT  C</a:t>
                </a:r>
              </a:p>
            </p:txBody>
          </p:sp>
          <p:sp>
            <p:nvSpPr>
              <p:cNvPr id="144" name="Text Box 5">
                <a:extLst>
                  <a:ext uri="{FF2B5EF4-FFF2-40B4-BE49-F238E27FC236}">
                    <a16:creationId xmlns:a16="http://schemas.microsoft.com/office/drawing/2014/main" id="{3DD845BD-5B68-2C4C-8E91-9B4EA7D971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" y="2801"/>
                <a:ext cx="18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.</a:t>
                </a:r>
              </a:p>
            </p:txBody>
          </p:sp>
          <p:sp>
            <p:nvSpPr>
              <p:cNvPr id="145" name="Line 6">
                <a:extLst>
                  <a:ext uri="{FF2B5EF4-FFF2-40B4-BE49-F238E27FC236}">
                    <a16:creationId xmlns:a16="http://schemas.microsoft.com/office/drawing/2014/main" id="{28A40C80-3092-494A-950C-50BA83F18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3168"/>
                <a:ext cx="6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Text Box 7">
                <a:extLst>
                  <a:ext uri="{FF2B5EF4-FFF2-40B4-BE49-F238E27FC236}">
                    <a16:creationId xmlns:a16="http://schemas.microsoft.com/office/drawing/2014/main" id="{ED21B194-B55C-DD42-A639-87FACAF4B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1" y="321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N</a:t>
                </a:r>
              </a:p>
            </p:txBody>
          </p:sp>
          <p:sp>
            <p:nvSpPr>
              <p:cNvPr id="147" name="Freeform 8">
                <a:extLst>
                  <a:ext uri="{FF2B5EF4-FFF2-40B4-BE49-F238E27FC236}">
                    <a16:creationId xmlns:a16="http://schemas.microsoft.com/office/drawing/2014/main" id="{B791CD56-53AF-5C4F-AE98-C6C005B22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2" y="3218"/>
                <a:ext cx="279" cy="209"/>
              </a:xfrm>
              <a:custGeom>
                <a:avLst/>
                <a:gdLst>
                  <a:gd name="T0" fmla="*/ 0 w 279"/>
                  <a:gd name="T1" fmla="*/ 148 h 209"/>
                  <a:gd name="T2" fmla="*/ 26 w 279"/>
                  <a:gd name="T3" fmla="*/ 105 h 209"/>
                  <a:gd name="T4" fmla="*/ 44 w 279"/>
                  <a:gd name="T5" fmla="*/ 209 h 209"/>
                  <a:gd name="T6" fmla="*/ 61 w 279"/>
                  <a:gd name="T7" fmla="*/ 0 h 209"/>
                  <a:gd name="T8" fmla="*/ 279 w 279"/>
                  <a:gd name="T9" fmla="*/ 0 h 2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209"/>
                  <a:gd name="T17" fmla="*/ 279 w 279"/>
                  <a:gd name="T18" fmla="*/ 209 h 2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209">
                    <a:moveTo>
                      <a:pt x="0" y="148"/>
                    </a:moveTo>
                    <a:lnTo>
                      <a:pt x="26" y="105"/>
                    </a:lnTo>
                    <a:lnTo>
                      <a:pt x="44" y="209"/>
                    </a:lnTo>
                    <a:lnTo>
                      <a:pt x="61" y="0"/>
                    </a:lnTo>
                    <a:lnTo>
                      <a:pt x="279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9" name="Content Placeholder 1">
              <a:extLst>
                <a:ext uri="{FF2B5EF4-FFF2-40B4-BE49-F238E27FC236}">
                  <a16:creationId xmlns:a16="http://schemas.microsoft.com/office/drawing/2014/main" id="{5BBE41F3-9B62-C74C-886C-86AA7C91E933}"/>
                </a:ext>
              </a:extLst>
            </p:cNvPr>
            <p:cNvSpPr txBox="1">
              <a:spLocks/>
            </p:cNvSpPr>
            <p:nvPr/>
          </p:nvSpPr>
          <p:spPr>
            <a:xfrm>
              <a:off x="878057" y="2664217"/>
              <a:ext cx="10515600" cy="768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more recent recommendation: with 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N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 flows, buffering equal to 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6346C65-A8AA-B548-AA18-D79860782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Buffer Management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17C4922-A89B-2D44-942B-27D216DF220C}"/>
              </a:ext>
            </a:extLst>
          </p:cNvPr>
          <p:cNvSpPr txBox="1">
            <a:spLocks/>
          </p:cNvSpPr>
          <p:nvPr/>
        </p:nvSpPr>
        <p:spPr>
          <a:xfrm>
            <a:off x="6654018" y="1463040"/>
            <a:ext cx="4966481" cy="5009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buffer management: </a:t>
            </a:r>
          </a:p>
          <a:p>
            <a:pPr marL="2952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drop: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which packet to add, drop when buffers are full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695325" marR="0" lvl="1" indent="-231775" algn="l" defTabSz="914400" rtl="0" eaLnBrk="1" fontAlgn="auto" latinLnBrk="0" hangingPunct="1">
              <a:lnSpc>
                <a:spcPts val="2275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tail drop: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drop arriving packet</a:t>
            </a:r>
          </a:p>
          <a:p>
            <a:pPr marL="695325" marR="0" lvl="1" indent="-231775" algn="l" defTabSz="914400" rtl="0" eaLnBrk="1" fontAlgn="auto" latinLnBrk="0" hangingPunct="1">
              <a:lnSpc>
                <a:spcPts val="2275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priority: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drop/remove on priority basis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6B5E77BE-663D-0C4F-B1A0-4FE84A58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869" y="1895285"/>
            <a:ext cx="3509501" cy="1819532"/>
          </a:xfrm>
          <a:prstGeom prst="rect">
            <a:avLst/>
          </a:prstGeom>
          <a:solidFill>
            <a:srgbClr val="FFFFF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5BE02A94-EF22-BA42-86FA-86D884A8E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74" y="2504234"/>
            <a:ext cx="974671" cy="6210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termination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id="{2D2F95B6-E152-904F-9434-1185BAD6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466" y="2266379"/>
            <a:ext cx="965806" cy="1100138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Line 10">
            <a:extLst>
              <a:ext uri="{FF2B5EF4-FFF2-40B4-BE49-F238E27FC236}">
                <a16:creationId xmlns:a16="http://schemas.microsoft.com/office/drawing/2014/main" id="{1C5F0AC7-43BC-C54D-9EC4-226334C84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0471" y="2839629"/>
            <a:ext cx="159637" cy="14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" name="Line 11">
            <a:extLst>
              <a:ext uri="{FF2B5EF4-FFF2-40B4-BE49-F238E27FC236}">
                <a16:creationId xmlns:a16="http://schemas.microsoft.com/office/drawing/2014/main" id="{1D5DD4EA-D05C-D747-B223-1017B318E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7933" y="2834779"/>
            <a:ext cx="159637" cy="14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B95717F2-1515-C143-9500-6A8B8FCE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403" y="2416579"/>
            <a:ext cx="884657" cy="7765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layer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protocol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(send)</a:t>
            </a:r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DC955E5A-0AAE-9941-B8FE-125514F7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9" y="2208898"/>
            <a:ext cx="884658" cy="7765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switch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fabric</a:t>
            </a:r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id="{A1443F96-0F63-DB42-8E29-A8625BB994E0}"/>
              </a:ext>
            </a:extLst>
          </p:cNvPr>
          <p:cNvGrpSpPr>
            <a:grpSpLocks/>
          </p:cNvGrpSpPr>
          <p:nvPr/>
        </p:nvGrpSpPr>
        <p:grpSpPr bwMode="auto">
          <a:xfrm>
            <a:off x="1431729" y="2004504"/>
            <a:ext cx="1187971" cy="1614085"/>
            <a:chOff x="3132" y="858"/>
            <a:chExt cx="893" cy="1085"/>
          </a:xfrm>
        </p:grpSpPr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2FD0FF32-9B37-DC42-BD62-F82282C00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858"/>
              <a:ext cx="786" cy="108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Text Box 14">
              <a:extLst>
                <a:ext uri="{FF2B5EF4-FFF2-40B4-BE49-F238E27FC236}">
                  <a16:creationId xmlns:a16="http://schemas.microsoft.com/office/drawing/2014/main" id="{A704393B-C1D3-CB4A-8942-0AB0E7633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883"/>
              <a:ext cx="893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datagram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buffer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queueing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scheduling</a:t>
              </a:r>
            </a:p>
          </p:txBody>
        </p:sp>
        <p:grpSp>
          <p:nvGrpSpPr>
            <p:cNvPr id="48" name="Group 17">
              <a:extLst>
                <a:ext uri="{FF2B5EF4-FFF2-40B4-BE49-F238E27FC236}">
                  <a16:creationId xmlns:a16="http://schemas.microsoft.com/office/drawing/2014/main" id="{B0E03F2B-4025-F443-AE90-5D044032C1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49" name="Rectangle 18">
                <a:extLst>
                  <a:ext uri="{FF2B5EF4-FFF2-40B4-BE49-F238E27FC236}">
                    <a16:creationId xmlns:a16="http://schemas.microsoft.com/office/drawing/2014/main" id="{ECEBB9A5-BC44-7043-875E-41F366609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0A2D0D25-7A9A-AF43-8C67-18BD8B549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20">
                <a:extLst>
                  <a:ext uri="{FF2B5EF4-FFF2-40B4-BE49-F238E27FC236}">
                    <a16:creationId xmlns:a16="http://schemas.microsoft.com/office/drawing/2014/main" id="{0A801491-494C-F54C-A6E4-4E7C15631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Line 21">
                <a:extLst>
                  <a:ext uri="{FF2B5EF4-FFF2-40B4-BE49-F238E27FC236}">
                    <a16:creationId xmlns:a16="http://schemas.microsoft.com/office/drawing/2014/main" id="{EC499DCF-CBA3-D343-8D13-1CA6F6FC0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Line 22">
                <a:extLst>
                  <a:ext uri="{FF2B5EF4-FFF2-40B4-BE49-F238E27FC236}">
                    <a16:creationId xmlns:a16="http://schemas.microsoft.com/office/drawing/2014/main" id="{9FA94699-4903-B14C-BACD-94E12E020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Line 23">
                <a:extLst>
                  <a:ext uri="{FF2B5EF4-FFF2-40B4-BE49-F238E27FC236}">
                    <a16:creationId xmlns:a16="http://schemas.microsoft.com/office/drawing/2014/main" id="{F25A4708-C3C6-F343-8219-9A6897A31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Line 24">
                <a:extLst>
                  <a:ext uri="{FF2B5EF4-FFF2-40B4-BE49-F238E27FC236}">
                    <a16:creationId xmlns:a16="http://schemas.microsoft.com/office/drawing/2014/main" id="{5DE5701B-9777-304C-B2CF-4C1C0765E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1B0F3E17-7114-524E-9BCB-69561687E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Line 26">
                <a:extLst>
                  <a:ext uri="{FF2B5EF4-FFF2-40B4-BE49-F238E27FC236}">
                    <a16:creationId xmlns:a16="http://schemas.microsoft.com/office/drawing/2014/main" id="{953EF77C-6D4A-2047-A707-DF4184E00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4" name="Line 27">
            <a:extLst>
              <a:ext uri="{FF2B5EF4-FFF2-40B4-BE49-F238E27FC236}">
                <a16:creationId xmlns:a16="http://schemas.microsoft.com/office/drawing/2014/main" id="{40C964AE-48AA-2546-9EF3-698E815B6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5881" y="1811700"/>
            <a:ext cx="9312" cy="2057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93D857D3-E505-7948-820C-1A4B1683F8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9229" y="2826268"/>
            <a:ext cx="41524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DA7F7E-A362-2A4C-9951-2964302A9536}"/>
              </a:ext>
            </a:extLst>
          </p:cNvPr>
          <p:cNvCxnSpPr/>
          <p:nvPr/>
        </p:nvCxnSpPr>
        <p:spPr>
          <a:xfrm>
            <a:off x="4802005" y="2800351"/>
            <a:ext cx="4429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F62DD4C0-CD1D-4043-9713-C43AC793D144}"/>
              </a:ext>
            </a:extLst>
          </p:cNvPr>
          <p:cNvSpPr txBox="1">
            <a:spLocks/>
          </p:cNvSpPr>
          <p:nvPr/>
        </p:nvSpPr>
        <p:spPr>
          <a:xfrm>
            <a:off x="6549241" y="4457354"/>
            <a:ext cx="4966481" cy="12134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marking: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which packets to mark to signal congestion (ECN, RED)</a:t>
            </a:r>
          </a:p>
          <a:p>
            <a:pPr marL="403225" marR="0" lvl="0" indent="-390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4CC885-8054-8F48-8989-F712B0D1A976}"/>
              </a:ext>
            </a:extLst>
          </p:cNvPr>
          <p:cNvSpPr txBox="1"/>
          <p:nvPr/>
        </p:nvSpPr>
        <p:spPr>
          <a:xfrm>
            <a:off x="4854633" y="237744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3AFBDE-85D6-DF4F-AC50-8DAEBAB4402B}"/>
              </a:ext>
            </a:extLst>
          </p:cNvPr>
          <p:cNvGrpSpPr/>
          <p:nvPr/>
        </p:nvGrpSpPr>
        <p:grpSpPr>
          <a:xfrm>
            <a:off x="913621" y="4556937"/>
            <a:ext cx="4335126" cy="1693461"/>
            <a:chOff x="614363" y="4257679"/>
            <a:chExt cx="4335126" cy="169346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CDEC7D0-D38A-B14D-BA1B-5BBB43FFCC01}"/>
                </a:ext>
              </a:extLst>
            </p:cNvPr>
            <p:cNvGrpSpPr/>
            <p:nvPr/>
          </p:nvGrpSpPr>
          <p:grpSpPr>
            <a:xfrm>
              <a:off x="614363" y="4257679"/>
              <a:ext cx="4335126" cy="1693461"/>
              <a:chOff x="614363" y="4257679"/>
              <a:chExt cx="4335126" cy="1693461"/>
            </a:xfrm>
          </p:grpSpPr>
          <p:grpSp>
            <p:nvGrpSpPr>
              <p:cNvPr id="73" name="Group 25">
                <a:extLst>
                  <a:ext uri="{FF2B5EF4-FFF2-40B4-BE49-F238E27FC236}">
                    <a16:creationId xmlns:a16="http://schemas.microsoft.com/office/drawing/2014/main" id="{FE6D6529-7A75-4F43-A99B-35E9F160B5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8086" y="4855765"/>
                <a:ext cx="939800" cy="565150"/>
                <a:chOff x="1670312" y="2562997"/>
                <a:chExt cx="940317" cy="565219"/>
              </a:xfrm>
            </p:grpSpPr>
            <p:grpSp>
              <p:nvGrpSpPr>
                <p:cNvPr id="83" name="Group 28">
                  <a:extLst>
                    <a:ext uri="{FF2B5EF4-FFF2-40B4-BE49-F238E27FC236}">
                      <a16:creationId xmlns:a16="http://schemas.microsoft.com/office/drawing/2014/main" id="{02B7209E-6CC9-9C4C-89B8-A67F8E1E9F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85" name="Rectangle 30">
                    <a:extLst>
                      <a:ext uri="{FF2B5EF4-FFF2-40B4-BE49-F238E27FC236}">
                        <a16:creationId xmlns:a16="http://schemas.microsoft.com/office/drawing/2014/main" id="{102A1B2D-9D16-2543-A7D1-261D2C71A8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86" name="Straight Connector 31">
                    <a:extLst>
                      <a:ext uri="{FF2B5EF4-FFF2-40B4-BE49-F238E27FC236}">
                        <a16:creationId xmlns:a16="http://schemas.microsoft.com/office/drawing/2014/main" id="{03AD5D40-7908-4044-9CAD-591F661655C6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7" name="Straight Connector 32">
                    <a:extLst>
                      <a:ext uri="{FF2B5EF4-FFF2-40B4-BE49-F238E27FC236}">
                        <a16:creationId xmlns:a16="http://schemas.microsoft.com/office/drawing/2014/main" id="{494E554E-CB70-0547-8421-0D7A028BD933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8" name="Straight Connector 33">
                    <a:extLst>
                      <a:ext uri="{FF2B5EF4-FFF2-40B4-BE49-F238E27FC236}">
                        <a16:creationId xmlns:a16="http://schemas.microsoft.com/office/drawing/2014/main" id="{85A011C5-9EB7-B54C-AD8B-3660552BBB5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9" name="Straight Connector 34">
                    <a:extLst>
                      <a:ext uri="{FF2B5EF4-FFF2-40B4-BE49-F238E27FC236}">
                        <a16:creationId xmlns:a16="http://schemas.microsoft.com/office/drawing/2014/main" id="{BE660910-036D-8449-BD07-43DD83740A9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0" name="Straight Connector 35">
                    <a:extLst>
                      <a:ext uri="{FF2B5EF4-FFF2-40B4-BE49-F238E27FC236}">
                        <a16:creationId xmlns:a16="http://schemas.microsoft.com/office/drawing/2014/main" id="{9D787DC4-0C12-1641-AF5A-00DF7041D95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1" name="Straight Connector 36">
                    <a:extLst>
                      <a:ext uri="{FF2B5EF4-FFF2-40B4-BE49-F238E27FC236}">
                        <a16:creationId xmlns:a16="http://schemas.microsoft.com/office/drawing/2014/main" id="{AA98298F-12EA-D942-AFB9-39CA81279809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2" name="Straight Connector 37">
                    <a:extLst>
                      <a:ext uri="{FF2B5EF4-FFF2-40B4-BE49-F238E27FC236}">
                        <a16:creationId xmlns:a16="http://schemas.microsoft.com/office/drawing/2014/main" id="{28C77B82-2F36-224F-BF89-5D58C0B0C510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84" name="Rectangle 29">
                  <a:extLst>
                    <a:ext uri="{FF2B5EF4-FFF2-40B4-BE49-F238E27FC236}">
                      <a16:creationId xmlns:a16="http://schemas.microsoft.com/office/drawing/2014/main" id="{54C06F40-EED0-194E-87D3-8843B65B4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52560"/>
                </a:xfrm>
                <a:prstGeom prst="rect">
                  <a:avLst/>
                </a:prstGeom>
                <a:solidFill>
                  <a:srgbClr val="FF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74" name="Oval 27">
                <a:extLst>
                  <a:ext uri="{FF2B5EF4-FFF2-40B4-BE49-F238E27FC236}">
                    <a16:creationId xmlns:a16="http://schemas.microsoft.com/office/drawing/2014/main" id="{88894E86-5D38-724F-AEB2-14B330E1B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137" y="4827190"/>
                <a:ext cx="631825" cy="62865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C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75" name="Straight Arrow Connector 11">
                <a:extLst>
                  <a:ext uri="{FF2B5EF4-FFF2-40B4-BE49-F238E27FC236}">
                    <a16:creationId xmlns:a16="http://schemas.microsoft.com/office/drawing/2014/main" id="{7774AB2A-B674-A84B-A92A-6D330DB7E9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85813" y="5138340"/>
                <a:ext cx="628651" cy="0"/>
              </a:xfrm>
              <a:prstGeom prst="straightConnector1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6" name="TextBox 17">
                <a:extLst>
                  <a:ext uri="{FF2B5EF4-FFF2-40B4-BE49-F238E27FC236}">
                    <a16:creationId xmlns:a16="http://schemas.microsoft.com/office/drawing/2014/main" id="{383BCE6D-C3CB-9445-A36E-C64D23505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351" y="5422502"/>
                <a:ext cx="127317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queue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(waiting area)</a:t>
                </a:r>
              </a:p>
            </p:txBody>
          </p:sp>
          <p:sp>
            <p:nvSpPr>
              <p:cNvPr id="77" name="TextBox 18">
                <a:extLst>
                  <a:ext uri="{FF2B5EF4-FFF2-40B4-BE49-F238E27FC236}">
                    <a16:creationId xmlns:a16="http://schemas.microsoft.com/office/drawing/2014/main" id="{B9632A3F-08F4-F34D-9B01-65C1C39E7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008" y="5182790"/>
                <a:ext cx="763588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arrivals</a:t>
                </a:r>
              </a:p>
            </p:txBody>
          </p:sp>
          <p:cxnSp>
            <p:nvCxnSpPr>
              <p:cNvPr id="78" name="Straight Arrow Connector 20">
                <a:extLst>
                  <a:ext uri="{FF2B5EF4-FFF2-40B4-BE49-F238E27FC236}">
                    <a16:creationId xmlns:a16="http://schemas.microsoft.com/office/drawing/2014/main" id="{A18FE320-429D-9F4A-9A73-5875C7A7E138}"/>
                  </a:ext>
                </a:extLst>
              </p:cNvPr>
              <p:cNvCxnSpPr>
                <a:cxnSpLocks noChangeShapeType="1"/>
                <a:stCxn id="74" idx="6"/>
              </p:cNvCxnSpPr>
              <p:nvPr/>
            </p:nvCxnSpPr>
            <p:spPr bwMode="auto">
              <a:xfrm>
                <a:off x="3482962" y="5141515"/>
                <a:ext cx="560401" cy="0"/>
              </a:xfrm>
              <a:prstGeom prst="straightConnector1">
                <a:avLst/>
              </a:prstGeom>
              <a:noFill/>
              <a:ln w="25400">
                <a:solidFill>
                  <a:srgbClr val="18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C1334E5E-01E5-254F-B7A3-E48EE0CFE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6501" y="4931965"/>
                <a:ext cx="1042988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departures</a:t>
                </a:r>
              </a:p>
            </p:txBody>
          </p:sp>
          <p:sp>
            <p:nvSpPr>
              <p:cNvPr id="80" name="TextBox 23">
                <a:extLst>
                  <a:ext uri="{FF2B5EF4-FFF2-40B4-BE49-F238E27FC236}">
                    <a16:creationId xmlns:a16="http://schemas.microsoft.com/office/drawing/2014/main" id="{31BC3B67-5DA1-9544-B795-15A9B552C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5794" y="5427265"/>
                <a:ext cx="852488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(server)</a:t>
                </a:r>
              </a:p>
            </p:txBody>
          </p:sp>
          <p:cxnSp>
            <p:nvCxnSpPr>
              <p:cNvPr id="81" name="Straight Arrow Connector 52">
                <a:extLst>
                  <a:ext uri="{FF2B5EF4-FFF2-40B4-BE49-F238E27FC236}">
                    <a16:creationId xmlns:a16="http://schemas.microsoft.com/office/drawing/2014/main" id="{8FF19B42-73E6-7849-809B-12D65C1C5785}"/>
                  </a:ext>
                </a:extLst>
              </p:cNvPr>
              <p:cNvCxnSpPr>
                <a:cxnSpLocks noChangeShapeType="1"/>
                <a:stCxn id="84" idx="3"/>
                <a:endCxn id="74" idx="2"/>
              </p:cNvCxnSpPr>
              <p:nvPr/>
            </p:nvCxnSpPr>
            <p:spPr bwMode="auto">
              <a:xfrm>
                <a:off x="2407886" y="5140276"/>
                <a:ext cx="443251" cy="123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44E60FD-B5CB-CC4D-AC70-2DCAC39480B1}"/>
                  </a:ext>
                </a:extLst>
              </p:cNvPr>
              <p:cNvSpPr txBox="1"/>
              <p:nvPr/>
            </p:nvSpPr>
            <p:spPr>
              <a:xfrm>
                <a:off x="614363" y="4257679"/>
                <a:ext cx="2803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Abstraction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queue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85E3C43-4CAD-2D4C-9E17-3A20CAFBD251}"/>
                </a:ext>
              </a:extLst>
            </p:cNvPr>
            <p:cNvSpPr txBox="1"/>
            <p:nvPr/>
          </p:nvSpPr>
          <p:spPr>
            <a:xfrm>
              <a:off x="2978728" y="490728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59" name="Slide Number Placeholder 4">
            <a:extLst>
              <a:ext uri="{FF2B5EF4-FFF2-40B4-BE49-F238E27FC236}">
                <a16:creationId xmlns:a16="http://schemas.microsoft.com/office/drawing/2014/main" id="{778C1AFB-D815-9341-BB0F-77D137775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3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6E6C5A81-4D96-8DA9-D421-7535D733E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Router Components</a:t>
            </a:r>
          </a:p>
        </p:txBody>
      </p:sp>
      <p:pic>
        <p:nvPicPr>
          <p:cNvPr id="330755" name="Picture 3">
            <a:extLst>
              <a:ext uri="{FF2B5EF4-FFF2-40B4-BE49-F238E27FC236}">
                <a16:creationId xmlns:a16="http://schemas.microsoft.com/office/drawing/2014/main" id="{BABA247F-E8C9-6DA7-9350-B1F0EFD9A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6" y="2557463"/>
            <a:ext cx="8912225" cy="34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88721EFC-E36D-3368-EFFA-7A286C655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Router Forwards Packets</a:t>
            </a:r>
          </a:p>
        </p:txBody>
      </p:sp>
      <p:pic>
        <p:nvPicPr>
          <p:cNvPr id="332803" name="Picture 3">
            <a:extLst>
              <a:ext uri="{FF2B5EF4-FFF2-40B4-BE49-F238E27FC236}">
                <a16:creationId xmlns:a16="http://schemas.microsoft.com/office/drawing/2014/main" id="{CFF25062-B0FF-ABD2-BDA7-AA209C8E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39" y="1395414"/>
            <a:ext cx="6854825" cy="546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CA3A4395-5884-F7E9-60ED-FA4BB77D9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Services to Incoming Packets</a:t>
            </a:r>
          </a:p>
        </p:txBody>
      </p:sp>
      <p:sp>
        <p:nvSpPr>
          <p:cNvPr id="334851" name="Text Box 3">
            <a:extLst>
              <a:ext uri="{FF2B5EF4-FFF2-40B4-BE49-F238E27FC236}">
                <a16:creationId xmlns:a16="http://schemas.microsoft.com/office/drawing/2014/main" id="{73D25CF9-27FB-D38E-A93B-15B45AB132C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92700" y="1884364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Receiving and storing packets</a:t>
            </a:r>
          </a:p>
        </p:txBody>
      </p:sp>
      <p:sp>
        <p:nvSpPr>
          <p:cNvPr id="334852" name="Text Box 4">
            <a:extLst>
              <a:ext uri="{FF2B5EF4-FFF2-40B4-BE49-F238E27FC236}">
                <a16:creationId xmlns:a16="http://schemas.microsoft.com/office/drawing/2014/main" id="{91326DAA-A9CF-8CC9-9DB1-5888257BFAC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92700" y="2989264"/>
            <a:ext cx="322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Forwarding decision for packets</a:t>
            </a:r>
          </a:p>
        </p:txBody>
      </p:sp>
      <p:sp>
        <p:nvSpPr>
          <p:cNvPr id="334853" name="Text Box 5">
            <a:extLst>
              <a:ext uri="{FF2B5EF4-FFF2-40B4-BE49-F238E27FC236}">
                <a16:creationId xmlns:a16="http://schemas.microsoft.com/office/drawing/2014/main" id="{8900D4F5-9B8E-4947-EC0E-231D06EDD2A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92700" y="4370389"/>
            <a:ext cx="407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Moving packets from input to output port</a:t>
            </a:r>
          </a:p>
        </p:txBody>
      </p:sp>
      <p:sp>
        <p:nvSpPr>
          <p:cNvPr id="334854" name="Text Box 6">
            <a:extLst>
              <a:ext uri="{FF2B5EF4-FFF2-40B4-BE49-F238E27FC236}">
                <a16:creationId xmlns:a16="http://schemas.microsoft.com/office/drawing/2014/main" id="{F6982D91-45E5-5BBA-8547-EBFC7EC991E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92700" y="5878514"/>
            <a:ext cx="2463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Transmission of packets</a:t>
            </a:r>
          </a:p>
        </p:txBody>
      </p:sp>
      <p:sp>
        <p:nvSpPr>
          <p:cNvPr id="334855" name="Line 7">
            <a:extLst>
              <a:ext uri="{FF2B5EF4-FFF2-40B4-BE49-F238E27FC236}">
                <a16:creationId xmlns:a16="http://schemas.microsoft.com/office/drawing/2014/main" id="{700AF25B-7462-F174-09CA-5C31FE005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3450" y="2435225"/>
            <a:ext cx="74041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4856" name="Line 8">
            <a:extLst>
              <a:ext uri="{FF2B5EF4-FFF2-40B4-BE49-F238E27FC236}">
                <a16:creationId xmlns:a16="http://schemas.microsoft.com/office/drawing/2014/main" id="{5C98B034-5864-842B-F4EA-D505F09C6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3450" y="3848100"/>
            <a:ext cx="74041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4857" name="Line 9">
            <a:extLst>
              <a:ext uri="{FF2B5EF4-FFF2-40B4-BE49-F238E27FC236}">
                <a16:creationId xmlns:a16="http://schemas.microsoft.com/office/drawing/2014/main" id="{5D441FFB-B360-3C44-379F-6FE321A04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3450" y="5219700"/>
            <a:ext cx="74041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34858" name="Picture 10">
            <a:extLst>
              <a:ext uri="{FF2B5EF4-FFF2-40B4-BE49-F238E27FC236}">
                <a16:creationId xmlns:a16="http://schemas.microsoft.com/office/drawing/2014/main" id="{5E601B3E-C26A-A191-0F2B-95F4954C4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1663701"/>
            <a:ext cx="1582738" cy="506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Input port functions</a:t>
            </a:r>
            <a:endParaRPr lang="en-US" sz="4800" dirty="0"/>
          </a:p>
        </p:txBody>
      </p:sp>
      <p:sp>
        <p:nvSpPr>
          <p:cNvPr id="91" name="Rectangle 12">
            <a:extLst>
              <a:ext uri="{FF2B5EF4-FFF2-40B4-BE49-F238E27FC236}">
                <a16:creationId xmlns:a16="http://schemas.microsoft.com/office/drawing/2014/main" id="{C1168DD7-29CD-D740-BA24-DFE4997D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508" y="1518548"/>
            <a:ext cx="4568825" cy="1836737"/>
          </a:xfrm>
          <a:prstGeom prst="rect">
            <a:avLst/>
          </a:prstGeom>
          <a:solidFill>
            <a:srgbClr val="FFFFFF"/>
          </a:solidFill>
          <a:ln w="19050">
            <a:solidFill>
              <a:srgbClr val="5F5F5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16">
            <a:extLst>
              <a:ext uri="{FF2B5EF4-FFF2-40B4-BE49-F238E27FC236}">
                <a16:creationId xmlns:a16="http://schemas.microsoft.com/office/drawing/2014/main" id="{273874E2-0AAC-C144-B2A5-D7EF20CCA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9283" y="2444060"/>
            <a:ext cx="4238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8" name="Line 32">
            <a:extLst>
              <a:ext uri="{FF2B5EF4-FFF2-40B4-BE49-F238E27FC236}">
                <a16:creationId xmlns:a16="http://schemas.microsoft.com/office/drawing/2014/main" id="{13983755-8FAE-1741-9303-C0E4E248C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1446" y="2421835"/>
            <a:ext cx="7366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45">
            <a:extLst>
              <a:ext uri="{FF2B5EF4-FFF2-40B4-BE49-F238E27FC236}">
                <a16:creationId xmlns:a16="http://schemas.microsoft.com/office/drawing/2014/main" id="{C28D9927-E6BA-644D-AEC8-2218FA4AE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933" y="902598"/>
            <a:ext cx="11113" cy="286543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5" name="Rectangle 46">
            <a:extLst>
              <a:ext uri="{FF2B5EF4-FFF2-40B4-BE49-F238E27FC236}">
                <a16:creationId xmlns:a16="http://schemas.microsoft.com/office/drawing/2014/main" id="{60DADEEF-0CD4-B448-8A66-E2060FA8C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008" y="2031310"/>
            <a:ext cx="1055688" cy="828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switch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fabric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F3BF66-FCD5-DF4D-990A-B26733B57152}"/>
              </a:ext>
            </a:extLst>
          </p:cNvPr>
          <p:cNvGrpSpPr/>
          <p:nvPr/>
        </p:nvGrpSpPr>
        <p:grpSpPr>
          <a:xfrm>
            <a:off x="258938" y="2032898"/>
            <a:ext cx="3589783" cy="2064484"/>
            <a:chOff x="258938" y="2032898"/>
            <a:chExt cx="3589783" cy="2064484"/>
          </a:xfrm>
        </p:grpSpPr>
        <p:sp>
          <p:nvSpPr>
            <p:cNvPr id="92" name="Rectangle 13">
              <a:extLst>
                <a:ext uri="{FF2B5EF4-FFF2-40B4-BE49-F238E27FC236}">
                  <a16:creationId xmlns:a16="http://schemas.microsoft.com/office/drawing/2014/main" id="{FA527A42-DFE8-B84B-AE0F-B6C04FC91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083" y="2032898"/>
              <a:ext cx="1417638" cy="8286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termination</a:t>
              </a:r>
            </a:p>
          </p:txBody>
        </p:sp>
        <p:sp>
          <p:nvSpPr>
            <p:cNvPr id="102" name="Text Box 5">
              <a:extLst>
                <a:ext uri="{FF2B5EF4-FFF2-40B4-BE49-F238E27FC236}">
                  <a16:creationId xmlns:a16="http://schemas.microsoft.com/office/drawing/2014/main" id="{CF874965-76FC-A440-815F-5C111BA47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938" y="3266385"/>
              <a:ext cx="247535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physical layer: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bit-level reception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6" name="Line 58">
              <a:extLst>
                <a:ext uri="{FF2B5EF4-FFF2-40B4-BE49-F238E27FC236}">
                  <a16:creationId xmlns:a16="http://schemas.microsoft.com/office/drawing/2014/main" id="{4B5F466A-2158-BD4D-B0D3-450398480C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821" y="2955235"/>
              <a:ext cx="446087" cy="4905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BA40969-3F14-3A45-97E9-4D81F9F1D53C}"/>
              </a:ext>
            </a:extLst>
          </p:cNvPr>
          <p:cNvGrpSpPr/>
          <p:nvPr/>
        </p:nvGrpSpPr>
        <p:grpSpPr>
          <a:xfrm>
            <a:off x="871146" y="1664528"/>
            <a:ext cx="4336475" cy="3729630"/>
            <a:chOff x="871146" y="1664528"/>
            <a:chExt cx="4336475" cy="3729630"/>
          </a:xfrm>
        </p:grpSpPr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C0248889-95B0-8647-AC13-2A31FDECF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937" y="1947588"/>
              <a:ext cx="1055688" cy="8286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link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layer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(receive)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12FDFA-0F46-D741-88DA-002B11963175}"/>
                </a:ext>
              </a:extLst>
            </p:cNvPr>
            <p:cNvGrpSpPr/>
            <p:nvPr/>
          </p:nvGrpSpPr>
          <p:grpSpPr>
            <a:xfrm>
              <a:off x="871146" y="1664528"/>
              <a:ext cx="4336475" cy="3729630"/>
              <a:chOff x="871146" y="1664528"/>
              <a:chExt cx="4336475" cy="3729630"/>
            </a:xfrm>
          </p:grpSpPr>
          <p:sp>
            <p:nvSpPr>
              <p:cNvPr id="93" name="Rectangle 14">
                <a:extLst>
                  <a:ext uri="{FF2B5EF4-FFF2-40B4-BE49-F238E27FC236}">
                    <a16:creationId xmlns:a16="http://schemas.microsoft.com/office/drawing/2014/main" id="{12FFE13A-BB9E-4943-97F3-EA1EFC2EB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5096" y="1664528"/>
                <a:ext cx="1152525" cy="1409700"/>
              </a:xfrm>
              <a:prstGeom prst="rect">
                <a:avLst/>
              </a:prstGeom>
              <a:noFill/>
              <a:ln w="28575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Line 30">
                <a:extLst>
                  <a:ext uri="{FF2B5EF4-FFF2-40B4-BE49-F238E27FC236}">
                    <a16:creationId xmlns:a16="http://schemas.microsoft.com/office/drawing/2014/main" id="{B6E9D844-FAAD-2A4E-88E0-E214101BB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771" y="2423423"/>
                <a:ext cx="190500" cy="15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3" name="Text Box 6">
                <a:extLst>
                  <a:ext uri="{FF2B5EF4-FFF2-40B4-BE49-F238E27FC236}">
                    <a16:creationId xmlns:a16="http://schemas.microsoft.com/office/drawing/2014/main" id="{EAC11D6E-3147-1749-980D-26286A15A2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1146" y="4193829"/>
                <a:ext cx="1877437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 layer: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e.g., Ethernet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(chapter 6)</a:t>
                </a: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Line 59">
                <a:extLst>
                  <a:ext uri="{FF2B5EF4-FFF2-40B4-BE49-F238E27FC236}">
                    <a16:creationId xmlns:a16="http://schemas.microsoft.com/office/drawing/2014/main" id="{052969D8-B347-344A-9102-4C7051682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2871" y="3152085"/>
                <a:ext cx="1193800" cy="1338263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E501147-3CF5-8941-886B-E4E508892657}"/>
              </a:ext>
            </a:extLst>
          </p:cNvPr>
          <p:cNvGrpSpPr/>
          <p:nvPr/>
        </p:nvGrpSpPr>
        <p:grpSpPr>
          <a:xfrm>
            <a:off x="3458817" y="1655073"/>
            <a:ext cx="8189844" cy="5023471"/>
            <a:chOff x="3458817" y="1655073"/>
            <a:chExt cx="8189844" cy="5023471"/>
          </a:xfrm>
        </p:grpSpPr>
        <p:sp>
          <p:nvSpPr>
            <p:cNvPr id="100" name="Text Box 35">
              <a:extLst>
                <a:ext uri="{FF2B5EF4-FFF2-40B4-BE49-F238E27FC236}">
                  <a16:creationId xmlns:a16="http://schemas.microsoft.com/office/drawing/2014/main" id="{926A7C49-4C7D-7F4F-9A0E-6A7815DA8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7808" y="1667773"/>
              <a:ext cx="125095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lookup,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forwarding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queueing</a:t>
              </a:r>
            </a:p>
          </p:txBody>
        </p:sp>
        <p:grpSp>
          <p:nvGrpSpPr>
            <p:cNvPr id="106" name="Group 56">
              <a:extLst>
                <a:ext uri="{FF2B5EF4-FFF2-40B4-BE49-F238E27FC236}">
                  <a16:creationId xmlns:a16="http://schemas.microsoft.com/office/drawing/2014/main" id="{B68F5DD4-EE62-1647-8EBF-81CFFA9C7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3058" y="2274198"/>
              <a:ext cx="993775" cy="468312"/>
              <a:chOff x="310" y="3526"/>
              <a:chExt cx="1040" cy="457"/>
            </a:xfrm>
          </p:grpSpPr>
          <p:sp>
            <p:nvSpPr>
              <p:cNvPr id="107" name="Rectangle 47">
                <a:extLst>
                  <a:ext uri="{FF2B5EF4-FFF2-40B4-BE49-F238E27FC236}">
                    <a16:creationId xmlns:a16="http://schemas.microsoft.com/office/drawing/2014/main" id="{091252DD-E9F8-F043-8F13-9AD537E45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" name="Line 48">
                <a:extLst>
                  <a:ext uri="{FF2B5EF4-FFF2-40B4-BE49-F238E27FC236}">
                    <a16:creationId xmlns:a16="http://schemas.microsoft.com/office/drawing/2014/main" id="{8B8D0A07-01A4-B34B-A4DB-264DA4558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" name="Line 49">
                <a:extLst>
                  <a:ext uri="{FF2B5EF4-FFF2-40B4-BE49-F238E27FC236}">
                    <a16:creationId xmlns:a16="http://schemas.microsoft.com/office/drawing/2014/main" id="{CCD0BAFD-2F01-BB4A-80D7-9DD3A6312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" name="Line 50">
                <a:extLst>
                  <a:ext uri="{FF2B5EF4-FFF2-40B4-BE49-F238E27FC236}">
                    <a16:creationId xmlns:a16="http://schemas.microsoft.com/office/drawing/2014/main" id="{7F30AE35-07B8-C647-93E6-FBCF5A109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1" name="Line 51">
                <a:extLst>
                  <a:ext uri="{FF2B5EF4-FFF2-40B4-BE49-F238E27FC236}">
                    <a16:creationId xmlns:a16="http://schemas.microsoft.com/office/drawing/2014/main" id="{F3DA64D2-455B-5648-BA10-FC52CD131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2" name="Line 52">
                <a:extLst>
                  <a:ext uri="{FF2B5EF4-FFF2-40B4-BE49-F238E27FC236}">
                    <a16:creationId xmlns:a16="http://schemas.microsoft.com/office/drawing/2014/main" id="{106B00DE-F07D-CE47-8C50-C1CD1CD0A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Line 53">
                <a:extLst>
                  <a:ext uri="{FF2B5EF4-FFF2-40B4-BE49-F238E27FC236}">
                    <a16:creationId xmlns:a16="http://schemas.microsoft.com/office/drawing/2014/main" id="{0DED29BC-7052-8643-8C69-2F8864DFA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" name="Line 54">
                <a:extLst>
                  <a:ext uri="{FF2B5EF4-FFF2-40B4-BE49-F238E27FC236}">
                    <a16:creationId xmlns:a16="http://schemas.microsoft.com/office/drawing/2014/main" id="{86C73DAC-8DDF-A54A-942C-8BC351167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55">
                <a:extLst>
                  <a:ext uri="{FF2B5EF4-FFF2-40B4-BE49-F238E27FC236}">
                    <a16:creationId xmlns:a16="http://schemas.microsoft.com/office/drawing/2014/main" id="{18BE7814-C3C9-1A4C-AD5B-3274395DD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658A4B-37AF-414E-BE01-AD93294C9259}"/>
                </a:ext>
              </a:extLst>
            </p:cNvPr>
            <p:cNvGrpSpPr/>
            <p:nvPr/>
          </p:nvGrpSpPr>
          <p:grpSpPr>
            <a:xfrm>
              <a:off x="3458817" y="1655073"/>
              <a:ext cx="8189844" cy="5023471"/>
              <a:chOff x="3458817" y="1655073"/>
              <a:chExt cx="8189844" cy="5023471"/>
            </a:xfrm>
          </p:grpSpPr>
          <p:sp>
            <p:nvSpPr>
              <p:cNvPr id="94" name="Rectangle 15">
                <a:extLst>
                  <a:ext uri="{FF2B5EF4-FFF2-40B4-BE49-F238E27FC236}">
                    <a16:creationId xmlns:a16="http://schemas.microsoft.com/office/drawing/2014/main" id="{90BCF5CF-E087-0C43-9B12-173780FEE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6058" y="1655073"/>
                <a:ext cx="1247775" cy="15049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7" name="Line 31">
                <a:extLst>
                  <a:ext uri="{FF2B5EF4-FFF2-40B4-BE49-F238E27FC236}">
                    <a16:creationId xmlns:a16="http://schemas.microsoft.com/office/drawing/2014/main" id="{8977AE01-852B-534D-A20E-EFF02DB5A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0796" y="2380560"/>
                <a:ext cx="190500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1" name="Rectangle 4">
                <a:extLst>
                  <a:ext uri="{FF2B5EF4-FFF2-40B4-BE49-F238E27FC236}">
                    <a16:creationId xmlns:a16="http://schemas.microsoft.com/office/drawing/2014/main" id="{E1140E62-CB4B-6047-AA5C-851F17E9C3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8817" y="4011544"/>
                <a:ext cx="8189844" cy="266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88975" indent="-231775" algn="l" rtl="0" eaLnBrk="0" fontAlgn="base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/>
                    <a:ea typeface="ＭＳ Ｐゴシック" charset="0"/>
                    <a:cs typeface="Gill Sans M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Gill Sans MT"/>
                    <a:ea typeface="Gill Sans MT" charset="0"/>
                    <a:cs typeface="Gill Sans M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-109" charset="0"/>
                    <a:ea typeface="Gill Sans MT" charset="0"/>
                    <a:cs typeface="Gill Sans MT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09" charset="0"/>
                    <a:ea typeface="Gill Sans MT" charset="0"/>
                    <a:cs typeface="Gill Sans MT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09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09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09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-109" charset="0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decentralized switching</a:t>
                </a:r>
                <a:r>
                  <a:rPr kumimoji="0" lang="en-US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:</a:t>
                </a: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using header field values, lookup output port using forwarding table in input port memory </a:t>
                </a:r>
                <a:r>
                  <a:rPr kumimoji="0" lang="en-US" alt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(“match plus action”)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goal: complete input port processing at ‘</a:t>
                </a:r>
                <a:r>
                  <a:rPr kumimoji="0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line speed’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input port queuing: </a:t>
                </a: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ＭＳ Ｐゴシック" panose="020B0600070205080204" pitchFamily="34" charset="-128"/>
                  </a:rPr>
                  <a:t>if datagrams arrive faster than forwarding rate into switch fabric</a:t>
                </a:r>
              </a:p>
            </p:txBody>
          </p:sp>
          <p:sp>
            <p:nvSpPr>
              <p:cNvPr id="118" name="Line 60">
                <a:extLst>
                  <a:ext uri="{FF2B5EF4-FFF2-40B4-BE49-F238E27FC236}">
                    <a16:creationId xmlns:a16="http://schemas.microsoft.com/office/drawing/2014/main" id="{FFF5D7A3-77C9-D34E-AC43-6A097D73F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67946" y="3282260"/>
                <a:ext cx="669925" cy="790575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B127B8A7-EB35-9F48-B1F3-0905B5BFF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2B58EA-90EB-22DC-70F2-0EE6BCA02F30}"/>
              </a:ext>
            </a:extLst>
          </p:cNvPr>
          <p:cNvGrpSpPr/>
          <p:nvPr/>
        </p:nvGrpSpPr>
        <p:grpSpPr>
          <a:xfrm>
            <a:off x="1199417" y="5446716"/>
            <a:ext cx="2137372" cy="695498"/>
            <a:chOff x="646967" y="5446716"/>
            <a:chExt cx="2137372" cy="695498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4CC8409D-09E5-7BEE-7B96-571D305DC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967" y="5446716"/>
              <a:ext cx="505593" cy="69549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6794DD-4CEC-4221-126D-5947BA568F5C}"/>
                </a:ext>
              </a:extLst>
            </p:cNvPr>
            <p:cNvSpPr txBox="1"/>
            <p:nvPr/>
          </p:nvSpPr>
          <p:spPr>
            <a:xfrm>
              <a:off x="1171610" y="5609799"/>
              <a:ext cx="16127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F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rame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106228-C860-72EA-13E6-FF5F1BE226A2}"/>
              </a:ext>
            </a:extLst>
          </p:cNvPr>
          <p:cNvGrpSpPr/>
          <p:nvPr/>
        </p:nvGrpSpPr>
        <p:grpSpPr>
          <a:xfrm>
            <a:off x="6844333" y="2806194"/>
            <a:ext cx="2235870" cy="1007085"/>
            <a:chOff x="6844333" y="2806194"/>
            <a:chExt cx="2235870" cy="1007085"/>
          </a:xfrm>
        </p:grpSpPr>
        <p:sp>
          <p:nvSpPr>
            <p:cNvPr id="16" name="Rounded Rectangular Callout 15">
              <a:extLst>
                <a:ext uri="{FF2B5EF4-FFF2-40B4-BE49-F238E27FC236}">
                  <a16:creationId xmlns:a16="http://schemas.microsoft.com/office/drawing/2014/main" id="{1490BC80-40CE-40B9-5D35-8D5390035C0E}"/>
                </a:ext>
              </a:extLst>
            </p:cNvPr>
            <p:cNvSpPr/>
            <p:nvPr/>
          </p:nvSpPr>
          <p:spPr>
            <a:xfrm>
              <a:off x="6844333" y="2806194"/>
              <a:ext cx="1779588" cy="1007085"/>
            </a:xfrm>
            <a:prstGeom prst="wedgeRoundRectCallout">
              <a:avLst>
                <a:gd name="adj1" fmla="val -64240"/>
                <a:gd name="adj2" fmla="val -54353"/>
                <a:gd name="adj3" fmla="val 16667"/>
              </a:avLst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62B92C9B-3280-B0FC-57E4-90B0C0B4A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2236" y="2971427"/>
              <a:ext cx="451829" cy="62166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02DA1C-B2FD-2081-47D6-966E745AB1A0}"/>
                </a:ext>
              </a:extLst>
            </p:cNvPr>
            <p:cNvSpPr txBox="1"/>
            <p:nvPr/>
          </p:nvSpPr>
          <p:spPr>
            <a:xfrm>
              <a:off x="7467474" y="3131380"/>
              <a:ext cx="16127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Datagram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8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Input port functions</a:t>
            </a:r>
            <a:endParaRPr lang="en-US" sz="4800" dirty="0"/>
          </a:p>
        </p:txBody>
      </p:sp>
      <p:sp>
        <p:nvSpPr>
          <p:cNvPr id="91" name="Rectangle 12">
            <a:extLst>
              <a:ext uri="{FF2B5EF4-FFF2-40B4-BE49-F238E27FC236}">
                <a16:creationId xmlns:a16="http://schemas.microsoft.com/office/drawing/2014/main" id="{C1168DD7-29CD-D740-BA24-DFE4997D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508" y="1518548"/>
            <a:ext cx="4568825" cy="1836737"/>
          </a:xfrm>
          <a:prstGeom prst="rect">
            <a:avLst/>
          </a:prstGeom>
          <a:solidFill>
            <a:srgbClr val="FFFFFF"/>
          </a:solidFill>
          <a:ln w="19050">
            <a:solidFill>
              <a:srgbClr val="5F5F5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FA527A42-DFE8-B84B-AE0F-B6C04FC91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083" y="2032898"/>
            <a:ext cx="1417638" cy="828675"/>
          </a:xfrm>
          <a:prstGeom prst="rect">
            <a:avLst/>
          </a:prstGeom>
          <a:solidFill>
            <a:srgbClr val="FFFFFF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termination</a:t>
            </a: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90BCF5CF-E087-0C43-9B12-173780FEE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058" y="1655073"/>
            <a:ext cx="1247775" cy="1504950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16">
            <a:extLst>
              <a:ext uri="{FF2B5EF4-FFF2-40B4-BE49-F238E27FC236}">
                <a16:creationId xmlns:a16="http://schemas.microsoft.com/office/drawing/2014/main" id="{273874E2-0AAC-C144-B2A5-D7EF20CCA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9283" y="2444060"/>
            <a:ext cx="4238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" name="Line 30">
            <a:extLst>
              <a:ext uri="{FF2B5EF4-FFF2-40B4-BE49-F238E27FC236}">
                <a16:creationId xmlns:a16="http://schemas.microsoft.com/office/drawing/2014/main" id="{B6E9D844-FAAD-2A4E-88E0-E214101BB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771" y="2423423"/>
            <a:ext cx="1905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7" name="Line 31">
            <a:extLst>
              <a:ext uri="{FF2B5EF4-FFF2-40B4-BE49-F238E27FC236}">
                <a16:creationId xmlns:a16="http://schemas.microsoft.com/office/drawing/2014/main" id="{8977AE01-852B-534D-A20E-EFF02DB5A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0796" y="2380560"/>
            <a:ext cx="1905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8" name="Line 32">
            <a:extLst>
              <a:ext uri="{FF2B5EF4-FFF2-40B4-BE49-F238E27FC236}">
                <a16:creationId xmlns:a16="http://schemas.microsoft.com/office/drawing/2014/main" id="{13983755-8FAE-1741-9303-C0E4E248C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1446" y="2421835"/>
            <a:ext cx="7366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35">
            <a:extLst>
              <a:ext uri="{FF2B5EF4-FFF2-40B4-BE49-F238E27FC236}">
                <a16:creationId xmlns:a16="http://schemas.microsoft.com/office/drawing/2014/main" id="{926A7C49-4C7D-7F4F-9A0E-6A7815DA8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808" y="1667773"/>
            <a:ext cx="12509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lookup,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forwarding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queueing</a:t>
            </a: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E1140E62-CB4B-6047-AA5C-851F17E9C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8817" y="4011544"/>
            <a:ext cx="576079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decentralized switching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using header field values, lookup output port using forwarding table in input port memory 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(“match plus action”)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destination-based forwarding: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forward based only on destination IP address (traditional)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forward based on any set of header field values</a:t>
            </a:r>
          </a:p>
        </p:txBody>
      </p:sp>
      <p:sp>
        <p:nvSpPr>
          <p:cNvPr id="102" name="Text Box 5">
            <a:extLst>
              <a:ext uri="{FF2B5EF4-FFF2-40B4-BE49-F238E27FC236}">
                <a16:creationId xmlns:a16="http://schemas.microsoft.com/office/drawing/2014/main" id="{CF874965-76FC-A440-815F-5C111BA47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38" y="3266385"/>
            <a:ext cx="24753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 layer: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bit-level reception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45">
            <a:extLst>
              <a:ext uri="{FF2B5EF4-FFF2-40B4-BE49-F238E27FC236}">
                <a16:creationId xmlns:a16="http://schemas.microsoft.com/office/drawing/2014/main" id="{C28D9927-E6BA-644D-AEC8-2218FA4AE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933" y="902598"/>
            <a:ext cx="11113" cy="286543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5" name="Rectangle 46">
            <a:extLst>
              <a:ext uri="{FF2B5EF4-FFF2-40B4-BE49-F238E27FC236}">
                <a16:creationId xmlns:a16="http://schemas.microsoft.com/office/drawing/2014/main" id="{60DADEEF-0CD4-B448-8A66-E2060FA8C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008" y="2031310"/>
            <a:ext cx="1055688" cy="828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switch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fabric</a:t>
            </a:r>
          </a:p>
        </p:txBody>
      </p:sp>
      <p:grpSp>
        <p:nvGrpSpPr>
          <p:cNvPr id="106" name="Group 56">
            <a:extLst>
              <a:ext uri="{FF2B5EF4-FFF2-40B4-BE49-F238E27FC236}">
                <a16:creationId xmlns:a16="http://schemas.microsoft.com/office/drawing/2014/main" id="{B68F5DD4-EE62-1647-8EBF-81CFFA9C7F14}"/>
              </a:ext>
            </a:extLst>
          </p:cNvPr>
          <p:cNvGrpSpPr>
            <a:grpSpLocks/>
          </p:cNvGrpSpPr>
          <p:nvPr/>
        </p:nvGrpSpPr>
        <p:grpSpPr bwMode="auto">
          <a:xfrm>
            <a:off x="5533058" y="2274198"/>
            <a:ext cx="993775" cy="468312"/>
            <a:chOff x="310" y="3526"/>
            <a:chExt cx="1040" cy="457"/>
          </a:xfrm>
        </p:grpSpPr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091252DD-E9F8-F043-8F13-9AD537E45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Line 48">
              <a:extLst>
                <a:ext uri="{FF2B5EF4-FFF2-40B4-BE49-F238E27FC236}">
                  <a16:creationId xmlns:a16="http://schemas.microsoft.com/office/drawing/2014/main" id="{8B8D0A07-01A4-B34B-A4DB-264DA4558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Line 49">
              <a:extLst>
                <a:ext uri="{FF2B5EF4-FFF2-40B4-BE49-F238E27FC236}">
                  <a16:creationId xmlns:a16="http://schemas.microsoft.com/office/drawing/2014/main" id="{CCD0BAFD-2F01-BB4A-80D7-9DD3A6312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Line 50">
              <a:extLst>
                <a:ext uri="{FF2B5EF4-FFF2-40B4-BE49-F238E27FC236}">
                  <a16:creationId xmlns:a16="http://schemas.microsoft.com/office/drawing/2014/main" id="{7F30AE35-07B8-C647-93E6-FBCF5A109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Line 51">
              <a:extLst>
                <a:ext uri="{FF2B5EF4-FFF2-40B4-BE49-F238E27FC236}">
                  <a16:creationId xmlns:a16="http://schemas.microsoft.com/office/drawing/2014/main" id="{F3DA64D2-455B-5648-BA10-FC52CD131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Line 52">
              <a:extLst>
                <a:ext uri="{FF2B5EF4-FFF2-40B4-BE49-F238E27FC236}">
                  <a16:creationId xmlns:a16="http://schemas.microsoft.com/office/drawing/2014/main" id="{106B00DE-F07D-CE47-8C50-C1CD1CD0A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0DED29BC-7052-8643-8C69-2F8864DFA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4" name="Line 54">
              <a:extLst>
                <a:ext uri="{FF2B5EF4-FFF2-40B4-BE49-F238E27FC236}">
                  <a16:creationId xmlns:a16="http://schemas.microsoft.com/office/drawing/2014/main" id="{86C73DAC-8DDF-A54A-942C-8BC351167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Line 55">
              <a:extLst>
                <a:ext uri="{FF2B5EF4-FFF2-40B4-BE49-F238E27FC236}">
                  <a16:creationId xmlns:a16="http://schemas.microsoft.com/office/drawing/2014/main" id="{18BE7814-C3C9-1A4C-AD5B-3274395DD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6" name="Line 58">
            <a:extLst>
              <a:ext uri="{FF2B5EF4-FFF2-40B4-BE49-F238E27FC236}">
                <a16:creationId xmlns:a16="http://schemas.microsoft.com/office/drawing/2014/main" id="{4B5F466A-2158-BD4D-B0D3-450398480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821" y="2955235"/>
            <a:ext cx="446087" cy="4905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Line 60">
            <a:extLst>
              <a:ext uri="{FF2B5EF4-FFF2-40B4-BE49-F238E27FC236}">
                <a16:creationId xmlns:a16="http://schemas.microsoft.com/office/drawing/2014/main" id="{FFF5D7A3-77C9-D34E-AC43-6A097D73FE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7946" y="3282260"/>
            <a:ext cx="669925" cy="790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8F2E2A-C657-CE42-826A-8464B8BEB733}"/>
              </a:ext>
            </a:extLst>
          </p:cNvPr>
          <p:cNvGrpSpPr/>
          <p:nvPr/>
        </p:nvGrpSpPr>
        <p:grpSpPr>
          <a:xfrm>
            <a:off x="871146" y="1664528"/>
            <a:ext cx="4336475" cy="3729630"/>
            <a:chOff x="871146" y="1664528"/>
            <a:chExt cx="4336475" cy="3729630"/>
          </a:xfrm>
        </p:grpSpPr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2EA30939-880D-1A4E-ADA4-26E2CC521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937" y="1947588"/>
              <a:ext cx="1055688" cy="8286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link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layer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(receive)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3133BD-446D-E742-B2AD-72DE39321A8A}"/>
                </a:ext>
              </a:extLst>
            </p:cNvPr>
            <p:cNvGrpSpPr/>
            <p:nvPr/>
          </p:nvGrpSpPr>
          <p:grpSpPr>
            <a:xfrm>
              <a:off x="871146" y="1664528"/>
              <a:ext cx="4336475" cy="3729630"/>
              <a:chOff x="871146" y="1664528"/>
              <a:chExt cx="4336475" cy="3729630"/>
            </a:xfrm>
          </p:grpSpPr>
          <p:sp>
            <p:nvSpPr>
              <p:cNvPr id="35" name="Rectangle 14">
                <a:extLst>
                  <a:ext uri="{FF2B5EF4-FFF2-40B4-BE49-F238E27FC236}">
                    <a16:creationId xmlns:a16="http://schemas.microsoft.com/office/drawing/2014/main" id="{79A46D4C-DBCD-A54B-9BA8-1AEED3D13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5096" y="1664528"/>
                <a:ext cx="1152525" cy="1409700"/>
              </a:xfrm>
              <a:prstGeom prst="rect">
                <a:avLst/>
              </a:prstGeom>
              <a:noFill/>
              <a:ln w="28575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" name="Line 30">
                <a:extLst>
                  <a:ext uri="{FF2B5EF4-FFF2-40B4-BE49-F238E27FC236}">
                    <a16:creationId xmlns:a16="http://schemas.microsoft.com/office/drawing/2014/main" id="{42D89CE3-6D54-8D4C-A4FF-D8068693F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771" y="2423423"/>
                <a:ext cx="190500" cy="15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" name="Text Box 6">
                <a:extLst>
                  <a:ext uri="{FF2B5EF4-FFF2-40B4-BE49-F238E27FC236}">
                    <a16:creationId xmlns:a16="http://schemas.microsoft.com/office/drawing/2014/main" id="{29D9E7A0-6D99-F942-B6C6-24EF09651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1146" y="4193829"/>
                <a:ext cx="1877437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 layer: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e.g., Ethernet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(chapter 6)</a:t>
                </a: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" name="Line 59">
                <a:extLst>
                  <a:ext uri="{FF2B5EF4-FFF2-40B4-BE49-F238E27FC236}">
                    <a16:creationId xmlns:a16="http://schemas.microsoft.com/office/drawing/2014/main" id="{67FB4697-6647-C242-8EBD-81171A391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2871" y="3152085"/>
                <a:ext cx="1193800" cy="1338263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39" name="Slide Number Placeholder 4">
            <a:extLst>
              <a:ext uri="{FF2B5EF4-FFF2-40B4-BE49-F238E27FC236}">
                <a16:creationId xmlns:a16="http://schemas.microsoft.com/office/drawing/2014/main" id="{EA359BDC-8294-2A40-B5BE-B5E215B7E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0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8ADE-528D-0A24-0357-A9E6932C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B3381-CDAD-65A4-7129-59ACAC85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13" y="1888229"/>
            <a:ext cx="4038808" cy="2311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112BAB-918A-5144-2CB0-7893E4286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" y="131637"/>
            <a:ext cx="6986803" cy="4273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CCE88-D81D-E761-5F8B-2D802CF0E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52" y="3429000"/>
            <a:ext cx="6233186" cy="3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1128-B8E1-7C40-B73B-BD6D4E18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1379472"/>
            <a:ext cx="11035748" cy="634860"/>
          </a:xfrm>
        </p:spPr>
        <p:txBody>
          <a:bodyPr>
            <a:normAutofit/>
          </a:bodyPr>
          <a:lstStyle/>
          <a:p>
            <a:pPr indent="-287338">
              <a:buFont typeface="Wingdings" charset="2"/>
              <a:buChar char="§"/>
              <a:defRPr/>
            </a:pPr>
            <a:r>
              <a:rPr lang="en-US" sz="3200" dirty="0"/>
              <a:t>transfer packet from input link to appropriate output link</a:t>
            </a:r>
          </a:p>
          <a:p>
            <a:pPr indent="-287338">
              <a:buFont typeface="Wingdings" charset="2"/>
              <a:buChar char="§"/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Switching fabrics</a:t>
            </a:r>
            <a:endParaRPr lang="en-US" sz="4800" dirty="0"/>
          </a:p>
        </p:txBody>
      </p:sp>
      <p:grpSp>
        <p:nvGrpSpPr>
          <p:cNvPr id="140" name="Group 60">
            <a:extLst>
              <a:ext uri="{FF2B5EF4-FFF2-40B4-BE49-F238E27FC236}">
                <a16:creationId xmlns:a16="http://schemas.microsoft.com/office/drawing/2014/main" id="{E16CE5B6-2BB1-8843-9C94-E2F2D5BE7F75}"/>
              </a:ext>
            </a:extLst>
          </p:cNvPr>
          <p:cNvGrpSpPr>
            <a:grpSpLocks/>
          </p:cNvGrpSpPr>
          <p:nvPr/>
        </p:nvGrpSpPr>
        <p:grpSpPr bwMode="auto">
          <a:xfrm>
            <a:off x="4510432" y="3943350"/>
            <a:ext cx="1609725" cy="2343150"/>
            <a:chOff x="2418" y="1882"/>
            <a:chExt cx="1014" cy="14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Rectangle 45">
              <a:extLst>
                <a:ext uri="{FF2B5EF4-FFF2-40B4-BE49-F238E27FC236}">
                  <a16:creationId xmlns:a16="http://schemas.microsoft.com/office/drawing/2014/main" id="{F26101B5-1F43-6C44-B633-4C17C2A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2" name="Text Box 48">
              <a:extLst>
                <a:ext uri="{FF2B5EF4-FFF2-40B4-BE49-F238E27FC236}">
                  <a16:creationId xmlns:a16="http://schemas.microsoft.com/office/drawing/2014/main" id="{1E1E4579-D30C-D245-B0D4-E5A2AEC25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5" y="2418"/>
              <a:ext cx="876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high-speed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</p:grpSp>
      <p:sp>
        <p:nvSpPr>
          <p:cNvPr id="160" name="Text Box 57">
            <a:extLst>
              <a:ext uri="{FF2B5EF4-FFF2-40B4-BE49-F238E27FC236}">
                <a16:creationId xmlns:a16="http://schemas.microsoft.com/office/drawing/2014/main" id="{F1679189-37C6-6D40-A05F-4B13D87DE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772" y="4857819"/>
            <a:ext cx="1492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 input ports</a:t>
            </a:r>
          </a:p>
        </p:txBody>
      </p:sp>
      <p:grpSp>
        <p:nvGrpSpPr>
          <p:cNvPr id="168" name="Group 38">
            <a:extLst>
              <a:ext uri="{FF2B5EF4-FFF2-40B4-BE49-F238E27FC236}">
                <a16:creationId xmlns:a16="http://schemas.microsoft.com/office/drawing/2014/main" id="{8AC17FBD-D822-CD43-929D-2CC812BF0667}"/>
              </a:ext>
            </a:extLst>
          </p:cNvPr>
          <p:cNvGrpSpPr>
            <a:grpSpLocks/>
          </p:cNvGrpSpPr>
          <p:nvPr/>
        </p:nvGrpSpPr>
        <p:grpSpPr bwMode="auto">
          <a:xfrm>
            <a:off x="6149007" y="5709203"/>
            <a:ext cx="1472095" cy="386798"/>
            <a:chOff x="-51" y="2454"/>
            <a:chExt cx="1482" cy="357"/>
          </a:xfrm>
        </p:grpSpPr>
        <p:grpSp>
          <p:nvGrpSpPr>
            <p:cNvPr id="169" name="Group 39">
              <a:extLst>
                <a:ext uri="{FF2B5EF4-FFF2-40B4-BE49-F238E27FC236}">
                  <a16:creationId xmlns:a16="http://schemas.microsoft.com/office/drawing/2014/main" id="{0892708C-B62F-1443-A450-88C550BC04B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171" name="Rectangle 40">
                <a:extLst>
                  <a:ext uri="{FF2B5EF4-FFF2-40B4-BE49-F238E27FC236}">
                    <a16:creationId xmlns:a16="http://schemas.microsoft.com/office/drawing/2014/main" id="{646AD0B4-3035-904E-BC08-F1F7B9E66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2" name="Rectangle 41">
                <a:extLst>
                  <a:ext uri="{FF2B5EF4-FFF2-40B4-BE49-F238E27FC236}">
                    <a16:creationId xmlns:a16="http://schemas.microsoft.com/office/drawing/2014/main" id="{C11D294C-080E-E146-92DD-4E0970AA1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3" name="Rectangle 42">
                <a:extLst>
                  <a:ext uri="{FF2B5EF4-FFF2-40B4-BE49-F238E27FC236}">
                    <a16:creationId xmlns:a16="http://schemas.microsoft.com/office/drawing/2014/main" id="{AEC771A2-E626-8246-BD5D-885A3F232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C6CD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4" name="Rectangle 43">
                <a:extLst>
                  <a:ext uri="{FF2B5EF4-FFF2-40B4-BE49-F238E27FC236}">
                    <a16:creationId xmlns:a16="http://schemas.microsoft.com/office/drawing/2014/main" id="{D9ACADB5-CB99-0C44-953C-36D248E85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70" name="Line 44">
              <a:extLst>
                <a:ext uri="{FF2B5EF4-FFF2-40B4-BE49-F238E27FC236}">
                  <a16:creationId xmlns:a16="http://schemas.microsoft.com/office/drawing/2014/main" id="{0B5CB4ED-80BB-FD4A-8E51-691C12DA6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Text Box 57">
            <a:extLst>
              <a:ext uri="{FF2B5EF4-FFF2-40B4-BE49-F238E27FC236}">
                <a16:creationId xmlns:a16="http://schemas.microsoft.com/office/drawing/2014/main" id="{7B04503A-E5E8-3F47-B2CA-2C4493C55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378" y="4864446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 output ports</a:t>
            </a:r>
          </a:p>
        </p:txBody>
      </p:sp>
      <p:grpSp>
        <p:nvGrpSpPr>
          <p:cNvPr id="182" name="Group 38">
            <a:extLst>
              <a:ext uri="{FF2B5EF4-FFF2-40B4-BE49-F238E27FC236}">
                <a16:creationId xmlns:a16="http://schemas.microsoft.com/office/drawing/2014/main" id="{0D66BD80-759C-4845-8712-8D0B4AF84EF1}"/>
              </a:ext>
            </a:extLst>
          </p:cNvPr>
          <p:cNvGrpSpPr>
            <a:grpSpLocks/>
          </p:cNvGrpSpPr>
          <p:nvPr/>
        </p:nvGrpSpPr>
        <p:grpSpPr bwMode="auto">
          <a:xfrm>
            <a:off x="6155633" y="4072559"/>
            <a:ext cx="1472095" cy="386798"/>
            <a:chOff x="-51" y="2454"/>
            <a:chExt cx="1482" cy="357"/>
          </a:xfrm>
        </p:grpSpPr>
        <p:grpSp>
          <p:nvGrpSpPr>
            <p:cNvPr id="183" name="Group 39">
              <a:extLst>
                <a:ext uri="{FF2B5EF4-FFF2-40B4-BE49-F238E27FC236}">
                  <a16:creationId xmlns:a16="http://schemas.microsoft.com/office/drawing/2014/main" id="{5C936A85-45B9-074E-B843-773AFF5135C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185" name="Rectangle 40">
                <a:extLst>
                  <a:ext uri="{FF2B5EF4-FFF2-40B4-BE49-F238E27FC236}">
                    <a16:creationId xmlns:a16="http://schemas.microsoft.com/office/drawing/2014/main" id="{B622FEB5-7929-1240-B7D5-15643E719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Rectangle 41">
                <a:extLst>
                  <a:ext uri="{FF2B5EF4-FFF2-40B4-BE49-F238E27FC236}">
                    <a16:creationId xmlns:a16="http://schemas.microsoft.com/office/drawing/2014/main" id="{9EC76602-1084-F84D-AD9A-D96EB15A8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7" name="Rectangle 42">
                <a:extLst>
                  <a:ext uri="{FF2B5EF4-FFF2-40B4-BE49-F238E27FC236}">
                    <a16:creationId xmlns:a16="http://schemas.microsoft.com/office/drawing/2014/main" id="{DD155316-70EC-7F4D-B61B-21231E854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C6CD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8" name="Rectangle 43">
                <a:extLst>
                  <a:ext uri="{FF2B5EF4-FFF2-40B4-BE49-F238E27FC236}">
                    <a16:creationId xmlns:a16="http://schemas.microsoft.com/office/drawing/2014/main" id="{BFE2402A-9D06-854F-8BB0-978456C98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84" name="Line 44">
              <a:extLst>
                <a:ext uri="{FF2B5EF4-FFF2-40B4-BE49-F238E27FC236}">
                  <a16:creationId xmlns:a16="http://schemas.microsoft.com/office/drawing/2014/main" id="{D7FF759B-D504-9D47-8A31-C0C49E47A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7B67A3-971A-E044-9E63-6007998B6291}"/>
              </a:ext>
            </a:extLst>
          </p:cNvPr>
          <p:cNvSpPr txBox="1"/>
          <p:nvPr/>
        </p:nvSpPr>
        <p:spPr>
          <a:xfrm rot="5400000">
            <a:off x="6248400" y="4708389"/>
            <a:ext cx="927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0C8DE0E-9EEF-204C-9448-24E1458DC419}"/>
              </a:ext>
            </a:extLst>
          </p:cNvPr>
          <p:cNvSpPr txBox="1"/>
          <p:nvPr/>
        </p:nvSpPr>
        <p:spPr>
          <a:xfrm rot="5400000">
            <a:off x="3472070" y="4715016"/>
            <a:ext cx="927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grpSp>
        <p:nvGrpSpPr>
          <p:cNvPr id="192" name="Group 39">
            <a:extLst>
              <a:ext uri="{FF2B5EF4-FFF2-40B4-BE49-F238E27FC236}">
                <a16:creationId xmlns:a16="http://schemas.microsoft.com/office/drawing/2014/main" id="{43EE5875-DB50-8F42-9E84-EBF455D6C7E5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3242010" y="4065933"/>
            <a:ext cx="1078742" cy="386798"/>
            <a:chOff x="171" y="2454"/>
            <a:chExt cx="1086" cy="357"/>
          </a:xfrm>
        </p:grpSpPr>
        <p:sp>
          <p:nvSpPr>
            <p:cNvPr id="194" name="Rectangle 40">
              <a:extLst>
                <a:ext uri="{FF2B5EF4-FFF2-40B4-BE49-F238E27FC236}">
                  <a16:creationId xmlns:a16="http://schemas.microsoft.com/office/drawing/2014/main" id="{906CC695-2DD1-2E42-A750-72D29415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54"/>
              <a:ext cx="1084" cy="35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41">
              <a:extLst>
                <a:ext uri="{FF2B5EF4-FFF2-40B4-BE49-F238E27FC236}">
                  <a16:creationId xmlns:a16="http://schemas.microsoft.com/office/drawing/2014/main" id="{99D0D5A4-1E5B-0B43-A1B7-FD7BC835D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2554"/>
              <a:ext cx="337" cy="1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6" name="Rectangle 42">
              <a:extLst>
                <a:ext uri="{FF2B5EF4-FFF2-40B4-BE49-F238E27FC236}">
                  <a16:creationId xmlns:a16="http://schemas.microsoft.com/office/drawing/2014/main" id="{6140224D-DBC1-EB40-AFE8-D6D0132B5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2490"/>
              <a:ext cx="274" cy="2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C6CD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7" name="Rectangle 43">
              <a:extLst>
                <a:ext uri="{FF2B5EF4-FFF2-40B4-BE49-F238E27FC236}">
                  <a16:creationId xmlns:a16="http://schemas.microsoft.com/office/drawing/2014/main" id="{0A00DDFA-F665-324F-A415-D0B5E35A5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2488"/>
              <a:ext cx="274" cy="2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93" name="Line 44">
            <a:extLst>
              <a:ext uri="{FF2B5EF4-FFF2-40B4-BE49-F238E27FC236}">
                <a16:creationId xmlns:a16="http://schemas.microsoft.com/office/drawing/2014/main" id="{A888E476-EAD9-6C4A-A7A3-DDB9C8C3A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1494" y="4260957"/>
            <a:ext cx="1472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9" name="Group 39">
            <a:extLst>
              <a:ext uri="{FF2B5EF4-FFF2-40B4-BE49-F238E27FC236}">
                <a16:creationId xmlns:a16="http://schemas.microsoft.com/office/drawing/2014/main" id="{861F8D20-AD91-3246-9499-A09CBEB79CED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3248636" y="5729080"/>
            <a:ext cx="1078742" cy="386798"/>
            <a:chOff x="171" y="2454"/>
            <a:chExt cx="1086" cy="357"/>
          </a:xfrm>
        </p:grpSpPr>
        <p:sp>
          <p:nvSpPr>
            <p:cNvPr id="201" name="Rectangle 40">
              <a:extLst>
                <a:ext uri="{FF2B5EF4-FFF2-40B4-BE49-F238E27FC236}">
                  <a16:creationId xmlns:a16="http://schemas.microsoft.com/office/drawing/2014/main" id="{C04E48EB-4A34-004B-84AD-61BC56BA5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54"/>
              <a:ext cx="1084" cy="35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2" name="Rectangle 41">
              <a:extLst>
                <a:ext uri="{FF2B5EF4-FFF2-40B4-BE49-F238E27FC236}">
                  <a16:creationId xmlns:a16="http://schemas.microsoft.com/office/drawing/2014/main" id="{D0C6BD53-6130-A748-BC48-3FA658887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2554"/>
              <a:ext cx="337" cy="1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42">
              <a:extLst>
                <a:ext uri="{FF2B5EF4-FFF2-40B4-BE49-F238E27FC236}">
                  <a16:creationId xmlns:a16="http://schemas.microsoft.com/office/drawing/2014/main" id="{19984A44-E408-0A4C-A437-40EAEAA84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2490"/>
              <a:ext cx="274" cy="2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C6CD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Rectangle 43">
              <a:extLst>
                <a:ext uri="{FF2B5EF4-FFF2-40B4-BE49-F238E27FC236}">
                  <a16:creationId xmlns:a16="http://schemas.microsoft.com/office/drawing/2014/main" id="{30660A84-3620-0541-9A93-C5E1D76F1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2488"/>
              <a:ext cx="274" cy="2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0" name="Line 44">
            <a:extLst>
              <a:ext uri="{FF2B5EF4-FFF2-40B4-BE49-F238E27FC236}">
                <a16:creationId xmlns:a16="http://schemas.microsoft.com/office/drawing/2014/main" id="{975E947C-3697-5947-8DC9-3EF33B31B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120" y="5924104"/>
            <a:ext cx="1472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DC2E6EA4-0C86-5F4C-BB3E-C92E5B769FC5}"/>
              </a:ext>
            </a:extLst>
          </p:cNvPr>
          <p:cNvSpPr txBox="1">
            <a:spLocks/>
          </p:cNvSpPr>
          <p:nvPr/>
        </p:nvSpPr>
        <p:spPr>
          <a:xfrm>
            <a:off x="805070" y="1889680"/>
            <a:ext cx="11035748" cy="2317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switching rate: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rate at which packets can be transfer from inputs to outputs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often measured as multiple of input/output line rate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inputs: switching rate N times line rate desirable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77334-DD7E-1B48-8BC7-370BDB02F09A}"/>
              </a:ext>
            </a:extLst>
          </p:cNvPr>
          <p:cNvSpPr txBox="1"/>
          <p:nvPr/>
        </p:nvSpPr>
        <p:spPr>
          <a:xfrm>
            <a:off x="2756452" y="40816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8F21D3F-8391-534C-9242-3758758C301A}"/>
              </a:ext>
            </a:extLst>
          </p:cNvPr>
          <p:cNvSpPr txBox="1"/>
          <p:nvPr/>
        </p:nvSpPr>
        <p:spPr>
          <a:xfrm>
            <a:off x="2749826" y="57183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8A4E43E-89E0-E547-8C85-19EA30836952}"/>
              </a:ext>
            </a:extLst>
          </p:cNvPr>
          <p:cNvSpPr txBox="1"/>
          <p:nvPr/>
        </p:nvSpPr>
        <p:spPr>
          <a:xfrm>
            <a:off x="7593495" y="40816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94AA5E3-B3F2-B445-8CEF-84D33DC4565C}"/>
              </a:ext>
            </a:extLst>
          </p:cNvPr>
          <p:cNvSpPr txBox="1"/>
          <p:nvPr/>
        </p:nvSpPr>
        <p:spPr>
          <a:xfrm>
            <a:off x="7586868" y="57183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02FF0-F045-2443-B110-8EA634D57D8A}"/>
              </a:ext>
            </a:extLst>
          </p:cNvPr>
          <p:cNvSpPr txBox="1"/>
          <p:nvPr/>
        </p:nvSpPr>
        <p:spPr>
          <a:xfrm>
            <a:off x="4611758" y="4094922"/>
            <a:ext cx="133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(rate: NR, ideally)</a:t>
            </a:r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1006AEB9-8E30-BF47-8218-D88E2916A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0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1270</Words>
  <Application>Microsoft Macintosh PowerPoint</Application>
  <PresentationFormat>Widescreen</PresentationFormat>
  <Paragraphs>293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Comic Sans MS</vt:lpstr>
      <vt:lpstr>Gill Sans MT</vt:lpstr>
      <vt:lpstr>Tahoma</vt:lpstr>
      <vt:lpstr>Wingdings</vt:lpstr>
      <vt:lpstr>Office Theme</vt:lpstr>
      <vt:lpstr>Week 7-Lec2</vt:lpstr>
      <vt:lpstr>Router architecture overview</vt:lpstr>
      <vt:lpstr>Router Components</vt:lpstr>
      <vt:lpstr>How Router Forwards Packets</vt:lpstr>
      <vt:lpstr>Services to Incoming Packets</vt:lpstr>
      <vt:lpstr>Input port functions</vt:lpstr>
      <vt:lpstr>Input port functions</vt:lpstr>
      <vt:lpstr>PowerPoint Presentation</vt:lpstr>
      <vt:lpstr>Switching fabrics</vt:lpstr>
      <vt:lpstr>Switching fabrics</vt:lpstr>
      <vt:lpstr>Switching via memory</vt:lpstr>
      <vt:lpstr>Switching via Memory / via Bus</vt:lpstr>
      <vt:lpstr>Switching via a bus</vt:lpstr>
      <vt:lpstr>Switching via Memory / via Bus</vt:lpstr>
      <vt:lpstr>Switching via interconnection network</vt:lpstr>
      <vt:lpstr>Switching via interconnection network</vt:lpstr>
      <vt:lpstr>Banyan Switch Fabric</vt:lpstr>
      <vt:lpstr>Router Architectures</vt:lpstr>
      <vt:lpstr>Input port queuing</vt:lpstr>
      <vt:lpstr>Output port queuing</vt:lpstr>
      <vt:lpstr>Output port queuing</vt:lpstr>
      <vt:lpstr>How much buffering?</vt:lpstr>
      <vt:lpstr>Buffer Management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T</dc:creator>
  <cp:lastModifiedBy>Microsoft Office User</cp:lastModifiedBy>
  <cp:revision>5</cp:revision>
  <dcterms:created xsi:type="dcterms:W3CDTF">2023-09-13T00:52:39Z</dcterms:created>
  <dcterms:modified xsi:type="dcterms:W3CDTF">2023-09-13T04:26:35Z</dcterms:modified>
</cp:coreProperties>
</file>