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1228" r:id="rId3"/>
    <p:sldId id="1261" r:id="rId4"/>
    <p:sldId id="1262" r:id="rId5"/>
    <p:sldId id="1263" r:id="rId6"/>
    <p:sldId id="1264" r:id="rId7"/>
    <p:sldId id="1269" r:id="rId8"/>
    <p:sldId id="342" r:id="rId9"/>
    <p:sldId id="343" r:id="rId10"/>
    <p:sldId id="344" r:id="rId11"/>
    <p:sldId id="345" r:id="rId12"/>
    <p:sldId id="347" r:id="rId13"/>
    <p:sldId id="1234" r:id="rId14"/>
    <p:sldId id="1238" r:id="rId15"/>
    <p:sldId id="1245" r:id="rId16"/>
    <p:sldId id="1244" r:id="rId17"/>
    <p:sldId id="1241" r:id="rId18"/>
    <p:sldId id="1242" r:id="rId19"/>
    <p:sldId id="1243" r:id="rId20"/>
    <p:sldId id="1249" r:id="rId21"/>
    <p:sldId id="1250" r:id="rId22"/>
    <p:sldId id="1252" r:id="rId23"/>
    <p:sldId id="1253" r:id="rId24"/>
    <p:sldId id="1254" r:id="rId25"/>
    <p:sldId id="1255" r:id="rId26"/>
    <p:sldId id="1267" r:id="rId27"/>
    <p:sldId id="1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D9CF-9239-CC4D-9180-DB967B7D662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5B0A-1DBD-A240-A753-EFFB7FC5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0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1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1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6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2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2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4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05CE-B701-C946-B1B1-2E138629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A775-0E67-6C45-A396-CBE949A31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DD9E-1EE5-994C-8072-EC2DC54C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9328-AB9B-714E-9DE9-D7CD9D60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BA92-1D5E-1B4E-81A2-65ADEF81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A9AA-1195-364A-AE84-06738971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3505E-DED2-F34E-BBFC-1D600C8C2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3E71-79A4-AD47-8BAA-CD8E4627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29C6-4242-5046-B9CC-24568D44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421A-9C02-C240-AF39-87CD99E3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34F77-1A2B-4E45-87D7-4018B0162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0B558-DCD1-4944-ABFA-B41259DB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D4B1-159F-D045-A5B1-AF609C93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344E-930B-0143-951C-2378C5B7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7CC7-CD21-ED4E-A187-69E93E4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2871-2572-BC47-BA32-51DF37C7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7062-9CF6-AF4D-B9A6-6800F25B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1E94-624B-3B40-A0CC-3928444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5D5E-889C-B74C-9D07-D019CF3D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5F44-D97B-524E-94AE-180CF7D2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5C78-60ED-394E-B5C1-CCC78385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470B-7DDD-D540-A890-3B3946B6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32D9-9BDC-B644-96F6-811EBCB3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58B6-1EFD-C34F-A0DF-CA349730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3ED3-D566-2142-90AC-9DCB110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D351-FFF0-7847-BB08-849B6D20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FFC6-67BC-884B-95E0-CB41EE895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EC862-6318-CB47-8796-CC610331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68D2-042E-CC48-9CD2-A83CFCA0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1E557-1920-C448-975B-194331FA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A7EA5-1C91-A04F-A04F-8D0BE637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3E03-524E-9446-80F0-3F4DD32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E4B6D-4FB8-3043-BB5E-F27F1AFF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0390-5BA3-E044-B769-CFDEFD5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660A-3867-134D-B3EE-546AFDC74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9BC1C-EBF0-1945-A14E-4185B3DA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A5F81-6A38-F244-AB41-66DAC176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1B1ED-78D2-5A4B-BF93-926BBA91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6B151-71BD-1A4A-9DAD-97F159BF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49AF-8E51-1942-82F6-8B9631C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3B59C-9C01-724C-98C2-8E106E5B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3CEEE-8787-A94B-915C-D1B6D19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BE7E1-F502-3248-B90F-95CA8696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462FA-FC79-F34A-81F9-8F52DDFC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ADDB8-3DBC-754A-A94D-1C9B0EA6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75021-7870-9F4A-A0E8-A8B98C57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0C45-10B7-3247-9663-1C2191D1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C18C-AC0D-3C49-B263-17FCD4C2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6197-B2AA-DC47-9AFA-3B699E21E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3C23-E898-6C4F-BBB3-50DEB41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FB8E7-78DF-C24D-977B-981E951D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9C648-4839-AE4C-9A46-21979771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9525-B472-3647-9A74-DD7E2EA6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359F7-6882-7746-A1F1-40892FB22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C8568-B2D1-6D48-BC7A-E33EB3DC3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5055-5D1B-1642-BE59-D577625F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8928-C56A-B940-A733-E3060F6C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A7E8-1038-7A4C-A35B-0A33465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0CA9A-D20B-C64F-B444-ED307B22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B6BC-3796-8545-93A7-3433F00E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89D2-FFCC-3846-B560-7CB005EF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B7C6-2ED6-2540-8C41-FE951B85462B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F66E-E0C4-E341-8A9B-B590DEC52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BAE-3985-3D42-AE1F-2D5921A1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FE82-3088-D049-AEDD-D355734C1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Week7_Lec3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B1E90-44CA-F241-929E-1FCE9969A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8593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BD829B-669A-4B4E-946A-60AEB78C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4: Network Layer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99D8D6-A234-B443-A79F-54346B2E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4b-</a:t>
            </a:r>
            <a:fld id="{354F5D12-E093-3843-BE67-32B7C29D505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21539A6-F02D-E441-B437-EECC58348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RIP: Link Failure and Recovery</a:t>
            </a:r>
            <a:r>
              <a:rPr lang="en-US" altLang="en-US"/>
              <a:t> 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79923C1C-900B-AA40-9635-B34A83BBF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229600" cy="5181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/>
              <a:t>If no advertisement heard after 180 sec --&gt; neighbor/link declared dead</a:t>
            </a:r>
          </a:p>
          <a:p>
            <a:pPr lvl="1"/>
            <a:r>
              <a:rPr lang="en-US" altLang="en-US"/>
              <a:t>routes via neighbor invalidated</a:t>
            </a:r>
          </a:p>
          <a:p>
            <a:pPr lvl="1"/>
            <a:r>
              <a:rPr lang="en-US" altLang="en-US"/>
              <a:t>new advertisements sent to neighbors</a:t>
            </a:r>
          </a:p>
          <a:p>
            <a:pPr lvl="1"/>
            <a:r>
              <a:rPr lang="en-US" altLang="en-US"/>
              <a:t>neighbors in turn send out new advertisements (if tables changed)</a:t>
            </a:r>
          </a:p>
          <a:p>
            <a:pPr lvl="1"/>
            <a:r>
              <a:rPr lang="en-US" altLang="en-US"/>
              <a:t>link failure info quickly propagates to entire net</a:t>
            </a:r>
          </a:p>
          <a:p>
            <a:pPr lvl="1"/>
            <a:r>
              <a:rPr lang="en-US" altLang="en-US"/>
              <a:t>poison reverse used to prevent ping-pong loops (infinite distance = 16 hops)</a:t>
            </a:r>
          </a:p>
        </p:txBody>
      </p:sp>
    </p:spTree>
    <p:extLst>
      <p:ext uri="{BB962C8B-B14F-4D97-AF65-F5344CB8AC3E}">
        <p14:creationId xmlns:p14="http://schemas.microsoft.com/office/powerpoint/2010/main" val="285209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4FE7-CDCE-014C-9CE3-4DA15B4A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4: Network Layer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AAA0-9F93-EA4B-A40E-3D14EC8D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4b-</a:t>
            </a:r>
            <a:fld id="{5F2536B2-BB6B-0A47-92D6-AAC7FB2EE01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E1EEA390-17BB-6F48-9D2B-76AF729A4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RIP Table</a:t>
            </a:r>
            <a:r>
              <a:rPr lang="en-US" altLang="en-US"/>
              <a:t> </a:t>
            </a:r>
            <a:r>
              <a:rPr lang="en-US" altLang="en-US" sz="2800"/>
              <a:t>processing</a:t>
            </a:r>
            <a:endParaRPr lang="en-US" altLang="en-US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9314F8C2-F48C-1640-AB3D-B87AD0711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RIP routing tables managed by a</a:t>
            </a:r>
            <a:r>
              <a:rPr lang="en-US" altLang="en-US" sz="2400" b="1"/>
              <a:t>pplication-level</a:t>
            </a:r>
            <a:r>
              <a:rPr lang="en-US" altLang="en-US" sz="2400"/>
              <a:t> process called route-d (daemon)</a:t>
            </a:r>
          </a:p>
          <a:p>
            <a:r>
              <a:rPr lang="en-US" altLang="en-US" sz="2400"/>
              <a:t>advertisements sent in UDP packets, periodically repeated</a:t>
            </a:r>
          </a:p>
          <a:p>
            <a:endParaRPr lang="en-US" altLang="en-US" sz="2400"/>
          </a:p>
        </p:txBody>
      </p:sp>
      <p:pic>
        <p:nvPicPr>
          <p:cNvPr id="161796" name="Picture 4" descr="D:\temp\routed.gif">
            <a:extLst>
              <a:ext uri="{FF2B5EF4-FFF2-40B4-BE49-F238E27FC236}">
                <a16:creationId xmlns:a16="http://schemas.microsoft.com/office/drawing/2014/main" id="{461F9E1F-E959-F142-B54E-9464D96F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516313"/>
            <a:ext cx="6489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0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A3C42F-7083-6C46-ACB1-087B1663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4: Network Layer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CE4AE-8AA6-8240-82CE-3098326A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4b-</a:t>
            </a:r>
            <a:fld id="{6AC910B1-18D3-A944-A154-F063D02A091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CCAF2A4B-CAFE-A044-B447-38FA58482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RIP Table example (continued)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EC24DB98-879B-D544-9C79-7A386EFA0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5025" y="1317625"/>
            <a:ext cx="7772400" cy="49688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/>
              <a:t>Router: </a:t>
            </a:r>
            <a:r>
              <a:rPr lang="en-US" altLang="en-US" sz="2400" i="1"/>
              <a:t>giroflee.eurocom.fr</a:t>
            </a:r>
            <a:endParaRPr lang="en-US" altLang="en-US" sz="2400"/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93AC2CC4-5183-1149-8EC7-880E9A673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997325"/>
            <a:ext cx="7772400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Three attached class C networks (LANs)</a:t>
            </a:r>
          </a:p>
          <a:p>
            <a:r>
              <a:rPr lang="en-US" altLang="en-US" sz="2400"/>
              <a:t> Router only knows routes to attached LANs</a:t>
            </a:r>
          </a:p>
          <a:p>
            <a:r>
              <a:rPr lang="en-US" altLang="en-US" sz="2400"/>
              <a:t> Default router used to “go up”</a:t>
            </a:r>
          </a:p>
          <a:p>
            <a:r>
              <a:rPr lang="en-US" altLang="en-US" sz="2400"/>
              <a:t> Route multicast address: 224.0.0.0</a:t>
            </a:r>
          </a:p>
          <a:p>
            <a:r>
              <a:rPr lang="en-US" altLang="en-US" sz="2400"/>
              <a:t> Loopback interface (for debugging)</a:t>
            </a: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33EB2E05-251F-C944-BEC7-ED4FDB57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1874838"/>
            <a:ext cx="83820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     </a:t>
            </a:r>
            <a:r>
              <a:rPr lang="en-US" altLang="en-US" sz="1400" b="1">
                <a:latin typeface="Courier New" panose="02070309020205020404" pitchFamily="49" charset="0"/>
              </a:rPr>
              <a:t>Destination           Gateway           Flags  Ref   Use   Interface 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-------------------- -------------------- ----- ----- ------ --------- 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127.0.0.1            127.0.0.1             UH       0  26492  lo0 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192.168.2.           192.168.2.5           U        2     13  fa0 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193.55.114.          193.55.114.6          U        3  58503  le0 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192.168.3.           192.168.3.5           U        2     25  qaa0 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224.0.0.0            193.55.114.6          U        3      0  le0 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default              193.55.114.129        UG       0 143454 </a:t>
            </a:r>
          </a:p>
        </p:txBody>
      </p:sp>
    </p:spTree>
    <p:extLst>
      <p:ext uri="{BB962C8B-B14F-4D97-AF65-F5344CB8AC3E}">
        <p14:creationId xmlns:p14="http://schemas.microsoft.com/office/powerpoint/2010/main" val="193578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28167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03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2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21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877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7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4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9294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7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1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5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2376-2A0E-2249-8EAC-CF79AA98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C8E46-5E50-8843-8DCC-FBAB2064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5" y="1817586"/>
            <a:ext cx="4487476" cy="2306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7D527-138D-A748-B161-C00A9E4A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88" y="709714"/>
            <a:ext cx="5647582" cy="59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7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6387EA-94C2-D24B-865E-9E7BFE33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4: Network Layer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2613DC-993C-904F-BBA4-6452486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4b-</a:t>
            </a:r>
            <a:fld id="{BF07427A-CF35-6B44-B5C5-1699EFFDDA3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52C7892-EF7C-0F41-9773-16ED145D8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RIP ( Routing Information Protocol)</a:t>
            </a:r>
            <a:endParaRPr lang="en-US" altLang="en-US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A4B10B30-06F1-DB47-83EB-601B2518B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29600" cy="4953000"/>
          </a:xfrm>
        </p:spPr>
        <p:txBody>
          <a:bodyPr/>
          <a:lstStyle/>
          <a:p>
            <a:r>
              <a:rPr lang="en-US" altLang="en-US" sz="2400" dirty="0"/>
              <a:t>Distance vector algorithm</a:t>
            </a:r>
          </a:p>
          <a:p>
            <a:r>
              <a:rPr lang="en-US" altLang="en-US" sz="2400" dirty="0"/>
              <a:t>Included in BSD-UNIX Distribution in 1982</a:t>
            </a:r>
          </a:p>
          <a:p>
            <a:r>
              <a:rPr lang="en-US" altLang="en-US" sz="2400" dirty="0"/>
              <a:t>Distance metric: # of hops (max = 15 hops)</a:t>
            </a:r>
          </a:p>
          <a:p>
            <a:pPr lvl="1"/>
            <a:r>
              <a:rPr lang="en-US" altLang="en-US" sz="2000" i="1">
                <a:solidFill>
                  <a:schemeClr val="accent2"/>
                </a:solidFill>
              </a:rPr>
              <a:t>Can you guess why?</a:t>
            </a:r>
          </a:p>
          <a:p>
            <a:pPr lvl="1"/>
            <a:endParaRPr lang="en-US" altLang="en-US" sz="2000" i="1" dirty="0">
              <a:solidFill>
                <a:schemeClr val="accent2"/>
              </a:solidFill>
            </a:endParaRPr>
          </a:p>
          <a:p>
            <a:r>
              <a:rPr lang="en-US" altLang="en-US" sz="2400" dirty="0"/>
              <a:t>Distance vectors: exchanged every 30 sec via Response Message (also called </a:t>
            </a:r>
            <a:r>
              <a:rPr lang="en-US" altLang="en-US" sz="2400" b="1" dirty="0"/>
              <a:t>advertisement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Each advertisement: route to up to 25 destination nets</a:t>
            </a:r>
          </a:p>
        </p:txBody>
      </p:sp>
    </p:spTree>
    <p:extLst>
      <p:ext uri="{BB962C8B-B14F-4D97-AF65-F5344CB8AC3E}">
        <p14:creationId xmlns:p14="http://schemas.microsoft.com/office/powerpoint/2010/main" val="23031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oter Placeholder 4">
            <a:extLst>
              <a:ext uri="{FF2B5EF4-FFF2-40B4-BE49-F238E27FC236}">
                <a16:creationId xmlns:a16="http://schemas.microsoft.com/office/drawing/2014/main" id="{EC7DB3BD-C6D1-0E4E-862B-278898A3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4: Network Layer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" name="Slide Number Placeholder 5">
            <a:extLst>
              <a:ext uri="{FF2B5EF4-FFF2-40B4-BE49-F238E27FC236}">
                <a16:creationId xmlns:a16="http://schemas.microsoft.com/office/drawing/2014/main" id="{E5D5057E-8FF0-1F4F-A8A7-6474777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4b-</a:t>
            </a:r>
            <a:fld id="{F4C77D69-128B-D747-BCBD-3BBB4BBDB12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9754" name="Freeform 10">
            <a:extLst>
              <a:ext uri="{FF2B5EF4-FFF2-40B4-BE49-F238E27FC236}">
                <a16:creationId xmlns:a16="http://schemas.microsoft.com/office/drawing/2014/main" id="{A8816041-F600-404D-AEF4-E082D3A57FD7}"/>
              </a:ext>
            </a:extLst>
          </p:cNvPr>
          <p:cNvSpPr>
            <a:spLocks/>
          </p:cNvSpPr>
          <p:nvPr/>
        </p:nvSpPr>
        <p:spPr bwMode="auto">
          <a:xfrm>
            <a:off x="3829050" y="2211389"/>
            <a:ext cx="1277938" cy="1587"/>
          </a:xfrm>
          <a:custGeom>
            <a:avLst/>
            <a:gdLst>
              <a:gd name="T0" fmla="*/ 0 w 805"/>
              <a:gd name="T1" fmla="*/ 0 h 1"/>
              <a:gd name="T2" fmla="*/ 805 w 80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85CAFF4C-C232-5345-A089-53B75A5AF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88" y="276225"/>
            <a:ext cx="7772400" cy="1143000"/>
          </a:xfrm>
        </p:spPr>
        <p:txBody>
          <a:bodyPr/>
          <a:lstStyle/>
          <a:p>
            <a:r>
              <a:rPr lang="en-US" altLang="en-US" sz="2800"/>
              <a:t>RIP (Routing Information Protocol) </a:t>
            </a:r>
          </a:p>
        </p:txBody>
      </p:sp>
      <p:sp>
        <p:nvSpPr>
          <p:cNvPr id="159748" name="Text Box 4">
            <a:extLst>
              <a:ext uri="{FF2B5EF4-FFF2-40B4-BE49-F238E27FC236}">
                <a16:creationId xmlns:a16="http://schemas.microsoft.com/office/drawing/2014/main" id="{0D5FB5A5-7B42-E54B-BF91-3C34A1304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49664"/>
            <a:ext cx="8229600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</a:rPr>
              <a:t>Destination Network	  Next  Router      Num. of hops to dest.</a:t>
            </a:r>
          </a:p>
          <a:p>
            <a:r>
              <a:rPr lang="en-US" altLang="en-US" sz="2000" b="1"/>
              <a:t> 	</a:t>
            </a:r>
            <a:r>
              <a:rPr lang="en-US" altLang="en-US" sz="2400" b="1">
                <a:solidFill>
                  <a:srgbClr val="FF0000"/>
                </a:solidFill>
              </a:rPr>
              <a:t>w</a:t>
            </a:r>
            <a:r>
              <a:rPr lang="en-US" altLang="en-US" sz="2400" b="1"/>
              <a:t>			A			2</a:t>
            </a:r>
          </a:p>
          <a:p>
            <a:r>
              <a:rPr lang="en-US" altLang="en-US" sz="2400" b="1"/>
              <a:t>	</a:t>
            </a:r>
            <a:r>
              <a:rPr lang="en-US" altLang="en-US" sz="2400" b="1">
                <a:solidFill>
                  <a:srgbClr val="FF0000"/>
                </a:solidFill>
              </a:rPr>
              <a:t>y</a:t>
            </a:r>
            <a:r>
              <a:rPr lang="en-US" altLang="en-US" sz="2400" b="1"/>
              <a:t>			B			2</a:t>
            </a:r>
          </a:p>
          <a:p>
            <a:r>
              <a:rPr lang="en-US" altLang="en-US" sz="2400" b="1"/>
              <a:t> 	</a:t>
            </a:r>
            <a:r>
              <a:rPr lang="en-US" altLang="en-US" sz="2400" b="1">
                <a:solidFill>
                  <a:srgbClr val="FF0000"/>
                </a:solidFill>
              </a:rPr>
              <a:t>z</a:t>
            </a:r>
            <a:r>
              <a:rPr lang="en-US" altLang="en-US" sz="2400" b="1"/>
              <a:t>			B			7</a:t>
            </a:r>
          </a:p>
          <a:p>
            <a:r>
              <a:rPr lang="en-US" altLang="en-US" sz="2400" b="1"/>
              <a:t>	</a:t>
            </a:r>
            <a:r>
              <a:rPr lang="en-US" altLang="en-US" sz="2400" b="1">
                <a:solidFill>
                  <a:srgbClr val="FF0000"/>
                </a:solidFill>
              </a:rPr>
              <a:t>x</a:t>
            </a:r>
            <a:r>
              <a:rPr lang="en-US" altLang="en-US" sz="2400" b="1"/>
              <a:t>			--			1</a:t>
            </a:r>
          </a:p>
          <a:p>
            <a:r>
              <a:rPr lang="en-US" altLang="en-US" sz="2000" b="1"/>
              <a:t>	….			….			....</a:t>
            </a:r>
          </a:p>
        </p:txBody>
      </p:sp>
      <p:sp>
        <p:nvSpPr>
          <p:cNvPr id="159749" name="Freeform 5">
            <a:extLst>
              <a:ext uri="{FF2B5EF4-FFF2-40B4-BE49-F238E27FC236}">
                <a16:creationId xmlns:a16="http://schemas.microsoft.com/office/drawing/2014/main" id="{4CC5E150-FE7A-7348-8E6A-114769E34666}"/>
              </a:ext>
            </a:extLst>
          </p:cNvPr>
          <p:cNvSpPr>
            <a:spLocks/>
          </p:cNvSpPr>
          <p:nvPr/>
        </p:nvSpPr>
        <p:spPr bwMode="auto">
          <a:xfrm>
            <a:off x="3830639" y="1974851"/>
            <a:ext cx="1095375" cy="434975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759" name="Group 15">
            <a:extLst>
              <a:ext uri="{FF2B5EF4-FFF2-40B4-BE49-F238E27FC236}">
                <a16:creationId xmlns:a16="http://schemas.microsoft.com/office/drawing/2014/main" id="{4B614807-5B73-8142-812A-F90020C7A3C9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2028826"/>
            <a:ext cx="679450" cy="314325"/>
            <a:chOff x="3600" y="219"/>
            <a:chExt cx="360" cy="175"/>
          </a:xfrm>
        </p:grpSpPr>
        <p:sp>
          <p:nvSpPr>
            <p:cNvPr id="159760" name="Oval 16">
              <a:extLst>
                <a:ext uri="{FF2B5EF4-FFF2-40B4-BE49-F238E27FC236}">
                  <a16:creationId xmlns:a16="http://schemas.microsoft.com/office/drawing/2014/main" id="{B7B41B94-5EDA-7946-97CF-AA4B5CC8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1" name="Line 17">
              <a:extLst>
                <a:ext uri="{FF2B5EF4-FFF2-40B4-BE49-F238E27FC236}">
                  <a16:creationId xmlns:a16="http://schemas.microsoft.com/office/drawing/2014/main" id="{060062D5-A520-F340-97E5-B35CD6198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2" name="Line 18">
              <a:extLst>
                <a:ext uri="{FF2B5EF4-FFF2-40B4-BE49-F238E27FC236}">
                  <a16:creationId xmlns:a16="http://schemas.microsoft.com/office/drawing/2014/main" id="{93C0D6DB-AAFC-D54A-8652-AB46DA2E3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3" name="Rectangle 19">
              <a:extLst>
                <a:ext uri="{FF2B5EF4-FFF2-40B4-BE49-F238E27FC236}">
                  <a16:creationId xmlns:a16="http://schemas.microsoft.com/office/drawing/2014/main" id="{697F24B4-538D-DC4A-89CA-AB6844D19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9764" name="Oval 20">
              <a:extLst>
                <a:ext uri="{FF2B5EF4-FFF2-40B4-BE49-F238E27FC236}">
                  <a16:creationId xmlns:a16="http://schemas.microsoft.com/office/drawing/2014/main" id="{7602ED42-79AB-6C4C-8794-0CE95711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765" name="Group 21">
              <a:extLst>
                <a:ext uri="{FF2B5EF4-FFF2-40B4-BE49-F238E27FC236}">
                  <a16:creationId xmlns:a16="http://schemas.microsoft.com/office/drawing/2014/main" id="{20849716-395D-9046-A43D-219A93AF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9766" name="Line 22">
                <a:extLst>
                  <a:ext uri="{FF2B5EF4-FFF2-40B4-BE49-F238E27FC236}">
                    <a16:creationId xmlns:a16="http://schemas.microsoft.com/office/drawing/2014/main" id="{F822145C-7B51-0145-986A-5DBADF7FC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7" name="Line 23">
                <a:extLst>
                  <a:ext uri="{FF2B5EF4-FFF2-40B4-BE49-F238E27FC236}">
                    <a16:creationId xmlns:a16="http://schemas.microsoft.com/office/drawing/2014/main" id="{5943DD69-FF26-C24D-8311-6C827D3AC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8" name="Line 24">
                <a:extLst>
                  <a:ext uri="{FF2B5EF4-FFF2-40B4-BE49-F238E27FC236}">
                    <a16:creationId xmlns:a16="http://schemas.microsoft.com/office/drawing/2014/main" id="{CDF49940-E20B-D640-BAE4-AC80B6D73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69" name="Group 25">
              <a:extLst>
                <a:ext uri="{FF2B5EF4-FFF2-40B4-BE49-F238E27FC236}">
                  <a16:creationId xmlns:a16="http://schemas.microsoft.com/office/drawing/2014/main" id="{E146064F-C75F-F142-A856-763F1C3A0D3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9770" name="Line 26">
                <a:extLst>
                  <a:ext uri="{FF2B5EF4-FFF2-40B4-BE49-F238E27FC236}">
                    <a16:creationId xmlns:a16="http://schemas.microsoft.com/office/drawing/2014/main" id="{D4AD0555-D733-A748-876E-8E0FA60A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1" name="Line 27">
                <a:extLst>
                  <a:ext uri="{FF2B5EF4-FFF2-40B4-BE49-F238E27FC236}">
                    <a16:creationId xmlns:a16="http://schemas.microsoft.com/office/drawing/2014/main" id="{293D3A5D-3742-2F43-A2C7-6888CDF53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2" name="Line 28">
                <a:extLst>
                  <a:ext uri="{FF2B5EF4-FFF2-40B4-BE49-F238E27FC236}">
                    <a16:creationId xmlns:a16="http://schemas.microsoft.com/office/drawing/2014/main" id="{2D12768A-B11C-C740-8384-D702C9E72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9773" name="Group 29">
            <a:extLst>
              <a:ext uri="{FF2B5EF4-FFF2-40B4-BE49-F238E27FC236}">
                <a16:creationId xmlns:a16="http://schemas.microsoft.com/office/drawing/2014/main" id="{C4E24BE8-52E8-9E4B-B959-44932BC1DA4C}"/>
              </a:ext>
            </a:extLst>
          </p:cNvPr>
          <p:cNvGrpSpPr>
            <a:grpSpLocks/>
          </p:cNvGrpSpPr>
          <p:nvPr/>
        </p:nvGrpSpPr>
        <p:grpSpPr bwMode="auto">
          <a:xfrm>
            <a:off x="3135313" y="2027239"/>
            <a:ext cx="679450" cy="314325"/>
            <a:chOff x="3600" y="219"/>
            <a:chExt cx="360" cy="175"/>
          </a:xfrm>
        </p:grpSpPr>
        <p:sp>
          <p:nvSpPr>
            <p:cNvPr id="159774" name="Oval 30">
              <a:extLst>
                <a:ext uri="{FF2B5EF4-FFF2-40B4-BE49-F238E27FC236}">
                  <a16:creationId xmlns:a16="http://schemas.microsoft.com/office/drawing/2014/main" id="{D4B72BF1-938A-A94B-BDB9-F826B8C23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5" name="Line 31">
              <a:extLst>
                <a:ext uri="{FF2B5EF4-FFF2-40B4-BE49-F238E27FC236}">
                  <a16:creationId xmlns:a16="http://schemas.microsoft.com/office/drawing/2014/main" id="{74C34945-64F4-204B-A4C8-3253552A9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6" name="Line 32">
              <a:extLst>
                <a:ext uri="{FF2B5EF4-FFF2-40B4-BE49-F238E27FC236}">
                  <a16:creationId xmlns:a16="http://schemas.microsoft.com/office/drawing/2014/main" id="{B9EA3043-0343-7043-BBB8-AFBD4C815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7" name="Rectangle 33">
              <a:extLst>
                <a:ext uri="{FF2B5EF4-FFF2-40B4-BE49-F238E27FC236}">
                  <a16:creationId xmlns:a16="http://schemas.microsoft.com/office/drawing/2014/main" id="{448A4117-639D-6649-9B47-CB109BBB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9778" name="Oval 34">
              <a:extLst>
                <a:ext uri="{FF2B5EF4-FFF2-40B4-BE49-F238E27FC236}">
                  <a16:creationId xmlns:a16="http://schemas.microsoft.com/office/drawing/2014/main" id="{37CF4D1C-999C-CA49-91FC-2F64BAEC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779" name="Group 35">
              <a:extLst>
                <a:ext uri="{FF2B5EF4-FFF2-40B4-BE49-F238E27FC236}">
                  <a16:creationId xmlns:a16="http://schemas.microsoft.com/office/drawing/2014/main" id="{5DF83FAF-FA4A-9442-971A-43372D2E2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9780" name="Line 36">
                <a:extLst>
                  <a:ext uri="{FF2B5EF4-FFF2-40B4-BE49-F238E27FC236}">
                    <a16:creationId xmlns:a16="http://schemas.microsoft.com/office/drawing/2014/main" id="{5352CBE4-2CDD-DA40-AB77-AB2940160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1" name="Line 37">
                <a:extLst>
                  <a:ext uri="{FF2B5EF4-FFF2-40B4-BE49-F238E27FC236}">
                    <a16:creationId xmlns:a16="http://schemas.microsoft.com/office/drawing/2014/main" id="{22C293E4-D271-F74E-A27F-98DB8C4ED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2" name="Line 38">
                <a:extLst>
                  <a:ext uri="{FF2B5EF4-FFF2-40B4-BE49-F238E27FC236}">
                    <a16:creationId xmlns:a16="http://schemas.microsoft.com/office/drawing/2014/main" id="{9E88CDBC-2887-3147-AD32-E1A9EEF7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83" name="Group 39">
              <a:extLst>
                <a:ext uri="{FF2B5EF4-FFF2-40B4-BE49-F238E27FC236}">
                  <a16:creationId xmlns:a16="http://schemas.microsoft.com/office/drawing/2014/main" id="{97F5EC88-2B19-9844-8D67-92901E9CEE3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9784" name="Line 40">
                <a:extLst>
                  <a:ext uri="{FF2B5EF4-FFF2-40B4-BE49-F238E27FC236}">
                    <a16:creationId xmlns:a16="http://schemas.microsoft.com/office/drawing/2014/main" id="{5A902D0F-A318-1E44-B373-BEB63A470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5" name="Line 41">
                <a:extLst>
                  <a:ext uri="{FF2B5EF4-FFF2-40B4-BE49-F238E27FC236}">
                    <a16:creationId xmlns:a16="http://schemas.microsoft.com/office/drawing/2014/main" id="{39C754D4-D3E7-1542-9B9C-6C88A786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6" name="Line 42">
                <a:extLst>
                  <a:ext uri="{FF2B5EF4-FFF2-40B4-BE49-F238E27FC236}">
                    <a16:creationId xmlns:a16="http://schemas.microsoft.com/office/drawing/2014/main" id="{A80A5FA5-36FD-FA4B-AE8C-0B0F388C9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9787" name="Group 43">
            <a:extLst>
              <a:ext uri="{FF2B5EF4-FFF2-40B4-BE49-F238E27FC236}">
                <a16:creationId xmlns:a16="http://schemas.microsoft.com/office/drawing/2014/main" id="{EAB03230-A234-1942-A4B7-2AA5ECF0506B}"/>
              </a:ext>
            </a:extLst>
          </p:cNvPr>
          <p:cNvGrpSpPr>
            <a:grpSpLocks/>
          </p:cNvGrpSpPr>
          <p:nvPr/>
        </p:nvGrpSpPr>
        <p:grpSpPr bwMode="auto">
          <a:xfrm>
            <a:off x="4951414" y="2825751"/>
            <a:ext cx="676275" cy="314325"/>
            <a:chOff x="3600" y="219"/>
            <a:chExt cx="360" cy="175"/>
          </a:xfrm>
        </p:grpSpPr>
        <p:sp>
          <p:nvSpPr>
            <p:cNvPr id="159788" name="Oval 44">
              <a:extLst>
                <a:ext uri="{FF2B5EF4-FFF2-40B4-BE49-F238E27FC236}">
                  <a16:creationId xmlns:a16="http://schemas.microsoft.com/office/drawing/2014/main" id="{EBBE728E-F4ED-C647-B9E4-43175B7CC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89" name="Line 45">
              <a:extLst>
                <a:ext uri="{FF2B5EF4-FFF2-40B4-BE49-F238E27FC236}">
                  <a16:creationId xmlns:a16="http://schemas.microsoft.com/office/drawing/2014/main" id="{2AD3D17E-F198-5646-9256-0C9E4188A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90" name="Line 46">
              <a:extLst>
                <a:ext uri="{FF2B5EF4-FFF2-40B4-BE49-F238E27FC236}">
                  <a16:creationId xmlns:a16="http://schemas.microsoft.com/office/drawing/2014/main" id="{B56B89A7-201B-C84D-BC2C-9DCDB3610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91" name="Rectangle 47">
              <a:extLst>
                <a:ext uri="{FF2B5EF4-FFF2-40B4-BE49-F238E27FC236}">
                  <a16:creationId xmlns:a16="http://schemas.microsoft.com/office/drawing/2014/main" id="{649C51B5-F314-D643-8C2B-4F3B259B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9792" name="Oval 48">
              <a:extLst>
                <a:ext uri="{FF2B5EF4-FFF2-40B4-BE49-F238E27FC236}">
                  <a16:creationId xmlns:a16="http://schemas.microsoft.com/office/drawing/2014/main" id="{7DC681CE-5E82-3347-884C-A21AF5294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793" name="Group 49">
              <a:extLst>
                <a:ext uri="{FF2B5EF4-FFF2-40B4-BE49-F238E27FC236}">
                  <a16:creationId xmlns:a16="http://schemas.microsoft.com/office/drawing/2014/main" id="{B08DFC04-F885-3A48-8852-A112EDD47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9794" name="Line 50">
                <a:extLst>
                  <a:ext uri="{FF2B5EF4-FFF2-40B4-BE49-F238E27FC236}">
                    <a16:creationId xmlns:a16="http://schemas.microsoft.com/office/drawing/2014/main" id="{0F652379-79E6-E841-97A4-A93293ED5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95" name="Line 51">
                <a:extLst>
                  <a:ext uri="{FF2B5EF4-FFF2-40B4-BE49-F238E27FC236}">
                    <a16:creationId xmlns:a16="http://schemas.microsoft.com/office/drawing/2014/main" id="{306C6A05-D314-C243-A539-1D12B13CF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96" name="Line 52">
                <a:extLst>
                  <a:ext uri="{FF2B5EF4-FFF2-40B4-BE49-F238E27FC236}">
                    <a16:creationId xmlns:a16="http://schemas.microsoft.com/office/drawing/2014/main" id="{25D06E0D-A7C6-8343-9559-F49E78C75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97" name="Group 53">
              <a:extLst>
                <a:ext uri="{FF2B5EF4-FFF2-40B4-BE49-F238E27FC236}">
                  <a16:creationId xmlns:a16="http://schemas.microsoft.com/office/drawing/2014/main" id="{E5BB6197-BA87-E849-ACFE-465C1CD3A61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9798" name="Line 54">
                <a:extLst>
                  <a:ext uri="{FF2B5EF4-FFF2-40B4-BE49-F238E27FC236}">
                    <a16:creationId xmlns:a16="http://schemas.microsoft.com/office/drawing/2014/main" id="{0023438E-6495-8C49-B4CD-368A36165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99" name="Line 55">
                <a:extLst>
                  <a:ext uri="{FF2B5EF4-FFF2-40B4-BE49-F238E27FC236}">
                    <a16:creationId xmlns:a16="http://schemas.microsoft.com/office/drawing/2014/main" id="{74416AEA-2323-A645-B958-59228EF5F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00" name="Line 56">
                <a:extLst>
                  <a:ext uri="{FF2B5EF4-FFF2-40B4-BE49-F238E27FC236}">
                    <a16:creationId xmlns:a16="http://schemas.microsoft.com/office/drawing/2014/main" id="{9DA2DC7C-D3CC-4941-AC99-0501BC45A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9831" name="Freeform 87">
            <a:extLst>
              <a:ext uri="{FF2B5EF4-FFF2-40B4-BE49-F238E27FC236}">
                <a16:creationId xmlns:a16="http://schemas.microsoft.com/office/drawing/2014/main" id="{05C8F31E-B3C2-4D45-9F7D-FC450E2CD9FB}"/>
              </a:ext>
            </a:extLst>
          </p:cNvPr>
          <p:cNvSpPr>
            <a:spLocks/>
          </p:cNvSpPr>
          <p:nvPr/>
        </p:nvSpPr>
        <p:spPr bwMode="auto">
          <a:xfrm>
            <a:off x="5675314" y="2211389"/>
            <a:ext cx="1277937" cy="1587"/>
          </a:xfrm>
          <a:custGeom>
            <a:avLst/>
            <a:gdLst>
              <a:gd name="T0" fmla="*/ 0 w 805"/>
              <a:gd name="T1" fmla="*/ 0 h 1"/>
              <a:gd name="T2" fmla="*/ 805 w 80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832" name="Group 88">
            <a:extLst>
              <a:ext uri="{FF2B5EF4-FFF2-40B4-BE49-F238E27FC236}">
                <a16:creationId xmlns:a16="http://schemas.microsoft.com/office/drawing/2014/main" id="{E2A2BAE0-3B4C-F846-B730-A4B691DFA061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2028826"/>
            <a:ext cx="679450" cy="314325"/>
            <a:chOff x="3600" y="219"/>
            <a:chExt cx="360" cy="175"/>
          </a:xfrm>
        </p:grpSpPr>
        <p:sp>
          <p:nvSpPr>
            <p:cNvPr id="159833" name="Oval 89">
              <a:extLst>
                <a:ext uri="{FF2B5EF4-FFF2-40B4-BE49-F238E27FC236}">
                  <a16:creationId xmlns:a16="http://schemas.microsoft.com/office/drawing/2014/main" id="{DE1013ED-4402-8F45-931A-EBF05E5F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34" name="Line 90">
              <a:extLst>
                <a:ext uri="{FF2B5EF4-FFF2-40B4-BE49-F238E27FC236}">
                  <a16:creationId xmlns:a16="http://schemas.microsoft.com/office/drawing/2014/main" id="{C609D322-9334-6F47-833C-6777D1A28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35" name="Line 91">
              <a:extLst>
                <a:ext uri="{FF2B5EF4-FFF2-40B4-BE49-F238E27FC236}">
                  <a16:creationId xmlns:a16="http://schemas.microsoft.com/office/drawing/2014/main" id="{D2CE25EB-EF78-0E42-81FB-A1610FD7C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36" name="Rectangle 92">
              <a:extLst>
                <a:ext uri="{FF2B5EF4-FFF2-40B4-BE49-F238E27FC236}">
                  <a16:creationId xmlns:a16="http://schemas.microsoft.com/office/drawing/2014/main" id="{6D1A3172-F272-0940-A7E4-32BBF3413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9837" name="Oval 93">
              <a:extLst>
                <a:ext uri="{FF2B5EF4-FFF2-40B4-BE49-F238E27FC236}">
                  <a16:creationId xmlns:a16="http://schemas.microsoft.com/office/drawing/2014/main" id="{D48D0054-3551-954C-AD72-FA47FAE97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838" name="Group 94">
              <a:extLst>
                <a:ext uri="{FF2B5EF4-FFF2-40B4-BE49-F238E27FC236}">
                  <a16:creationId xmlns:a16="http://schemas.microsoft.com/office/drawing/2014/main" id="{5FD094D0-8F61-234F-B94F-A694DAAE7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9839" name="Line 95">
                <a:extLst>
                  <a:ext uri="{FF2B5EF4-FFF2-40B4-BE49-F238E27FC236}">
                    <a16:creationId xmlns:a16="http://schemas.microsoft.com/office/drawing/2014/main" id="{39510D5D-D158-D14D-9F9A-2F21F428B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0" name="Line 96">
                <a:extLst>
                  <a:ext uri="{FF2B5EF4-FFF2-40B4-BE49-F238E27FC236}">
                    <a16:creationId xmlns:a16="http://schemas.microsoft.com/office/drawing/2014/main" id="{6167D0EF-B2F8-9D47-B35A-4CC6B35F8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1" name="Line 97">
                <a:extLst>
                  <a:ext uri="{FF2B5EF4-FFF2-40B4-BE49-F238E27FC236}">
                    <a16:creationId xmlns:a16="http://schemas.microsoft.com/office/drawing/2014/main" id="{C43D60CF-263B-D84F-AA85-65002EF2A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842" name="Group 98">
              <a:extLst>
                <a:ext uri="{FF2B5EF4-FFF2-40B4-BE49-F238E27FC236}">
                  <a16:creationId xmlns:a16="http://schemas.microsoft.com/office/drawing/2014/main" id="{291881FB-B572-5943-A6BF-4B480350BD1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9843" name="Line 99">
                <a:extLst>
                  <a:ext uri="{FF2B5EF4-FFF2-40B4-BE49-F238E27FC236}">
                    <a16:creationId xmlns:a16="http://schemas.microsoft.com/office/drawing/2014/main" id="{5A6786D5-7C59-864A-853E-03B164B3B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4" name="Line 100">
                <a:extLst>
                  <a:ext uri="{FF2B5EF4-FFF2-40B4-BE49-F238E27FC236}">
                    <a16:creationId xmlns:a16="http://schemas.microsoft.com/office/drawing/2014/main" id="{A2E9625F-A670-B945-8BC0-F041D960E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5" name="Line 101">
                <a:extLst>
                  <a:ext uri="{FF2B5EF4-FFF2-40B4-BE49-F238E27FC236}">
                    <a16:creationId xmlns:a16="http://schemas.microsoft.com/office/drawing/2014/main" id="{4F4F9B94-D42F-1049-914B-98AD5F601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9847" name="Freeform 103">
            <a:extLst>
              <a:ext uri="{FF2B5EF4-FFF2-40B4-BE49-F238E27FC236}">
                <a16:creationId xmlns:a16="http://schemas.microsoft.com/office/drawing/2014/main" id="{7D23C92B-9253-8A4D-849D-5E391A3F8238}"/>
              </a:ext>
            </a:extLst>
          </p:cNvPr>
          <p:cNvSpPr>
            <a:spLocks/>
          </p:cNvSpPr>
          <p:nvPr/>
        </p:nvSpPr>
        <p:spPr bwMode="auto">
          <a:xfrm>
            <a:off x="1878014" y="2224089"/>
            <a:ext cx="1277937" cy="1587"/>
          </a:xfrm>
          <a:custGeom>
            <a:avLst/>
            <a:gdLst>
              <a:gd name="T0" fmla="*/ 0 w 805"/>
              <a:gd name="T1" fmla="*/ 0 h 1"/>
              <a:gd name="T2" fmla="*/ 805 w 80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49" name="Freeform 105">
            <a:extLst>
              <a:ext uri="{FF2B5EF4-FFF2-40B4-BE49-F238E27FC236}">
                <a16:creationId xmlns:a16="http://schemas.microsoft.com/office/drawing/2014/main" id="{8E56AD4E-DF13-E14C-864E-C7ED620D4B55}"/>
              </a:ext>
            </a:extLst>
          </p:cNvPr>
          <p:cNvSpPr>
            <a:spLocks/>
          </p:cNvSpPr>
          <p:nvPr/>
        </p:nvSpPr>
        <p:spPr bwMode="auto">
          <a:xfrm>
            <a:off x="7497764" y="2200275"/>
            <a:ext cx="1277937" cy="1588"/>
          </a:xfrm>
          <a:custGeom>
            <a:avLst/>
            <a:gdLst>
              <a:gd name="T0" fmla="*/ 0 w 805"/>
              <a:gd name="T1" fmla="*/ 0 h 1"/>
              <a:gd name="T2" fmla="*/ 805 w 80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850" name="Group 106">
            <a:extLst>
              <a:ext uri="{FF2B5EF4-FFF2-40B4-BE49-F238E27FC236}">
                <a16:creationId xmlns:a16="http://schemas.microsoft.com/office/drawing/2014/main" id="{28641536-B569-D646-96C1-1CC204590134}"/>
              </a:ext>
            </a:extLst>
          </p:cNvPr>
          <p:cNvGrpSpPr>
            <a:grpSpLocks/>
          </p:cNvGrpSpPr>
          <p:nvPr/>
        </p:nvGrpSpPr>
        <p:grpSpPr bwMode="auto">
          <a:xfrm>
            <a:off x="9207501" y="2049464"/>
            <a:ext cx="676275" cy="314325"/>
            <a:chOff x="3600" y="219"/>
            <a:chExt cx="360" cy="175"/>
          </a:xfrm>
        </p:grpSpPr>
        <p:sp>
          <p:nvSpPr>
            <p:cNvPr id="159851" name="Oval 107">
              <a:extLst>
                <a:ext uri="{FF2B5EF4-FFF2-40B4-BE49-F238E27FC236}">
                  <a16:creationId xmlns:a16="http://schemas.microsoft.com/office/drawing/2014/main" id="{50ADFE7E-A37E-F344-B61C-C0E4A5C6C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52" name="Line 108">
              <a:extLst>
                <a:ext uri="{FF2B5EF4-FFF2-40B4-BE49-F238E27FC236}">
                  <a16:creationId xmlns:a16="http://schemas.microsoft.com/office/drawing/2014/main" id="{0DC265F2-EDD4-9148-BF79-29FBF9EF3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53" name="Line 109">
              <a:extLst>
                <a:ext uri="{FF2B5EF4-FFF2-40B4-BE49-F238E27FC236}">
                  <a16:creationId xmlns:a16="http://schemas.microsoft.com/office/drawing/2014/main" id="{3064AB21-A763-0C4A-A19C-6B960C310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54" name="Rectangle 110">
              <a:extLst>
                <a:ext uri="{FF2B5EF4-FFF2-40B4-BE49-F238E27FC236}">
                  <a16:creationId xmlns:a16="http://schemas.microsoft.com/office/drawing/2014/main" id="{CE7C9318-F52C-6D4A-B24F-A2E31FDF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9855" name="Oval 111">
              <a:extLst>
                <a:ext uri="{FF2B5EF4-FFF2-40B4-BE49-F238E27FC236}">
                  <a16:creationId xmlns:a16="http://schemas.microsoft.com/office/drawing/2014/main" id="{E66A7A9C-6F23-0C4C-9715-AA3C0128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856" name="Group 112">
              <a:extLst>
                <a:ext uri="{FF2B5EF4-FFF2-40B4-BE49-F238E27FC236}">
                  <a16:creationId xmlns:a16="http://schemas.microsoft.com/office/drawing/2014/main" id="{3382AC9E-1E21-EF48-8F33-BE8D2E6F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9857" name="Line 113">
                <a:extLst>
                  <a:ext uri="{FF2B5EF4-FFF2-40B4-BE49-F238E27FC236}">
                    <a16:creationId xmlns:a16="http://schemas.microsoft.com/office/drawing/2014/main" id="{BE64C91D-2C14-8D4A-9E82-45A98A1A7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8" name="Line 114">
                <a:extLst>
                  <a:ext uri="{FF2B5EF4-FFF2-40B4-BE49-F238E27FC236}">
                    <a16:creationId xmlns:a16="http://schemas.microsoft.com/office/drawing/2014/main" id="{A904B53B-2C41-7344-8D69-7D916B183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9" name="Line 115">
                <a:extLst>
                  <a:ext uri="{FF2B5EF4-FFF2-40B4-BE49-F238E27FC236}">
                    <a16:creationId xmlns:a16="http://schemas.microsoft.com/office/drawing/2014/main" id="{B85C8B79-6449-4F43-BE0E-A8F74EF99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860" name="Group 116">
              <a:extLst>
                <a:ext uri="{FF2B5EF4-FFF2-40B4-BE49-F238E27FC236}">
                  <a16:creationId xmlns:a16="http://schemas.microsoft.com/office/drawing/2014/main" id="{2EE6EF14-8C3D-6C46-A4E6-F83A62426BC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9861" name="Line 117">
                <a:extLst>
                  <a:ext uri="{FF2B5EF4-FFF2-40B4-BE49-F238E27FC236}">
                    <a16:creationId xmlns:a16="http://schemas.microsoft.com/office/drawing/2014/main" id="{7EDB874A-1D50-9047-9E39-8EBD11C22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62" name="Line 118">
                <a:extLst>
                  <a:ext uri="{FF2B5EF4-FFF2-40B4-BE49-F238E27FC236}">
                    <a16:creationId xmlns:a16="http://schemas.microsoft.com/office/drawing/2014/main" id="{4941ACF3-D3EC-244B-B365-1C7CA4913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63" name="Line 119">
                <a:extLst>
                  <a:ext uri="{FF2B5EF4-FFF2-40B4-BE49-F238E27FC236}">
                    <a16:creationId xmlns:a16="http://schemas.microsoft.com/office/drawing/2014/main" id="{2F06A774-A793-4F41-B3A7-370B9E350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9864" name="Line 120">
            <a:extLst>
              <a:ext uri="{FF2B5EF4-FFF2-40B4-BE49-F238E27FC236}">
                <a16:creationId xmlns:a16="http://schemas.microsoft.com/office/drawing/2014/main" id="{8826DE04-D373-634A-80A1-9DEEE2F35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838" y="1611313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65" name="Line 121">
            <a:extLst>
              <a:ext uri="{FF2B5EF4-FFF2-40B4-BE49-F238E27FC236}">
                <a16:creationId xmlns:a16="http://schemas.microsoft.com/office/drawing/2014/main" id="{108493FA-2DE7-DC45-9184-42D343F10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7988" y="1646238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66" name="Line 122">
            <a:extLst>
              <a:ext uri="{FF2B5EF4-FFF2-40B4-BE49-F238E27FC236}">
                <a16:creationId xmlns:a16="http://schemas.microsoft.com/office/drawing/2014/main" id="{3E068417-CBFC-5B47-BD8D-902792CEC3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3138" y="1681163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67" name="Line 123">
            <a:extLst>
              <a:ext uri="{FF2B5EF4-FFF2-40B4-BE49-F238E27FC236}">
                <a16:creationId xmlns:a16="http://schemas.microsoft.com/office/drawing/2014/main" id="{13093BC0-9BFF-BD4B-9317-A4F2B44CFC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8513" y="1635125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68" name="Line 124">
            <a:extLst>
              <a:ext uri="{FF2B5EF4-FFF2-40B4-BE49-F238E27FC236}">
                <a16:creationId xmlns:a16="http://schemas.microsoft.com/office/drawing/2014/main" id="{EDF22F9B-8D89-2A43-B189-E10F7155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038" y="2386013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69" name="Line 125">
            <a:extLst>
              <a:ext uri="{FF2B5EF4-FFF2-40B4-BE49-F238E27FC236}">
                <a16:creationId xmlns:a16="http://schemas.microsoft.com/office/drawing/2014/main" id="{9E5239B1-8A24-4546-B0D6-1865420C6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1" y="2352676"/>
            <a:ext cx="12922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71" name="Freeform 127">
            <a:extLst>
              <a:ext uri="{FF2B5EF4-FFF2-40B4-BE49-F238E27FC236}">
                <a16:creationId xmlns:a16="http://schemas.microsoft.com/office/drawing/2014/main" id="{4FD28ACA-8905-494E-AC64-FEC0A85AAAE3}"/>
              </a:ext>
            </a:extLst>
          </p:cNvPr>
          <p:cNvSpPr>
            <a:spLocks/>
          </p:cNvSpPr>
          <p:nvPr/>
        </p:nvSpPr>
        <p:spPr bwMode="auto">
          <a:xfrm rot="1183889">
            <a:off x="3795714" y="2503489"/>
            <a:ext cx="1095375" cy="434975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46" name="Freeform 102">
            <a:extLst>
              <a:ext uri="{FF2B5EF4-FFF2-40B4-BE49-F238E27FC236}">
                <a16:creationId xmlns:a16="http://schemas.microsoft.com/office/drawing/2014/main" id="{2F94B5C9-41C8-7444-8DB9-000FB657873F}"/>
              </a:ext>
            </a:extLst>
          </p:cNvPr>
          <p:cNvSpPr>
            <a:spLocks/>
          </p:cNvSpPr>
          <p:nvPr/>
        </p:nvSpPr>
        <p:spPr bwMode="auto">
          <a:xfrm>
            <a:off x="1879601" y="1987551"/>
            <a:ext cx="1095375" cy="434975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30" name="Freeform 86">
            <a:extLst>
              <a:ext uri="{FF2B5EF4-FFF2-40B4-BE49-F238E27FC236}">
                <a16:creationId xmlns:a16="http://schemas.microsoft.com/office/drawing/2014/main" id="{9BF11260-45DA-6344-BE0C-9889B5EA4395}"/>
              </a:ext>
            </a:extLst>
          </p:cNvPr>
          <p:cNvSpPr>
            <a:spLocks/>
          </p:cNvSpPr>
          <p:nvPr/>
        </p:nvSpPr>
        <p:spPr bwMode="auto">
          <a:xfrm>
            <a:off x="5676901" y="1974851"/>
            <a:ext cx="1095375" cy="434975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48" name="Freeform 104">
            <a:extLst>
              <a:ext uri="{FF2B5EF4-FFF2-40B4-BE49-F238E27FC236}">
                <a16:creationId xmlns:a16="http://schemas.microsoft.com/office/drawing/2014/main" id="{9A8B76C5-AB50-3A43-ABE3-557C752ED687}"/>
              </a:ext>
            </a:extLst>
          </p:cNvPr>
          <p:cNvSpPr>
            <a:spLocks/>
          </p:cNvSpPr>
          <p:nvPr/>
        </p:nvSpPr>
        <p:spPr bwMode="auto">
          <a:xfrm>
            <a:off x="7499351" y="1963739"/>
            <a:ext cx="1095375" cy="434975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72" name="Freeform 128">
            <a:extLst>
              <a:ext uri="{FF2B5EF4-FFF2-40B4-BE49-F238E27FC236}">
                <a16:creationId xmlns:a16="http://schemas.microsoft.com/office/drawing/2014/main" id="{13669D7E-17D4-B347-841D-4D81B1A5332A}"/>
              </a:ext>
            </a:extLst>
          </p:cNvPr>
          <p:cNvSpPr>
            <a:spLocks/>
          </p:cNvSpPr>
          <p:nvPr/>
        </p:nvSpPr>
        <p:spPr bwMode="auto">
          <a:xfrm rot="19010567">
            <a:off x="9572626" y="1398589"/>
            <a:ext cx="1095375" cy="434975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73" name="Text Box 129">
            <a:extLst>
              <a:ext uri="{FF2B5EF4-FFF2-40B4-BE49-F238E27FC236}">
                <a16:creationId xmlns:a16="http://schemas.microsoft.com/office/drawing/2014/main" id="{1DCD8844-DC95-3C40-8B6D-7ABB74FB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1935164"/>
            <a:ext cx="4042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w</a:t>
            </a:r>
            <a:endParaRPr lang="en-US" altLang="en-US"/>
          </a:p>
        </p:txBody>
      </p:sp>
      <p:sp>
        <p:nvSpPr>
          <p:cNvPr id="159874" name="Text Box 130">
            <a:extLst>
              <a:ext uri="{FF2B5EF4-FFF2-40B4-BE49-F238E27FC236}">
                <a16:creationId xmlns:a16="http://schemas.microsoft.com/office/drawing/2014/main" id="{17A0044F-41D7-754E-8796-5C4BC26A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1982789"/>
            <a:ext cx="317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x</a:t>
            </a:r>
            <a:endParaRPr lang="en-US" altLang="en-US"/>
          </a:p>
        </p:txBody>
      </p:sp>
      <p:sp>
        <p:nvSpPr>
          <p:cNvPr id="159875" name="Text Box 131">
            <a:extLst>
              <a:ext uri="{FF2B5EF4-FFF2-40B4-BE49-F238E27FC236}">
                <a16:creationId xmlns:a16="http://schemas.microsoft.com/office/drawing/2014/main" id="{ECCB1E62-C80D-414D-99E5-9D092BE6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1982789"/>
            <a:ext cx="324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y</a:t>
            </a:r>
            <a:endParaRPr lang="en-US" altLang="en-US"/>
          </a:p>
        </p:txBody>
      </p:sp>
      <p:sp>
        <p:nvSpPr>
          <p:cNvPr id="159876" name="Text Box 132">
            <a:extLst>
              <a:ext uri="{FF2B5EF4-FFF2-40B4-BE49-F238E27FC236}">
                <a16:creationId xmlns:a16="http://schemas.microsoft.com/office/drawing/2014/main" id="{AF8D354C-76AA-6E46-A8CC-3BDC8F08A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25" y="1441451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z</a:t>
            </a:r>
            <a:endParaRPr lang="en-US" altLang="en-US"/>
          </a:p>
        </p:txBody>
      </p:sp>
      <p:sp>
        <p:nvSpPr>
          <p:cNvPr id="159877" name="Text Box 133">
            <a:extLst>
              <a:ext uri="{FF2B5EF4-FFF2-40B4-BE49-F238E27FC236}">
                <a16:creationId xmlns:a16="http://schemas.microsoft.com/office/drawing/2014/main" id="{3D5F4530-CB1E-6140-940E-472E108DA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2298701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</a:t>
            </a:r>
          </a:p>
        </p:txBody>
      </p:sp>
      <p:sp>
        <p:nvSpPr>
          <p:cNvPr id="159878" name="Text Box 134">
            <a:extLst>
              <a:ext uri="{FF2B5EF4-FFF2-40B4-BE49-F238E27FC236}">
                <a16:creationId xmlns:a16="http://schemas.microsoft.com/office/drawing/2014/main" id="{0E17755A-D345-E848-A03C-07C94E22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3098801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C</a:t>
            </a:r>
          </a:p>
        </p:txBody>
      </p:sp>
      <p:sp>
        <p:nvSpPr>
          <p:cNvPr id="159879" name="Text Box 135">
            <a:extLst>
              <a:ext uri="{FF2B5EF4-FFF2-40B4-BE49-F238E27FC236}">
                <a16:creationId xmlns:a16="http://schemas.microsoft.com/office/drawing/2014/main" id="{A11AACEA-538D-5949-8C71-8EC1515B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322514"/>
            <a:ext cx="3738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</a:t>
            </a:r>
          </a:p>
        </p:txBody>
      </p:sp>
      <p:sp>
        <p:nvSpPr>
          <p:cNvPr id="159880" name="Text Box 136">
            <a:extLst>
              <a:ext uri="{FF2B5EF4-FFF2-40B4-BE49-F238E27FC236}">
                <a16:creationId xmlns:a16="http://schemas.microsoft.com/office/drawing/2014/main" id="{DCBFA3F5-8E5B-654D-B81E-E533DB05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2357439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</a:t>
            </a:r>
          </a:p>
        </p:txBody>
      </p:sp>
      <p:sp>
        <p:nvSpPr>
          <p:cNvPr id="159881" name="Text Box 137">
            <a:extLst>
              <a:ext uri="{FF2B5EF4-FFF2-40B4-BE49-F238E27FC236}">
                <a16:creationId xmlns:a16="http://schemas.microsoft.com/office/drawing/2014/main" id="{9B3C3101-EC6F-6148-AF6F-DAA07DC2C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6" y="5862638"/>
            <a:ext cx="1860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Routing table in D</a:t>
            </a:r>
          </a:p>
        </p:txBody>
      </p:sp>
    </p:spTree>
    <p:extLst>
      <p:ext uri="{BB962C8B-B14F-4D97-AF65-F5344CB8AC3E}">
        <p14:creationId xmlns:p14="http://schemas.microsoft.com/office/powerpoint/2010/main" val="29757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3746</Words>
  <Application>Microsoft Macintosh PowerPoint</Application>
  <PresentationFormat>Widescreen</PresentationFormat>
  <Paragraphs>780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MS Mincho</vt:lpstr>
      <vt:lpstr>ＭＳ Ｐゴシック</vt:lpstr>
      <vt:lpstr>游ゴシック</vt:lpstr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ZapfDingbats</vt:lpstr>
      <vt:lpstr>Office Theme</vt:lpstr>
      <vt:lpstr>Week7_Lec3</vt:lpstr>
      <vt:lpstr>Routing algorithm classification</vt:lpstr>
      <vt:lpstr>Distance vector algorithm </vt:lpstr>
      <vt:lpstr>Bellman-Ford Example</vt:lpstr>
      <vt:lpstr>Distance vector algorithm </vt:lpstr>
      <vt:lpstr>Distance vector algorithm:  </vt:lpstr>
      <vt:lpstr>PowerPoint Presentation</vt:lpstr>
      <vt:lpstr>RIP ( Routing Information Protocol)</vt:lpstr>
      <vt:lpstr>RIP (Routing Information Protocol) </vt:lpstr>
      <vt:lpstr>RIP: Link Failure and Recovery </vt:lpstr>
      <vt:lpstr>RIP Table processing</vt:lpstr>
      <vt:lpstr>RIP Table example (continued)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Week7_Lec3</dc:title>
  <dc:creator>Microsoft Office User</dc:creator>
  <cp:lastModifiedBy>Microsoft Office User</cp:lastModifiedBy>
  <cp:revision>3</cp:revision>
  <dcterms:created xsi:type="dcterms:W3CDTF">2023-09-20T11:03:01Z</dcterms:created>
  <dcterms:modified xsi:type="dcterms:W3CDTF">2023-09-21T03:27:34Z</dcterms:modified>
</cp:coreProperties>
</file>