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6" r:id="rId4"/>
    <p:sldId id="29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56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2DF9-DE23-C822-5C78-5CF97AFA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D12A1-0135-2620-CEEA-806831B6D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9718-5A24-28DC-64BD-1F41795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6207-3AD2-BA82-C901-C020EE5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A4B5-D7A1-81D2-7559-ABA924C9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8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3E22-6B49-D278-041A-5E234626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59D5-116A-48F9-E908-792ABD87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8EE5-50C3-23CD-CD61-04D9ADD1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1DFE-6317-E87F-69E8-EF4BE9C4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56A6-F04F-0747-FDB4-0D19C356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95973-583B-C9FA-DB1F-7E98128E3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2AAD-881F-53E2-FF75-92E6F6343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848C-FA87-6237-415C-026B2098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9FE9-0B65-D98A-5D61-853D030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9136-018D-1324-9AB3-661BE550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598B-0950-6275-5BB8-6B535257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6836-96EF-E6A4-638F-786F6623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3309-6A5C-1BDB-4491-2DB29F0B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0D60-F3D3-07BE-A545-4BCE1EB8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65AC-BC42-810F-4647-99C7F6B8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CC3-0BA8-3DDC-96D4-06BE0C7A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F7E1-31BB-7259-664B-1941FF81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839E-23C7-E5FF-2E7A-E78C79C8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7E1F-0429-AC25-CE63-F61286B0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EED4-A0EB-4910-F18B-0595D28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EB79-4F53-B4B3-0CAD-02BE6631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9E40-32A6-866E-27CB-A745604F5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C2712-70B6-3784-C8FA-3D984CD7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8738-2D46-4672-C7D4-50AB4D9C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DF8BD-C66F-9402-747A-5116AD5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C2590-B924-8ECD-E341-35E6803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3CE7-A5FC-9EF0-0B01-51F120B2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3BBE-73AB-7858-F1F5-C1D2FF07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ED3EF-D190-1553-5A5B-0BD6F8D1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E3AE2-C5DF-E219-4135-18FFEF6B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10E9A-3709-2FC5-756B-ED1247CB1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25A2-E9F8-0DCF-90AB-5C2DE3AC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E4854-68C4-F21A-B089-8B19D2BA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47FA8-CABA-85E8-6D1A-7C148572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B09B-5FDC-2DF9-85BA-29F3EC1B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07A28-227F-2C25-DFA7-3BF9B1A3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BF704-2393-5417-A710-7FBE1561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2F5A1-A5F6-DD7B-3799-1A7234F9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86C96-B2B2-90C8-B8E3-6DF7EF29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8E4D2-6DD7-CD21-F34C-20B10A49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8400-F026-AC69-63A0-7AFE18ED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F907-3D0C-5F3D-C5FD-0B62715F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5C33-B6FE-FD84-1691-D8BD7360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9487E-C63C-4088-9E54-45882B71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5F5B-92AC-0416-4597-7BC330FC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2066-1E06-8D9F-5760-C728E7C9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7FC5-CDD0-9F52-141F-D361F1B7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04DE-65C1-A775-B236-2932D91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9DFA3-86E2-DABA-175A-29A7694F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AD74E-E1DB-2D52-FC32-6CFB8D58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31D9-17D6-3D94-CEBF-D144594B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F7205-D759-D045-78DA-C357049C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2045-6474-8BD9-2EC9-D299ECA2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37683-39A6-911B-DB97-47338214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D34F1-B203-4BD7-2346-36176B91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9BCA-2686-2D51-1C78-C32A4EEE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B89A5-E9EC-4FD5-A7EE-856CD9CEB6E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C1B8-497B-8413-1C05-E8186F13E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B29B-E856-C68A-ECD0-F95C8749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D7628-B6BB-450D-A6A8-228739EC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F0BB9-3BF4-2E02-E326-3417DBA03FE3}"/>
              </a:ext>
            </a:extLst>
          </p:cNvPr>
          <p:cNvSpPr/>
          <p:nvPr/>
        </p:nvSpPr>
        <p:spPr>
          <a:xfrm>
            <a:off x="1209367" y="2192592"/>
            <a:ext cx="7020233" cy="221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SC-407 and MC-226</a:t>
            </a:r>
          </a:p>
          <a:p>
            <a:pPr algn="ctr"/>
            <a:endParaRPr lang="en-IN" sz="4000" dirty="0"/>
          </a:p>
          <a:p>
            <a:pPr algn="ctr"/>
            <a:r>
              <a:rPr lang="en-IN" sz="4000" dirty="0"/>
              <a:t>Sun’s Diurnal Motion in the Sky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8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9">
            <a:extLst>
              <a:ext uri="{FF2B5EF4-FFF2-40B4-BE49-F238E27FC236}">
                <a16:creationId xmlns:a16="http://schemas.microsoft.com/office/drawing/2014/main" id="{FD41F68B-A9E2-3D8A-3526-6EB14865F3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1">
            <a:extLst>
              <a:ext uri="{FF2B5EF4-FFF2-40B4-BE49-F238E27FC236}">
                <a16:creationId xmlns:a16="http://schemas.microsoft.com/office/drawing/2014/main" id="{7B35A9B8-2C37-A7B6-C617-44DC866AC1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361_all">
            <a:extLst>
              <a:ext uri="{FF2B5EF4-FFF2-40B4-BE49-F238E27FC236}">
                <a16:creationId xmlns:a16="http://schemas.microsoft.com/office/drawing/2014/main" id="{E75200E0-B6A6-0B79-79AC-5DA011791D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E07A-7EB0-B8EC-3012-762A70203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Solstice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61C27-99F2-51AB-6888-03274B0CE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Elevation of the Sun observed over a Day</a:t>
            </a:r>
          </a:p>
        </p:txBody>
      </p:sp>
    </p:spTree>
    <p:extLst>
      <p:ext uri="{BB962C8B-B14F-4D97-AF65-F5344CB8AC3E}">
        <p14:creationId xmlns:p14="http://schemas.microsoft.com/office/powerpoint/2010/main" val="203963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2">
            <a:extLst>
              <a:ext uri="{FF2B5EF4-FFF2-40B4-BE49-F238E27FC236}">
                <a16:creationId xmlns:a16="http://schemas.microsoft.com/office/drawing/2014/main" id="{B92F2745-4D58-33D1-8CA0-D5D6F196AB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202807-10EE-B628-2CCA-29D96320D725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699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4">
            <a:extLst>
              <a:ext uri="{FF2B5EF4-FFF2-40B4-BE49-F238E27FC236}">
                <a16:creationId xmlns:a16="http://schemas.microsoft.com/office/drawing/2014/main" id="{ED001085-E02D-ED43-E511-87DE588EDE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41901D-2577-E6F9-A428-81E09882E50B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821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6">
            <a:extLst>
              <a:ext uri="{FF2B5EF4-FFF2-40B4-BE49-F238E27FC236}">
                <a16:creationId xmlns:a16="http://schemas.microsoft.com/office/drawing/2014/main" id="{A19EB41B-42DF-7C43-7C0F-8B3C8D9AA3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C9346-0F89-911B-C0B4-2B20D0C5CBA2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158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8">
            <a:extLst>
              <a:ext uri="{FF2B5EF4-FFF2-40B4-BE49-F238E27FC236}">
                <a16:creationId xmlns:a16="http://schemas.microsoft.com/office/drawing/2014/main" id="{71A08A2D-0A84-5C00-FE9B-872A11FC6D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445E44-2CB3-1EF3-32F4-247DDE746515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243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0">
            <a:extLst>
              <a:ext uri="{FF2B5EF4-FFF2-40B4-BE49-F238E27FC236}">
                <a16:creationId xmlns:a16="http://schemas.microsoft.com/office/drawing/2014/main" id="{B4C45350-DA43-D7B3-2A30-3DC32D9EE1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CC37E-DA10-3DE2-9A75-906020826F1F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07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2">
            <a:extLst>
              <a:ext uri="{FF2B5EF4-FFF2-40B4-BE49-F238E27FC236}">
                <a16:creationId xmlns:a16="http://schemas.microsoft.com/office/drawing/2014/main" id="{E7507EE6-1236-73ED-825D-31093ACEC1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360BD-96BF-C961-2B78-7614CFDD9773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003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52E6-2034-7E00-6857-49358C8E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D619-22A1-BA30-A002-03CA1049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Declination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epresents how far north or south a celestial object is from the CEP, measured at the center of the Earth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Analogous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latitude on the Earth's surface 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Elevation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Sometimes called altitude, is an angular measurement used to specify the angular distance above the horizon at which a celestial object is located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Measured in the local horizon plane on the Earth’s surface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Summary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Declination and latitude are the vertical (North-South) angles measured at the center of the Earth</a:t>
            </a:r>
          </a:p>
          <a:p>
            <a:pPr lvl="2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Former fo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r the heavenly bodies and the latter for the positions on the Earth surface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Elevation and altitude are also the vertical angles of a celestial body bu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t they are measured in the local horizon plane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2941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361_all">
            <a:extLst>
              <a:ext uri="{FF2B5EF4-FFF2-40B4-BE49-F238E27FC236}">
                <a16:creationId xmlns:a16="http://schemas.microsoft.com/office/drawing/2014/main" id="{8C70B191-BB33-CDC1-BA83-A5A63C0138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9856B-A01F-09FD-DFFF-C40B93349020}"/>
              </a:ext>
            </a:extLst>
          </p:cNvPr>
          <p:cNvSpPr txBox="1"/>
          <p:nvPr/>
        </p:nvSpPr>
        <p:spPr>
          <a:xfrm>
            <a:off x="3785419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360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83B8-6201-C341-3B69-01FBE7D43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Equinox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AD327-8ACA-5088-35BC-3C6F319A0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Sun’s Elevation over a Day</a:t>
            </a:r>
          </a:p>
        </p:txBody>
      </p:sp>
    </p:spTree>
    <p:extLst>
      <p:ext uri="{BB962C8B-B14F-4D97-AF65-F5344CB8AC3E}">
        <p14:creationId xmlns:p14="http://schemas.microsoft.com/office/powerpoint/2010/main" val="80516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2">
            <a:extLst>
              <a:ext uri="{FF2B5EF4-FFF2-40B4-BE49-F238E27FC236}">
                <a16:creationId xmlns:a16="http://schemas.microsoft.com/office/drawing/2014/main" id="{4556881E-AAF6-A4EA-A67A-FA6D5590D9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8F5A8-F59D-CE30-A1FA-4D4780745772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781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4">
            <a:extLst>
              <a:ext uri="{FF2B5EF4-FFF2-40B4-BE49-F238E27FC236}">
                <a16:creationId xmlns:a16="http://schemas.microsoft.com/office/drawing/2014/main" id="{B433809E-7DC9-D07B-6F9D-CE45C4C25F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529B41-7F31-C2BD-466D-BC09A385E502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274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6">
            <a:extLst>
              <a:ext uri="{FF2B5EF4-FFF2-40B4-BE49-F238E27FC236}">
                <a16:creationId xmlns:a16="http://schemas.microsoft.com/office/drawing/2014/main" id="{F79D16A7-94EB-8E55-7C39-EDCB35CEC3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883D9D-B2BF-1972-E1D0-1C81901AD76A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668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8">
            <a:extLst>
              <a:ext uri="{FF2B5EF4-FFF2-40B4-BE49-F238E27FC236}">
                <a16:creationId xmlns:a16="http://schemas.microsoft.com/office/drawing/2014/main" id="{98D98ACB-660A-062E-6CF2-9E33D6FFC1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FB86EE-BE67-A20C-B076-B869AEAC8A16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896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0">
            <a:extLst>
              <a:ext uri="{FF2B5EF4-FFF2-40B4-BE49-F238E27FC236}">
                <a16:creationId xmlns:a16="http://schemas.microsoft.com/office/drawing/2014/main" id="{B67A2D40-EDDC-4637-9197-DB022175EB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67F89-E37D-C27B-DF99-06E8D3C5A6CD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4134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2">
            <a:extLst>
              <a:ext uri="{FF2B5EF4-FFF2-40B4-BE49-F238E27FC236}">
                <a16:creationId xmlns:a16="http://schemas.microsoft.com/office/drawing/2014/main" id="{B4790C3E-7983-3C50-9E1E-6CB6390921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ED7D12-6F82-CA60-5055-754977328B69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714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4">
            <a:extLst>
              <a:ext uri="{FF2B5EF4-FFF2-40B4-BE49-F238E27FC236}">
                <a16:creationId xmlns:a16="http://schemas.microsoft.com/office/drawing/2014/main" id="{3E1A12E6-AE48-9A86-1B3B-0B0154580F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75527-5323-2065-FECD-1815D0E91031}"/>
              </a:ext>
            </a:extLst>
          </p:cNvPr>
          <p:cNvSpPr txBox="1"/>
          <p:nvPr/>
        </p:nvSpPr>
        <p:spPr>
          <a:xfrm>
            <a:off x="203527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093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81_all">
            <a:extLst>
              <a:ext uri="{FF2B5EF4-FFF2-40B4-BE49-F238E27FC236}">
                <a16:creationId xmlns:a16="http://schemas.microsoft.com/office/drawing/2014/main" id="{07E072B2-7AAE-8889-B0D4-08730DF33C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E86C88-98B4-00FC-3919-B05957FB0E26}"/>
              </a:ext>
            </a:extLst>
          </p:cNvPr>
          <p:cNvSpPr txBox="1"/>
          <p:nvPr/>
        </p:nvSpPr>
        <p:spPr>
          <a:xfrm>
            <a:off x="3785427" y="117987"/>
            <a:ext cx="12880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elevation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656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52E6-2034-7E00-6857-49358C8E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D619-22A1-BA30-A002-03CA1049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Longitude</a:t>
            </a:r>
          </a:p>
          <a:p>
            <a:pPr lvl="1"/>
            <a:r>
              <a:rPr lang="en-IN" dirty="0"/>
              <a:t>Measurement of the horizontal (East-West) angle at the Earth’s </a:t>
            </a:r>
            <a:r>
              <a:rPr lang="en-IN" dirty="0" err="1"/>
              <a:t>center</a:t>
            </a:r>
            <a:r>
              <a:rPr lang="en-IN" dirty="0"/>
              <a:t> of an object’s location on the surface of the Earth</a:t>
            </a:r>
          </a:p>
          <a:p>
            <a:r>
              <a:rPr lang="en-IN" dirty="0"/>
              <a:t>Azimuth Angle is the measurement of the horizontal angle for the celestial bodies. It can either be</a:t>
            </a:r>
          </a:p>
          <a:p>
            <a:pPr lvl="1"/>
            <a:r>
              <a:rPr lang="en-IN" dirty="0"/>
              <a:t>the angle at the Earth’s </a:t>
            </a:r>
            <a:r>
              <a:rPr lang="en-IN" dirty="0" err="1"/>
              <a:t>center</a:t>
            </a:r>
            <a:r>
              <a:rPr lang="en-IN" dirty="0"/>
              <a:t> relative to, say, the Vernal Equinox direction, or</a:t>
            </a:r>
          </a:p>
          <a:p>
            <a:pPr lvl="1"/>
            <a:r>
              <a:rPr lang="en-IN" dirty="0"/>
              <a:t>the angle in the local horizon plane at the Earth’s surface in the ENU coordinates</a:t>
            </a:r>
          </a:p>
        </p:txBody>
      </p:sp>
    </p:spTree>
    <p:extLst>
      <p:ext uri="{BB962C8B-B14F-4D97-AF65-F5344CB8AC3E}">
        <p14:creationId xmlns:p14="http://schemas.microsoft.com/office/powerpoint/2010/main" val="1139788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F27F-1C49-24DD-47E5-7E9A912B6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Equinox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8813-5539-9EC5-6EF4-0E4C4A28A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Solar Trajectory over a Day</a:t>
            </a:r>
          </a:p>
        </p:txBody>
      </p:sp>
    </p:spTree>
    <p:extLst>
      <p:ext uri="{BB962C8B-B14F-4D97-AF65-F5344CB8AC3E}">
        <p14:creationId xmlns:p14="http://schemas.microsoft.com/office/powerpoint/2010/main" val="8460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">
            <a:extLst>
              <a:ext uri="{FF2B5EF4-FFF2-40B4-BE49-F238E27FC236}">
                <a16:creationId xmlns:a16="http://schemas.microsoft.com/office/drawing/2014/main" id="{EB60A667-835B-C7D9-9546-76003578F7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04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3">
            <a:extLst>
              <a:ext uri="{FF2B5EF4-FFF2-40B4-BE49-F238E27FC236}">
                <a16:creationId xmlns:a16="http://schemas.microsoft.com/office/drawing/2014/main" id="{D9C91065-2E13-30EE-D97C-ED0449E07B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5">
            <a:extLst>
              <a:ext uri="{FF2B5EF4-FFF2-40B4-BE49-F238E27FC236}">
                <a16:creationId xmlns:a16="http://schemas.microsoft.com/office/drawing/2014/main" id="{CE5FE655-48DC-DEE1-4552-16A987E7B9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0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7">
            <a:extLst>
              <a:ext uri="{FF2B5EF4-FFF2-40B4-BE49-F238E27FC236}">
                <a16:creationId xmlns:a16="http://schemas.microsoft.com/office/drawing/2014/main" id="{05FB4AD4-F062-7ED5-1D0E-73A57AB2C8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29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9">
            <a:extLst>
              <a:ext uri="{FF2B5EF4-FFF2-40B4-BE49-F238E27FC236}">
                <a16:creationId xmlns:a16="http://schemas.microsoft.com/office/drawing/2014/main" id="{60378498-C031-40AB-B774-1373A8F9E5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18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1">
            <a:extLst>
              <a:ext uri="{FF2B5EF4-FFF2-40B4-BE49-F238E27FC236}">
                <a16:creationId xmlns:a16="http://schemas.microsoft.com/office/drawing/2014/main" id="{0345A6FA-17ED-8ED9-557B-08B1A45C5B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9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3">
            <a:extLst>
              <a:ext uri="{FF2B5EF4-FFF2-40B4-BE49-F238E27FC236}">
                <a16:creationId xmlns:a16="http://schemas.microsoft.com/office/drawing/2014/main" id="{7BA258B0-7650-F080-D1F2-E72A32C650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0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361_all">
            <a:extLst>
              <a:ext uri="{FF2B5EF4-FFF2-40B4-BE49-F238E27FC236}">
                <a16:creationId xmlns:a16="http://schemas.microsoft.com/office/drawing/2014/main" id="{754D4D7C-7B3A-BF59-2307-38D2ADC0C9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8807E5-3585-8361-78AA-B5F284C3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14" y="2118172"/>
            <a:ext cx="6284890" cy="42931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415D76-0197-669C-EA34-D6B2F6D9AF9B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16714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Definition of the Local Horizon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The Coordinate system is called ENU (East-North-Up) coordinate system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 coincides with the zenith (the direction from the Earth’s </a:t>
                </a:r>
                <a:r>
                  <a:rPr lang="en-IN" dirty="0" err="1"/>
                  <a:t>center</a:t>
                </a:r>
                <a:r>
                  <a:rPr lang="en-IN" dirty="0"/>
                  <a:t> to G, which represents a location on the surface of the Earth)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Here,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azimuth angle,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elevation (or altitude)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415D76-0197-669C-EA34-D6B2F6D9A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671484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1C687B-ADBB-1246-AFF5-D493D5A5B548}"/>
              </a:ext>
            </a:extLst>
          </p:cNvPr>
          <p:cNvSpPr txBox="1"/>
          <p:nvPr/>
        </p:nvSpPr>
        <p:spPr>
          <a:xfrm>
            <a:off x="3667428" y="4444181"/>
            <a:ext cx="43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4AAC-2A52-8AC8-5A89-624E62C01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Solstice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00A29-3536-A712-6F92-9FDAA6D8A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US" dirty="0"/>
              <a:t>D Solar Trajectory</a:t>
            </a:r>
          </a:p>
        </p:txBody>
      </p:sp>
    </p:spTree>
    <p:extLst>
      <p:ext uri="{BB962C8B-B14F-4D97-AF65-F5344CB8AC3E}">
        <p14:creationId xmlns:p14="http://schemas.microsoft.com/office/powerpoint/2010/main" val="225244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1">
            <a:extLst>
              <a:ext uri="{FF2B5EF4-FFF2-40B4-BE49-F238E27FC236}">
                <a16:creationId xmlns:a16="http://schemas.microsoft.com/office/drawing/2014/main" id="{1B376EA0-6DDA-D2D8-FEEE-2ED9229A6F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3">
            <a:extLst>
              <a:ext uri="{FF2B5EF4-FFF2-40B4-BE49-F238E27FC236}">
                <a16:creationId xmlns:a16="http://schemas.microsoft.com/office/drawing/2014/main" id="{FB38D6B6-8CC9-29E0-39A0-228A4D7497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5">
            <a:extLst>
              <a:ext uri="{FF2B5EF4-FFF2-40B4-BE49-F238E27FC236}">
                <a16:creationId xmlns:a16="http://schemas.microsoft.com/office/drawing/2014/main" id="{3006BD4C-6089-5524-FA83-DD1D0EAC22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7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arT7">
            <a:extLst>
              <a:ext uri="{FF2B5EF4-FFF2-40B4-BE49-F238E27FC236}">
                <a16:creationId xmlns:a16="http://schemas.microsoft.com/office/drawing/2014/main" id="{63C1CC5F-298F-70BE-A49B-DD7C0C9CB9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308</Words>
  <Application>Microsoft Office PowerPoint</Application>
  <PresentationFormat>On-screen Show (4:3)</PresentationFormat>
  <Paragraphs>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Söhne</vt:lpstr>
      <vt:lpstr>Office Theme</vt:lpstr>
      <vt:lpstr>PowerPoint Presentation</vt:lpstr>
      <vt:lpstr>Definitions</vt:lpstr>
      <vt:lpstr>Definitions</vt:lpstr>
      <vt:lpstr>PowerPoint Presentation</vt:lpstr>
      <vt:lpstr>Summer 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 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Equinox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Equinox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Solstice</dc:title>
  <dc:creator>Yash Vasavada</dc:creator>
  <cp:lastModifiedBy>Yash Vasavada</cp:lastModifiedBy>
  <cp:revision>3</cp:revision>
  <dcterms:created xsi:type="dcterms:W3CDTF">2024-03-14T17:55:05Z</dcterms:created>
  <dcterms:modified xsi:type="dcterms:W3CDTF">2024-03-16T06:45:23Z</dcterms:modified>
</cp:coreProperties>
</file>