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b="-137036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4180116" y="2671572"/>
            <a:ext cx="7338784" cy="1323439"/>
          </a:xfrm>
        </p:spPr>
        <p:txBody>
          <a:bodyPr vert="horz" lIns="91440" tIns="45720" rIns="91440" bIns="45720" anchor="b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</a:t>
            </a:r>
            <a:b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ubTitle" idx="1"/>
          </p:nvPr>
        </p:nvSpPr>
        <p:spPr>
          <a:xfrm>
            <a:off x="7489859" y="4539011"/>
            <a:ext cx="4029041" cy="313932"/>
          </a:xfrm>
        </p:spPr>
        <p:txBody>
          <a:bodyPr vert="horz" lIns="91440" tIns="45720" rIns="91440" bIns="45720" anchor="ctr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11166456" y="4336748"/>
            <a:ext cx="352444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2024/8/9</a:t>
            </a:r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10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dt" sz="half" idx="11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2024/8/9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>
            <a:solidFill>
              <a:srgbClr val="F0F0F0"/>
            </a:solidFill>
            <a:prstDash val="solid"/>
          </a:ln>
        </p:spPr>
      </p:cxnSp>
      <p:sp>
        <p:nvSpPr>
          <p:cNvPr id="8" name="Freeform 8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F0F0F0"/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775182"/>
            <a:ext cx="12192000" cy="3386138"/>
          </a:xfrm>
          <a:prstGeom prst="rect">
            <a:avLst/>
          </a:prstGeom>
          <a:solidFill>
            <a:srgbClr val="FFFFFF"/>
          </a:solid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0" y="1775182"/>
            <a:ext cx="3746500" cy="3386138"/>
          </a:xfrm>
          <a:prstGeom prst="rect">
            <a:avLst/>
          </a:prstGeom>
          <a:blipFill>
            <a:blip r:embed="rId2"/>
            <a:srcRect/>
            <a:stretch>
              <a:fillRect t="-68519" r="-60678" b="-68519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096000" y="2868087"/>
            <a:ext cx="5410200" cy="1200329"/>
          </a:xfrm>
        </p:spPr>
        <p:txBody>
          <a:bodyPr vert="horz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idx="1"/>
          </p:nvPr>
        </p:nvSpPr>
        <p:spPr>
          <a:xfrm>
            <a:off x="6096000" y="4106516"/>
            <a:ext cx="5410200" cy="258532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52201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b="-137036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660400" y="2385539"/>
            <a:ext cx="4593771" cy="2086725"/>
          </a:xfrm>
        </p:spPr>
        <p:txBody>
          <a:bodyPr vert="horz" wrap="square" lIns="91440" tIns="45720" rIns="91440" bIns="45720" anchor="b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2024/8/9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58813" y="2240685"/>
            <a:ext cx="10860087" cy="1754326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br>
              <a:rPr/>
            </a:br>
            <a:r>
              <a:rPr lang="zh-CN" altLang="en-US" sz="72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Laravel Certificate Course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ubTitle" idx="1"/>
          </p:nvPr>
        </p:nvSpPr>
        <p:spPr>
          <a:xfrm>
            <a:off x="7489859" y="4495800"/>
            <a:ext cx="4029041" cy="18288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zh-CN" sz="1600" dirty="0">
                <a:solidFill>
                  <a:srgbClr val="FFFFFF"/>
                </a:solidFill>
                <a:latin typeface="微软雅黑"/>
                <a:ea typeface="微软雅黑"/>
              </a:rPr>
              <a:t>Akshar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IN" altLang="zh-CN" sz="1600" dirty="0" err="1">
                <a:solidFill>
                  <a:srgbClr val="FFFFFF"/>
                </a:solidFill>
                <a:latin typeface="微软雅黑"/>
                <a:ea typeface="微软雅黑"/>
              </a:rPr>
              <a:t>Thakkkar</a:t>
            </a:r>
            <a:endParaRPr lang="en-IN" altLang="zh-CN" sz="16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endParaRPr lang="en-IN" altLang="zh-CN" sz="16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zh-CN" sz="1600" dirty="0">
                <a:solidFill>
                  <a:srgbClr val="FFFFFF"/>
                </a:solidFill>
                <a:latin typeface="微软雅黑"/>
                <a:ea typeface="微软雅黑"/>
              </a:rPr>
              <a:t>23000030</a:t>
            </a: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endParaRPr lang="en-IN" altLang="zh-CN" sz="16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zh-CN" sz="1600" dirty="0">
                <a:solidFill>
                  <a:srgbClr val="FFFFFF"/>
                </a:solidFill>
                <a:latin typeface="微软雅黑"/>
                <a:ea typeface="微软雅黑"/>
              </a:rPr>
              <a:t>BCA(SY)</a:t>
            </a: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endParaRPr lang="en-IN" altLang="zh-CN" sz="16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zh-CN" sz="1600" dirty="0">
                <a:solidFill>
                  <a:srgbClr val="FFFFFF"/>
                </a:solidFill>
                <a:latin typeface="微软雅黑"/>
                <a:ea typeface="微软雅黑"/>
              </a:rPr>
              <a:t>CMP304</a:t>
            </a:r>
          </a:p>
          <a:p>
            <a:pPr marL="0" indent="0" algn="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338357" y="1250993"/>
            <a:ext cx="1292662" cy="4811574"/>
          </a:xfrm>
          <a:prstGeom prst="rect">
            <a:avLst/>
          </a:prstGeom>
          <a:noFill/>
        </p:spPr>
        <p:txBody>
          <a:bodyPr vert="eaVert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rgbClr val="FFFFFF">
                    <a:alpha val="15000"/>
                  </a:srgbClr>
                </a:solidFill>
                <a:latin typeface="Arial"/>
                <a:ea typeface="Arial"/>
              </a:rPr>
              <a:t>BUSINESS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Community and Support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400" y="2478962"/>
            <a:ext cx="1009015" cy="45719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1071512" cy="6858000"/>
            <a:chOff x="0" y="0"/>
            <a:chExt cx="11071512" cy="6858000"/>
          </a:xfrm>
        </p:grpSpPr>
        <p:grpSp>
          <p:nvGrpSpPr>
            <p:cNvPr id="4" name="Group 4"/>
            <p:cNvGrpSpPr/>
            <p:nvPr/>
          </p:nvGrpSpPr>
          <p:grpSpPr>
            <a:xfrm flipH="1">
              <a:off x="0" y="0"/>
              <a:ext cx="5297715" cy="6858000"/>
              <a:chOff x="6894285" y="0"/>
              <a:chExt cx="5297715" cy="68580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8194209" y="0"/>
                <a:ext cx="3997791" cy="6858000"/>
              </a:xfrm>
              <a:prstGeom prst="rect">
                <a:avLst/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894285" y="1130300"/>
                <a:ext cx="3997791" cy="2296773"/>
              </a:xfrm>
              <a:prstGeom prst="rect">
                <a:avLst/>
              </a:prstGeom>
              <a:blipFill>
                <a:blip r:embed="rId2"/>
                <a:stretch>
                  <a:fillRect t="-80991" b="-80101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7" name="AutoShape 7"/>
              <p:cNvSpPr/>
              <p:nvPr/>
            </p:nvSpPr>
            <p:spPr>
              <a:xfrm>
                <a:off x="6894285" y="3833444"/>
                <a:ext cx="3997791" cy="2296773"/>
              </a:xfrm>
              <a:prstGeom prst="rect">
                <a:avLst/>
              </a:prstGeom>
              <a:blipFill>
                <a:blip r:embed="rId3"/>
                <a:stretch>
                  <a:fillRect t="-6333" b="-6263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4181715" y="10573"/>
              <a:ext cx="6889797" cy="5640770"/>
              <a:chOff x="4181715" y="10573"/>
              <a:chExt cx="6889797" cy="5640770"/>
            </a:xfrm>
          </p:grpSpPr>
          <p:sp>
            <p:nvSpPr>
              <p:cNvPr id="9" name="TextBox 9"/>
              <p:cNvSpPr txBox="1"/>
              <p:nvPr/>
            </p:nvSpPr>
            <p:spPr>
              <a:xfrm flipH="1">
                <a:off x="4181715" y="10573"/>
                <a:ext cx="6889797" cy="91654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noAutofit/>
              </a:bodyPr>
              <a:lstStyle/>
              <a:p>
                <a:pPr marL="0" algn="l">
                  <a:defRPr/>
                </a:pPr>
                <a:r>
                  <a:rPr lang="zh-CN" altLang="en-US" sz="2800" b="1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Member Contributions</a:t>
                </a:r>
                <a:endParaRPr lang="en-US" sz="1100"/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6251122" y="2413878"/>
                <a:ext cx="4820390" cy="3237465"/>
                <a:chOff x="6251122" y="2304659"/>
                <a:chExt cx="4820390" cy="3237465"/>
              </a:xfrm>
            </p:grpSpPr>
            <p:grpSp>
              <p:nvGrpSpPr>
                <p:cNvPr id="11" name="Group 11"/>
                <p:cNvGrpSpPr/>
                <p:nvPr/>
              </p:nvGrpSpPr>
              <p:grpSpPr>
                <a:xfrm>
                  <a:off x="6251122" y="2304659"/>
                  <a:ext cx="4820390" cy="1491300"/>
                  <a:chOff x="6251122" y="2304659"/>
                  <a:chExt cx="4820390" cy="1491300"/>
                </a:xfrm>
              </p:grpSpPr>
              <p:sp>
                <p:nvSpPr>
                  <p:cNvPr id="12" name="TextBox 12"/>
                  <p:cNvSpPr txBox="1"/>
                  <p:nvPr/>
                </p:nvSpPr>
                <p:spPr>
                  <a:xfrm>
                    <a:off x="6251122" y="2304659"/>
                    <a:ext cx="4385922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ctr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Active Forums and Discussion</a:t>
                    </a:r>
                    <a:endParaRPr lang="en-US" sz="1100"/>
                  </a:p>
                </p:txBody>
              </p:sp>
              <p:sp>
                <p:nvSpPr>
                  <p:cNvPr id="13" name="AutoShape 13"/>
                  <p:cNvSpPr/>
                  <p:nvPr/>
                </p:nvSpPr>
                <p:spPr>
                  <a:xfrm>
                    <a:off x="6251122" y="2772602"/>
                    <a:ext cx="4820390" cy="1023357"/>
                  </a:xfrm>
                  <a:prstGeom prst="rect">
                    <a:avLst/>
                  </a:prstGeom>
                  <a:noFill/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Details on how vibrant community forums foster collaboration and knowledge sharing among developers.</a:t>
                    </a:r>
                  </a:p>
                </p:txBody>
              </p:sp>
            </p:grpSp>
            <p:grpSp>
              <p:nvGrpSpPr>
                <p:cNvPr id="14" name="Group 14"/>
                <p:cNvGrpSpPr/>
                <p:nvPr/>
              </p:nvGrpSpPr>
              <p:grpSpPr>
                <a:xfrm>
                  <a:off x="6251122" y="4085607"/>
                  <a:ext cx="4820390" cy="1456517"/>
                  <a:chOff x="6251122" y="4085607"/>
                  <a:chExt cx="4820390" cy="1456517"/>
                </a:xfrm>
              </p:grpSpPr>
              <p:sp>
                <p:nvSpPr>
                  <p:cNvPr id="15" name="TextBox 15"/>
                  <p:cNvSpPr txBox="1"/>
                  <p:nvPr/>
                </p:nvSpPr>
                <p:spPr>
                  <a:xfrm>
                    <a:off x="6251122" y="4085607"/>
                    <a:ext cx="4385922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ctr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Availability of Tutorials</a:t>
                    </a:r>
                    <a:endParaRPr lang="en-US" sz="1100"/>
                  </a:p>
                </p:txBody>
              </p:sp>
              <p:sp>
                <p:nvSpPr>
                  <p:cNvPr id="16" name="AutoShape 16"/>
                  <p:cNvSpPr/>
                  <p:nvPr/>
                </p:nvSpPr>
                <p:spPr>
                  <a:xfrm>
                    <a:off x="6251122" y="4518767"/>
                    <a:ext cx="4820390" cy="1023357"/>
                  </a:xfrm>
                  <a:prstGeom prst="rect">
                    <a:avLst/>
                  </a:prstGeom>
                  <a:noFill/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Discuss the wealth of online tutorials and resources available for learners of all levels.</a:t>
                    </a: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8030" y="-69756"/>
            <a:ext cx="10810870" cy="6165296"/>
            <a:chOff x="708030" y="-69756"/>
            <a:chExt cx="10810870" cy="6165296"/>
          </a:xfrm>
        </p:grpSpPr>
        <p:grpSp>
          <p:nvGrpSpPr>
            <p:cNvPr id="3" name="Group 3"/>
            <p:cNvGrpSpPr/>
            <p:nvPr/>
          </p:nvGrpSpPr>
          <p:grpSpPr>
            <a:xfrm>
              <a:off x="739924" y="1814155"/>
              <a:ext cx="10778976" cy="4281385"/>
              <a:chOff x="739924" y="2641121"/>
              <a:chExt cx="10778976" cy="4281385"/>
            </a:xfrm>
          </p:grpSpPr>
          <p:cxnSp>
            <p:nvCxnSpPr>
              <p:cNvPr id="4" name="Connector 4"/>
              <p:cNvCxnSpPr/>
              <p:nvPr/>
            </p:nvCxnSpPr>
            <p:spPr>
              <a:xfrm>
                <a:off x="842590" y="3157360"/>
                <a:ext cx="10645770" cy="0"/>
              </a:xfrm>
              <a:prstGeom prst="line">
                <a:avLst/>
              </a:prstGeom>
              <a:ln w="12700" cap="flat" cmpd="sng">
                <a:solidFill>
                  <a:srgbClr val="F0F0F0">
                    <a:alpha val="50000"/>
                  </a:srgbClr>
                </a:solidFill>
                <a:prstDash val="solid"/>
              </a:ln>
            </p:spPr>
          </p:cxnSp>
          <p:grpSp>
            <p:nvGrpSpPr>
              <p:cNvPr id="5" name="Group 5"/>
              <p:cNvGrpSpPr/>
              <p:nvPr/>
            </p:nvGrpSpPr>
            <p:grpSpPr>
              <a:xfrm>
                <a:off x="739924" y="2641121"/>
                <a:ext cx="4865240" cy="4281385"/>
                <a:chOff x="739924" y="2641121"/>
                <a:chExt cx="4865240" cy="4281385"/>
              </a:xfrm>
            </p:grpSpPr>
            <p:sp>
              <p:nvSpPr>
                <p:cNvPr id="6" name="AutoShape 6"/>
                <p:cNvSpPr/>
                <p:nvPr/>
              </p:nvSpPr>
              <p:spPr>
                <a:xfrm>
                  <a:off x="887412" y="5773373"/>
                  <a:ext cx="4717752" cy="1149133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Look into the documentation that covers almost every aspect of Laravel, ensuring guidance at all stages.</a:t>
                  </a:r>
                </a:p>
              </p:txBody>
            </p:sp>
            <p:sp>
              <p:nvSpPr>
                <p:cNvPr id="7" name="AutoShape 7"/>
                <p:cNvSpPr/>
                <p:nvPr/>
              </p:nvSpPr>
              <p:spPr>
                <a:xfrm>
                  <a:off x="739924" y="2641121"/>
                  <a:ext cx="4517876" cy="464331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b">
                  <a:spAutoFit/>
                </a:bodyPr>
                <a:lstStyle/>
                <a:p>
                  <a:pPr marL="0" algn="l"/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Comprehensive Guides</a:t>
                  </a:r>
                </a:p>
              </p:txBody>
            </p:sp>
            <p:sp>
              <p:nvSpPr>
                <p:cNvPr id="8" name="AutoShape 8"/>
                <p:cNvSpPr/>
                <p:nvPr/>
              </p:nvSpPr>
              <p:spPr>
                <a:xfrm>
                  <a:off x="842590" y="3417041"/>
                  <a:ext cx="4717752" cy="2162674"/>
                </a:xfrm>
                <a:prstGeom prst="rect">
                  <a:avLst/>
                </a:prstGeom>
                <a:blipFill>
                  <a:blip r:embed="rId2">
                    <a:duotone>
                      <a:schemeClr val="accent1">
                        <a:satMod val="135000"/>
                        <a:shade val="45000"/>
                      </a:schemeClr>
                      <a:prstClr val="white"/>
                    </a:duotone>
                  </a:blip>
                  <a:stretch>
                    <a:fillRect l="-5383" t="-24560" r="-8755" b="-122690"/>
                  </a:stretch>
                </a:blipFill>
                <a:ln cap="flat" cmpd="sng">
                  <a:prstDash val="solid"/>
                </a:ln>
              </p:spPr>
              <p:txBody>
                <a:bodyPr rot="0" vert="horz" wrap="square" lIns="91440" tIns="45720" rIns="91440" bIns="45720" anchor="t">
                  <a:prstTxWarp prst="textNoShape">
                    <a:avLst/>
                  </a:prstTxWarp>
                  <a:noAutofit/>
                </a:bodyPr>
                <a:lstStyle/>
                <a:p>
                  <a:pPr marL="0" algn="ctr"/>
                  <a:endParaRPr/>
                </a:p>
              </p:txBody>
            </p:sp>
            <p:cxnSp>
              <p:nvCxnSpPr>
                <p:cNvPr id="9" name="Connector 9"/>
                <p:cNvCxnSpPr/>
                <p:nvPr/>
              </p:nvCxnSpPr>
              <p:spPr>
                <a:xfrm>
                  <a:off x="842590" y="3157360"/>
                  <a:ext cx="612775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</a:ln>
              </p:spPr>
            </p:cxnSp>
          </p:grpSp>
          <p:grpSp>
            <p:nvGrpSpPr>
              <p:cNvPr id="10" name="Group 10"/>
              <p:cNvGrpSpPr/>
              <p:nvPr/>
            </p:nvGrpSpPr>
            <p:grpSpPr>
              <a:xfrm>
                <a:off x="6666588" y="2720850"/>
                <a:ext cx="4852312" cy="4201656"/>
                <a:chOff x="525840" y="2719879"/>
                <a:chExt cx="4852312" cy="4201656"/>
              </a:xfrm>
            </p:grpSpPr>
            <p:sp>
              <p:nvSpPr>
                <p:cNvPr id="11" name="AutoShape 11"/>
                <p:cNvSpPr/>
                <p:nvPr/>
              </p:nvSpPr>
              <p:spPr>
                <a:xfrm>
                  <a:off x="660400" y="5772402"/>
                  <a:ext cx="4717752" cy="1149133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Importance of keeping up with trends and best practices through community updates and official documentation.</a:t>
                  </a:r>
                </a:p>
              </p:txBody>
            </p:sp>
            <p:sp>
              <p:nvSpPr>
                <p:cNvPr id="12" name="AutoShape 12"/>
                <p:cNvSpPr/>
                <p:nvPr/>
              </p:nvSpPr>
              <p:spPr>
                <a:xfrm>
                  <a:off x="525840" y="2719879"/>
                  <a:ext cx="4517876" cy="464331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b">
                  <a:spAutoFit/>
                </a:bodyPr>
                <a:lstStyle/>
                <a:p>
                  <a:pPr marL="0" algn="l"/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Staying Updated</a:t>
                  </a:r>
                </a:p>
              </p:txBody>
            </p:sp>
            <p:sp>
              <p:nvSpPr>
                <p:cNvPr id="13" name="AutoShape 13"/>
                <p:cNvSpPr/>
                <p:nvPr/>
              </p:nvSpPr>
              <p:spPr>
                <a:xfrm>
                  <a:off x="660400" y="3416070"/>
                  <a:ext cx="4717752" cy="2162674"/>
                </a:xfrm>
                <a:prstGeom prst="rect">
                  <a:avLst/>
                </a:prstGeom>
                <a:blipFill>
                  <a:blip r:embed="rId3">
                    <a:duotone>
                      <a:schemeClr val="accent1">
                        <a:satMod val="135000"/>
                        <a:shade val="45000"/>
                      </a:schemeClr>
                      <a:prstClr val="white"/>
                    </a:duotone>
                  </a:blip>
                  <a:stretch>
                    <a:fillRect t="-168146" b="-165231"/>
                  </a:stretch>
                </a:blipFill>
                <a:ln cap="flat" cmpd="sng">
                  <a:prstDash val="solid"/>
                </a:ln>
              </p:spPr>
              <p:txBody>
                <a:bodyPr rot="0" vert="horz" wrap="square" lIns="91440" tIns="45720" rIns="91440" bIns="45720" anchor="t">
                  <a:prstTxWarp prst="textNoShape">
                    <a:avLst/>
                  </a:prstTxWarp>
                  <a:noAutofit/>
                </a:bodyPr>
                <a:lstStyle/>
                <a:p>
                  <a:pPr marL="0" algn="ctr"/>
                  <a:endParaRPr/>
                </a:p>
              </p:txBody>
            </p:sp>
            <p:cxnSp>
              <p:nvCxnSpPr>
                <p:cNvPr id="14" name="Connector 14"/>
                <p:cNvCxnSpPr/>
                <p:nvPr/>
              </p:nvCxnSpPr>
              <p:spPr>
                <a:xfrm>
                  <a:off x="660400" y="3156815"/>
                  <a:ext cx="612775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</a:ln>
              </p:spPr>
            </p:cxnSp>
          </p:grpSp>
        </p:grpSp>
        <p:sp>
          <p:nvSpPr>
            <p:cNvPr id="15" name="TextBox 15"/>
            <p:cNvSpPr txBox="1"/>
            <p:nvPr/>
          </p:nvSpPr>
          <p:spPr>
            <a:xfrm>
              <a:off x="708030" y="-69756"/>
              <a:ext cx="10810870" cy="10287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marL="0" algn="l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zh-CN" altLang="en-US" sz="2800" b="1" i="0" u="none" baseline="0">
                  <a:solidFill>
                    <a:srgbClr val="FFFFFF"/>
                  </a:solidFill>
                  <a:latin typeface="微软雅黑"/>
                  <a:ea typeface="微软雅黑"/>
                </a:rPr>
                <a:t>Documentation Access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Modern Tooling and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4294967295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14</a:t>
            </a:fld>
            <a:endParaRPr lang="zh-CN" alt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2478962"/>
            <a:ext cx="1009015" cy="45719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640732" y="0"/>
            <a:ext cx="11551268" cy="6858000"/>
            <a:chOff x="640732" y="0"/>
            <a:chExt cx="11551268" cy="6858000"/>
          </a:xfrm>
        </p:grpSpPr>
        <p:grpSp>
          <p:nvGrpSpPr>
            <p:cNvPr id="5" name="Group 5"/>
            <p:cNvGrpSpPr/>
            <p:nvPr/>
          </p:nvGrpSpPr>
          <p:grpSpPr>
            <a:xfrm>
              <a:off x="6589485" y="0"/>
              <a:ext cx="5602515" cy="6858000"/>
              <a:chOff x="6589485" y="0"/>
              <a:chExt cx="5602515" cy="6858000"/>
            </a:xfrm>
          </p:grpSpPr>
          <p:sp>
            <p:nvSpPr>
              <p:cNvPr id="6" name="AutoShape 6"/>
              <p:cNvSpPr/>
              <p:nvPr/>
            </p:nvSpPr>
            <p:spPr>
              <a:xfrm>
                <a:off x="7886700" y="0"/>
                <a:ext cx="4305300" cy="6858000"/>
              </a:xfrm>
              <a:prstGeom prst="rect">
                <a:avLst/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7" name="AutoShape 7"/>
              <p:cNvSpPr/>
              <p:nvPr/>
            </p:nvSpPr>
            <p:spPr>
              <a:xfrm>
                <a:off x="6589485" y="1132227"/>
                <a:ext cx="3997791" cy="2296773"/>
              </a:xfrm>
              <a:prstGeom prst="rect">
                <a:avLst/>
              </a:prstGeom>
              <a:blipFill>
                <a:blip r:embed="rId2"/>
                <a:stretch>
                  <a:fillRect t="-66406" b="-65676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8" name="AutoShape 8"/>
              <p:cNvSpPr/>
              <p:nvPr/>
            </p:nvSpPr>
            <p:spPr>
              <a:xfrm>
                <a:off x="6589485" y="3835371"/>
                <a:ext cx="3997791" cy="2296773"/>
              </a:xfrm>
              <a:prstGeom prst="rect">
                <a:avLst/>
              </a:prstGeom>
              <a:blipFill>
                <a:blip r:embed="rId3"/>
                <a:stretch>
                  <a:fillRect l="-1084" r="-1078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640732" y="0"/>
              <a:ext cx="7245968" cy="2718729"/>
              <a:chOff x="640732" y="0"/>
              <a:chExt cx="7245968" cy="2718729"/>
            </a:xfrm>
          </p:grpSpPr>
          <p:sp>
            <p:nvSpPr>
              <p:cNvPr id="10" name="TextBox 10"/>
              <p:cNvSpPr txBox="1"/>
              <p:nvPr/>
            </p:nvSpPr>
            <p:spPr>
              <a:xfrm>
                <a:off x="640732" y="0"/>
                <a:ext cx="7245968" cy="91649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noAutofit/>
              </a:bodyPr>
              <a:lstStyle/>
              <a:p>
                <a:pPr marL="0" algn="l">
                  <a:defRPr/>
                </a:pPr>
                <a:r>
                  <a:rPr lang="zh-CN" altLang="en-US" sz="3200" b="1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Eloquent ORM</a:t>
                </a:r>
                <a:endParaRPr lang="en-US" sz="1100"/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658813" y="1244533"/>
                <a:ext cx="5308600" cy="1474196"/>
                <a:chOff x="658813" y="1244533"/>
                <a:chExt cx="5308600" cy="1474196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658813" y="1244533"/>
                  <a:ext cx="5068791" cy="1007432"/>
                  <a:chOff x="659041" y="1888168"/>
                  <a:chExt cx="4341213" cy="1007432"/>
                </a:xfrm>
              </p:grpSpPr>
              <p:cxnSp>
                <p:nvCxnSpPr>
                  <p:cNvPr id="13" name="Connector 13"/>
                  <p:cNvCxnSpPr/>
                  <p:nvPr/>
                </p:nvCxnSpPr>
                <p:spPr>
                  <a:xfrm>
                    <a:off x="774700" y="2895600"/>
                    <a:ext cx="723900" cy="0"/>
                  </a:xfrm>
                  <a:prstGeom prst="line">
                    <a:avLst/>
                  </a:prstGeom>
                  <a:ln w="47625" cap="flat" cmpd="sng">
                    <a:solidFill>
                      <a:schemeClr val="accent1"/>
                    </a:solidFill>
                    <a:prstDash val="solid"/>
                  </a:ln>
                </p:spPr>
              </p:cxnSp>
              <p:sp>
                <p:nvSpPr>
                  <p:cNvPr id="14" name="TextBox 14"/>
                  <p:cNvSpPr txBox="1"/>
                  <p:nvPr/>
                </p:nvSpPr>
                <p:spPr>
                  <a:xfrm>
                    <a:off x="659041" y="1888168"/>
                    <a:ext cx="4341213" cy="417743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Database Interactions</a:t>
                    </a:r>
                    <a:endParaRPr lang="en-US" sz="1100"/>
                  </a:p>
                </p:txBody>
              </p:sp>
            </p:grpSp>
            <p:sp>
              <p:nvSpPr>
                <p:cNvPr id="15" name="TextBox 15"/>
                <p:cNvSpPr txBox="1"/>
                <p:nvPr/>
              </p:nvSpPr>
              <p:spPr>
                <a:xfrm>
                  <a:off x="658813" y="2018537"/>
                  <a:ext cx="5308600" cy="70019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  <a:defRPr/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Understand how Eloquent ORM simplifies database operations through a fluent and expressive syntax.</a:t>
                  </a:r>
                  <a:endParaRPr lang="en-US" sz="1100"/>
                </a:p>
              </p:txBody>
            </p:sp>
          </p:grpSp>
        </p:grpSp>
      </p:grpSp>
      <p:sp>
        <p:nvSpPr>
          <p:cNvPr id="16" name="TextBox 16"/>
          <p:cNvSpPr txBox="1"/>
          <p:nvPr/>
        </p:nvSpPr>
        <p:spPr>
          <a:xfrm>
            <a:off x="658813" y="3771861"/>
            <a:ext cx="5068791" cy="4177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Relationships Management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58813" y="4545865"/>
            <a:ext cx="5308600" cy="7001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Explore how Eloquent manages relationships between different data models effortlessly.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400" y="2478962"/>
            <a:ext cx="1009015" cy="45719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1071512" cy="6858000"/>
            <a:chOff x="0" y="0"/>
            <a:chExt cx="11071512" cy="6858000"/>
          </a:xfrm>
        </p:grpSpPr>
        <p:grpSp>
          <p:nvGrpSpPr>
            <p:cNvPr id="4" name="Group 4"/>
            <p:cNvGrpSpPr/>
            <p:nvPr/>
          </p:nvGrpSpPr>
          <p:grpSpPr>
            <a:xfrm flipH="1">
              <a:off x="0" y="0"/>
              <a:ext cx="5297715" cy="6858000"/>
              <a:chOff x="6894285" y="0"/>
              <a:chExt cx="5297715" cy="68580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8194209" y="0"/>
                <a:ext cx="3997791" cy="6858000"/>
              </a:xfrm>
              <a:prstGeom prst="rect">
                <a:avLst/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894285" y="1130300"/>
                <a:ext cx="3997791" cy="2296773"/>
              </a:xfrm>
              <a:prstGeom prst="rect">
                <a:avLst/>
              </a:prstGeom>
              <a:blipFill>
                <a:blip r:embed="rId2"/>
                <a:stretch>
                  <a:fillRect t="-80991" b="-80101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7" name="AutoShape 7"/>
              <p:cNvSpPr/>
              <p:nvPr/>
            </p:nvSpPr>
            <p:spPr>
              <a:xfrm>
                <a:off x="6894285" y="3833444"/>
                <a:ext cx="3997791" cy="2296773"/>
              </a:xfrm>
              <a:prstGeom prst="rect">
                <a:avLst/>
              </a:prstGeom>
              <a:blipFill>
                <a:blip r:embed="rId3"/>
                <a:stretch>
                  <a:fillRect t="-6333" b="-6263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4181715" y="10573"/>
              <a:ext cx="6889797" cy="5640770"/>
              <a:chOff x="4181715" y="10573"/>
              <a:chExt cx="6889797" cy="5640770"/>
            </a:xfrm>
          </p:grpSpPr>
          <p:sp>
            <p:nvSpPr>
              <p:cNvPr id="9" name="TextBox 9"/>
              <p:cNvSpPr txBox="1"/>
              <p:nvPr/>
            </p:nvSpPr>
            <p:spPr>
              <a:xfrm flipH="1">
                <a:off x="4181715" y="10573"/>
                <a:ext cx="6889797" cy="91654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noAutofit/>
              </a:bodyPr>
              <a:lstStyle/>
              <a:p>
                <a:pPr marL="0" algn="l">
                  <a:defRPr/>
                </a:pPr>
                <a:r>
                  <a:rPr lang="zh-CN" altLang="en-US" sz="2800" b="1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Blade Templating Engine</a:t>
                </a:r>
                <a:endParaRPr lang="en-US" sz="1100"/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6251122" y="2413878"/>
                <a:ext cx="4820390" cy="3237465"/>
                <a:chOff x="6251122" y="2304659"/>
                <a:chExt cx="4820390" cy="3237465"/>
              </a:xfrm>
            </p:grpSpPr>
            <p:grpSp>
              <p:nvGrpSpPr>
                <p:cNvPr id="11" name="Group 11"/>
                <p:cNvGrpSpPr/>
                <p:nvPr/>
              </p:nvGrpSpPr>
              <p:grpSpPr>
                <a:xfrm>
                  <a:off x="6251122" y="2304659"/>
                  <a:ext cx="4820390" cy="1491300"/>
                  <a:chOff x="6251122" y="2304659"/>
                  <a:chExt cx="4820390" cy="1491300"/>
                </a:xfrm>
              </p:grpSpPr>
              <p:sp>
                <p:nvSpPr>
                  <p:cNvPr id="12" name="TextBox 12"/>
                  <p:cNvSpPr txBox="1"/>
                  <p:nvPr/>
                </p:nvSpPr>
                <p:spPr>
                  <a:xfrm>
                    <a:off x="6251122" y="2304659"/>
                    <a:ext cx="4385922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ctr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View Creation</a:t>
                    </a:r>
                    <a:endParaRPr lang="en-US" sz="1100"/>
                  </a:p>
                </p:txBody>
              </p:sp>
              <p:sp>
                <p:nvSpPr>
                  <p:cNvPr id="13" name="AutoShape 13"/>
                  <p:cNvSpPr/>
                  <p:nvPr/>
                </p:nvSpPr>
                <p:spPr>
                  <a:xfrm>
                    <a:off x="6251122" y="2772602"/>
                    <a:ext cx="4820390" cy="1023357"/>
                  </a:xfrm>
                  <a:prstGeom prst="rect">
                    <a:avLst/>
                  </a:prstGeom>
                  <a:noFill/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Discuss how Blade allows the creation of dynamic views and simplifies HTML structures.</a:t>
                    </a:r>
                  </a:p>
                </p:txBody>
              </p:sp>
            </p:grpSp>
            <p:grpSp>
              <p:nvGrpSpPr>
                <p:cNvPr id="14" name="Group 14"/>
                <p:cNvGrpSpPr/>
                <p:nvPr/>
              </p:nvGrpSpPr>
              <p:grpSpPr>
                <a:xfrm>
                  <a:off x="6251122" y="4085607"/>
                  <a:ext cx="4820390" cy="1456517"/>
                  <a:chOff x="6251122" y="4085607"/>
                  <a:chExt cx="4820390" cy="1456517"/>
                </a:xfrm>
              </p:grpSpPr>
              <p:sp>
                <p:nvSpPr>
                  <p:cNvPr id="15" name="TextBox 15"/>
                  <p:cNvSpPr txBox="1"/>
                  <p:nvPr/>
                </p:nvSpPr>
                <p:spPr>
                  <a:xfrm>
                    <a:off x="6251122" y="4085607"/>
                    <a:ext cx="4385922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ctr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Template Inheritance</a:t>
                    </a:r>
                    <a:endParaRPr lang="en-US" sz="1100"/>
                  </a:p>
                </p:txBody>
              </p:sp>
              <p:sp>
                <p:nvSpPr>
                  <p:cNvPr id="16" name="AutoShape 16"/>
                  <p:cNvSpPr/>
                  <p:nvPr/>
                </p:nvSpPr>
                <p:spPr>
                  <a:xfrm>
                    <a:off x="6251122" y="4518767"/>
                    <a:ext cx="4820390" cy="1023357"/>
                  </a:xfrm>
                  <a:prstGeom prst="rect">
                    <a:avLst/>
                  </a:prstGeom>
                  <a:noFill/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Explain the advantages of using template inheritance to maintain consistency across views.</a:t>
                    </a: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Significance of MVC Pattern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8030" y="-69756"/>
            <a:ext cx="10810870" cy="6165296"/>
            <a:chOff x="708030" y="-69756"/>
            <a:chExt cx="10810870" cy="6165296"/>
          </a:xfrm>
        </p:grpSpPr>
        <p:grpSp>
          <p:nvGrpSpPr>
            <p:cNvPr id="3" name="Group 3"/>
            <p:cNvGrpSpPr/>
            <p:nvPr/>
          </p:nvGrpSpPr>
          <p:grpSpPr>
            <a:xfrm>
              <a:off x="739924" y="1814155"/>
              <a:ext cx="10778976" cy="4281385"/>
              <a:chOff x="739924" y="2641121"/>
              <a:chExt cx="10778976" cy="4281385"/>
            </a:xfrm>
          </p:grpSpPr>
          <p:cxnSp>
            <p:nvCxnSpPr>
              <p:cNvPr id="4" name="Connector 4"/>
              <p:cNvCxnSpPr/>
              <p:nvPr/>
            </p:nvCxnSpPr>
            <p:spPr>
              <a:xfrm>
                <a:off x="842590" y="3157360"/>
                <a:ext cx="10645770" cy="0"/>
              </a:xfrm>
              <a:prstGeom prst="line">
                <a:avLst/>
              </a:prstGeom>
              <a:ln w="12700" cap="flat" cmpd="sng">
                <a:solidFill>
                  <a:srgbClr val="F0F0F0">
                    <a:alpha val="50000"/>
                  </a:srgbClr>
                </a:solidFill>
                <a:prstDash val="solid"/>
              </a:ln>
            </p:spPr>
          </p:cxnSp>
          <p:grpSp>
            <p:nvGrpSpPr>
              <p:cNvPr id="5" name="Group 5"/>
              <p:cNvGrpSpPr/>
              <p:nvPr/>
            </p:nvGrpSpPr>
            <p:grpSpPr>
              <a:xfrm>
                <a:off x="739924" y="2641121"/>
                <a:ext cx="4865240" cy="4281385"/>
                <a:chOff x="739924" y="2641121"/>
                <a:chExt cx="4865240" cy="4281385"/>
              </a:xfrm>
            </p:grpSpPr>
            <p:sp>
              <p:nvSpPr>
                <p:cNvPr id="6" name="AutoShape 6"/>
                <p:cNvSpPr/>
                <p:nvPr/>
              </p:nvSpPr>
              <p:spPr>
                <a:xfrm>
                  <a:off x="887412" y="5773373"/>
                  <a:ext cx="4717752" cy="1149133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Emphasize how MVC leads to better organization of code, which simplifies understanding and maintenance.</a:t>
                  </a:r>
                </a:p>
              </p:txBody>
            </p:sp>
            <p:sp>
              <p:nvSpPr>
                <p:cNvPr id="7" name="AutoShape 7"/>
                <p:cNvSpPr/>
                <p:nvPr/>
              </p:nvSpPr>
              <p:spPr>
                <a:xfrm>
                  <a:off x="739924" y="2641121"/>
                  <a:ext cx="4517876" cy="464331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b">
                  <a:spAutoFit/>
                </a:bodyPr>
                <a:lstStyle/>
                <a:p>
                  <a:pPr marL="0" algn="l"/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Clear Structure</a:t>
                  </a:r>
                </a:p>
              </p:txBody>
            </p:sp>
            <p:sp>
              <p:nvSpPr>
                <p:cNvPr id="8" name="AutoShape 8"/>
                <p:cNvSpPr/>
                <p:nvPr/>
              </p:nvSpPr>
              <p:spPr>
                <a:xfrm>
                  <a:off x="842590" y="3417041"/>
                  <a:ext cx="4717752" cy="2162674"/>
                </a:xfrm>
                <a:prstGeom prst="rect">
                  <a:avLst/>
                </a:prstGeom>
                <a:blipFill>
                  <a:blip r:embed="rId2">
                    <a:duotone>
                      <a:schemeClr val="accent1">
                        <a:satMod val="135000"/>
                        <a:shade val="45000"/>
                      </a:schemeClr>
                      <a:prstClr val="white"/>
                    </a:duotone>
                  </a:blip>
                  <a:stretch>
                    <a:fillRect l="-5383" t="-24560" r="-8755" b="-122690"/>
                  </a:stretch>
                </a:blipFill>
                <a:ln cap="flat" cmpd="sng">
                  <a:prstDash val="solid"/>
                </a:ln>
              </p:spPr>
              <p:txBody>
                <a:bodyPr rot="0" vert="horz" wrap="square" lIns="91440" tIns="45720" rIns="91440" bIns="45720" anchor="t">
                  <a:prstTxWarp prst="textNoShape">
                    <a:avLst/>
                  </a:prstTxWarp>
                  <a:noAutofit/>
                </a:bodyPr>
                <a:lstStyle/>
                <a:p>
                  <a:pPr marL="0" algn="ctr"/>
                  <a:endParaRPr/>
                </a:p>
              </p:txBody>
            </p:sp>
            <p:cxnSp>
              <p:nvCxnSpPr>
                <p:cNvPr id="9" name="Connector 9"/>
                <p:cNvCxnSpPr/>
                <p:nvPr/>
              </p:nvCxnSpPr>
              <p:spPr>
                <a:xfrm>
                  <a:off x="842590" y="3157360"/>
                  <a:ext cx="612775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</a:ln>
              </p:spPr>
            </p:cxnSp>
          </p:grpSp>
          <p:grpSp>
            <p:nvGrpSpPr>
              <p:cNvPr id="10" name="Group 10"/>
              <p:cNvGrpSpPr/>
              <p:nvPr/>
            </p:nvGrpSpPr>
            <p:grpSpPr>
              <a:xfrm>
                <a:off x="6666588" y="2720850"/>
                <a:ext cx="4852312" cy="4201656"/>
                <a:chOff x="525840" y="2719879"/>
                <a:chExt cx="4852312" cy="4201656"/>
              </a:xfrm>
            </p:grpSpPr>
            <p:sp>
              <p:nvSpPr>
                <p:cNvPr id="11" name="AutoShape 11"/>
                <p:cNvSpPr/>
                <p:nvPr/>
              </p:nvSpPr>
              <p:spPr>
                <a:xfrm>
                  <a:off x="660400" y="5772402"/>
                  <a:ext cx="4717752" cy="1149133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Describe how the separation of responsibilities allows team members to work independently on different components.</a:t>
                  </a:r>
                </a:p>
              </p:txBody>
            </p:sp>
            <p:sp>
              <p:nvSpPr>
                <p:cNvPr id="12" name="AutoShape 12"/>
                <p:cNvSpPr/>
                <p:nvPr/>
              </p:nvSpPr>
              <p:spPr>
                <a:xfrm>
                  <a:off x="525840" y="2719879"/>
                  <a:ext cx="4517876" cy="464331"/>
                </a:xfrm>
                <a:prstGeom prst="rect">
                  <a:avLst/>
                </a:prstGeom>
                <a:noFill/>
                <a:ln cap="flat" cmpd="sng">
                  <a:prstDash val="solid"/>
                </a:ln>
              </p:spPr>
              <p:txBody>
                <a:bodyPr vert="horz" wrap="square" lIns="108000" tIns="108000" rIns="108000" bIns="108000" anchor="b">
                  <a:spAutoFit/>
                </a:bodyPr>
                <a:lstStyle/>
                <a:p>
                  <a:pPr marL="0" algn="l"/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Facilitates Collaboration</a:t>
                  </a:r>
                </a:p>
              </p:txBody>
            </p:sp>
            <p:sp>
              <p:nvSpPr>
                <p:cNvPr id="13" name="AutoShape 13"/>
                <p:cNvSpPr/>
                <p:nvPr/>
              </p:nvSpPr>
              <p:spPr>
                <a:xfrm>
                  <a:off x="660400" y="3416070"/>
                  <a:ext cx="4717752" cy="2162674"/>
                </a:xfrm>
                <a:prstGeom prst="rect">
                  <a:avLst/>
                </a:prstGeom>
                <a:blipFill>
                  <a:blip r:embed="rId3">
                    <a:duotone>
                      <a:schemeClr val="accent1">
                        <a:satMod val="135000"/>
                        <a:shade val="45000"/>
                      </a:schemeClr>
                      <a:prstClr val="white"/>
                    </a:duotone>
                  </a:blip>
                  <a:stretch>
                    <a:fillRect t="-168146" b="-165231"/>
                  </a:stretch>
                </a:blipFill>
                <a:ln cap="flat" cmpd="sng">
                  <a:prstDash val="solid"/>
                </a:ln>
              </p:spPr>
              <p:txBody>
                <a:bodyPr rot="0" vert="horz" wrap="square" lIns="91440" tIns="45720" rIns="91440" bIns="45720" anchor="t">
                  <a:prstTxWarp prst="textNoShape">
                    <a:avLst/>
                  </a:prstTxWarp>
                  <a:noAutofit/>
                </a:bodyPr>
                <a:lstStyle/>
                <a:p>
                  <a:pPr marL="0" algn="ctr"/>
                  <a:endParaRPr/>
                </a:p>
              </p:txBody>
            </p:sp>
            <p:cxnSp>
              <p:nvCxnSpPr>
                <p:cNvPr id="14" name="Connector 14"/>
                <p:cNvCxnSpPr/>
                <p:nvPr/>
              </p:nvCxnSpPr>
              <p:spPr>
                <a:xfrm>
                  <a:off x="660400" y="3156815"/>
                  <a:ext cx="612775" cy="0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</a:ln>
              </p:spPr>
            </p:cxnSp>
          </p:grpSp>
        </p:grpSp>
        <p:sp>
          <p:nvSpPr>
            <p:cNvPr id="15" name="TextBox 15"/>
            <p:cNvSpPr txBox="1"/>
            <p:nvPr/>
          </p:nvSpPr>
          <p:spPr>
            <a:xfrm>
              <a:off x="708030" y="-69756"/>
              <a:ext cx="10810870" cy="10287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marL="0" algn="l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zh-CN" altLang="en-US" sz="2800" b="1" i="0" u="none" baseline="0">
                  <a:solidFill>
                    <a:srgbClr val="FFFFFF"/>
                  </a:solidFill>
                  <a:latin typeface="微软雅黑"/>
                  <a:ea typeface="微软雅黑"/>
                </a:rPr>
                <a:t>Separation of Concerns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130300"/>
            <a:ext cx="12192000" cy="4868633"/>
            <a:chOff x="0" y="0"/>
            <a:chExt cx="12192000" cy="486863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192000" cy="2761359"/>
            </a:xfrm>
            <a:prstGeom prst="rect">
              <a:avLst/>
            </a:prstGeom>
            <a:blipFill>
              <a:blip r:embed="rId2"/>
              <a:stretch>
                <a:fillRect t="-282434" b="-279849"/>
              </a:stretch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1238657" y="2107274"/>
              <a:ext cx="4411866" cy="2761359"/>
              <a:chOff x="677492" y="2093977"/>
              <a:chExt cx="4411866" cy="2761359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7492" y="2093977"/>
                <a:ext cx="4411866" cy="276135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 anchorCtr="1">
                <a:sp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935887" y="3061672"/>
                <a:ext cx="3895076" cy="825968"/>
              </a:xfrm>
              <a:prstGeom prst="rect">
                <a:avLst/>
              </a:prstGeom>
              <a:noFill/>
              <a:ln cap="flat" cmpd="sng">
                <a:prstDash val="solid"/>
              </a:ln>
            </p:spPr>
            <p:txBody>
              <a:bodyPr vert="horz" wrap="square" lIns="108000" tIns="108000" rIns="108000" bIns="10800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zh-CN" altLang="en-US" sz="1400" b="0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Explain how easily unit testing can be performed with separated MVC components for each functionality.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127180" y="2107274"/>
              <a:ext cx="4411866" cy="2761359"/>
              <a:chOff x="677492" y="2093977"/>
              <a:chExt cx="4411866" cy="2761359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77492" y="2093977"/>
                <a:ext cx="4411866" cy="2761359"/>
              </a:xfrm>
              <a:prstGeom prst="roundRect">
                <a:avLst>
                  <a:gd name="adj" fmla="val 0"/>
                </a:avLst>
              </a:prstGeom>
              <a:solidFill>
                <a:srgbClr val="F0F0F0"/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 anchorCtr="1">
                <a:sp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935887" y="3029195"/>
                <a:ext cx="3895076" cy="1795464"/>
              </a:xfrm>
              <a:prstGeom prst="rect">
                <a:avLst/>
              </a:prstGeom>
              <a:noFill/>
              <a:ln cap="flat" cmpd="sng">
                <a:prstDash val="solid"/>
              </a:ln>
            </p:spPr>
            <p:txBody>
              <a:bodyPr vert="horz" wrap="square" lIns="108000" tIns="108000" rIns="108000" bIns="10800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zh-CN" altLang="en-US" sz="1400" b="0" i="0" u="none" baseline="0">
                    <a:solidFill>
                      <a:srgbClr val="2F2F2F"/>
                    </a:solidFill>
                    <a:latin typeface="微软雅黑"/>
                    <a:ea typeface="微软雅黑"/>
                  </a:rPr>
                  <a:t>Discuss the significance of testing in maintaining high-quality code and identifying issues early.</a:t>
                </a:r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866639" y="21506"/>
            <a:ext cx="9261760" cy="9164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marL="0" algn="l">
              <a:defRPr/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Testing Support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1581864" y="3648354"/>
            <a:ext cx="3404559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Unit Testing Capabilities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385575" y="3648354"/>
            <a:ext cx="3404559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Ensuring Quality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Examples of MVC in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C6EC3-03B3-416A-35AC-5DD43766E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"/>
            <a:ext cx="10363200" cy="6172200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D40F3A2-79D4-AAFA-2405-97E1D99E091A}"/>
              </a:ext>
            </a:extLst>
          </p:cNvPr>
          <p:cNvSpPr/>
          <p:nvPr/>
        </p:nvSpPr>
        <p:spPr>
          <a:xfrm>
            <a:off x="3505200" y="6477000"/>
            <a:ext cx="4876800" cy="762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3151" y="1221453"/>
            <a:ext cx="9545698" cy="5323562"/>
          </a:xfrm>
          <a:custGeom>
            <a:avLst/>
            <a:gdLst/>
            <a:ahLst/>
            <a:cxnLst/>
            <a:rect l="l" t="t" r="r" b="b"/>
            <a:pathLst>
              <a:path w="9545698" h="5323562">
                <a:moveTo>
                  <a:pt x="343874" y="0"/>
                </a:moveTo>
                <a:lnTo>
                  <a:pt x="9201824" y="0"/>
                </a:lnTo>
                <a:cubicBezTo>
                  <a:pt x="9391740" y="0"/>
                  <a:pt x="9545698" y="153958"/>
                  <a:pt x="9545698" y="343874"/>
                </a:cubicBezTo>
                <a:lnTo>
                  <a:pt x="9545698" y="5323562"/>
                </a:lnTo>
                <a:lnTo>
                  <a:pt x="0" y="5323562"/>
                </a:lnTo>
                <a:lnTo>
                  <a:pt x="0" y="343874"/>
                </a:lnTo>
                <a:cubicBezTo>
                  <a:pt x="0" y="153958"/>
                  <a:pt x="153958" y="0"/>
                  <a:pt x="34387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837690" y="1710125"/>
            <a:ext cx="3340100" cy="4834890"/>
          </a:xfrm>
          <a:custGeom>
            <a:avLst/>
            <a:gdLst/>
            <a:ahLst/>
            <a:cxnLst/>
            <a:rect l="l" t="t" r="r" b="b"/>
            <a:pathLst>
              <a:path w="3340100" h="4834890">
                <a:moveTo>
                  <a:pt x="194294" y="0"/>
                </a:moveTo>
                <a:lnTo>
                  <a:pt x="3145806" y="0"/>
                </a:lnTo>
                <a:cubicBezTo>
                  <a:pt x="3253112" y="0"/>
                  <a:pt x="3340100" y="86988"/>
                  <a:pt x="3340100" y="194294"/>
                </a:cubicBezTo>
                <a:lnTo>
                  <a:pt x="3340100" y="4834890"/>
                </a:lnTo>
                <a:lnTo>
                  <a:pt x="0" y="4834890"/>
                </a:lnTo>
                <a:lnTo>
                  <a:pt x="0" y="194294"/>
                </a:lnTo>
                <a:cubicBezTo>
                  <a:pt x="0" y="86988"/>
                  <a:pt x="86988" y="0"/>
                  <a:pt x="194294" y="0"/>
                </a:cubicBezTo>
                <a:close/>
              </a:path>
            </a:pathLst>
          </a:custGeom>
          <a:blipFill>
            <a:blip r:embed="rId2"/>
            <a:srcRect/>
            <a:stretch>
              <a:fillRect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599888" y="2976116"/>
            <a:ext cx="4846862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Eloquent ORM Entity Example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5599888" y="3687515"/>
            <a:ext cx="4846862" cy="3770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0" i="0" u="none" baseline="0">
                <a:ln/>
                <a:solidFill>
                  <a:srgbClr val="FFFFFF"/>
                </a:solidFill>
                <a:latin typeface="微软雅黑"/>
                <a:ea typeface="微软雅黑"/>
              </a:rPr>
              <a:t>Showcase a simple example of a model using Eloquent to represent and interact with database records.</a:t>
            </a:r>
            <a:endParaRPr lang="en-US" sz="1100"/>
          </a:p>
        </p:txBody>
      </p:sp>
      <p:sp>
        <p:nvSpPr>
          <p:cNvPr id="6" name="AutoShape 6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Model in Laravel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View in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63956" y="1443867"/>
            <a:ext cx="7676460" cy="4582860"/>
          </a:xfrm>
          <a:prstGeom prst="roundRect">
            <a:avLst>
              <a:gd name="adj" fmla="val 3815"/>
            </a:avLst>
          </a:prstGeom>
          <a:solidFill>
            <a:srgbClr val="FFFFFF"/>
          </a:solidFill>
          <a:ln cap="rnd"/>
          <a:effectLst>
            <a:outerShdw blurRad="254000" dist="127000" algn="ctr" rotWithShape="0">
              <a:srgbClr val="FFFFFF">
                <a:alpha val="20000"/>
                <a:lumMod val="65000"/>
              </a:srgbClr>
            </a:outerShdw>
          </a:effectLst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539116" y="4229608"/>
            <a:ext cx="6926140" cy="427763"/>
          </a:xfrm>
          <a:prstGeom prst="rect">
            <a:avLst/>
          </a:prstGeom>
          <a:noFill/>
          <a:ln cap="sq"/>
        </p:spPr>
        <p:txBody>
          <a:bodyPr vert="horz" wrap="square" lIns="91440" tIns="45720" rIns="91440" bIns="45720" rtlCol="0" anchor="b">
            <a:normAutofit/>
          </a:bodyPr>
          <a:lstStyle/>
          <a:p>
            <a:pPr marL="0" algn="ctr">
              <a:defRPr/>
            </a:pPr>
            <a:r>
              <a:rPr lang="en-US" sz="1600" b="1" i="0" u="none" baseline="0">
                <a:ln w="12700"/>
                <a:solidFill>
                  <a:srgbClr val="000000"/>
                </a:solidFill>
                <a:latin typeface="+mn-ea"/>
                <a:ea typeface="+mn-ea"/>
              </a:rPr>
              <a:t>Blade Template Example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2539116" y="4677025"/>
            <a:ext cx="6926140" cy="1024240"/>
          </a:xfrm>
          <a:prstGeom prst="rect">
            <a:avLst/>
          </a:prstGeom>
          <a:noFill/>
          <a:ln cap="sq"/>
        </p:spPr>
        <p:txBody>
          <a:bodyPr vert="horz" wrap="square" lIns="91440" tIns="45720" rIns="91440" bIns="45720" rtlCol="0" anchor="t">
            <a:norm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en-US" sz="1400" b="0" i="0" u="none" baseline="0">
                <a:ln w="12700"/>
                <a:solidFill>
                  <a:srgbClr val="000000"/>
                </a:solidFill>
                <a:latin typeface="+mn-ea"/>
                <a:ea typeface="+mn-ea"/>
              </a:rPr>
              <a:t>Present an example of a Blade template that displays user information dynamically.</a:t>
            </a:r>
            <a:endParaRPr lang="en-US" sz="1100"/>
          </a:p>
        </p:txBody>
      </p:sp>
      <p:pic>
        <p:nvPicPr>
          <p:cNvPr id="6" name="imag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7778" y="1630017"/>
            <a:ext cx="7268817" cy="24847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3" y="0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Controller in Laravel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10641361" y="4852341"/>
            <a:ext cx="877539" cy="877539"/>
          </a:xfrm>
          <a:prstGeom prst="ellipse">
            <a:avLst/>
          </a:prstGeom>
          <a:solidFill>
            <a:srgbClr val="000000">
              <a:alpha val="10000"/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4" name="Connector 4"/>
          <p:cNvCxnSpPr/>
          <p:nvPr/>
        </p:nvCxnSpPr>
        <p:spPr>
          <a:xfrm>
            <a:off x="6243840" y="2622319"/>
            <a:ext cx="1063524" cy="0"/>
          </a:xfrm>
          <a:prstGeom prst="line">
            <a:avLst/>
          </a:prstGeom>
          <a:ln w="12700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dash"/>
            <a:tailEnd type="triangle"/>
          </a:ln>
        </p:spPr>
      </p:cxnSp>
      <p:sp>
        <p:nvSpPr>
          <p:cNvPr id="5" name="TextBox 5"/>
          <p:cNvSpPr txBox="1"/>
          <p:nvPr/>
        </p:nvSpPr>
        <p:spPr>
          <a:xfrm>
            <a:off x="6096000" y="2875172"/>
            <a:ext cx="4326493" cy="10233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Provide an example of a controller that retrieves user data and passes it to a view for rendering.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1059543" y="1589317"/>
            <a:ext cx="4544783" cy="4544783"/>
          </a:xfrm>
          <a:prstGeom prst="ellipse">
            <a:avLst/>
          </a:prstGeom>
          <a:blipFill>
            <a:blip r:embed="rId2"/>
            <a:srcRect/>
            <a:stretch>
              <a:fillRect l="-22735" r="-22609"/>
            </a:stretch>
          </a:blip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6089650" y="1826607"/>
            <a:ext cx="4326493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Controller Class Example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658813" y="2234097"/>
            <a:ext cx="6692900" cy="1882567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rgbClr val="FFFFFF"/>
                </a:solidFill>
                <a:latin typeface="Arial"/>
                <a:ea typeface="Arial"/>
              </a:rPr>
              <a:t>Thank you for 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accent2"/>
                </a:solidFill>
                <a:latin typeface="Arial"/>
                <a:ea typeface="Arial"/>
              </a:rPr>
              <a:t>watching.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294967295"/>
          </p:nvPr>
        </p:nvSpPr>
        <p:spPr>
          <a:xfrm>
            <a:off x="724694" y="4426542"/>
            <a:ext cx="5175248" cy="296271"/>
          </a:xfrm>
        </p:spPr>
        <p:txBody>
          <a:bodyPr vert="horz" lIns="91440" tIns="45720" rIns="91440" bIns="45720" anchor="b">
            <a:normAutofit fontScale="47500" lnSpcReduction="20000"/>
          </a:bodyPr>
          <a:lstStyle/>
          <a:p>
            <a:pPr marL="0" indent="0" algn="l">
              <a:lnSpc>
                <a:spcPct val="72000"/>
              </a:lnSpc>
              <a:spcBef>
                <a:spcPts val="1000"/>
              </a:spcBef>
              <a:buNone/>
            </a:pPr>
            <a:r>
              <a:rPr lang="zh-CN" altLang="en-US" sz="444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Reporter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12192000" cy="5707187"/>
            <a:chOff x="0" y="1"/>
            <a:chExt cx="12192000" cy="570718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"/>
              <a:ext cx="12192000" cy="2852770"/>
              <a:chOff x="0" y="1"/>
              <a:chExt cx="12192000" cy="2852770"/>
            </a:xfrm>
          </p:grpSpPr>
          <p:sp>
            <p:nvSpPr>
              <p:cNvPr id="4" name="AutoShape 4"/>
              <p:cNvSpPr/>
              <p:nvPr/>
            </p:nvSpPr>
            <p:spPr>
              <a:xfrm>
                <a:off x="0" y="1"/>
                <a:ext cx="12192000" cy="2509227"/>
              </a:xfrm>
              <a:prstGeom prst="rect">
                <a:avLst/>
              </a:prstGeom>
              <a:solidFill>
                <a:schemeClr val="accent1"/>
              </a:solidFill>
              <a:ln cap="flat" cmpd="sng">
                <a:prstDash val="solid"/>
              </a:ln>
            </p:spPr>
            <p:txBody>
              <a:bodyPr rot="0" vert="horz" wrap="square" lIns="91440" tIns="45720" rIns="91440" bIns="45720" anchor="t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" name="AutoShape 5"/>
              <p:cNvSpPr/>
              <p:nvPr/>
            </p:nvSpPr>
            <p:spPr>
              <a:xfrm>
                <a:off x="0" y="1"/>
                <a:ext cx="12192000" cy="2509227"/>
              </a:xfrm>
              <a:prstGeom prst="rect">
                <a:avLst/>
              </a:prstGeom>
              <a:blipFill>
                <a:blip r:embed="rId2">
                  <a:alphaModFix amt="50000"/>
                </a:blip>
                <a:srcRect/>
                <a:stretch>
                  <a:fillRect t="-275311" b="-272538"/>
                </a:stretch>
              </a:blipFill>
              <a:ln cap="flat" cmpd="sng">
                <a:prstDash val="solid"/>
              </a:ln>
            </p:spPr>
            <p:txBody>
              <a:bodyPr rot="0" vert="horz" wrap="square" lIns="91440" tIns="45720" rIns="91440" bIns="45720" anchor="t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60400" y="1614727"/>
                <a:ext cx="8352971" cy="1238044"/>
              </a:xfrm>
              <a:prstGeom prst="rect">
                <a:avLst/>
              </a:prstGeom>
              <a:noFill/>
              <a:ln cap="flat" cmpd="sng">
                <a:prstDash val="solid"/>
              </a:ln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algn="l"/>
                <a:r>
                  <a:rPr lang="en-US" sz="9600" b="1" i="0" u="none" baseline="0">
                    <a:solidFill>
                      <a:srgbClr val="FFFFFF"/>
                    </a:solidFill>
                    <a:latin typeface="Arial"/>
                    <a:ea typeface="Arial"/>
                  </a:rPr>
                  <a:t>CONTENTS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704182" y="2897755"/>
              <a:ext cx="11229991" cy="2809433"/>
              <a:chOff x="704182" y="2897755"/>
              <a:chExt cx="11229991" cy="2809433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750830" y="2897755"/>
                <a:ext cx="2937527" cy="911448"/>
                <a:chOff x="2452630" y="2903961"/>
                <a:chExt cx="2937527" cy="911448"/>
              </a:xfrm>
            </p:grpSpPr>
            <p:sp>
              <p:nvSpPr>
                <p:cNvPr id="9" name="TextBox 9"/>
                <p:cNvSpPr txBox="1"/>
                <p:nvPr/>
              </p:nvSpPr>
              <p:spPr>
                <a:xfrm>
                  <a:off x="2452630" y="2903961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01-</a:t>
                  </a:r>
                  <a:endParaRPr lang="en-US" sz="1100"/>
                </a:p>
              </p:txBody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2463781" y="3446077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Introduction to the Course</a:t>
                  </a:r>
                  <a:endParaRPr lang="en-US" sz="1100"/>
                </a:p>
              </p:txBody>
            </p:sp>
          </p:grpSp>
          <p:grpSp>
            <p:nvGrpSpPr>
              <p:cNvPr id="11" name="Group 11"/>
              <p:cNvGrpSpPr/>
              <p:nvPr/>
            </p:nvGrpSpPr>
            <p:grpSpPr>
              <a:xfrm>
                <a:off x="4834873" y="2897755"/>
                <a:ext cx="2937527" cy="911448"/>
                <a:chOff x="2452630" y="4632490"/>
                <a:chExt cx="2937527" cy="911448"/>
              </a:xfrm>
            </p:grpSpPr>
            <p:sp>
              <p:nvSpPr>
                <p:cNvPr id="12" name="TextBox 12"/>
                <p:cNvSpPr txBox="1"/>
                <p:nvPr/>
              </p:nvSpPr>
              <p:spPr>
                <a:xfrm>
                  <a:off x="2452630" y="4632490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02-</a:t>
                  </a:r>
                  <a:endParaRPr lang="en-US" sz="1100"/>
                </a:p>
              </p:txBody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2463781" y="5174606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Advantages of Laravel</a:t>
                  </a:r>
                  <a:endParaRPr lang="en-US" sz="1100"/>
                </a:p>
              </p:txBody>
            </p:sp>
          </p:grpSp>
          <p:grpSp>
            <p:nvGrpSpPr>
              <p:cNvPr id="14" name="Group 14"/>
              <p:cNvGrpSpPr/>
              <p:nvPr/>
            </p:nvGrpSpPr>
            <p:grpSpPr>
              <a:xfrm>
                <a:off x="8996646" y="2897755"/>
                <a:ext cx="2937527" cy="911448"/>
                <a:chOff x="2452630" y="6361018"/>
                <a:chExt cx="2937527" cy="911448"/>
              </a:xfrm>
            </p:grpSpPr>
            <p:sp>
              <p:nvSpPr>
                <p:cNvPr id="15" name="TextBox 15"/>
                <p:cNvSpPr txBox="1"/>
                <p:nvPr/>
              </p:nvSpPr>
              <p:spPr>
                <a:xfrm>
                  <a:off x="2452630" y="6361018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03-</a:t>
                  </a:r>
                  <a:endParaRPr lang="en-US" sz="1100"/>
                </a:p>
              </p:txBody>
            </p:sp>
            <p:sp>
              <p:nvSpPr>
                <p:cNvPr id="16" name="TextBox 16"/>
                <p:cNvSpPr txBox="1"/>
                <p:nvPr/>
              </p:nvSpPr>
              <p:spPr>
                <a:xfrm>
                  <a:off x="2463781" y="6903134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Community and Support</a:t>
                  </a:r>
                  <a:endParaRPr lang="en-US" sz="1100"/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704182" y="4795740"/>
                <a:ext cx="2937527" cy="911448"/>
                <a:chOff x="5786918" y="2903961"/>
                <a:chExt cx="2937527" cy="911448"/>
              </a:xfrm>
            </p:grpSpPr>
            <p:sp>
              <p:nvSpPr>
                <p:cNvPr id="18" name="TextBox 18"/>
                <p:cNvSpPr txBox="1"/>
                <p:nvPr/>
              </p:nvSpPr>
              <p:spPr>
                <a:xfrm>
                  <a:off x="5786918" y="2903961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04-</a:t>
                  </a:r>
                  <a:endParaRPr lang="en-US" sz="1100"/>
                </a:p>
              </p:txBody>
            </p:sp>
            <p:sp>
              <p:nvSpPr>
                <p:cNvPr id="19" name="TextBox 19"/>
                <p:cNvSpPr txBox="1"/>
                <p:nvPr/>
              </p:nvSpPr>
              <p:spPr>
                <a:xfrm>
                  <a:off x="5798069" y="3446077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Modern Tooling and Features</a:t>
                  </a:r>
                  <a:endParaRPr lang="en-US" sz="1100"/>
                </a:p>
              </p:txBody>
            </p:sp>
          </p:grpSp>
          <p:grpSp>
            <p:nvGrpSpPr>
              <p:cNvPr id="20" name="Group 20"/>
              <p:cNvGrpSpPr/>
              <p:nvPr/>
            </p:nvGrpSpPr>
            <p:grpSpPr>
              <a:xfrm>
                <a:off x="4834873" y="4795740"/>
                <a:ext cx="2937527" cy="911448"/>
                <a:chOff x="5786918" y="4632490"/>
                <a:chExt cx="2937527" cy="911448"/>
              </a:xfrm>
            </p:grpSpPr>
            <p:sp>
              <p:nvSpPr>
                <p:cNvPr id="21" name="TextBox 21"/>
                <p:cNvSpPr txBox="1"/>
                <p:nvPr/>
              </p:nvSpPr>
              <p:spPr>
                <a:xfrm>
                  <a:off x="5786918" y="4632490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05-</a:t>
                  </a:r>
                  <a:endParaRPr lang="en-US" sz="110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5798069" y="5174606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Significance of MVC Pattern</a:t>
                  </a:r>
                  <a:endParaRPr lang="en-US" sz="1100"/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8996646" y="4795740"/>
                <a:ext cx="2937527" cy="911448"/>
                <a:chOff x="5786918" y="6361018"/>
                <a:chExt cx="2937527" cy="911448"/>
              </a:xfrm>
            </p:grpSpPr>
            <p:sp>
              <p:nvSpPr>
                <p:cNvPr id="24" name="TextBox 24"/>
                <p:cNvSpPr txBox="1"/>
                <p:nvPr/>
              </p:nvSpPr>
              <p:spPr>
                <a:xfrm>
                  <a:off x="5786918" y="6361018"/>
                  <a:ext cx="705642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en-US" sz="2800" b="1" i="0" u="none" baseline="0">
                      <a:solidFill>
                        <a:srgbClr val="2F2F2F"/>
                      </a:solidFill>
                      <a:latin typeface="Arial"/>
                      <a:ea typeface="Arial"/>
                    </a:rPr>
                    <a:t>06-</a:t>
                  </a:r>
                  <a:endParaRPr lang="en-US" sz="110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5798069" y="6903134"/>
                  <a:ext cx="2926376" cy="36933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defRPr/>
                  </a:pPr>
                  <a:r>
                    <a:rPr lang="zh-CN" altLang="en-US" sz="1800" b="1" i="0" u="none" baseline="0">
                      <a:solidFill>
                        <a:srgbClr val="2F2F2F"/>
                      </a:solidFill>
                      <a:latin typeface="微软雅黑"/>
                      <a:ea typeface="微软雅黑"/>
                    </a:rPr>
                    <a:t>Examples of MVC in Laravel</a:t>
                  </a:r>
                  <a:endParaRPr lang="en-US" sz="1100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Introduction to the Course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13" y="-9841"/>
            <a:ext cx="10787633" cy="919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Course Objectives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1342362" y="1439899"/>
            <a:ext cx="5051225" cy="36933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Review Framework Capabilities</a:t>
            </a:r>
          </a:p>
        </p:txBody>
      </p:sp>
      <p:sp>
        <p:nvSpPr>
          <p:cNvPr id="4" name="Freeform 4"/>
          <p:cNvSpPr/>
          <p:nvPr/>
        </p:nvSpPr>
        <p:spPr>
          <a:xfrm>
            <a:off x="985991" y="1416496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732971" y="1416495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342362" y="4984746"/>
            <a:ext cx="5051225" cy="36933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Web Application Initialization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985991" y="4964199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0F0F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732971" y="4964198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0F0F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9" name="AutoShape 9"/>
          <p:cNvSpPr/>
          <p:nvPr/>
        </p:nvSpPr>
        <p:spPr>
          <a:xfrm flipH="1">
            <a:off x="6633029" y="0"/>
            <a:ext cx="5558971" cy="6857999"/>
          </a:xfrm>
          <a:prstGeom prst="round2DiagRect">
            <a:avLst>
              <a:gd name="adj1" fmla="val 0"/>
              <a:gd name="adj2" fmla="val 0"/>
            </a:avLst>
          </a:prstGeom>
          <a:blipFill>
            <a:blip r:embed="rId2"/>
            <a:srcRect/>
            <a:tile tx="0" ty="0" sx="59000" sy="94000" algn="r"/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1342362" y="3245612"/>
            <a:ext cx="5051225" cy="36933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MVC Concept Introduction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985991" y="3247188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0F0F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732971" y="3247187"/>
            <a:ext cx="168682" cy="334664"/>
          </a:xfrm>
          <a:custGeom>
            <a:avLst/>
            <a:gdLst/>
            <a:ahLst/>
            <a:cxnLst/>
            <a:rect l="l" t="t" r="r" b="b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solidFill>
            <a:srgbClr val="F0F0F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1342363" y="1920636"/>
            <a:ext cx="5051224" cy="102701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FFFFFF"/>
                </a:solidFill>
                <a:latin typeface="+mn-ea"/>
                <a:ea typeface="+mn-ea"/>
              </a:rPr>
              <a:t>Understand the core functionalities and features that Laravel provides for web development.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342362" y="3726349"/>
            <a:ext cx="5051224" cy="102701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FFFFFF"/>
                </a:solidFill>
                <a:latin typeface="+mn-ea"/>
                <a:ea typeface="+mn-ea"/>
              </a:rPr>
              <a:t>Get acquainted with the Model-View-Controller architecture and how it organizes code effectively.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342362" y="5432004"/>
            <a:ext cx="5051224" cy="102701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FFFFFF"/>
                </a:solidFill>
                <a:latin typeface="+mn-ea"/>
                <a:ea typeface="+mn-ea"/>
              </a:rPr>
              <a:t>Learn how to set up a new Laravel project and get your development environment ready.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4294967295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6</a:t>
            </a:fld>
            <a:endParaRPr lang="zh-CN" alt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2478962"/>
            <a:ext cx="1009015" cy="45719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640732" y="0"/>
            <a:ext cx="11551268" cy="6858000"/>
            <a:chOff x="640732" y="0"/>
            <a:chExt cx="11551268" cy="6858000"/>
          </a:xfrm>
        </p:grpSpPr>
        <p:grpSp>
          <p:nvGrpSpPr>
            <p:cNvPr id="5" name="Group 5"/>
            <p:cNvGrpSpPr/>
            <p:nvPr/>
          </p:nvGrpSpPr>
          <p:grpSpPr>
            <a:xfrm>
              <a:off x="6589485" y="0"/>
              <a:ext cx="5602515" cy="6858000"/>
              <a:chOff x="6589485" y="0"/>
              <a:chExt cx="5602515" cy="6858000"/>
            </a:xfrm>
          </p:grpSpPr>
          <p:sp>
            <p:nvSpPr>
              <p:cNvPr id="6" name="AutoShape 6"/>
              <p:cNvSpPr/>
              <p:nvPr/>
            </p:nvSpPr>
            <p:spPr>
              <a:xfrm>
                <a:off x="7886700" y="0"/>
                <a:ext cx="4305300" cy="6858000"/>
              </a:xfrm>
              <a:prstGeom prst="rect">
                <a:avLst/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7" name="AutoShape 7"/>
              <p:cNvSpPr/>
              <p:nvPr/>
            </p:nvSpPr>
            <p:spPr>
              <a:xfrm>
                <a:off x="6589485" y="1132227"/>
                <a:ext cx="3997791" cy="2296773"/>
              </a:xfrm>
              <a:prstGeom prst="rect">
                <a:avLst/>
              </a:prstGeom>
              <a:blipFill>
                <a:blip r:embed="rId2"/>
                <a:stretch>
                  <a:fillRect t="-66406" b="-65676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8" name="AutoShape 8"/>
              <p:cNvSpPr/>
              <p:nvPr/>
            </p:nvSpPr>
            <p:spPr>
              <a:xfrm>
                <a:off x="6589485" y="3835371"/>
                <a:ext cx="3997791" cy="2296773"/>
              </a:xfrm>
              <a:prstGeom prst="rect">
                <a:avLst/>
              </a:prstGeom>
              <a:blipFill>
                <a:blip r:embed="rId3"/>
                <a:stretch>
                  <a:fillRect l="-1084" r="-1078"/>
                </a:stretch>
              </a:blip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640732" y="0"/>
              <a:ext cx="7245968" cy="2718729"/>
              <a:chOff x="640732" y="0"/>
              <a:chExt cx="7245968" cy="2718729"/>
            </a:xfrm>
          </p:grpSpPr>
          <p:sp>
            <p:nvSpPr>
              <p:cNvPr id="10" name="TextBox 10"/>
              <p:cNvSpPr txBox="1"/>
              <p:nvPr/>
            </p:nvSpPr>
            <p:spPr>
              <a:xfrm>
                <a:off x="640732" y="0"/>
                <a:ext cx="7245968" cy="91649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noAutofit/>
              </a:bodyPr>
              <a:lstStyle/>
              <a:p>
                <a:pPr marL="0" algn="l">
                  <a:defRPr/>
                </a:pPr>
                <a:r>
                  <a:rPr lang="zh-CN" altLang="en-US" sz="3200" b="1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Basics of Laravel Framework</a:t>
                </a:r>
                <a:endParaRPr lang="en-US" sz="1100"/>
              </a:p>
            </p:txBody>
          </p:sp>
          <p:grpSp>
            <p:nvGrpSpPr>
              <p:cNvPr id="11" name="Group 11"/>
              <p:cNvGrpSpPr/>
              <p:nvPr/>
            </p:nvGrpSpPr>
            <p:grpSpPr>
              <a:xfrm>
                <a:off x="658813" y="1244533"/>
                <a:ext cx="5308600" cy="1474196"/>
                <a:chOff x="658813" y="1244533"/>
                <a:chExt cx="5308600" cy="1474196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658813" y="1244533"/>
                  <a:ext cx="5068791" cy="1007432"/>
                  <a:chOff x="659041" y="1888168"/>
                  <a:chExt cx="4341213" cy="1007432"/>
                </a:xfrm>
              </p:grpSpPr>
              <p:cxnSp>
                <p:nvCxnSpPr>
                  <p:cNvPr id="13" name="Connector 13"/>
                  <p:cNvCxnSpPr/>
                  <p:nvPr/>
                </p:nvCxnSpPr>
                <p:spPr>
                  <a:xfrm>
                    <a:off x="774700" y="2895600"/>
                    <a:ext cx="723900" cy="0"/>
                  </a:xfrm>
                  <a:prstGeom prst="line">
                    <a:avLst/>
                  </a:prstGeom>
                  <a:ln w="47625" cap="flat" cmpd="sng">
                    <a:solidFill>
                      <a:schemeClr val="accent1"/>
                    </a:solidFill>
                    <a:prstDash val="solid"/>
                  </a:ln>
                </p:spPr>
              </p:cxnSp>
              <p:sp>
                <p:nvSpPr>
                  <p:cNvPr id="14" name="TextBox 14"/>
                  <p:cNvSpPr txBox="1"/>
                  <p:nvPr/>
                </p:nvSpPr>
                <p:spPr>
                  <a:xfrm>
                    <a:off x="659041" y="1888168"/>
                    <a:ext cx="4341213" cy="417743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Overview of Key Features</a:t>
                    </a:r>
                    <a:endParaRPr lang="en-US" sz="1100"/>
                  </a:p>
                </p:txBody>
              </p:sp>
            </p:grpSp>
            <p:sp>
              <p:nvSpPr>
                <p:cNvPr id="15" name="TextBox 15"/>
                <p:cNvSpPr txBox="1"/>
                <p:nvPr/>
              </p:nvSpPr>
              <p:spPr>
                <a:xfrm>
                  <a:off x="658813" y="2018537"/>
                  <a:ext cx="5308600" cy="700192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l">
                    <a:lnSpc>
                      <a:spcPct val="150000"/>
                    </a:lnSpc>
                    <a:defRPr/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Explore essential features like routing, authentication, and session management in Laravel.</a:t>
                  </a:r>
                  <a:endParaRPr lang="en-US" sz="1100"/>
                </a:p>
              </p:txBody>
            </p:sp>
          </p:grpSp>
        </p:grpSp>
      </p:grpSp>
      <p:sp>
        <p:nvSpPr>
          <p:cNvPr id="16" name="TextBox 16"/>
          <p:cNvSpPr txBox="1"/>
          <p:nvPr/>
        </p:nvSpPr>
        <p:spPr>
          <a:xfrm>
            <a:off x="658813" y="3771861"/>
            <a:ext cx="5068791" cy="4177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Importance of Framework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58813" y="4545865"/>
            <a:ext cx="5308600" cy="7001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Understand the significance of using a framework to expedite and simplify web development processes.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0" y="3549675"/>
            <a:ext cx="5410200" cy="590931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Advantages of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9996" y="3147036"/>
            <a:ext cx="1326004" cy="132343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en-US" sz="8000" b="1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130300"/>
            <a:ext cx="12192000" cy="4868633"/>
            <a:chOff x="0" y="0"/>
            <a:chExt cx="12192000" cy="486863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192000" cy="2761359"/>
            </a:xfrm>
            <a:prstGeom prst="rect">
              <a:avLst/>
            </a:prstGeom>
            <a:blipFill>
              <a:blip r:embed="rId2"/>
              <a:stretch>
                <a:fillRect t="-282434" b="-279849"/>
              </a:stretch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1238657" y="2107274"/>
              <a:ext cx="4411866" cy="2761359"/>
              <a:chOff x="677492" y="2093977"/>
              <a:chExt cx="4411866" cy="2761359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7492" y="2093977"/>
                <a:ext cx="4411866" cy="276135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 anchorCtr="1">
                <a:sp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935887" y="3061672"/>
                <a:ext cx="3895076" cy="825968"/>
              </a:xfrm>
              <a:prstGeom prst="rect">
                <a:avLst/>
              </a:prstGeom>
              <a:noFill/>
              <a:ln cap="flat" cmpd="sng">
                <a:prstDash val="solid"/>
              </a:ln>
            </p:spPr>
            <p:txBody>
              <a:bodyPr vert="horz" wrap="square" lIns="108000" tIns="108000" rIns="108000" bIns="10800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zh-CN" altLang="en-US" sz="1400" b="0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Discuss how MVC promotes organization and maintains separation of concerns in code.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127180" y="2107274"/>
              <a:ext cx="4411866" cy="2761359"/>
              <a:chOff x="677492" y="2093977"/>
              <a:chExt cx="4411866" cy="2761359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77492" y="2093977"/>
                <a:ext cx="4411866" cy="2761359"/>
              </a:xfrm>
              <a:prstGeom prst="roundRect">
                <a:avLst>
                  <a:gd name="adj" fmla="val 0"/>
                </a:avLst>
              </a:prstGeom>
              <a:solidFill>
                <a:srgbClr val="F0F0F0"/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 anchorCtr="1">
                <a:sp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935887" y="3029195"/>
                <a:ext cx="3895076" cy="1795464"/>
              </a:xfrm>
              <a:prstGeom prst="rect">
                <a:avLst/>
              </a:prstGeom>
              <a:noFill/>
              <a:ln cap="flat" cmpd="sng">
                <a:prstDash val="solid"/>
              </a:ln>
            </p:spPr>
            <p:txBody>
              <a:bodyPr vert="horz" wrap="square" lIns="108000" tIns="108000" rIns="108000" bIns="10800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zh-CN" altLang="en-US" sz="1400" b="0" i="0" u="none" baseline="0">
                    <a:solidFill>
                      <a:srgbClr val="2F2F2F"/>
                    </a:solidFill>
                    <a:latin typeface="微软雅黑"/>
                    <a:ea typeface="微软雅黑"/>
                  </a:rPr>
                  <a:t>Highlight how a well-structured application allows for easier upgrades and maintenance.</a:t>
                </a:r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866639" y="21506"/>
            <a:ext cx="9261760" cy="9164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marL="0" algn="l">
              <a:defRPr/>
            </a:pPr>
            <a:r>
              <a:rPr lang="zh-CN" altLang="en-US" sz="2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Scalability and Maintainability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1581864" y="3648354"/>
            <a:ext cx="3404559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MVC Architecture Benefits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385575" y="3648354"/>
            <a:ext cx="3404559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Ease of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3616" y="-81443"/>
            <a:ext cx="11204768" cy="6020082"/>
            <a:chOff x="497421" y="-93018"/>
            <a:chExt cx="11204768" cy="6020082"/>
          </a:xfrm>
        </p:grpSpPr>
        <p:grpSp>
          <p:nvGrpSpPr>
            <p:cNvPr id="3" name="Group 3"/>
            <p:cNvGrpSpPr/>
            <p:nvPr/>
          </p:nvGrpSpPr>
          <p:grpSpPr>
            <a:xfrm>
              <a:off x="945468" y="4309054"/>
              <a:ext cx="10589554" cy="1618010"/>
              <a:chOff x="945468" y="4309054"/>
              <a:chExt cx="10589554" cy="1618010"/>
            </a:xfrm>
          </p:grpSpPr>
          <p:cxnSp>
            <p:nvCxnSpPr>
              <p:cNvPr id="4" name="Connector 4"/>
              <p:cNvCxnSpPr/>
              <p:nvPr/>
            </p:nvCxnSpPr>
            <p:spPr>
              <a:xfrm>
                <a:off x="1047952" y="4491156"/>
                <a:ext cx="6341045" cy="0"/>
              </a:xfrm>
              <a:prstGeom prst="line">
                <a:avLst/>
              </a:prstGeom>
              <a:ln w="6350" cap="flat" cmpd="sng">
                <a:solidFill>
                  <a:schemeClr val="accent2"/>
                </a:solidFill>
                <a:prstDash val="solid"/>
              </a:ln>
            </p:spPr>
          </p:cxnSp>
          <p:grpSp>
            <p:nvGrpSpPr>
              <p:cNvPr id="5" name="Group 5"/>
              <p:cNvGrpSpPr/>
              <p:nvPr/>
            </p:nvGrpSpPr>
            <p:grpSpPr>
              <a:xfrm>
                <a:off x="945468" y="4309054"/>
                <a:ext cx="10589554" cy="1618010"/>
                <a:chOff x="945468" y="4309054"/>
                <a:chExt cx="10589554" cy="1618010"/>
              </a:xfrm>
            </p:grpSpPr>
            <p:grpSp>
              <p:nvGrpSpPr>
                <p:cNvPr id="6" name="Group 6"/>
                <p:cNvGrpSpPr/>
                <p:nvPr/>
              </p:nvGrpSpPr>
              <p:grpSpPr>
                <a:xfrm>
                  <a:off x="945468" y="4309054"/>
                  <a:ext cx="4540931" cy="1618010"/>
                  <a:chOff x="945468" y="4309054"/>
                  <a:chExt cx="4540931" cy="1618010"/>
                </a:xfrm>
              </p:grpSpPr>
              <p:sp>
                <p:nvSpPr>
                  <p:cNvPr id="7" name="AutoShape 7"/>
                  <p:cNvSpPr/>
                  <p:nvPr/>
                </p:nvSpPr>
                <p:spPr>
                  <a:xfrm>
                    <a:off x="1047952" y="4309054"/>
                    <a:ext cx="376146" cy="364203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r>
                      <a:rPr lang="en-US" sz="1200" b="1" i="0" u="none" baseline="0">
                        <a:solidFill>
                          <a:schemeClr val="lt1"/>
                        </a:solidFill>
                        <a:latin typeface="Arial"/>
                        <a:ea typeface="Arial"/>
                      </a:rPr>
                      <a:t>01</a:t>
                    </a:r>
                  </a:p>
                </p:txBody>
              </p:sp>
              <p:sp>
                <p:nvSpPr>
                  <p:cNvPr id="8" name="TextBox 8"/>
                  <p:cNvSpPr txBox="1"/>
                  <p:nvPr/>
                </p:nvSpPr>
                <p:spPr>
                  <a:xfrm>
                    <a:off x="945469" y="4855359"/>
                    <a:ext cx="4211358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t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Use of Packages</a:t>
                    </a:r>
                    <a:endParaRPr lang="en-US" sz="1100"/>
                  </a:p>
                </p:txBody>
              </p:sp>
              <p:sp>
                <p:nvSpPr>
                  <p:cNvPr id="9" name="TextBox 9"/>
                  <p:cNvSpPr txBox="1"/>
                  <p:nvPr/>
                </p:nvSpPr>
                <p:spPr>
                  <a:xfrm>
                    <a:off x="945468" y="5224691"/>
                    <a:ext cx="4540931" cy="702373"/>
                  </a:xfrm>
                  <a:prstGeom prst="rect">
                    <a:avLst/>
                  </a:prstGeom>
                </p:spPr>
                <p:txBody>
                  <a:bodyPr vert="horz" wrap="square" lIns="90000" tIns="46800" rIns="90000" bIns="46800" rtlCol="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  <a:defRPr/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OPPOSans-R-subset120"/>
                        <a:ea typeface="OPPOSans-R-subset120"/>
                      </a:rPr>
                      <a:t>Examine the various Laravel packages available to extend functionality without starting from scratch.</a:t>
                    </a:r>
                    <a:endParaRPr lang="en-US" sz="1100"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>
                  <a:off x="7035173" y="4309054"/>
                  <a:ext cx="4499849" cy="1618010"/>
                  <a:chOff x="5967411" y="4309054"/>
                  <a:chExt cx="4499849" cy="1618010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6069895" y="4309054"/>
                    <a:ext cx="376146" cy="364203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>
                    <a:prstDash val="solid"/>
                  </a:ln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r>
                      <a:rPr lang="en-US" sz="1200" b="1" i="0" u="none" baseline="0">
                        <a:solidFill>
                          <a:schemeClr val="lt1"/>
                        </a:solidFill>
                        <a:latin typeface="Arial"/>
                        <a:ea typeface="Arial"/>
                      </a:rPr>
                      <a:t>02</a:t>
                    </a:r>
                  </a:p>
                </p:txBody>
              </p:sp>
              <p:sp>
                <p:nvSpPr>
                  <p:cNvPr id="12" name="TextBox 12"/>
                  <p:cNvSpPr txBox="1"/>
                  <p:nvPr/>
                </p:nvSpPr>
                <p:spPr>
                  <a:xfrm>
                    <a:off x="5967412" y="4855359"/>
                    <a:ext cx="4173258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 anchor="t">
                    <a:spAutoFit/>
                  </a:bodyPr>
                  <a:lstStyle/>
                  <a:p>
                    <a:pPr marL="0" algn="l">
                      <a:defRPr/>
                    </a:pPr>
                    <a:r>
                      <a:rPr lang="zh-CN" altLang="en-US" sz="1600" b="1" i="0" u="none" baseline="0">
                        <a:ln/>
                        <a:solidFill>
                          <a:srgbClr val="FFFFFF"/>
                        </a:solidFill>
                        <a:latin typeface="微软雅黑"/>
                        <a:ea typeface="微软雅黑"/>
                      </a:rPr>
                      <a:t>Leverage Existing Solutions</a:t>
                    </a:r>
                    <a:endParaRPr lang="en-US" sz="1100"/>
                  </a:p>
                </p:txBody>
              </p:sp>
              <p:sp>
                <p:nvSpPr>
                  <p:cNvPr id="13" name="TextBox 13"/>
                  <p:cNvSpPr txBox="1"/>
                  <p:nvPr/>
                </p:nvSpPr>
                <p:spPr>
                  <a:xfrm>
                    <a:off x="5967411" y="5224691"/>
                    <a:ext cx="4499849" cy="702373"/>
                  </a:xfrm>
                  <a:prstGeom prst="rect">
                    <a:avLst/>
                  </a:prstGeom>
                </p:spPr>
                <p:txBody>
                  <a:bodyPr vert="horz" wrap="square" lIns="90000" tIns="46800" rIns="90000" bIns="46800" rtlCol="0" anchor="t">
                    <a:spAutoFit/>
                  </a:bodyPr>
                  <a:lstStyle/>
                  <a:p>
                    <a:pPr marL="0" algn="l">
                      <a:lnSpc>
                        <a:spcPct val="150000"/>
                      </a:lnSpc>
                      <a:defRPr/>
                    </a:pPr>
                    <a:r>
                      <a:rPr lang="zh-CN" altLang="en-US" sz="1400" b="0" i="0" u="none" baseline="0">
                        <a:solidFill>
                          <a:srgbClr val="FFFFFF"/>
                        </a:solidFill>
                        <a:latin typeface="OPPOSans-R-subset120"/>
                        <a:ea typeface="OPPOSans-R-subset120"/>
                      </a:rPr>
                      <a:t>Explain how developers can easily integrate existing tools and solutions via packages.</a:t>
                    </a:r>
                    <a:endParaRPr lang="en-US" sz="1100"/>
                  </a:p>
                </p:txBody>
              </p:sp>
            </p:grpSp>
          </p:grpSp>
        </p:grpSp>
        <p:grpSp>
          <p:nvGrpSpPr>
            <p:cNvPr id="14" name="Group 14"/>
            <p:cNvGrpSpPr/>
            <p:nvPr/>
          </p:nvGrpSpPr>
          <p:grpSpPr>
            <a:xfrm>
              <a:off x="497421" y="-93018"/>
              <a:ext cx="11204768" cy="4228700"/>
              <a:chOff x="497421" y="-93018"/>
              <a:chExt cx="11204768" cy="4228700"/>
            </a:xfrm>
          </p:grpSpPr>
          <p:sp>
            <p:nvSpPr>
              <p:cNvPr id="15" name="AutoShape 15"/>
              <p:cNvSpPr/>
              <p:nvPr/>
            </p:nvSpPr>
            <p:spPr>
              <a:xfrm>
                <a:off x="749877" y="1340154"/>
                <a:ext cx="10952312" cy="279552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cap="flat" cmpd="sng">
                <a:prstDash val="solid"/>
              </a:ln>
            </p:spPr>
            <p:txBody>
              <a:bodyPr rot="0" vert="horz" wrap="square" lIns="91440" tIns="45720" rIns="91440" bIns="45720" anchor="t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6" name="AutoShape 16"/>
              <p:cNvSpPr/>
              <p:nvPr/>
            </p:nvSpPr>
            <p:spPr>
              <a:xfrm>
                <a:off x="497421" y="1063866"/>
                <a:ext cx="10952312" cy="2795528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4541" t="-263869" r="-17498" b="-353315"/>
                </a:stretch>
              </a:blipFill>
              <a:ln cap="flat" cmpd="sng">
                <a:prstDash val="solid"/>
              </a:ln>
            </p:spPr>
            <p:txBody>
              <a:bodyPr rot="0" vert="horz" wrap="square" lIns="91440" tIns="45720" rIns="91440" bIns="45720" anchor="t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644531" y="-93018"/>
                <a:ext cx="10658091" cy="10287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L="0" algn="l">
                  <a:lnSpc>
                    <a:spcPct val="90000"/>
                  </a:lnSpc>
                  <a:spcBef>
                    <a:spcPct val="0"/>
                  </a:spcBef>
                  <a:defRPr/>
                </a:pPr>
                <a:r>
                  <a:rPr lang="zh-CN" altLang="en-US" sz="2800" b="1" i="0" u="none" baseline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Extensive Ecosystem</a:t>
                </a:r>
                <a:endParaRPr lang="en-US" sz="11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962D9"/>
      </a:accent1>
      <a:accent2>
        <a:srgbClr val="FBA100"/>
      </a:accent2>
      <a:accent3>
        <a:srgbClr val="26C3F1"/>
      </a:accent3>
      <a:accent4>
        <a:srgbClr val="24B7DB"/>
      </a:accent4>
      <a:accent5>
        <a:srgbClr val="309AB4"/>
      </a:accent5>
      <a:accent6>
        <a:srgbClr val="3961A3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2767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OPPOSans-R-subset120</vt:lpstr>
      <vt:lpstr>Office Theme</vt:lpstr>
      <vt:lpstr> Laravel Certificate Course</vt:lpstr>
      <vt:lpstr>PowerPoint Presentation</vt:lpstr>
      <vt:lpstr>PowerPoint Presentation</vt:lpstr>
      <vt:lpstr>Introduction to the Course</vt:lpstr>
      <vt:lpstr>PowerPoint Presentation</vt:lpstr>
      <vt:lpstr>PowerPoint Presentation</vt:lpstr>
      <vt:lpstr>Advantages of Laravel</vt:lpstr>
      <vt:lpstr>PowerPoint Presentation</vt:lpstr>
      <vt:lpstr>PowerPoint Presentation</vt:lpstr>
      <vt:lpstr>Community and Support</vt:lpstr>
      <vt:lpstr>PowerPoint Presentation</vt:lpstr>
      <vt:lpstr>PowerPoint Presentation</vt:lpstr>
      <vt:lpstr>Modern Tooling and Features</vt:lpstr>
      <vt:lpstr>PowerPoint Presentation</vt:lpstr>
      <vt:lpstr>PowerPoint Presentation</vt:lpstr>
      <vt:lpstr>Significance of MVC Pattern</vt:lpstr>
      <vt:lpstr>PowerPoint Presentation</vt:lpstr>
      <vt:lpstr>PowerPoint Presentation</vt:lpstr>
      <vt:lpstr>Examples of MVC in Laravel</vt:lpstr>
      <vt:lpstr>Model in Laravel</vt:lpstr>
      <vt:lpstr>View in Laravel</vt:lpstr>
      <vt:lpstr>Controller in Laravel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Akshar Thakkar</cp:lastModifiedBy>
  <cp:revision>4</cp:revision>
  <dcterms:created xsi:type="dcterms:W3CDTF">2006-08-16T00:00:00Z</dcterms:created>
  <dcterms:modified xsi:type="dcterms:W3CDTF">2024-10-28T09:07:02Z</dcterms:modified>
</cp:coreProperties>
</file>