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1CDBEE-89D5-46DE-82D2-BFD6CE79151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AFCB29C-7177-4B8A-9255-A976A1B2372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57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DBEE-89D5-46DE-82D2-BFD6CE79151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29C-7177-4B8A-9255-A976A1B23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33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DBEE-89D5-46DE-82D2-BFD6CE79151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29C-7177-4B8A-9255-A976A1B2372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233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DBEE-89D5-46DE-82D2-BFD6CE79151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29C-7177-4B8A-9255-A976A1B2372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186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DBEE-89D5-46DE-82D2-BFD6CE79151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29C-7177-4B8A-9255-A976A1B23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661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DBEE-89D5-46DE-82D2-BFD6CE79151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29C-7177-4B8A-9255-A976A1B2372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524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DBEE-89D5-46DE-82D2-BFD6CE79151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29C-7177-4B8A-9255-A976A1B2372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611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DBEE-89D5-46DE-82D2-BFD6CE79151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29C-7177-4B8A-9255-A976A1B2372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162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DBEE-89D5-46DE-82D2-BFD6CE79151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29C-7177-4B8A-9255-A976A1B2372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05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DBEE-89D5-46DE-82D2-BFD6CE79151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29C-7177-4B8A-9255-A976A1B23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94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DBEE-89D5-46DE-82D2-BFD6CE79151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29C-7177-4B8A-9255-A976A1B2372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12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DBEE-89D5-46DE-82D2-BFD6CE79151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29C-7177-4B8A-9255-A976A1B23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83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DBEE-89D5-46DE-82D2-BFD6CE79151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29C-7177-4B8A-9255-A976A1B2372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7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DBEE-89D5-46DE-82D2-BFD6CE79151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29C-7177-4B8A-9255-A976A1B2372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6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DBEE-89D5-46DE-82D2-BFD6CE79151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29C-7177-4B8A-9255-A976A1B23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08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DBEE-89D5-46DE-82D2-BFD6CE79151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29C-7177-4B8A-9255-A976A1B2372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70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DBEE-89D5-46DE-82D2-BFD6CE79151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29C-7177-4B8A-9255-A976A1B23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79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1CDBEE-89D5-46DE-82D2-BFD6CE79151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FCB29C-7177-4B8A-9255-A976A1B23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6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C1BF0B-C4EB-FB15-2693-6ECF70351303}"/>
              </a:ext>
            </a:extLst>
          </p:cNvPr>
          <p:cNvSpPr txBox="1"/>
          <p:nvPr/>
        </p:nvSpPr>
        <p:spPr>
          <a:xfrm>
            <a:off x="865762" y="1719725"/>
            <a:ext cx="873282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/>
          </a:p>
          <a:p>
            <a:r>
              <a:rPr lang="en-IN" sz="2800"/>
              <a:t>                              </a:t>
            </a:r>
            <a:r>
              <a:rPr lang="en-IN" sz="3200" b="1" cap="none"/>
              <a:t>ML-</a:t>
            </a:r>
            <a:r>
              <a:rPr lang="en-IN" sz="3200" b="1" cap="none" err="1"/>
              <a:t>Regrssion</a:t>
            </a:r>
            <a:r>
              <a:rPr lang="en-IN" sz="3200" b="1" cap="none"/>
              <a:t>/Prediction</a:t>
            </a:r>
            <a:br>
              <a:rPr lang="en-IN" sz="3200" b="1" cap="none"/>
            </a:br>
            <a:r>
              <a:rPr lang="en-IN" sz="3200" b="1" cap="none"/>
              <a:t>                                  (Model Project)           </a:t>
            </a:r>
          </a:p>
          <a:p>
            <a:endParaRPr lang="en-IN" sz="3200" b="1"/>
          </a:p>
          <a:p>
            <a:r>
              <a:rPr lang="en-IN" sz="2000" b="1"/>
              <a:t>                                             </a:t>
            </a:r>
            <a:r>
              <a:rPr lang="en-IN" sz="2800" b="1" u="sng"/>
              <a:t>News Document Clustering </a:t>
            </a:r>
          </a:p>
          <a:p>
            <a:r>
              <a:rPr lang="en-IN" sz="2400" b="1"/>
              <a:t>                                                   {Case-study}                   </a:t>
            </a:r>
          </a:p>
          <a:p>
            <a:endParaRPr lang="en-IN" sz="2400" b="1"/>
          </a:p>
          <a:p>
            <a:endParaRPr lang="en-IN" sz="2400" b="1"/>
          </a:p>
          <a:p>
            <a:endParaRPr lang="en-IN" sz="1800" b="1"/>
          </a:p>
          <a:p>
            <a:r>
              <a:rPr lang="en-IN" sz="1800" b="1"/>
              <a:t>Author</a:t>
            </a:r>
            <a:r>
              <a:rPr lang="en-IN" sz="1800" b="1" err="1"/>
              <a:t>:Akshay</a:t>
            </a:r>
            <a:r>
              <a:rPr lang="en-IN" sz="1800" b="1"/>
              <a:t> ks</a:t>
            </a:r>
          </a:p>
          <a:p>
            <a:r>
              <a:rPr lang="en-IN" sz="1800" b="1"/>
              <a:t>Contact</a:t>
            </a:r>
            <a:r>
              <a:rPr lang="en-IN" sz="1800" b="1" err="1"/>
              <a:t>:</a:t>
            </a:r>
            <a:r>
              <a:rPr lang="en-IN" sz="1800" b="1" i="1" err="1"/>
              <a:t>akshayks.mtr@gmail.com</a:t>
            </a:r>
            <a:endParaRPr lang="en-IN" sz="1800" b="1" i="1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59C34F-266E-9828-6EA5-09892BD15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547" y="595618"/>
            <a:ext cx="4253217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0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20A77E-2BF3-F3C4-D311-440E859522BF}"/>
              </a:ext>
            </a:extLst>
          </p:cNvPr>
          <p:cNvSpPr txBox="1"/>
          <p:nvPr/>
        </p:nvSpPr>
        <p:spPr>
          <a:xfrm>
            <a:off x="771728" y="719847"/>
            <a:ext cx="1064854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/>
              <a:t>Introuduction</a:t>
            </a:r>
          </a:p>
          <a:p>
            <a:endParaRPr lang="en-IN" sz="2400" b="1" u="sng"/>
          </a:p>
          <a:p>
            <a:r>
              <a:rPr lang="en-US" sz="2400" b="1"/>
              <a:t>Objective</a:t>
            </a:r>
            <a:r>
              <a:rPr lang="en-US" sz="2400"/>
              <a:t>: -</a:t>
            </a:r>
          </a:p>
          <a:p>
            <a:r>
              <a:rPr lang="en-US" sz="2400"/>
              <a:t>                    The goal of this project is to cluster news articles based on their content.        .                   This helps improve information retrieval, recommendation systems, and .                  .                   user personalization.</a:t>
            </a:r>
          </a:p>
          <a:p>
            <a:r>
              <a:rPr lang="en-US" sz="2400" b="1"/>
              <a:t>Importance</a:t>
            </a:r>
            <a:r>
              <a:rPr lang="en-US" sz="2400"/>
              <a:t>: -</a:t>
            </a:r>
          </a:p>
          <a:p>
            <a:r>
              <a:rPr lang="en-US" sz="2400"/>
              <a:t>                        Explain how clustering groups similar articles, making it easier for users    .                       to find relevant information and enhancing the accuracy of news reco- .   .                       mmendation engines.</a:t>
            </a:r>
            <a:endParaRPr lang="en-IN" sz="2400" b="1" u="sng"/>
          </a:p>
          <a:p>
            <a:r>
              <a:rPr lang="en-IN" sz="2400" b="1" u="sng"/>
              <a:t>Dataset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/>
              <a:t>Dataset</a:t>
            </a:r>
            <a:r>
              <a:rPr lang="en-IN" sz="2400"/>
              <a:t>: 20 Newsgroup Preprocessed Dataset from Kaggle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/>
              <a:t>Description</a:t>
            </a:r>
            <a:r>
              <a:rPr lang="en-IN" sz="2400"/>
              <a:t>: The dataset contains preprocessed text articles categorized into 20 topics </a:t>
            </a:r>
          </a:p>
          <a:p>
            <a:r>
              <a:rPr lang="en-IN" sz="2400" b="1" u="sng"/>
              <a:t>Link: </a:t>
            </a:r>
            <a:r>
              <a:rPr lang="en-IN" sz="2400" b="0" i="1" u="sng">
                <a:solidFill>
                  <a:schemeClr val="accent1"/>
                </a:solidFill>
                <a:effectLst/>
                <a:latin typeface="Inter"/>
              </a:rPr>
              <a:t>https://www.kaggle.com/code/akshayksks/clustrng-q20</a:t>
            </a:r>
          </a:p>
          <a:p>
            <a:endParaRPr lang="en-IN" sz="2400" b="1" u="sng"/>
          </a:p>
          <a:p>
            <a:endParaRPr lang="en-IN" sz="2400" b="1" u="sng"/>
          </a:p>
          <a:p>
            <a:endParaRPr lang="en-IN" sz="2400" b="1" u="sng"/>
          </a:p>
        </p:txBody>
      </p:sp>
    </p:spTree>
    <p:extLst>
      <p:ext uri="{BB962C8B-B14F-4D97-AF65-F5344CB8AC3E}">
        <p14:creationId xmlns:p14="http://schemas.microsoft.com/office/powerpoint/2010/main" val="122354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03D0B3-5714-6883-7CA9-5B345ED771E8}"/>
              </a:ext>
            </a:extLst>
          </p:cNvPr>
          <p:cNvSpPr txBox="1"/>
          <p:nvPr/>
        </p:nvSpPr>
        <p:spPr>
          <a:xfrm>
            <a:off x="487680" y="640080"/>
            <a:ext cx="3911600" cy="5590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/>
              <a:t> Data Exploration</a:t>
            </a:r>
          </a:p>
          <a:p>
            <a:endParaRPr lang="en-IN" sz="3200" b="1" u="sng"/>
          </a:p>
          <a:p>
            <a:endParaRPr lang="en-IN" sz="2400" b="1" u="sng"/>
          </a:p>
          <a:p>
            <a:endParaRPr lang="en-IN" sz="2400" b="1" u="sng"/>
          </a:p>
          <a:p>
            <a:endParaRPr lang="en-IN" sz="2400" b="1" u="sng"/>
          </a:p>
          <a:p>
            <a:endParaRPr lang="en-IN" sz="2400" b="1" u="sng"/>
          </a:p>
          <a:p>
            <a:endParaRPr lang="en-IN" sz="2400" b="1" u="sng"/>
          </a:p>
          <a:p>
            <a:endParaRPr lang="en-IN" sz="2400" b="1" u="sng"/>
          </a:p>
          <a:p>
            <a:endParaRPr lang="en-IN" sz="2400" b="1" u="sng"/>
          </a:p>
          <a:p>
            <a:endParaRPr lang="en-IN" sz="2400" b="1" u="sng"/>
          </a:p>
          <a:p>
            <a:endParaRPr lang="en-IN" sz="2400" b="1" u="sng"/>
          </a:p>
          <a:p>
            <a:endParaRPr lang="en-IN" sz="2400" b="1" u="sng"/>
          </a:p>
          <a:p>
            <a:endParaRPr lang="en-IN" sz="2400" b="1" u="sng"/>
          </a:p>
          <a:p>
            <a:endParaRPr lang="en-IN" sz="2400" b="1" u="sng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436518D-A8E3-5D0F-C60D-7C2D107A9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" y="982177"/>
            <a:ext cx="1261872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Size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X rows (number of articles), with features like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Values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Handled by dropping empty fields</a:t>
            </a:r>
            <a:endParaRPr lang="en-US" altLang="en-US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 Distribution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Balanced/unbalanced across the 20 categories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Overview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20 Newsgroups Preprocessed – 20 categories of news articles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Length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Average/median word count per article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C82B3-9A7A-9680-299A-3214318A55F7}"/>
              </a:ext>
            </a:extLst>
          </p:cNvPr>
          <p:cNvSpPr txBox="1"/>
          <p:nvPr/>
        </p:nvSpPr>
        <p:spPr>
          <a:xfrm>
            <a:off x="731520" y="3429000"/>
            <a:ext cx="10739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/>
              <a:t>Preprocessing Steps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r>
              <a:rPr lang="en-US" sz="2000" b="1"/>
              <a:t>Importance</a:t>
            </a:r>
            <a:r>
              <a:rPr lang="en-US" sz="2000"/>
              <a:t>:-</a:t>
            </a:r>
          </a:p>
          <a:p>
            <a:r>
              <a:rPr lang="en-US"/>
              <a:t>                      Highlight how preprocessing helps in ensuring the text is clean and ready for feature extraction.</a:t>
            </a:r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EA7DC7-B079-C3FF-CFE4-8620B82B9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080" y="3753936"/>
            <a:ext cx="925576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normalization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lowercasing, punctuation removal, andstopwords removal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rows with missing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11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C09E14-D51E-7608-AFB9-31194814AD26}"/>
              </a:ext>
            </a:extLst>
          </p:cNvPr>
          <p:cNvSpPr txBox="1"/>
          <p:nvPr/>
        </p:nvSpPr>
        <p:spPr>
          <a:xfrm>
            <a:off x="766916" y="751344"/>
            <a:ext cx="953729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/>
              <a:t>Model Selection</a:t>
            </a:r>
          </a:p>
          <a:p>
            <a:endParaRPr lang="en-IN" sz="36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/>
              <a:t>Clustering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Other Consideration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r>
              <a:rPr lang="en-IN"/>
              <a:t>.    Optimal Clusters</a:t>
            </a:r>
          </a:p>
          <a:p>
            <a:endParaRPr lang="en-IN" b="1"/>
          </a:p>
          <a:p>
            <a:r>
              <a:rPr lang="en-IN" b="1"/>
              <a:t>   </a:t>
            </a:r>
            <a:r>
              <a:rPr lang="en-IN" sz="3200" b="1"/>
              <a:t>Result:-</a:t>
            </a:r>
          </a:p>
          <a:p>
            <a:r>
              <a:rPr lang="en-IN" sz="3200" b="1"/>
              <a:t>                </a:t>
            </a:r>
            <a:endParaRPr lang="en-IN" b="1"/>
          </a:p>
          <a:p>
            <a:endParaRPr lang="en-IN" b="1"/>
          </a:p>
          <a:p>
            <a:endParaRPr lang="en-IN" b="1"/>
          </a:p>
          <a:p>
            <a:endParaRPr lang="en-IN" b="1"/>
          </a:p>
          <a:p>
            <a:endParaRPr lang="en-IN" b="1"/>
          </a:p>
          <a:p>
            <a:endParaRPr lang="en-IN" b="1"/>
          </a:p>
          <a:p>
            <a:endParaRPr lang="en-IN" b="1"/>
          </a:p>
          <a:p>
            <a:endParaRPr lang="en-IN" b="1"/>
          </a:p>
          <a:p>
            <a:endParaRPr lang="en-IN" b="1"/>
          </a:p>
          <a:p>
            <a:endParaRPr lang="en-IN" b="1"/>
          </a:p>
          <a:p>
            <a:endParaRPr lang="en-IN" b="1"/>
          </a:p>
          <a:p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82A6264-3D52-FB7D-0B20-CFE74C38A50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03115" y="671208"/>
            <a:ext cx="11588885" cy="519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452D5A2-5E3A-E915-3B39-1A6641E74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065" y="3954302"/>
            <a:ext cx="761016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Silhouette Score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Confirms good separation between clusters.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PCA Plot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Visualizes distinct, well-formed clusters of news topics.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 Optimal Clusters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Groups similar articles effectively.</a:t>
            </a:r>
          </a:p>
        </p:txBody>
      </p:sp>
    </p:spTree>
    <p:extLst>
      <p:ext uri="{BB962C8B-B14F-4D97-AF65-F5344CB8AC3E}">
        <p14:creationId xmlns:p14="http://schemas.microsoft.com/office/powerpoint/2010/main" val="271593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86A8C-DF44-5F0B-5CD5-B2CA26894E0E}"/>
              </a:ext>
            </a:extLst>
          </p:cNvPr>
          <p:cNvSpPr txBox="1"/>
          <p:nvPr/>
        </p:nvSpPr>
        <p:spPr>
          <a:xfrm>
            <a:off x="2340077" y="2753031"/>
            <a:ext cx="70786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Kaggle link:</a:t>
            </a:r>
            <a:r>
              <a:rPr lang="en-IN" b="0" i="1" u="sng">
                <a:solidFill>
                  <a:schemeClr val="accent1"/>
                </a:solidFill>
                <a:effectLst/>
                <a:latin typeface="Inter"/>
              </a:rPr>
              <a:t>https://www.kaggle.com/code/akshayksks/clustrng-q20</a:t>
            </a:r>
          </a:p>
          <a:p>
            <a:endParaRPr lang="en-IN" i="1" u="sng">
              <a:solidFill>
                <a:schemeClr val="accent1"/>
              </a:solidFill>
              <a:latin typeface="Inter"/>
            </a:endParaRPr>
          </a:p>
          <a:p>
            <a:endParaRPr lang="en-IN" b="0" i="1" u="sng">
              <a:solidFill>
                <a:schemeClr val="accent1"/>
              </a:solidFill>
              <a:effectLst/>
              <a:latin typeface="Inter"/>
            </a:endParaRPr>
          </a:p>
          <a:p>
            <a:endParaRPr lang="en-IN" i="1" u="sng">
              <a:solidFill>
                <a:schemeClr val="accent1"/>
              </a:solidFill>
              <a:latin typeface="Inter"/>
            </a:endParaRPr>
          </a:p>
          <a:p>
            <a:endParaRPr lang="en-IN" b="0" i="1" u="sng">
              <a:solidFill>
                <a:schemeClr val="accent1"/>
              </a:solidFill>
              <a:effectLst/>
              <a:latin typeface="Inter"/>
            </a:endParaRPr>
          </a:p>
          <a:p>
            <a:endParaRPr lang="en-IN" i="1" u="sng">
              <a:solidFill>
                <a:schemeClr val="accent1"/>
              </a:solidFill>
              <a:latin typeface="Inter"/>
            </a:endParaRPr>
          </a:p>
          <a:p>
            <a:endParaRPr lang="en-IN" b="0" i="1" u="sng">
              <a:solidFill>
                <a:schemeClr val="accent1"/>
              </a:solidFill>
              <a:effectLst/>
              <a:latin typeface="Inter"/>
            </a:endParaRPr>
          </a:p>
          <a:p>
            <a:endParaRPr lang="en-IN" i="1" u="sng">
              <a:solidFill>
                <a:schemeClr val="accent1"/>
              </a:solidFill>
              <a:latin typeface="Inter"/>
            </a:endParaRPr>
          </a:p>
          <a:p>
            <a:endParaRPr lang="en-IN" b="0" i="1" u="sng">
              <a:solidFill>
                <a:schemeClr val="accent1"/>
              </a:solidFill>
              <a:effectLst/>
              <a:latin typeface="Inter"/>
            </a:endParaRPr>
          </a:p>
          <a:p>
            <a:endParaRPr lang="en-IN" i="1" u="sng">
              <a:solidFill>
                <a:schemeClr val="accent1"/>
              </a:solidFill>
              <a:latin typeface="Inter"/>
            </a:endParaRPr>
          </a:p>
          <a:p>
            <a:endParaRPr lang="en-IN" b="0" i="1" u="sng">
              <a:solidFill>
                <a:schemeClr val="accent1"/>
              </a:solidFill>
              <a:effectLst/>
              <a:latin typeface="Inter"/>
            </a:endParaRPr>
          </a:p>
          <a:p>
            <a:endParaRPr lang="en-IN" i="1" u="sng">
              <a:solidFill>
                <a:schemeClr val="accent1"/>
              </a:solidFill>
              <a:latin typeface="Inter"/>
            </a:endParaRPr>
          </a:p>
          <a:p>
            <a:endParaRPr lang="en-IN" b="0" i="1" u="sng">
              <a:solidFill>
                <a:schemeClr val="accent1"/>
              </a:solidFill>
              <a:effectLst/>
              <a:latin typeface="Inter"/>
            </a:endParaRPr>
          </a:p>
          <a:p>
            <a:endParaRPr lang="en-IN" i="1" u="sng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84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9BC99D-5321-3AEE-2739-6716C904709C}"/>
              </a:ext>
            </a:extLst>
          </p:cNvPr>
          <p:cNvSpPr txBox="1"/>
          <p:nvPr/>
        </p:nvSpPr>
        <p:spPr>
          <a:xfrm>
            <a:off x="4129548" y="3146323"/>
            <a:ext cx="3143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/>
              <a:t>THANK_YOU</a:t>
            </a:r>
          </a:p>
        </p:txBody>
      </p:sp>
    </p:spTree>
    <p:extLst>
      <p:ext uri="{BB962C8B-B14F-4D97-AF65-F5344CB8AC3E}">
        <p14:creationId xmlns:p14="http://schemas.microsoft.com/office/powerpoint/2010/main" val="3965163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405</TotalTime>
  <Words>293</Words>
  <Application>Microsoft Office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Garamond</vt:lpstr>
      <vt:lpstr>Inter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KS</dc:creator>
  <cp:lastModifiedBy>Akshay KS</cp:lastModifiedBy>
  <cp:revision>2</cp:revision>
  <dcterms:created xsi:type="dcterms:W3CDTF">2024-10-14T10:44:25Z</dcterms:created>
  <dcterms:modified xsi:type="dcterms:W3CDTF">2024-10-14T17:30:00Z</dcterms:modified>
</cp:coreProperties>
</file>