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9"/>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372447-F964-A246-9FA1-DD7710EF0C09}" type="datetimeFigureOut">
              <a:rPr lang="en-US" smtClean="0"/>
              <a:t>11/27/24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918481-C899-AE48-BC91-24A954024E28}" type="slidenum">
              <a:rPr lang="en-US" smtClean="0"/>
              <a:t>‹#›</a:t>
            </a:fld>
            <a:endParaRPr lang="en-US"/>
          </a:p>
        </p:txBody>
      </p:sp>
    </p:spTree>
    <p:extLst>
      <p:ext uri="{BB962C8B-B14F-4D97-AF65-F5344CB8AC3E}">
        <p14:creationId xmlns:p14="http://schemas.microsoft.com/office/powerpoint/2010/main" val="1173448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ED996-E39D-B838-DC4B-383E36B7E2C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58A4E9B-F852-9458-DBB6-E8526F7F48B7}"/>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A17E93A-7947-5968-2AB2-31CCE8CE9091}"/>
              </a:ext>
            </a:extLst>
          </p:cNvPr>
          <p:cNvSpPr>
            <a:spLocks noGrp="1"/>
          </p:cNvSpPr>
          <p:nvPr>
            <p:ph type="dt" sz="half" idx="10"/>
          </p:nvPr>
        </p:nvSpPr>
        <p:spPr/>
        <p:txBody>
          <a:bodyPr/>
          <a:lstStyle/>
          <a:p>
            <a:fld id="{94DAF222-F2CE-6943-8F6F-5EC07EBE1A06}" type="datetime2">
              <a:rPr lang="en-IN" smtClean="0"/>
              <a:t>Wednesday, 27 November 2024</a:t>
            </a:fld>
            <a:endParaRPr lang="en-US"/>
          </a:p>
        </p:txBody>
      </p:sp>
      <p:sp>
        <p:nvSpPr>
          <p:cNvPr id="5" name="Footer Placeholder 4">
            <a:extLst>
              <a:ext uri="{FF2B5EF4-FFF2-40B4-BE49-F238E27FC236}">
                <a16:creationId xmlns:a16="http://schemas.microsoft.com/office/drawing/2014/main" id="{F4C86E2C-0696-F8FC-45EE-AC65ECDBA5C3}"/>
              </a:ext>
            </a:extLst>
          </p:cNvPr>
          <p:cNvSpPr>
            <a:spLocks noGrp="1"/>
          </p:cNvSpPr>
          <p:nvPr>
            <p:ph type="ftr" sz="quarter" idx="11"/>
          </p:nvPr>
        </p:nvSpPr>
        <p:spPr/>
        <p:txBody>
          <a:bodyPr/>
          <a:lstStyle/>
          <a:p>
            <a:r>
              <a:rPr lang="en-US"/>
              <a:t>AE642 Paper Presentation</a:t>
            </a:r>
          </a:p>
        </p:txBody>
      </p:sp>
      <p:sp>
        <p:nvSpPr>
          <p:cNvPr id="6" name="Slide Number Placeholder 5">
            <a:extLst>
              <a:ext uri="{FF2B5EF4-FFF2-40B4-BE49-F238E27FC236}">
                <a16:creationId xmlns:a16="http://schemas.microsoft.com/office/drawing/2014/main" id="{7F4F028C-C08F-29B9-37CD-18EB63429C68}"/>
              </a:ext>
            </a:extLst>
          </p:cNvPr>
          <p:cNvSpPr>
            <a:spLocks noGrp="1"/>
          </p:cNvSpPr>
          <p:nvPr>
            <p:ph type="sldNum" sz="quarter" idx="12"/>
          </p:nvPr>
        </p:nvSpPr>
        <p:spPr/>
        <p:txBody>
          <a:bodyPr/>
          <a:lstStyle/>
          <a:p>
            <a:fld id="{E2AD03AB-87CF-C344-8B48-F815D5849A74}" type="slidenum">
              <a:rPr lang="en-US" smtClean="0"/>
              <a:t>‹#›</a:t>
            </a:fld>
            <a:endParaRPr lang="en-US"/>
          </a:p>
        </p:txBody>
      </p:sp>
    </p:spTree>
    <p:extLst>
      <p:ext uri="{BB962C8B-B14F-4D97-AF65-F5344CB8AC3E}">
        <p14:creationId xmlns:p14="http://schemas.microsoft.com/office/powerpoint/2010/main" val="12429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0023D-138B-7F87-223B-04B019DA122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EEFF074-57CF-DBE1-1E56-FE87DAC5AAA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9882ABE-491B-ECD6-DA75-CBD727B044AF}"/>
              </a:ext>
            </a:extLst>
          </p:cNvPr>
          <p:cNvSpPr>
            <a:spLocks noGrp="1"/>
          </p:cNvSpPr>
          <p:nvPr>
            <p:ph type="dt" sz="half" idx="10"/>
          </p:nvPr>
        </p:nvSpPr>
        <p:spPr/>
        <p:txBody>
          <a:bodyPr/>
          <a:lstStyle/>
          <a:p>
            <a:fld id="{55693562-6880-D146-A2ED-6A9EC980372A}" type="datetime2">
              <a:rPr lang="en-IN" smtClean="0"/>
              <a:t>Wednesday, 27 November 2024</a:t>
            </a:fld>
            <a:endParaRPr lang="en-US"/>
          </a:p>
        </p:txBody>
      </p:sp>
      <p:sp>
        <p:nvSpPr>
          <p:cNvPr id="5" name="Footer Placeholder 4">
            <a:extLst>
              <a:ext uri="{FF2B5EF4-FFF2-40B4-BE49-F238E27FC236}">
                <a16:creationId xmlns:a16="http://schemas.microsoft.com/office/drawing/2014/main" id="{2AD258E2-DC83-F7EF-8DE4-83DCFDABF74C}"/>
              </a:ext>
            </a:extLst>
          </p:cNvPr>
          <p:cNvSpPr>
            <a:spLocks noGrp="1"/>
          </p:cNvSpPr>
          <p:nvPr>
            <p:ph type="ftr" sz="quarter" idx="11"/>
          </p:nvPr>
        </p:nvSpPr>
        <p:spPr/>
        <p:txBody>
          <a:bodyPr/>
          <a:lstStyle/>
          <a:p>
            <a:r>
              <a:rPr lang="en-US"/>
              <a:t>AE642 Paper Presentation</a:t>
            </a:r>
          </a:p>
        </p:txBody>
      </p:sp>
      <p:sp>
        <p:nvSpPr>
          <p:cNvPr id="6" name="Slide Number Placeholder 5">
            <a:extLst>
              <a:ext uri="{FF2B5EF4-FFF2-40B4-BE49-F238E27FC236}">
                <a16:creationId xmlns:a16="http://schemas.microsoft.com/office/drawing/2014/main" id="{0214D407-1DCD-645E-E0A2-2AB62106910B}"/>
              </a:ext>
            </a:extLst>
          </p:cNvPr>
          <p:cNvSpPr>
            <a:spLocks noGrp="1"/>
          </p:cNvSpPr>
          <p:nvPr>
            <p:ph type="sldNum" sz="quarter" idx="12"/>
          </p:nvPr>
        </p:nvSpPr>
        <p:spPr/>
        <p:txBody>
          <a:bodyPr/>
          <a:lstStyle/>
          <a:p>
            <a:fld id="{E2AD03AB-87CF-C344-8B48-F815D5849A74}" type="slidenum">
              <a:rPr lang="en-US" smtClean="0"/>
              <a:t>‹#›</a:t>
            </a:fld>
            <a:endParaRPr lang="en-US"/>
          </a:p>
        </p:txBody>
      </p:sp>
    </p:spTree>
    <p:extLst>
      <p:ext uri="{BB962C8B-B14F-4D97-AF65-F5344CB8AC3E}">
        <p14:creationId xmlns:p14="http://schemas.microsoft.com/office/powerpoint/2010/main" val="1849652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10DB24-C552-AC28-650D-3EE59D50DDDB}"/>
              </a:ext>
            </a:extLst>
          </p:cNvPr>
          <p:cNvSpPr>
            <a:spLocks noGrp="1"/>
          </p:cNvSpPr>
          <p:nvPr>
            <p:ph type="title" orient="vert"/>
          </p:nvPr>
        </p:nvSpPr>
        <p:spPr>
          <a:xfrm>
            <a:off x="8724901"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96CEAC4-AE61-F6B7-2E0B-0424B21A0A4C}"/>
              </a:ext>
            </a:extLst>
          </p:cNvPr>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D2817DC-9A83-A92F-77AC-ABA613264A01}"/>
              </a:ext>
            </a:extLst>
          </p:cNvPr>
          <p:cNvSpPr>
            <a:spLocks noGrp="1"/>
          </p:cNvSpPr>
          <p:nvPr>
            <p:ph type="dt" sz="half" idx="10"/>
          </p:nvPr>
        </p:nvSpPr>
        <p:spPr/>
        <p:txBody>
          <a:bodyPr/>
          <a:lstStyle/>
          <a:p>
            <a:fld id="{4A69888A-C6E9-8141-9C4B-0FA0C6121DC0}" type="datetime2">
              <a:rPr lang="en-IN" smtClean="0"/>
              <a:t>Wednesday, 27 November 2024</a:t>
            </a:fld>
            <a:endParaRPr lang="en-US"/>
          </a:p>
        </p:txBody>
      </p:sp>
      <p:sp>
        <p:nvSpPr>
          <p:cNvPr id="5" name="Footer Placeholder 4">
            <a:extLst>
              <a:ext uri="{FF2B5EF4-FFF2-40B4-BE49-F238E27FC236}">
                <a16:creationId xmlns:a16="http://schemas.microsoft.com/office/drawing/2014/main" id="{6235531C-F324-7227-E033-741F2FD64CE6}"/>
              </a:ext>
            </a:extLst>
          </p:cNvPr>
          <p:cNvSpPr>
            <a:spLocks noGrp="1"/>
          </p:cNvSpPr>
          <p:nvPr>
            <p:ph type="ftr" sz="quarter" idx="11"/>
          </p:nvPr>
        </p:nvSpPr>
        <p:spPr/>
        <p:txBody>
          <a:bodyPr/>
          <a:lstStyle/>
          <a:p>
            <a:r>
              <a:rPr lang="en-US"/>
              <a:t>AE642 Paper Presentation</a:t>
            </a:r>
          </a:p>
        </p:txBody>
      </p:sp>
      <p:sp>
        <p:nvSpPr>
          <p:cNvPr id="6" name="Slide Number Placeholder 5">
            <a:extLst>
              <a:ext uri="{FF2B5EF4-FFF2-40B4-BE49-F238E27FC236}">
                <a16:creationId xmlns:a16="http://schemas.microsoft.com/office/drawing/2014/main" id="{DB8A13DA-F484-AF24-5FCF-804AE60AD810}"/>
              </a:ext>
            </a:extLst>
          </p:cNvPr>
          <p:cNvSpPr>
            <a:spLocks noGrp="1"/>
          </p:cNvSpPr>
          <p:nvPr>
            <p:ph type="sldNum" sz="quarter" idx="12"/>
          </p:nvPr>
        </p:nvSpPr>
        <p:spPr/>
        <p:txBody>
          <a:bodyPr/>
          <a:lstStyle/>
          <a:p>
            <a:fld id="{E2AD03AB-87CF-C344-8B48-F815D5849A74}" type="slidenum">
              <a:rPr lang="en-US" smtClean="0"/>
              <a:t>‹#›</a:t>
            </a:fld>
            <a:endParaRPr lang="en-US"/>
          </a:p>
        </p:txBody>
      </p:sp>
    </p:spTree>
    <p:extLst>
      <p:ext uri="{BB962C8B-B14F-4D97-AF65-F5344CB8AC3E}">
        <p14:creationId xmlns:p14="http://schemas.microsoft.com/office/powerpoint/2010/main" val="2340965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B35E3-2BFF-0F7D-ACFA-5615151406F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F2B2A52-82A2-02E7-1081-7683DF1472D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37F3E54-22E0-7FE4-FC71-A3C46FF43DC8}"/>
              </a:ext>
            </a:extLst>
          </p:cNvPr>
          <p:cNvSpPr>
            <a:spLocks noGrp="1"/>
          </p:cNvSpPr>
          <p:nvPr>
            <p:ph type="dt" sz="half" idx="10"/>
          </p:nvPr>
        </p:nvSpPr>
        <p:spPr/>
        <p:txBody>
          <a:bodyPr/>
          <a:lstStyle/>
          <a:p>
            <a:fld id="{01E6D664-60C1-314D-B829-D5DF2DABB506}" type="datetime2">
              <a:rPr lang="en-IN" smtClean="0"/>
              <a:t>Wednesday, 27 November 2024</a:t>
            </a:fld>
            <a:endParaRPr lang="en-US"/>
          </a:p>
        </p:txBody>
      </p:sp>
      <p:sp>
        <p:nvSpPr>
          <p:cNvPr id="5" name="Footer Placeholder 4">
            <a:extLst>
              <a:ext uri="{FF2B5EF4-FFF2-40B4-BE49-F238E27FC236}">
                <a16:creationId xmlns:a16="http://schemas.microsoft.com/office/drawing/2014/main" id="{EA3B2A42-5BE1-A3EA-F0D9-B721E2D27D1D}"/>
              </a:ext>
            </a:extLst>
          </p:cNvPr>
          <p:cNvSpPr>
            <a:spLocks noGrp="1"/>
          </p:cNvSpPr>
          <p:nvPr>
            <p:ph type="ftr" sz="quarter" idx="11"/>
          </p:nvPr>
        </p:nvSpPr>
        <p:spPr/>
        <p:txBody>
          <a:bodyPr/>
          <a:lstStyle/>
          <a:p>
            <a:r>
              <a:rPr lang="en-US"/>
              <a:t>AE642 Paper Presentation</a:t>
            </a:r>
          </a:p>
        </p:txBody>
      </p:sp>
      <p:sp>
        <p:nvSpPr>
          <p:cNvPr id="6" name="Slide Number Placeholder 5">
            <a:extLst>
              <a:ext uri="{FF2B5EF4-FFF2-40B4-BE49-F238E27FC236}">
                <a16:creationId xmlns:a16="http://schemas.microsoft.com/office/drawing/2014/main" id="{091E6AE0-7F35-60B7-B2BC-867FEB4DBECC}"/>
              </a:ext>
            </a:extLst>
          </p:cNvPr>
          <p:cNvSpPr>
            <a:spLocks noGrp="1"/>
          </p:cNvSpPr>
          <p:nvPr>
            <p:ph type="sldNum" sz="quarter" idx="12"/>
          </p:nvPr>
        </p:nvSpPr>
        <p:spPr/>
        <p:txBody>
          <a:bodyPr/>
          <a:lstStyle/>
          <a:p>
            <a:fld id="{E2AD03AB-87CF-C344-8B48-F815D5849A74}" type="slidenum">
              <a:rPr lang="en-US" smtClean="0"/>
              <a:t>‹#›</a:t>
            </a:fld>
            <a:endParaRPr lang="en-US"/>
          </a:p>
        </p:txBody>
      </p:sp>
    </p:spTree>
    <p:extLst>
      <p:ext uri="{BB962C8B-B14F-4D97-AF65-F5344CB8AC3E}">
        <p14:creationId xmlns:p14="http://schemas.microsoft.com/office/powerpoint/2010/main" val="178962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7848-14C4-A08A-BD9C-FBD08B44FDC1}"/>
              </a:ext>
            </a:extLst>
          </p:cNvPr>
          <p:cNvSpPr>
            <a:spLocks noGrp="1"/>
          </p:cNvSpPr>
          <p:nvPr>
            <p:ph type="title"/>
          </p:nvPr>
        </p:nvSpPr>
        <p:spPr>
          <a:xfrm>
            <a:off x="831849"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246391E-84BB-BA3A-6D0A-7F7F547635B6}"/>
              </a:ext>
            </a:extLst>
          </p:cNvPr>
          <p:cNvSpPr>
            <a:spLocks noGrp="1"/>
          </p:cNvSpPr>
          <p:nvPr>
            <p:ph type="body" idx="1"/>
          </p:nvPr>
        </p:nvSpPr>
        <p:spPr>
          <a:xfrm>
            <a:off x="831849" y="4589465"/>
            <a:ext cx="10515600" cy="1500187"/>
          </a:xfrm>
        </p:spPr>
        <p:txBody>
          <a:bodyPr/>
          <a:lstStyle>
            <a:lvl1pPr marL="0" indent="0">
              <a:buNone/>
              <a:defRPr sz="2400">
                <a:solidFill>
                  <a:schemeClr val="tx1">
                    <a:tint val="82000"/>
                  </a:schemeClr>
                </a:solidFill>
              </a:defRPr>
            </a:lvl1pPr>
            <a:lvl2pPr marL="457189" indent="0">
              <a:buNone/>
              <a:defRPr sz="2000">
                <a:solidFill>
                  <a:schemeClr val="tx1">
                    <a:tint val="82000"/>
                  </a:schemeClr>
                </a:solidFill>
              </a:defRPr>
            </a:lvl2pPr>
            <a:lvl3pPr marL="914377" indent="0">
              <a:buNone/>
              <a:defRPr sz="1800">
                <a:solidFill>
                  <a:schemeClr val="tx1">
                    <a:tint val="82000"/>
                  </a:schemeClr>
                </a:solidFill>
              </a:defRPr>
            </a:lvl3pPr>
            <a:lvl4pPr marL="1371566" indent="0">
              <a:buNone/>
              <a:defRPr sz="1600">
                <a:solidFill>
                  <a:schemeClr val="tx1">
                    <a:tint val="82000"/>
                  </a:schemeClr>
                </a:solidFill>
              </a:defRPr>
            </a:lvl4pPr>
            <a:lvl5pPr marL="1828754" indent="0">
              <a:buNone/>
              <a:defRPr sz="1600">
                <a:solidFill>
                  <a:schemeClr val="tx1">
                    <a:tint val="82000"/>
                  </a:schemeClr>
                </a:solidFill>
              </a:defRPr>
            </a:lvl5pPr>
            <a:lvl6pPr marL="2285943" indent="0">
              <a:buNone/>
              <a:defRPr sz="1600">
                <a:solidFill>
                  <a:schemeClr val="tx1">
                    <a:tint val="82000"/>
                  </a:schemeClr>
                </a:solidFill>
              </a:defRPr>
            </a:lvl6pPr>
            <a:lvl7pPr marL="2743131" indent="0">
              <a:buNone/>
              <a:defRPr sz="1600">
                <a:solidFill>
                  <a:schemeClr val="tx1">
                    <a:tint val="82000"/>
                  </a:schemeClr>
                </a:solidFill>
              </a:defRPr>
            </a:lvl7pPr>
            <a:lvl8pPr marL="3200320" indent="0">
              <a:buNone/>
              <a:defRPr sz="1600">
                <a:solidFill>
                  <a:schemeClr val="tx1">
                    <a:tint val="82000"/>
                  </a:schemeClr>
                </a:solidFill>
              </a:defRPr>
            </a:lvl8pPr>
            <a:lvl9pPr marL="3657509"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F6787B3-AC17-5609-25B5-CF712ED2B4E6}"/>
              </a:ext>
            </a:extLst>
          </p:cNvPr>
          <p:cNvSpPr>
            <a:spLocks noGrp="1"/>
          </p:cNvSpPr>
          <p:nvPr>
            <p:ph type="dt" sz="half" idx="10"/>
          </p:nvPr>
        </p:nvSpPr>
        <p:spPr/>
        <p:txBody>
          <a:bodyPr/>
          <a:lstStyle/>
          <a:p>
            <a:fld id="{53478DB4-824E-4F4D-9E0B-AA60DF4D4758}" type="datetime2">
              <a:rPr lang="en-IN" smtClean="0"/>
              <a:t>Wednesday, 27 November 2024</a:t>
            </a:fld>
            <a:endParaRPr lang="en-US"/>
          </a:p>
        </p:txBody>
      </p:sp>
      <p:sp>
        <p:nvSpPr>
          <p:cNvPr id="5" name="Footer Placeholder 4">
            <a:extLst>
              <a:ext uri="{FF2B5EF4-FFF2-40B4-BE49-F238E27FC236}">
                <a16:creationId xmlns:a16="http://schemas.microsoft.com/office/drawing/2014/main" id="{AC6C4655-6F31-3C3F-66D2-81D22A4ECEB2}"/>
              </a:ext>
            </a:extLst>
          </p:cNvPr>
          <p:cNvSpPr>
            <a:spLocks noGrp="1"/>
          </p:cNvSpPr>
          <p:nvPr>
            <p:ph type="ftr" sz="quarter" idx="11"/>
          </p:nvPr>
        </p:nvSpPr>
        <p:spPr/>
        <p:txBody>
          <a:bodyPr/>
          <a:lstStyle/>
          <a:p>
            <a:r>
              <a:rPr lang="en-US"/>
              <a:t>AE642 Paper Presentation</a:t>
            </a:r>
          </a:p>
        </p:txBody>
      </p:sp>
      <p:sp>
        <p:nvSpPr>
          <p:cNvPr id="6" name="Slide Number Placeholder 5">
            <a:extLst>
              <a:ext uri="{FF2B5EF4-FFF2-40B4-BE49-F238E27FC236}">
                <a16:creationId xmlns:a16="http://schemas.microsoft.com/office/drawing/2014/main" id="{2FDC7EDE-FD49-6574-EC4E-153A08DBDDCE}"/>
              </a:ext>
            </a:extLst>
          </p:cNvPr>
          <p:cNvSpPr>
            <a:spLocks noGrp="1"/>
          </p:cNvSpPr>
          <p:nvPr>
            <p:ph type="sldNum" sz="quarter" idx="12"/>
          </p:nvPr>
        </p:nvSpPr>
        <p:spPr/>
        <p:txBody>
          <a:bodyPr/>
          <a:lstStyle/>
          <a:p>
            <a:fld id="{E2AD03AB-87CF-C344-8B48-F815D5849A74}" type="slidenum">
              <a:rPr lang="en-US" smtClean="0"/>
              <a:t>‹#›</a:t>
            </a:fld>
            <a:endParaRPr lang="en-US"/>
          </a:p>
        </p:txBody>
      </p:sp>
    </p:spTree>
    <p:extLst>
      <p:ext uri="{BB962C8B-B14F-4D97-AF65-F5344CB8AC3E}">
        <p14:creationId xmlns:p14="http://schemas.microsoft.com/office/powerpoint/2010/main" val="86331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44BBC-E39E-A974-D202-AD746F27717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FA50E0D-7449-32BE-B773-B82FE9E76C7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C9F6CC-E335-53C1-CC2D-34A9FCFCD58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4671D93-91C3-8945-733A-CAF8AE126201}"/>
              </a:ext>
            </a:extLst>
          </p:cNvPr>
          <p:cNvSpPr>
            <a:spLocks noGrp="1"/>
          </p:cNvSpPr>
          <p:nvPr>
            <p:ph type="dt" sz="half" idx="10"/>
          </p:nvPr>
        </p:nvSpPr>
        <p:spPr/>
        <p:txBody>
          <a:bodyPr/>
          <a:lstStyle/>
          <a:p>
            <a:fld id="{C9144438-5238-8648-B47D-D51A85DA909C}" type="datetime2">
              <a:rPr lang="en-IN" smtClean="0"/>
              <a:t>Wednesday, 27 November 2024</a:t>
            </a:fld>
            <a:endParaRPr lang="en-US"/>
          </a:p>
        </p:txBody>
      </p:sp>
      <p:sp>
        <p:nvSpPr>
          <p:cNvPr id="6" name="Footer Placeholder 5">
            <a:extLst>
              <a:ext uri="{FF2B5EF4-FFF2-40B4-BE49-F238E27FC236}">
                <a16:creationId xmlns:a16="http://schemas.microsoft.com/office/drawing/2014/main" id="{7B785CBF-0D87-48B9-605A-591F9C351D46}"/>
              </a:ext>
            </a:extLst>
          </p:cNvPr>
          <p:cNvSpPr>
            <a:spLocks noGrp="1"/>
          </p:cNvSpPr>
          <p:nvPr>
            <p:ph type="ftr" sz="quarter" idx="11"/>
          </p:nvPr>
        </p:nvSpPr>
        <p:spPr/>
        <p:txBody>
          <a:bodyPr/>
          <a:lstStyle/>
          <a:p>
            <a:r>
              <a:rPr lang="en-US"/>
              <a:t>AE642 Paper Presentation</a:t>
            </a:r>
          </a:p>
        </p:txBody>
      </p:sp>
      <p:sp>
        <p:nvSpPr>
          <p:cNvPr id="7" name="Slide Number Placeholder 6">
            <a:extLst>
              <a:ext uri="{FF2B5EF4-FFF2-40B4-BE49-F238E27FC236}">
                <a16:creationId xmlns:a16="http://schemas.microsoft.com/office/drawing/2014/main" id="{349D35C3-FF4F-1FDC-16F7-B3780B22BE4E}"/>
              </a:ext>
            </a:extLst>
          </p:cNvPr>
          <p:cNvSpPr>
            <a:spLocks noGrp="1"/>
          </p:cNvSpPr>
          <p:nvPr>
            <p:ph type="sldNum" sz="quarter" idx="12"/>
          </p:nvPr>
        </p:nvSpPr>
        <p:spPr/>
        <p:txBody>
          <a:bodyPr/>
          <a:lstStyle/>
          <a:p>
            <a:fld id="{E2AD03AB-87CF-C344-8B48-F815D5849A74}" type="slidenum">
              <a:rPr lang="en-US" smtClean="0"/>
              <a:t>‹#›</a:t>
            </a:fld>
            <a:endParaRPr lang="en-US"/>
          </a:p>
        </p:txBody>
      </p:sp>
    </p:spTree>
    <p:extLst>
      <p:ext uri="{BB962C8B-B14F-4D97-AF65-F5344CB8AC3E}">
        <p14:creationId xmlns:p14="http://schemas.microsoft.com/office/powerpoint/2010/main" val="527870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A572-AA42-6A68-6FAF-4DEB61794353}"/>
              </a:ext>
            </a:extLst>
          </p:cNvPr>
          <p:cNvSpPr>
            <a:spLocks noGrp="1"/>
          </p:cNvSpPr>
          <p:nvPr>
            <p:ph type="title"/>
          </p:nvPr>
        </p:nvSpPr>
        <p:spPr>
          <a:xfrm>
            <a:off x="839788" y="365126"/>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EA1C405-4631-901D-4D45-8A03A9DF9E5E}"/>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E3B24A8-0630-BF99-74D3-E9FC0CFFCCC6}"/>
              </a:ext>
            </a:extLst>
          </p:cNvPr>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0A4EC14-1138-D7FC-A76E-792998BF3CB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769465B-ABD6-B6BD-CB8C-553EFF290462}"/>
              </a:ext>
            </a:extLst>
          </p:cNvPr>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49EA079-9FA6-6DD3-EFF4-F9F986349A4A}"/>
              </a:ext>
            </a:extLst>
          </p:cNvPr>
          <p:cNvSpPr>
            <a:spLocks noGrp="1"/>
          </p:cNvSpPr>
          <p:nvPr>
            <p:ph type="dt" sz="half" idx="10"/>
          </p:nvPr>
        </p:nvSpPr>
        <p:spPr/>
        <p:txBody>
          <a:bodyPr/>
          <a:lstStyle/>
          <a:p>
            <a:fld id="{86AD772C-EF61-6449-ADBE-6F70ACB7B9F8}" type="datetime2">
              <a:rPr lang="en-IN" smtClean="0"/>
              <a:t>Wednesday, 27 November 2024</a:t>
            </a:fld>
            <a:endParaRPr lang="en-US"/>
          </a:p>
        </p:txBody>
      </p:sp>
      <p:sp>
        <p:nvSpPr>
          <p:cNvPr id="8" name="Footer Placeholder 7">
            <a:extLst>
              <a:ext uri="{FF2B5EF4-FFF2-40B4-BE49-F238E27FC236}">
                <a16:creationId xmlns:a16="http://schemas.microsoft.com/office/drawing/2014/main" id="{B086A1F2-7E9C-43F2-E969-05BC4DFF1328}"/>
              </a:ext>
            </a:extLst>
          </p:cNvPr>
          <p:cNvSpPr>
            <a:spLocks noGrp="1"/>
          </p:cNvSpPr>
          <p:nvPr>
            <p:ph type="ftr" sz="quarter" idx="11"/>
          </p:nvPr>
        </p:nvSpPr>
        <p:spPr/>
        <p:txBody>
          <a:bodyPr/>
          <a:lstStyle/>
          <a:p>
            <a:r>
              <a:rPr lang="en-US"/>
              <a:t>AE642 Paper Presentation</a:t>
            </a:r>
          </a:p>
        </p:txBody>
      </p:sp>
      <p:sp>
        <p:nvSpPr>
          <p:cNvPr id="9" name="Slide Number Placeholder 8">
            <a:extLst>
              <a:ext uri="{FF2B5EF4-FFF2-40B4-BE49-F238E27FC236}">
                <a16:creationId xmlns:a16="http://schemas.microsoft.com/office/drawing/2014/main" id="{148FC683-52AD-092D-50E8-E39B21BB7886}"/>
              </a:ext>
            </a:extLst>
          </p:cNvPr>
          <p:cNvSpPr>
            <a:spLocks noGrp="1"/>
          </p:cNvSpPr>
          <p:nvPr>
            <p:ph type="sldNum" sz="quarter" idx="12"/>
          </p:nvPr>
        </p:nvSpPr>
        <p:spPr/>
        <p:txBody>
          <a:bodyPr/>
          <a:lstStyle/>
          <a:p>
            <a:fld id="{E2AD03AB-87CF-C344-8B48-F815D5849A74}" type="slidenum">
              <a:rPr lang="en-US" smtClean="0"/>
              <a:t>‹#›</a:t>
            </a:fld>
            <a:endParaRPr lang="en-US"/>
          </a:p>
        </p:txBody>
      </p:sp>
    </p:spTree>
    <p:extLst>
      <p:ext uri="{BB962C8B-B14F-4D97-AF65-F5344CB8AC3E}">
        <p14:creationId xmlns:p14="http://schemas.microsoft.com/office/powerpoint/2010/main" val="1775742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78D2-BC26-A2ED-6626-04DECB72B12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D1F0799-4752-9E79-F259-2CD5E7B83FC7}"/>
              </a:ext>
            </a:extLst>
          </p:cNvPr>
          <p:cNvSpPr>
            <a:spLocks noGrp="1"/>
          </p:cNvSpPr>
          <p:nvPr>
            <p:ph type="dt" sz="half" idx="10"/>
          </p:nvPr>
        </p:nvSpPr>
        <p:spPr/>
        <p:txBody>
          <a:bodyPr/>
          <a:lstStyle/>
          <a:p>
            <a:fld id="{5D68D8C9-6489-7840-B516-DEAD595C764D}" type="datetime2">
              <a:rPr lang="en-IN" smtClean="0"/>
              <a:t>Wednesday, 27 November 2024</a:t>
            </a:fld>
            <a:endParaRPr lang="en-US"/>
          </a:p>
        </p:txBody>
      </p:sp>
      <p:sp>
        <p:nvSpPr>
          <p:cNvPr id="4" name="Footer Placeholder 3">
            <a:extLst>
              <a:ext uri="{FF2B5EF4-FFF2-40B4-BE49-F238E27FC236}">
                <a16:creationId xmlns:a16="http://schemas.microsoft.com/office/drawing/2014/main" id="{DDF84B4A-051E-1B9C-D037-EF5C85718EED}"/>
              </a:ext>
            </a:extLst>
          </p:cNvPr>
          <p:cNvSpPr>
            <a:spLocks noGrp="1"/>
          </p:cNvSpPr>
          <p:nvPr>
            <p:ph type="ftr" sz="quarter" idx="11"/>
          </p:nvPr>
        </p:nvSpPr>
        <p:spPr/>
        <p:txBody>
          <a:bodyPr/>
          <a:lstStyle/>
          <a:p>
            <a:r>
              <a:rPr lang="en-US"/>
              <a:t>AE642 Paper Presentation</a:t>
            </a:r>
          </a:p>
        </p:txBody>
      </p:sp>
      <p:sp>
        <p:nvSpPr>
          <p:cNvPr id="5" name="Slide Number Placeholder 4">
            <a:extLst>
              <a:ext uri="{FF2B5EF4-FFF2-40B4-BE49-F238E27FC236}">
                <a16:creationId xmlns:a16="http://schemas.microsoft.com/office/drawing/2014/main" id="{CBAC4990-E1DE-8217-1481-4FBE8014E9A2}"/>
              </a:ext>
            </a:extLst>
          </p:cNvPr>
          <p:cNvSpPr>
            <a:spLocks noGrp="1"/>
          </p:cNvSpPr>
          <p:nvPr>
            <p:ph type="sldNum" sz="quarter" idx="12"/>
          </p:nvPr>
        </p:nvSpPr>
        <p:spPr/>
        <p:txBody>
          <a:bodyPr/>
          <a:lstStyle/>
          <a:p>
            <a:fld id="{E2AD03AB-87CF-C344-8B48-F815D5849A74}" type="slidenum">
              <a:rPr lang="en-US" smtClean="0"/>
              <a:t>‹#›</a:t>
            </a:fld>
            <a:endParaRPr lang="en-US"/>
          </a:p>
        </p:txBody>
      </p:sp>
    </p:spTree>
    <p:extLst>
      <p:ext uri="{BB962C8B-B14F-4D97-AF65-F5344CB8AC3E}">
        <p14:creationId xmlns:p14="http://schemas.microsoft.com/office/powerpoint/2010/main" val="3127923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57289F-9F76-6DBC-E43A-D1EE98A7A1C9}"/>
              </a:ext>
            </a:extLst>
          </p:cNvPr>
          <p:cNvSpPr>
            <a:spLocks noGrp="1"/>
          </p:cNvSpPr>
          <p:nvPr>
            <p:ph type="dt" sz="half" idx="10"/>
          </p:nvPr>
        </p:nvSpPr>
        <p:spPr/>
        <p:txBody>
          <a:bodyPr/>
          <a:lstStyle/>
          <a:p>
            <a:fld id="{6B3B79D0-5823-C64D-8205-ACA23B478D77}" type="datetime2">
              <a:rPr lang="en-IN" smtClean="0"/>
              <a:t>Wednesday, 27 November 2024</a:t>
            </a:fld>
            <a:endParaRPr lang="en-US"/>
          </a:p>
        </p:txBody>
      </p:sp>
      <p:sp>
        <p:nvSpPr>
          <p:cNvPr id="3" name="Footer Placeholder 2">
            <a:extLst>
              <a:ext uri="{FF2B5EF4-FFF2-40B4-BE49-F238E27FC236}">
                <a16:creationId xmlns:a16="http://schemas.microsoft.com/office/drawing/2014/main" id="{1B0C2DEF-5358-2DE2-67A2-BE469751262C}"/>
              </a:ext>
            </a:extLst>
          </p:cNvPr>
          <p:cNvSpPr>
            <a:spLocks noGrp="1"/>
          </p:cNvSpPr>
          <p:nvPr>
            <p:ph type="ftr" sz="quarter" idx="11"/>
          </p:nvPr>
        </p:nvSpPr>
        <p:spPr/>
        <p:txBody>
          <a:bodyPr/>
          <a:lstStyle/>
          <a:p>
            <a:r>
              <a:rPr lang="en-US"/>
              <a:t>AE642 Paper Presentation</a:t>
            </a:r>
          </a:p>
        </p:txBody>
      </p:sp>
      <p:sp>
        <p:nvSpPr>
          <p:cNvPr id="4" name="Slide Number Placeholder 3">
            <a:extLst>
              <a:ext uri="{FF2B5EF4-FFF2-40B4-BE49-F238E27FC236}">
                <a16:creationId xmlns:a16="http://schemas.microsoft.com/office/drawing/2014/main" id="{42743DCB-91F0-009F-C06E-3004A4A7D780}"/>
              </a:ext>
            </a:extLst>
          </p:cNvPr>
          <p:cNvSpPr>
            <a:spLocks noGrp="1"/>
          </p:cNvSpPr>
          <p:nvPr>
            <p:ph type="sldNum" sz="quarter" idx="12"/>
          </p:nvPr>
        </p:nvSpPr>
        <p:spPr/>
        <p:txBody>
          <a:bodyPr/>
          <a:lstStyle/>
          <a:p>
            <a:fld id="{E2AD03AB-87CF-C344-8B48-F815D5849A74}" type="slidenum">
              <a:rPr lang="en-US" smtClean="0"/>
              <a:t>‹#›</a:t>
            </a:fld>
            <a:endParaRPr lang="en-US"/>
          </a:p>
        </p:txBody>
      </p:sp>
    </p:spTree>
    <p:extLst>
      <p:ext uri="{BB962C8B-B14F-4D97-AF65-F5344CB8AC3E}">
        <p14:creationId xmlns:p14="http://schemas.microsoft.com/office/powerpoint/2010/main" val="2586899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F6F1-AFA0-E3B3-CDC7-2B85CDE4B8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336054A-C8ED-1FE0-649C-50B91E7A34F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B68E2FE-DCCC-0471-4C00-CB98499DE27F}"/>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03DA004-E123-FD43-F2E3-9E360497D9F0}"/>
              </a:ext>
            </a:extLst>
          </p:cNvPr>
          <p:cNvSpPr>
            <a:spLocks noGrp="1"/>
          </p:cNvSpPr>
          <p:nvPr>
            <p:ph type="dt" sz="half" idx="10"/>
          </p:nvPr>
        </p:nvSpPr>
        <p:spPr/>
        <p:txBody>
          <a:bodyPr/>
          <a:lstStyle/>
          <a:p>
            <a:fld id="{1AC9D081-2FAA-044D-AD01-E34A45BB0FA1}" type="datetime2">
              <a:rPr lang="en-IN" smtClean="0"/>
              <a:t>Wednesday, 27 November 2024</a:t>
            </a:fld>
            <a:endParaRPr lang="en-US"/>
          </a:p>
        </p:txBody>
      </p:sp>
      <p:sp>
        <p:nvSpPr>
          <p:cNvPr id="6" name="Footer Placeholder 5">
            <a:extLst>
              <a:ext uri="{FF2B5EF4-FFF2-40B4-BE49-F238E27FC236}">
                <a16:creationId xmlns:a16="http://schemas.microsoft.com/office/drawing/2014/main" id="{CCB01DDD-2F9F-396D-7136-43C3D9181F9D}"/>
              </a:ext>
            </a:extLst>
          </p:cNvPr>
          <p:cNvSpPr>
            <a:spLocks noGrp="1"/>
          </p:cNvSpPr>
          <p:nvPr>
            <p:ph type="ftr" sz="quarter" idx="11"/>
          </p:nvPr>
        </p:nvSpPr>
        <p:spPr/>
        <p:txBody>
          <a:bodyPr/>
          <a:lstStyle/>
          <a:p>
            <a:r>
              <a:rPr lang="en-US"/>
              <a:t>AE642 Paper Presentation</a:t>
            </a:r>
          </a:p>
        </p:txBody>
      </p:sp>
      <p:sp>
        <p:nvSpPr>
          <p:cNvPr id="7" name="Slide Number Placeholder 6">
            <a:extLst>
              <a:ext uri="{FF2B5EF4-FFF2-40B4-BE49-F238E27FC236}">
                <a16:creationId xmlns:a16="http://schemas.microsoft.com/office/drawing/2014/main" id="{46152105-460F-BFD6-D72F-6C943662940A}"/>
              </a:ext>
            </a:extLst>
          </p:cNvPr>
          <p:cNvSpPr>
            <a:spLocks noGrp="1"/>
          </p:cNvSpPr>
          <p:nvPr>
            <p:ph type="sldNum" sz="quarter" idx="12"/>
          </p:nvPr>
        </p:nvSpPr>
        <p:spPr/>
        <p:txBody>
          <a:bodyPr/>
          <a:lstStyle/>
          <a:p>
            <a:fld id="{E2AD03AB-87CF-C344-8B48-F815D5849A74}" type="slidenum">
              <a:rPr lang="en-US" smtClean="0"/>
              <a:t>‹#›</a:t>
            </a:fld>
            <a:endParaRPr lang="en-US"/>
          </a:p>
        </p:txBody>
      </p:sp>
    </p:spTree>
    <p:extLst>
      <p:ext uri="{BB962C8B-B14F-4D97-AF65-F5344CB8AC3E}">
        <p14:creationId xmlns:p14="http://schemas.microsoft.com/office/powerpoint/2010/main" val="1241126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D79C-F340-C950-CEDD-AE845601410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CA366F2-8546-E16B-73C2-8AD9AB5AF77A}"/>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5635F678-BE47-BDB3-A475-796AF1A620C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29647B-AC62-181B-037E-53DCFDED5432}"/>
              </a:ext>
            </a:extLst>
          </p:cNvPr>
          <p:cNvSpPr>
            <a:spLocks noGrp="1"/>
          </p:cNvSpPr>
          <p:nvPr>
            <p:ph type="dt" sz="half" idx="10"/>
          </p:nvPr>
        </p:nvSpPr>
        <p:spPr/>
        <p:txBody>
          <a:bodyPr/>
          <a:lstStyle/>
          <a:p>
            <a:fld id="{184DADF4-64F7-F04A-B073-EFA34B49DE6D}" type="datetime2">
              <a:rPr lang="en-IN" smtClean="0"/>
              <a:t>Wednesday, 27 November 2024</a:t>
            </a:fld>
            <a:endParaRPr lang="en-US"/>
          </a:p>
        </p:txBody>
      </p:sp>
      <p:sp>
        <p:nvSpPr>
          <p:cNvPr id="6" name="Footer Placeholder 5">
            <a:extLst>
              <a:ext uri="{FF2B5EF4-FFF2-40B4-BE49-F238E27FC236}">
                <a16:creationId xmlns:a16="http://schemas.microsoft.com/office/drawing/2014/main" id="{7D649B2F-2D84-DCB3-FAC1-306496A9EB9C}"/>
              </a:ext>
            </a:extLst>
          </p:cNvPr>
          <p:cNvSpPr>
            <a:spLocks noGrp="1"/>
          </p:cNvSpPr>
          <p:nvPr>
            <p:ph type="ftr" sz="quarter" idx="11"/>
          </p:nvPr>
        </p:nvSpPr>
        <p:spPr/>
        <p:txBody>
          <a:bodyPr/>
          <a:lstStyle/>
          <a:p>
            <a:r>
              <a:rPr lang="en-US"/>
              <a:t>AE642 Paper Presentation</a:t>
            </a:r>
          </a:p>
        </p:txBody>
      </p:sp>
      <p:sp>
        <p:nvSpPr>
          <p:cNvPr id="7" name="Slide Number Placeholder 6">
            <a:extLst>
              <a:ext uri="{FF2B5EF4-FFF2-40B4-BE49-F238E27FC236}">
                <a16:creationId xmlns:a16="http://schemas.microsoft.com/office/drawing/2014/main" id="{332CAA23-7FC6-E996-4C47-38551B9F4EE0}"/>
              </a:ext>
            </a:extLst>
          </p:cNvPr>
          <p:cNvSpPr>
            <a:spLocks noGrp="1"/>
          </p:cNvSpPr>
          <p:nvPr>
            <p:ph type="sldNum" sz="quarter" idx="12"/>
          </p:nvPr>
        </p:nvSpPr>
        <p:spPr/>
        <p:txBody>
          <a:bodyPr/>
          <a:lstStyle/>
          <a:p>
            <a:fld id="{E2AD03AB-87CF-C344-8B48-F815D5849A74}" type="slidenum">
              <a:rPr lang="en-US" smtClean="0"/>
              <a:t>‹#›</a:t>
            </a:fld>
            <a:endParaRPr lang="en-US"/>
          </a:p>
        </p:txBody>
      </p:sp>
    </p:spTree>
    <p:extLst>
      <p:ext uri="{BB962C8B-B14F-4D97-AF65-F5344CB8AC3E}">
        <p14:creationId xmlns:p14="http://schemas.microsoft.com/office/powerpoint/2010/main" val="1801521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E45ACA-CB4F-0EE5-D26B-151B232FF115}"/>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400DDC9-8B1F-BB66-F6E7-34373F7084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5EF3B6-0C88-6929-A6F7-DF5091D6E5E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F469A7-8556-874C-8398-A2449C6870E1}" type="datetime2">
              <a:rPr lang="en-IN" smtClean="0"/>
              <a:t>Wednesday, 27 November 2024</a:t>
            </a:fld>
            <a:endParaRPr lang="en-US"/>
          </a:p>
        </p:txBody>
      </p:sp>
      <p:sp>
        <p:nvSpPr>
          <p:cNvPr id="5" name="Footer Placeholder 4">
            <a:extLst>
              <a:ext uri="{FF2B5EF4-FFF2-40B4-BE49-F238E27FC236}">
                <a16:creationId xmlns:a16="http://schemas.microsoft.com/office/drawing/2014/main" id="{7DDCC048-0D76-C77C-FC63-4E8B3FA780A4}"/>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AE642 Paper Presentation</a:t>
            </a:r>
          </a:p>
        </p:txBody>
      </p:sp>
      <p:sp>
        <p:nvSpPr>
          <p:cNvPr id="6" name="Slide Number Placeholder 5">
            <a:extLst>
              <a:ext uri="{FF2B5EF4-FFF2-40B4-BE49-F238E27FC236}">
                <a16:creationId xmlns:a16="http://schemas.microsoft.com/office/drawing/2014/main" id="{BB6451B8-A331-BE78-59B2-20089B6F31DD}"/>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AD03AB-87CF-C344-8B48-F815D5849A74}" type="slidenum">
              <a:rPr lang="en-US" smtClean="0"/>
              <a:t>‹#›</a:t>
            </a:fld>
            <a:endParaRPr lang="en-US"/>
          </a:p>
        </p:txBody>
      </p:sp>
    </p:spTree>
    <p:extLst>
      <p:ext uri="{BB962C8B-B14F-4D97-AF65-F5344CB8AC3E}">
        <p14:creationId xmlns:p14="http://schemas.microsoft.com/office/powerpoint/2010/main" val="219347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black circle with a black background&#10;&#10;Description automatically generated">
            <a:extLst>
              <a:ext uri="{FF2B5EF4-FFF2-40B4-BE49-F238E27FC236}">
                <a16:creationId xmlns:a16="http://schemas.microsoft.com/office/drawing/2014/main" id="{751541A7-E06D-87E2-866C-5E4EE1748EAA}"/>
              </a:ext>
            </a:extLst>
          </p:cNvPr>
          <p:cNvPicPr>
            <a:picLocks noGrp="1" noRot="1" noChangeAspect="1" noMove="1" noResize="1" noEditPoints="1" noAdjustHandles="1" noChangeArrowheads="1" noChangeShapeType="1" noCrop="1"/>
          </p:cNvPicPr>
          <p:nvPr/>
        </p:nvPicPr>
        <p:blipFill>
          <a:blip r:embed="rId2">
            <a:alphaModFix amt="5000"/>
          </a:blip>
          <a:stretch>
            <a:fillRect/>
          </a:stretch>
        </p:blipFill>
        <p:spPr>
          <a:xfrm>
            <a:off x="1393220" y="718537"/>
            <a:ext cx="9405552" cy="5222187"/>
          </a:xfrm>
          <a:prstGeom prst="rect">
            <a:avLst/>
          </a:prstGeom>
        </p:spPr>
      </p:pic>
      <p:sp>
        <p:nvSpPr>
          <p:cNvPr id="4" name="Date Placeholder 3">
            <a:extLst>
              <a:ext uri="{FF2B5EF4-FFF2-40B4-BE49-F238E27FC236}">
                <a16:creationId xmlns:a16="http://schemas.microsoft.com/office/drawing/2014/main" id="{2F0AA3B0-9244-72E9-8508-05A75F434024}"/>
              </a:ext>
            </a:extLst>
          </p:cNvPr>
          <p:cNvSpPr>
            <a:spLocks noGrp="1"/>
          </p:cNvSpPr>
          <p:nvPr>
            <p:ph type="dt" sz="half" idx="10"/>
          </p:nvPr>
        </p:nvSpPr>
        <p:spPr/>
        <p:txBody>
          <a:bodyPr/>
          <a:lstStyle/>
          <a:p>
            <a:fld id="{A6CABBD8-0B97-AA4E-8DB1-E5596DFD9AC3}" type="datetime2">
              <a:rPr lang="en-IN" smtClean="0"/>
              <a:t>Wednesday, 27 November 2024</a:t>
            </a:fld>
            <a:endParaRPr lang="en-US"/>
          </a:p>
        </p:txBody>
      </p:sp>
      <p:sp>
        <p:nvSpPr>
          <p:cNvPr id="5" name="Footer Placeholder 4">
            <a:extLst>
              <a:ext uri="{FF2B5EF4-FFF2-40B4-BE49-F238E27FC236}">
                <a16:creationId xmlns:a16="http://schemas.microsoft.com/office/drawing/2014/main" id="{D6DD9EE1-16AC-AA3C-7C00-F37AC6780B8C}"/>
              </a:ext>
            </a:extLst>
          </p:cNvPr>
          <p:cNvSpPr>
            <a:spLocks noGrp="1"/>
          </p:cNvSpPr>
          <p:nvPr>
            <p:ph type="ftr" sz="quarter" idx="11"/>
          </p:nvPr>
        </p:nvSpPr>
        <p:spPr/>
        <p:txBody>
          <a:bodyPr/>
          <a:lstStyle/>
          <a:p>
            <a:r>
              <a:rPr lang="en-US" dirty="0"/>
              <a:t>AE642 Paper Presentation</a:t>
            </a:r>
          </a:p>
        </p:txBody>
      </p:sp>
      <p:sp>
        <p:nvSpPr>
          <p:cNvPr id="6" name="Slide Number Placeholder 5">
            <a:extLst>
              <a:ext uri="{FF2B5EF4-FFF2-40B4-BE49-F238E27FC236}">
                <a16:creationId xmlns:a16="http://schemas.microsoft.com/office/drawing/2014/main" id="{4E32F799-BF14-171E-3D16-50AE27366970}"/>
              </a:ext>
            </a:extLst>
          </p:cNvPr>
          <p:cNvSpPr>
            <a:spLocks noGrp="1"/>
          </p:cNvSpPr>
          <p:nvPr>
            <p:ph type="sldNum" sz="quarter" idx="12"/>
          </p:nvPr>
        </p:nvSpPr>
        <p:spPr/>
        <p:txBody>
          <a:bodyPr/>
          <a:lstStyle/>
          <a:p>
            <a:fld id="{E2AD03AB-87CF-C344-8B48-F815D5849A74}" type="slidenum">
              <a:rPr lang="en-US" smtClean="0"/>
              <a:t>1</a:t>
            </a:fld>
            <a:endParaRPr lang="en-US"/>
          </a:p>
        </p:txBody>
      </p:sp>
      <p:sp>
        <p:nvSpPr>
          <p:cNvPr id="7" name="TextBox 6">
            <a:extLst>
              <a:ext uri="{FF2B5EF4-FFF2-40B4-BE49-F238E27FC236}">
                <a16:creationId xmlns:a16="http://schemas.microsoft.com/office/drawing/2014/main" id="{D7B9CE1A-00E1-5FD3-9378-9D04380E07F8}"/>
              </a:ext>
            </a:extLst>
          </p:cNvPr>
          <p:cNvSpPr txBox="1"/>
          <p:nvPr/>
        </p:nvSpPr>
        <p:spPr>
          <a:xfrm>
            <a:off x="1097689" y="671987"/>
            <a:ext cx="9996617" cy="1939505"/>
          </a:xfrm>
          <a:prstGeom prst="rect">
            <a:avLst/>
          </a:prstGeom>
          <a:noFill/>
        </p:spPr>
        <p:txBody>
          <a:bodyPr wrap="square" rtlCol="0">
            <a:spAutoFit/>
          </a:bodyPr>
          <a:lstStyle/>
          <a:p>
            <a:pPr algn="ctr"/>
            <a:r>
              <a:rPr lang="en-US" sz="3001" b="1" dirty="0">
                <a:latin typeface="Times New Roman" panose="02020603050405020304" pitchFamily="18" charset="0"/>
                <a:cs typeface="Times New Roman" panose="02020603050405020304" pitchFamily="18" charset="0"/>
              </a:rPr>
              <a:t>AE642</a:t>
            </a:r>
          </a:p>
          <a:p>
            <a:pPr algn="ctr"/>
            <a:r>
              <a:rPr lang="en-US" sz="3001" b="1" dirty="0">
                <a:latin typeface="Times New Roman" panose="02020603050405020304" pitchFamily="18" charset="0"/>
                <a:cs typeface="Times New Roman" panose="02020603050405020304" pitchFamily="18" charset="0"/>
              </a:rPr>
              <a:t>Satellite Attitude Dynamics and Control </a:t>
            </a:r>
          </a:p>
          <a:p>
            <a:pPr algn="ctr"/>
            <a:endParaRPr lang="en-US" sz="3001" b="1" dirty="0">
              <a:latin typeface="Times New Roman" panose="02020603050405020304" pitchFamily="18" charset="0"/>
              <a:cs typeface="Times New Roman" panose="02020603050405020304" pitchFamily="18" charset="0"/>
            </a:endParaRPr>
          </a:p>
          <a:p>
            <a:pPr algn="ctr"/>
            <a:r>
              <a:rPr lang="en-US" sz="3001" b="1" dirty="0">
                <a:latin typeface="Times New Roman" panose="02020603050405020304" pitchFamily="18" charset="0"/>
                <a:cs typeface="Times New Roman" panose="02020603050405020304" pitchFamily="18" charset="0"/>
              </a:rPr>
              <a:t>Term Paper Presentation</a:t>
            </a:r>
          </a:p>
        </p:txBody>
      </p:sp>
      <p:sp>
        <p:nvSpPr>
          <p:cNvPr id="8" name="TextBox 7">
            <a:extLst>
              <a:ext uri="{FF2B5EF4-FFF2-40B4-BE49-F238E27FC236}">
                <a16:creationId xmlns:a16="http://schemas.microsoft.com/office/drawing/2014/main" id="{D5F1E574-C7AA-FFE3-4906-EB16D9FF1630}"/>
              </a:ext>
            </a:extLst>
          </p:cNvPr>
          <p:cNvSpPr txBox="1"/>
          <p:nvPr/>
        </p:nvSpPr>
        <p:spPr>
          <a:xfrm>
            <a:off x="2042980" y="3329631"/>
            <a:ext cx="8106033" cy="861774"/>
          </a:xfrm>
          <a:prstGeom prst="rect">
            <a:avLst/>
          </a:prstGeom>
          <a:noFill/>
        </p:spPr>
        <p:txBody>
          <a:bodyPr wrap="square" rtlCol="0">
            <a:spAutoFit/>
          </a:bodyPr>
          <a:lstStyle/>
          <a:p>
            <a:pPr algn="ctr"/>
            <a:r>
              <a:rPr lang="en-US" sz="2500" b="1" dirty="0">
                <a:latin typeface="Times New Roman" panose="02020603050405020304" pitchFamily="18" charset="0"/>
                <a:cs typeface="Times New Roman" panose="02020603050405020304" pitchFamily="18" charset="0"/>
              </a:rPr>
              <a:t>Optimized Attitude Control of an Underactuated Satellite using Two Reaction Wheels</a:t>
            </a:r>
          </a:p>
        </p:txBody>
      </p:sp>
      <p:sp>
        <p:nvSpPr>
          <p:cNvPr id="9" name="TextBox 8">
            <a:extLst>
              <a:ext uri="{FF2B5EF4-FFF2-40B4-BE49-F238E27FC236}">
                <a16:creationId xmlns:a16="http://schemas.microsoft.com/office/drawing/2014/main" id="{C860C92B-7CC3-8F81-E759-166FA7969A89}"/>
              </a:ext>
            </a:extLst>
          </p:cNvPr>
          <p:cNvSpPr txBox="1"/>
          <p:nvPr/>
        </p:nvSpPr>
        <p:spPr>
          <a:xfrm>
            <a:off x="704844" y="5570880"/>
            <a:ext cx="4426299" cy="646587"/>
          </a:xfrm>
          <a:prstGeom prst="rect">
            <a:avLst/>
          </a:prstGeom>
          <a:noFill/>
        </p:spPr>
        <p:txBody>
          <a:bodyPr wrap="square" rtlCol="0">
            <a:spAutoFit/>
          </a:bodyPr>
          <a:lstStyle/>
          <a:p>
            <a:r>
              <a:rPr lang="en-US" sz="1801" b="1" dirty="0">
                <a:latin typeface="Times New Roman" panose="02020603050405020304" pitchFamily="18" charset="0"/>
                <a:cs typeface="Times New Roman" panose="02020603050405020304" pitchFamily="18" charset="0"/>
              </a:rPr>
              <a:t>Presenter: Akshat Kumar ,B.Tech-M.Tech  Aerospace Engineering,210091.</a:t>
            </a:r>
          </a:p>
        </p:txBody>
      </p:sp>
      <p:sp>
        <p:nvSpPr>
          <p:cNvPr id="14" name="TextBox 13">
            <a:extLst>
              <a:ext uri="{FF2B5EF4-FFF2-40B4-BE49-F238E27FC236}">
                <a16:creationId xmlns:a16="http://schemas.microsoft.com/office/drawing/2014/main" id="{A4CF6094-7297-E990-FDE1-7607C8F5508C}"/>
              </a:ext>
            </a:extLst>
          </p:cNvPr>
          <p:cNvSpPr txBox="1"/>
          <p:nvPr/>
        </p:nvSpPr>
        <p:spPr>
          <a:xfrm>
            <a:off x="8656420" y="5586781"/>
            <a:ext cx="5661455"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Presented to:</a:t>
            </a:r>
          </a:p>
          <a:p>
            <a:r>
              <a:rPr lang="en-US" sz="2000" b="1" dirty="0">
                <a:latin typeface="Times New Roman" panose="02020603050405020304" pitchFamily="18" charset="0"/>
                <a:cs typeface="Times New Roman" panose="02020603050405020304" pitchFamily="18" charset="0"/>
              </a:rPr>
              <a:t>Prof. Dipak Kumar Giri</a:t>
            </a:r>
          </a:p>
        </p:txBody>
      </p:sp>
    </p:spTree>
    <p:extLst>
      <p:ext uri="{BB962C8B-B14F-4D97-AF65-F5344CB8AC3E}">
        <p14:creationId xmlns:p14="http://schemas.microsoft.com/office/powerpoint/2010/main" val="461254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45547-6377-6539-0957-51DB58D956DF}"/>
              </a:ext>
            </a:extLst>
          </p:cNvPr>
          <p:cNvSpPr>
            <a:spLocks noGrp="1"/>
          </p:cNvSpPr>
          <p:nvPr>
            <p:ph type="dt" sz="half" idx="10"/>
          </p:nvPr>
        </p:nvSpPr>
        <p:spPr/>
        <p:txBody>
          <a:bodyPr/>
          <a:lstStyle/>
          <a:p>
            <a:fld id="{6B3B79D0-5823-C64D-8205-ACA23B478D77}" type="datetime2">
              <a:rPr lang="en-IN" smtClean="0"/>
              <a:t>Wednesday, 27 November 2024</a:t>
            </a:fld>
            <a:endParaRPr lang="en-US"/>
          </a:p>
        </p:txBody>
      </p:sp>
      <p:sp>
        <p:nvSpPr>
          <p:cNvPr id="3" name="Footer Placeholder 2">
            <a:extLst>
              <a:ext uri="{FF2B5EF4-FFF2-40B4-BE49-F238E27FC236}">
                <a16:creationId xmlns:a16="http://schemas.microsoft.com/office/drawing/2014/main" id="{ADA29449-9C44-35B4-E683-5D9024E24C7F}"/>
              </a:ext>
            </a:extLst>
          </p:cNvPr>
          <p:cNvSpPr>
            <a:spLocks noGrp="1"/>
          </p:cNvSpPr>
          <p:nvPr>
            <p:ph type="ftr" sz="quarter" idx="11"/>
          </p:nvPr>
        </p:nvSpPr>
        <p:spPr/>
        <p:txBody>
          <a:bodyPr/>
          <a:lstStyle/>
          <a:p>
            <a:r>
              <a:rPr lang="en-US"/>
              <a:t>AE642 Paper Presentation</a:t>
            </a:r>
          </a:p>
        </p:txBody>
      </p:sp>
      <p:sp>
        <p:nvSpPr>
          <p:cNvPr id="4" name="Slide Number Placeholder 3">
            <a:extLst>
              <a:ext uri="{FF2B5EF4-FFF2-40B4-BE49-F238E27FC236}">
                <a16:creationId xmlns:a16="http://schemas.microsoft.com/office/drawing/2014/main" id="{0E47435A-B4D1-AA51-02D2-17F91ADB6C56}"/>
              </a:ext>
            </a:extLst>
          </p:cNvPr>
          <p:cNvSpPr>
            <a:spLocks noGrp="1"/>
          </p:cNvSpPr>
          <p:nvPr>
            <p:ph type="sldNum" sz="quarter" idx="12"/>
          </p:nvPr>
        </p:nvSpPr>
        <p:spPr/>
        <p:txBody>
          <a:bodyPr/>
          <a:lstStyle/>
          <a:p>
            <a:fld id="{E2AD03AB-87CF-C344-8B48-F815D5849A74}" type="slidenum">
              <a:rPr lang="en-US" smtClean="0"/>
              <a:t>10</a:t>
            </a:fld>
            <a:endParaRPr lang="en-US"/>
          </a:p>
        </p:txBody>
      </p:sp>
      <p:sp>
        <p:nvSpPr>
          <p:cNvPr id="6" name="TextBox 5">
            <a:extLst>
              <a:ext uri="{FF2B5EF4-FFF2-40B4-BE49-F238E27FC236}">
                <a16:creationId xmlns:a16="http://schemas.microsoft.com/office/drawing/2014/main" id="{B4631BC6-B9EF-6EDA-2536-4F9498EADB1B}"/>
              </a:ext>
            </a:extLst>
          </p:cNvPr>
          <p:cNvSpPr txBox="1"/>
          <p:nvPr/>
        </p:nvSpPr>
        <p:spPr>
          <a:xfrm>
            <a:off x="989669" y="264740"/>
            <a:ext cx="9068731"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Optimized Quaternion-Based Nonlinear Controller (OQBNC)</a:t>
            </a:r>
          </a:p>
        </p:txBody>
      </p:sp>
      <p:sp>
        <p:nvSpPr>
          <p:cNvPr id="7" name="TextBox 6">
            <a:extLst>
              <a:ext uri="{FF2B5EF4-FFF2-40B4-BE49-F238E27FC236}">
                <a16:creationId xmlns:a16="http://schemas.microsoft.com/office/drawing/2014/main" id="{8C06EF49-CB06-1F42-F594-9924D821BEFF}"/>
              </a:ext>
            </a:extLst>
          </p:cNvPr>
          <p:cNvSpPr txBox="1"/>
          <p:nvPr/>
        </p:nvSpPr>
        <p:spPr>
          <a:xfrm>
            <a:off x="1262009" y="917276"/>
            <a:ext cx="10835398"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previous work was based upon the Quaternion responses in an ideal environment without the disturbances,</a:t>
            </a:r>
          </a:p>
          <a:p>
            <a:r>
              <a:rPr lang="en-US" dirty="0">
                <a:latin typeface="Times New Roman" panose="02020603050405020304" pitchFamily="18" charset="0"/>
                <a:cs typeface="Times New Roman" panose="02020603050405020304" pitchFamily="18" charset="0"/>
              </a:rPr>
              <a:t>but in real scenario, there are disturbances to a satellite in space due to due to Solar Radiation Pressure. </a:t>
            </a:r>
          </a:p>
          <a:p>
            <a:r>
              <a:rPr lang="en-US" dirty="0">
                <a:latin typeface="Times New Roman" panose="02020603050405020304" pitchFamily="18" charset="0"/>
                <a:cs typeface="Times New Roman" panose="02020603050405020304" pitchFamily="18" charset="0"/>
              </a:rPr>
              <a:t>Such  disturbances are lesser in magnitude, but they can cause significant deviation acting for a prolonged period of time.</a:t>
            </a:r>
          </a:p>
          <a:p>
            <a:r>
              <a:rPr lang="en-US" dirty="0">
                <a:latin typeface="Times New Roman" panose="02020603050405020304" pitchFamily="18" charset="0"/>
                <a:cs typeface="Times New Roman" panose="02020603050405020304" pitchFamily="18" charset="0"/>
              </a:rPr>
              <a:t>           This paper involves simulating the quaternion responses from the previously existing results, then applying disturbances to the previous work, and then compare the quaternion response between the QBNC and OQBNC.</a:t>
            </a:r>
          </a:p>
          <a:p>
            <a:r>
              <a:rPr lang="en-US" dirty="0">
                <a:latin typeface="Times New Roman" panose="02020603050405020304" pitchFamily="18" charset="0"/>
                <a:cs typeface="Times New Roman" panose="02020603050405020304" pitchFamily="18" charset="0"/>
              </a:rPr>
              <a:t>                      The QBNC is less sensitive to the under-actuated axis quaternion q3, so this paper proposes a new Kinematic control law which is as follows:</a:t>
            </a:r>
          </a:p>
        </p:txBody>
      </p:sp>
      <p:pic>
        <p:nvPicPr>
          <p:cNvPr id="9" name="Picture 8">
            <a:extLst>
              <a:ext uri="{FF2B5EF4-FFF2-40B4-BE49-F238E27FC236}">
                <a16:creationId xmlns:a16="http://schemas.microsoft.com/office/drawing/2014/main" id="{D42A29C0-1066-BA70-E83B-D10FC4AE6ACB}"/>
              </a:ext>
            </a:extLst>
          </p:cNvPr>
          <p:cNvPicPr>
            <a:picLocks noChangeAspect="1"/>
          </p:cNvPicPr>
          <p:nvPr/>
        </p:nvPicPr>
        <p:blipFill>
          <a:blip r:embed="rId2"/>
          <a:stretch>
            <a:fillRect/>
          </a:stretch>
        </p:blipFill>
        <p:spPr>
          <a:xfrm>
            <a:off x="3434693" y="3319822"/>
            <a:ext cx="5133866" cy="625157"/>
          </a:xfrm>
          <a:prstGeom prst="rect">
            <a:avLst/>
          </a:prstGeom>
        </p:spPr>
      </p:pic>
      <p:pic>
        <p:nvPicPr>
          <p:cNvPr id="11" name="Picture 10">
            <a:extLst>
              <a:ext uri="{FF2B5EF4-FFF2-40B4-BE49-F238E27FC236}">
                <a16:creationId xmlns:a16="http://schemas.microsoft.com/office/drawing/2014/main" id="{1E200888-78CB-8DA0-669D-261D08881B56}"/>
              </a:ext>
            </a:extLst>
          </p:cNvPr>
          <p:cNvPicPr>
            <a:picLocks noChangeAspect="1"/>
          </p:cNvPicPr>
          <p:nvPr/>
        </p:nvPicPr>
        <p:blipFill>
          <a:blip r:embed="rId3"/>
          <a:stretch>
            <a:fillRect/>
          </a:stretch>
        </p:blipFill>
        <p:spPr>
          <a:xfrm>
            <a:off x="3434693" y="4123463"/>
            <a:ext cx="5133866" cy="594547"/>
          </a:xfrm>
          <a:prstGeom prst="rect">
            <a:avLst/>
          </a:prstGeom>
        </p:spPr>
      </p:pic>
      <p:sp>
        <p:nvSpPr>
          <p:cNvPr id="12" name="TextBox 11">
            <a:extLst>
              <a:ext uri="{FF2B5EF4-FFF2-40B4-BE49-F238E27FC236}">
                <a16:creationId xmlns:a16="http://schemas.microsoft.com/office/drawing/2014/main" id="{A06E9B48-BBCD-E361-1BCB-DDD736EF024F}"/>
              </a:ext>
            </a:extLst>
          </p:cNvPr>
          <p:cNvSpPr txBox="1"/>
          <p:nvPr/>
        </p:nvSpPr>
        <p:spPr>
          <a:xfrm>
            <a:off x="1338041" y="4741158"/>
            <a:ext cx="1083539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where c proposed damping constant</a:t>
            </a:r>
          </a:p>
        </p:txBody>
      </p:sp>
      <p:pic>
        <p:nvPicPr>
          <p:cNvPr id="5" name="Picture 4" descr="A black circle with a black background&#10;&#10;Description automatically generated">
            <a:extLst>
              <a:ext uri="{FF2B5EF4-FFF2-40B4-BE49-F238E27FC236}">
                <a16:creationId xmlns:a16="http://schemas.microsoft.com/office/drawing/2014/main" id="{77D18B73-2B08-7E28-EDF9-20BD37D852AF}"/>
              </a:ext>
            </a:extLst>
          </p:cNvPr>
          <p:cNvPicPr>
            <a:picLocks noGrp="1" noRot="1" noMove="1" noResize="1" noEditPoints="1" noAdjustHandles="1" noChangeArrowheads="1" noChangeShapeType="1" noCrop="1"/>
          </p:cNvPicPr>
          <p:nvPr/>
        </p:nvPicPr>
        <p:blipFill>
          <a:blip r:embed="rId4">
            <a:alphaModFix amt="5000"/>
          </a:blip>
          <a:stretch>
            <a:fillRect/>
          </a:stretch>
        </p:blipFill>
        <p:spPr>
          <a:xfrm>
            <a:off x="1393220" y="718537"/>
            <a:ext cx="9405552" cy="5222187"/>
          </a:xfrm>
          <a:prstGeom prst="rect">
            <a:avLst/>
          </a:prstGeom>
        </p:spPr>
      </p:pic>
      <p:cxnSp>
        <p:nvCxnSpPr>
          <p:cNvPr id="8" name="Straight Arrow Connector 7">
            <a:extLst>
              <a:ext uri="{FF2B5EF4-FFF2-40B4-BE49-F238E27FC236}">
                <a16:creationId xmlns:a16="http://schemas.microsoft.com/office/drawing/2014/main" id="{683999B0-294C-8956-76C3-9FC19956B27F}"/>
              </a:ext>
            </a:extLst>
          </p:cNvPr>
          <p:cNvCxnSpPr>
            <a:cxnSpLocks/>
          </p:cNvCxnSpPr>
          <p:nvPr/>
        </p:nvCxnSpPr>
        <p:spPr>
          <a:xfrm flipV="1">
            <a:off x="8576690" y="3632401"/>
            <a:ext cx="2799259" cy="1"/>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TextBox 9">
            <a:extLst>
              <a:ext uri="{FF2B5EF4-FFF2-40B4-BE49-F238E27FC236}">
                <a16:creationId xmlns:a16="http://schemas.microsoft.com/office/drawing/2014/main" id="{787E5A3F-02B5-680C-4550-F3B29225ED4D}"/>
              </a:ext>
            </a:extLst>
          </p:cNvPr>
          <p:cNvSpPr txBox="1"/>
          <p:nvPr/>
        </p:nvSpPr>
        <p:spPr>
          <a:xfrm>
            <a:off x="11375948" y="3429715"/>
            <a:ext cx="797491" cy="369332"/>
          </a:xfrm>
          <a:prstGeom prst="rect">
            <a:avLst/>
          </a:prstGeom>
          <a:noFill/>
        </p:spPr>
        <p:txBody>
          <a:bodyPr wrap="square" rtlCol="0">
            <a:spAutoFit/>
          </a:bodyPr>
          <a:lstStyle/>
          <a:p>
            <a:r>
              <a:rPr lang="en-US" dirty="0"/>
              <a:t>(xii-a)</a:t>
            </a:r>
          </a:p>
        </p:txBody>
      </p:sp>
      <p:cxnSp>
        <p:nvCxnSpPr>
          <p:cNvPr id="13" name="Straight Arrow Connector 12">
            <a:extLst>
              <a:ext uri="{FF2B5EF4-FFF2-40B4-BE49-F238E27FC236}">
                <a16:creationId xmlns:a16="http://schemas.microsoft.com/office/drawing/2014/main" id="{782BBEFD-C740-7DA8-D31B-AF067C922C1D}"/>
              </a:ext>
            </a:extLst>
          </p:cNvPr>
          <p:cNvCxnSpPr>
            <a:cxnSpLocks/>
          </p:cNvCxnSpPr>
          <p:nvPr/>
        </p:nvCxnSpPr>
        <p:spPr>
          <a:xfrm flipV="1">
            <a:off x="8500658" y="4360606"/>
            <a:ext cx="2799259" cy="1"/>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6CE46108-BF74-F546-8A56-BD605BBC4E51}"/>
              </a:ext>
            </a:extLst>
          </p:cNvPr>
          <p:cNvSpPr txBox="1"/>
          <p:nvPr/>
        </p:nvSpPr>
        <p:spPr>
          <a:xfrm>
            <a:off x="11299916" y="4157920"/>
            <a:ext cx="797491" cy="369332"/>
          </a:xfrm>
          <a:prstGeom prst="rect">
            <a:avLst/>
          </a:prstGeom>
          <a:noFill/>
        </p:spPr>
        <p:txBody>
          <a:bodyPr wrap="square" rtlCol="0">
            <a:spAutoFit/>
          </a:bodyPr>
          <a:lstStyle/>
          <a:p>
            <a:r>
              <a:rPr lang="en-US" dirty="0"/>
              <a:t>(xii-b)</a:t>
            </a:r>
          </a:p>
        </p:txBody>
      </p:sp>
      <p:sp>
        <p:nvSpPr>
          <p:cNvPr id="15" name="Frame 14">
            <a:extLst>
              <a:ext uri="{FF2B5EF4-FFF2-40B4-BE49-F238E27FC236}">
                <a16:creationId xmlns:a16="http://schemas.microsoft.com/office/drawing/2014/main" id="{21258409-9B70-BF8E-0793-76BA185875F9}"/>
              </a:ext>
            </a:extLst>
          </p:cNvPr>
          <p:cNvSpPr/>
          <p:nvPr/>
        </p:nvSpPr>
        <p:spPr>
          <a:xfrm>
            <a:off x="7293935" y="3424339"/>
            <a:ext cx="1206723" cy="426419"/>
          </a:xfrm>
          <a:prstGeom prst="frame">
            <a:avLst>
              <a:gd name="adj1" fmla="val 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a:extLst>
              <a:ext uri="{FF2B5EF4-FFF2-40B4-BE49-F238E27FC236}">
                <a16:creationId xmlns:a16="http://schemas.microsoft.com/office/drawing/2014/main" id="{F8A4D615-ECDE-AE42-1D54-497BC6AFF79A}"/>
              </a:ext>
            </a:extLst>
          </p:cNvPr>
          <p:cNvSpPr/>
          <p:nvPr/>
        </p:nvSpPr>
        <p:spPr>
          <a:xfrm>
            <a:off x="7293935" y="4167711"/>
            <a:ext cx="1206723" cy="426419"/>
          </a:xfrm>
          <a:prstGeom prst="frame">
            <a:avLst>
              <a:gd name="adj1" fmla="val 0"/>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Arrow Connector 17">
            <a:extLst>
              <a:ext uri="{FF2B5EF4-FFF2-40B4-BE49-F238E27FC236}">
                <a16:creationId xmlns:a16="http://schemas.microsoft.com/office/drawing/2014/main" id="{E0A1E7AD-D2CC-B34E-C1C4-1A3684CAC652}"/>
              </a:ext>
            </a:extLst>
          </p:cNvPr>
          <p:cNvCxnSpPr/>
          <p:nvPr/>
        </p:nvCxnSpPr>
        <p:spPr>
          <a:xfrm>
            <a:off x="7772400" y="4594130"/>
            <a:ext cx="1116419" cy="7859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B593CE44-19DD-E4DE-E19F-7F31878E9AC5}"/>
              </a:ext>
            </a:extLst>
          </p:cNvPr>
          <p:cNvSpPr txBox="1"/>
          <p:nvPr/>
        </p:nvSpPr>
        <p:spPr>
          <a:xfrm>
            <a:off x="8972110" y="5190841"/>
            <a:ext cx="1881841" cy="923330"/>
          </a:xfrm>
          <a:prstGeom prst="rect">
            <a:avLst/>
          </a:prstGeom>
          <a:noFill/>
        </p:spPr>
        <p:txBody>
          <a:bodyPr wrap="square" rtlCol="0">
            <a:spAutoFit/>
          </a:bodyPr>
          <a:lstStyle/>
          <a:p>
            <a:r>
              <a:rPr lang="en-US" dirty="0"/>
              <a:t>Additional term compared to QBNC</a:t>
            </a:r>
          </a:p>
        </p:txBody>
      </p:sp>
    </p:spTree>
    <p:extLst>
      <p:ext uri="{BB962C8B-B14F-4D97-AF65-F5344CB8AC3E}">
        <p14:creationId xmlns:p14="http://schemas.microsoft.com/office/powerpoint/2010/main" val="546581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2027B-C83F-33D8-E557-0654B789C894}"/>
              </a:ext>
            </a:extLst>
          </p:cNvPr>
          <p:cNvSpPr>
            <a:spLocks noGrp="1"/>
          </p:cNvSpPr>
          <p:nvPr>
            <p:ph type="dt" sz="half" idx="10"/>
          </p:nvPr>
        </p:nvSpPr>
        <p:spPr/>
        <p:txBody>
          <a:bodyPr/>
          <a:lstStyle/>
          <a:p>
            <a:fld id="{6B3B79D0-5823-C64D-8205-ACA23B478D77}" type="datetime2">
              <a:rPr lang="en-IN" smtClean="0"/>
              <a:t>Wednesday, 27 November 2024</a:t>
            </a:fld>
            <a:endParaRPr lang="en-US"/>
          </a:p>
        </p:txBody>
      </p:sp>
      <p:sp>
        <p:nvSpPr>
          <p:cNvPr id="3" name="Footer Placeholder 2">
            <a:extLst>
              <a:ext uri="{FF2B5EF4-FFF2-40B4-BE49-F238E27FC236}">
                <a16:creationId xmlns:a16="http://schemas.microsoft.com/office/drawing/2014/main" id="{8C3D3BFC-D8CB-DC62-9D24-8D54500DB800}"/>
              </a:ext>
            </a:extLst>
          </p:cNvPr>
          <p:cNvSpPr>
            <a:spLocks noGrp="1"/>
          </p:cNvSpPr>
          <p:nvPr>
            <p:ph type="ftr" sz="quarter" idx="11"/>
          </p:nvPr>
        </p:nvSpPr>
        <p:spPr/>
        <p:txBody>
          <a:bodyPr/>
          <a:lstStyle/>
          <a:p>
            <a:r>
              <a:rPr lang="en-US"/>
              <a:t>AE642 Paper Presentation</a:t>
            </a:r>
          </a:p>
        </p:txBody>
      </p:sp>
      <p:sp>
        <p:nvSpPr>
          <p:cNvPr id="4" name="Slide Number Placeholder 3">
            <a:extLst>
              <a:ext uri="{FF2B5EF4-FFF2-40B4-BE49-F238E27FC236}">
                <a16:creationId xmlns:a16="http://schemas.microsoft.com/office/drawing/2014/main" id="{DC2818FC-5D0E-A63D-51DA-CB0290D82699}"/>
              </a:ext>
            </a:extLst>
          </p:cNvPr>
          <p:cNvSpPr>
            <a:spLocks noGrp="1"/>
          </p:cNvSpPr>
          <p:nvPr>
            <p:ph type="sldNum" sz="quarter" idx="12"/>
          </p:nvPr>
        </p:nvSpPr>
        <p:spPr/>
        <p:txBody>
          <a:bodyPr/>
          <a:lstStyle/>
          <a:p>
            <a:fld id="{E2AD03AB-87CF-C344-8B48-F815D5849A74}" type="slidenum">
              <a:rPr lang="en-US" smtClean="0"/>
              <a:t>11</a:t>
            </a:fld>
            <a:endParaRPr lang="en-US"/>
          </a:p>
        </p:txBody>
      </p:sp>
      <p:sp>
        <p:nvSpPr>
          <p:cNvPr id="5" name="TextBox 4">
            <a:extLst>
              <a:ext uri="{FF2B5EF4-FFF2-40B4-BE49-F238E27FC236}">
                <a16:creationId xmlns:a16="http://schemas.microsoft.com/office/drawing/2014/main" id="{5988728D-8293-3445-3DDD-04E1B9C53137}"/>
              </a:ext>
            </a:extLst>
          </p:cNvPr>
          <p:cNvSpPr txBox="1"/>
          <p:nvPr/>
        </p:nvSpPr>
        <p:spPr>
          <a:xfrm>
            <a:off x="952883" y="264740"/>
            <a:ext cx="9068731"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Simulations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C56DE04-A417-B7FA-B631-44ED86B01938}"/>
                  </a:ext>
                </a:extLst>
              </p:cNvPr>
              <p:cNvSpPr txBox="1"/>
              <p:nvPr/>
            </p:nvSpPr>
            <p:spPr>
              <a:xfrm>
                <a:off x="1502979" y="741794"/>
                <a:ext cx="9984827" cy="433310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Consider the inertia matrix of the UYS-1 nanosatellite given by:</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I =    </a:t>
                </a:r>
                <a14:m>
                  <m:oMath xmlns:m="http://schemas.openxmlformats.org/officeDocument/2006/math">
                    <m:m>
                      <m:mPr>
                        <m:mcs>
                          <m:mc>
                            <m:mcPr>
                              <m:count m:val="3"/>
                              <m:mcJc m:val="center"/>
                            </m:mcPr>
                          </m:mc>
                        </m:mcs>
                        <m:ctrlPr>
                          <a:rPr lang="en-US" i="1" smtClean="0">
                            <a:latin typeface="Cambria Math" panose="02040503050406030204" pitchFamily="18" charset="0"/>
                            <a:cs typeface="Times New Roman" panose="02020603050405020304" pitchFamily="18" charset="0"/>
                          </a:rPr>
                        </m:ctrlPr>
                      </m:mPr>
                      <m:mr>
                        <m:e>
                          <m:r>
                            <m:rPr>
                              <m:brk m:alnAt="7"/>
                            </m:rPr>
                            <a:rPr lang="en-US" b="0" i="1" smtClean="0">
                              <a:latin typeface="Cambria Math" panose="02040503050406030204" pitchFamily="18" charset="0"/>
                              <a:cs typeface="Times New Roman" panose="02020603050405020304" pitchFamily="18" charset="0"/>
                            </a:rPr>
                            <m:t>0</m:t>
                          </m:r>
                          <m:r>
                            <a:rPr lang="en-US" b="0" i="1" smtClean="0">
                              <a:latin typeface="Cambria Math" panose="02040503050406030204" pitchFamily="18" charset="0"/>
                              <a:cs typeface="Times New Roman" panose="02020603050405020304" pitchFamily="18" charset="0"/>
                            </a:rPr>
                            <m:t>.1521</m:t>
                          </m:r>
                        </m:e>
                        <m:e>
                          <m:r>
                            <a:rPr lang="en-US" b="0" i="1" smtClean="0">
                              <a:latin typeface="Cambria Math" panose="02040503050406030204" pitchFamily="18" charset="0"/>
                              <a:cs typeface="Times New Roman" panose="02020603050405020304" pitchFamily="18" charset="0"/>
                            </a:rPr>
                            <m:t>0</m:t>
                          </m:r>
                        </m:e>
                        <m:e>
                          <m:r>
                            <a:rPr lang="en-US" b="0" i="1" smtClean="0">
                              <a:latin typeface="Cambria Math" panose="02040503050406030204" pitchFamily="18" charset="0"/>
                              <a:cs typeface="Times New Roman" panose="02020603050405020304" pitchFamily="18" charset="0"/>
                            </a:rPr>
                            <m:t>0</m:t>
                          </m:r>
                        </m:e>
                      </m:mr>
                      <m:mr>
                        <m:e>
                          <m:r>
                            <a:rPr lang="en-US" b="0" i="1" smtClean="0">
                              <a:latin typeface="Cambria Math" panose="02040503050406030204" pitchFamily="18" charset="0"/>
                              <a:cs typeface="Times New Roman" panose="02020603050405020304" pitchFamily="18" charset="0"/>
                            </a:rPr>
                            <m:t>0</m:t>
                          </m:r>
                        </m:e>
                        <m:e>
                          <m:r>
                            <a:rPr lang="en-US" b="0" i="1" smtClean="0">
                              <a:latin typeface="Cambria Math" panose="02040503050406030204" pitchFamily="18" charset="0"/>
                              <a:cs typeface="Times New Roman" panose="02020603050405020304" pitchFamily="18" charset="0"/>
                            </a:rPr>
                            <m:t>0.1521</m:t>
                          </m:r>
                        </m:e>
                        <m:e>
                          <m:r>
                            <a:rPr lang="en-US" b="0" i="1" smtClean="0">
                              <a:latin typeface="Cambria Math" panose="02040503050406030204" pitchFamily="18" charset="0"/>
                              <a:cs typeface="Times New Roman" panose="02020603050405020304" pitchFamily="18" charset="0"/>
                            </a:rPr>
                            <m:t>0</m:t>
                          </m:r>
                        </m:e>
                      </m:mr>
                      <m:mr>
                        <m:e>
                          <m:r>
                            <a:rPr lang="en-US" b="0" i="1" smtClean="0">
                              <a:latin typeface="Cambria Math" panose="02040503050406030204" pitchFamily="18" charset="0"/>
                              <a:cs typeface="Times New Roman" panose="02020603050405020304" pitchFamily="18" charset="0"/>
                            </a:rPr>
                            <m:t>9</m:t>
                          </m:r>
                        </m:e>
                        <m:e>
                          <m:r>
                            <a:rPr lang="en-US" b="0" i="1" smtClean="0">
                              <a:latin typeface="Cambria Math" panose="02040503050406030204" pitchFamily="18" charset="0"/>
                              <a:cs typeface="Times New Roman" panose="02020603050405020304" pitchFamily="18" charset="0"/>
                            </a:rPr>
                            <m:t>9</m:t>
                          </m:r>
                        </m:e>
                        <m:e>
                          <m:r>
                            <a:rPr lang="en-US" b="0" i="1" smtClean="0">
                              <a:latin typeface="Cambria Math" panose="02040503050406030204" pitchFamily="18" charset="0"/>
                              <a:cs typeface="Times New Roman" panose="02020603050405020304" pitchFamily="18" charset="0"/>
                            </a:rPr>
                            <m:t>0.0375</m:t>
                          </m:r>
                        </m:e>
                      </m:mr>
                    </m:m>
                  </m:oMath>
                </a14:m>
                <a:r>
                  <a:rPr lang="en-US" dirty="0">
                    <a:latin typeface="Times New Roman" panose="02020603050405020304" pitchFamily="18" charset="0"/>
                    <a:cs typeface="Times New Roman" panose="02020603050405020304" pitchFamily="18" charset="0"/>
                  </a:rPr>
                  <a:t>     kg.m</a:t>
                </a:r>
                <a:r>
                  <a:rPr lang="en-US" baseline="30000"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and the following parameters adjusted by simulations:</a:t>
                </a:r>
              </a:p>
              <a:p>
                <a:r>
                  <a:rPr lang="en-US"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0.2  ,   a</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0.2,    k = 0.9,     g = 3,     c = 1,    K =    </a:t>
                </a:r>
                <a14:m>
                  <m:oMath xmlns:m="http://schemas.openxmlformats.org/officeDocument/2006/math">
                    <m:m>
                      <m:mPr>
                        <m:mcs>
                          <m:mc>
                            <m:mcPr>
                              <m:count m:val="3"/>
                              <m:mcJc m:val="center"/>
                            </m:mcPr>
                          </m:mc>
                        </m:mcs>
                        <m:ctrlPr>
                          <a:rPr lang="en-US" i="1" smtClean="0">
                            <a:latin typeface="Cambria Math" panose="02040503050406030204" pitchFamily="18" charset="0"/>
                            <a:cs typeface="Times New Roman" panose="02020603050405020304" pitchFamily="18" charset="0"/>
                          </a:rPr>
                        </m:ctrlPr>
                      </m:mPr>
                      <m:mr>
                        <m:e>
                          <m:r>
                            <a:rPr lang="en-US" b="0" i="1" smtClean="0">
                              <a:latin typeface="Cambria Math" panose="02040503050406030204" pitchFamily="18" charset="0"/>
                              <a:cs typeface="Times New Roman" panose="02020603050405020304" pitchFamily="18" charset="0"/>
                            </a:rPr>
                            <m:t>10</m:t>
                          </m:r>
                        </m:e>
                        <m:e>
                          <m:r>
                            <a:rPr lang="en-US" b="0" i="1" smtClean="0">
                              <a:latin typeface="Cambria Math" panose="02040503050406030204" pitchFamily="18" charset="0"/>
                              <a:cs typeface="Times New Roman" panose="02020603050405020304" pitchFamily="18" charset="0"/>
                            </a:rPr>
                            <m:t>0</m:t>
                          </m:r>
                        </m:e>
                        <m:e>
                          <m:r>
                            <a:rPr lang="en-US" b="0" i="1" smtClean="0">
                              <a:latin typeface="Cambria Math" panose="02040503050406030204" pitchFamily="18" charset="0"/>
                              <a:cs typeface="Times New Roman" panose="02020603050405020304" pitchFamily="18" charset="0"/>
                            </a:rPr>
                            <m:t>0</m:t>
                          </m:r>
                        </m:e>
                      </m:mr>
                      <m:mr>
                        <m:e>
                          <m:r>
                            <a:rPr lang="en-US" b="0" i="1" smtClean="0">
                              <a:latin typeface="Cambria Math" panose="02040503050406030204" pitchFamily="18" charset="0"/>
                              <a:cs typeface="Times New Roman" panose="02020603050405020304" pitchFamily="18" charset="0"/>
                            </a:rPr>
                            <m:t>0</m:t>
                          </m:r>
                        </m:e>
                        <m:e>
                          <m:r>
                            <a:rPr lang="en-US" b="0" i="1" smtClean="0">
                              <a:latin typeface="Cambria Math" panose="02040503050406030204" pitchFamily="18" charset="0"/>
                              <a:cs typeface="Times New Roman" panose="02020603050405020304" pitchFamily="18" charset="0"/>
                            </a:rPr>
                            <m:t>10</m:t>
                          </m:r>
                        </m:e>
                        <m:e>
                          <m:r>
                            <a:rPr lang="en-US" b="0" i="1" smtClean="0">
                              <a:latin typeface="Cambria Math" panose="02040503050406030204" pitchFamily="18" charset="0"/>
                              <a:cs typeface="Times New Roman" panose="02020603050405020304" pitchFamily="18" charset="0"/>
                            </a:rPr>
                            <m:t>0</m:t>
                          </m:r>
                        </m:e>
                      </m:mr>
                      <m:mr>
                        <m:e>
                          <m:r>
                            <a:rPr lang="en-US" b="0" i="1" smtClean="0">
                              <a:latin typeface="Cambria Math" panose="02040503050406030204" pitchFamily="18" charset="0"/>
                              <a:cs typeface="Times New Roman" panose="02020603050405020304" pitchFamily="18" charset="0"/>
                            </a:rPr>
                            <m:t>0</m:t>
                          </m:r>
                        </m:e>
                        <m:e>
                          <m:r>
                            <a:rPr lang="en-US" b="0" i="1" smtClean="0">
                              <a:latin typeface="Cambria Math" panose="02040503050406030204" pitchFamily="18" charset="0"/>
                              <a:cs typeface="Times New Roman" panose="02020603050405020304" pitchFamily="18" charset="0"/>
                            </a:rPr>
                            <m:t>0</m:t>
                          </m:r>
                        </m:e>
                        <m:e>
                          <m:r>
                            <a:rPr lang="en-US" b="0" i="1" smtClean="0">
                              <a:latin typeface="Cambria Math" panose="02040503050406030204" pitchFamily="18" charset="0"/>
                              <a:cs typeface="Times New Roman" panose="02020603050405020304" pitchFamily="18" charset="0"/>
                            </a:rPr>
                            <m:t>10</m:t>
                          </m:r>
                        </m:e>
                      </m:mr>
                    </m:m>
                  </m:oMath>
                </a14:m>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and the maximum torque  </a:t>
                </a:r>
                <a:r>
                  <a:rPr lang="en-US" dirty="0" err="1">
                    <a:latin typeface="Times New Roman" panose="02020603050405020304" pitchFamily="18" charset="0"/>
                    <a:cs typeface="Times New Roman" panose="02020603050405020304" pitchFamily="18" charset="0"/>
                  </a:rPr>
                  <a:t>u</a:t>
                </a:r>
                <a:r>
                  <a:rPr lang="en-US" baseline="-25000" dirty="0" err="1">
                    <a:latin typeface="Times New Roman" panose="02020603050405020304" pitchFamily="18" charset="0"/>
                    <a:cs typeface="Times New Roman" panose="02020603050405020304" pitchFamily="18" charset="0"/>
                  </a:rPr>
                  <a:t>max</a:t>
                </a:r>
                <a:r>
                  <a:rPr lang="en-US" dirty="0">
                    <a:latin typeface="Times New Roman" panose="02020603050405020304" pitchFamily="18" charset="0"/>
                    <a:cs typeface="Times New Roman" panose="02020603050405020304" pitchFamily="18" charset="0"/>
                  </a:rPr>
                  <a:t>=0.002 </a:t>
                </a:r>
                <a:r>
                  <a:rPr lang="en-US" dirty="0" err="1">
                    <a:latin typeface="Times New Roman" panose="02020603050405020304" pitchFamily="18" charset="0"/>
                    <a:cs typeface="Times New Roman" panose="02020603050405020304" pitchFamily="18" charset="0"/>
                  </a:rPr>
                  <a:t>N.m</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Also, consider the sampling time:</a:t>
                </a:r>
              </a:p>
            </p:txBody>
          </p:sp>
        </mc:Choice>
        <mc:Fallback xmlns="">
          <p:sp>
            <p:nvSpPr>
              <p:cNvPr id="7" name="TextBox 6">
                <a:extLst>
                  <a:ext uri="{FF2B5EF4-FFF2-40B4-BE49-F238E27FC236}">
                    <a16:creationId xmlns:a16="http://schemas.microsoft.com/office/drawing/2014/main" id="{CC56DE04-A417-B7FA-B631-44ED86B01938}"/>
                  </a:ext>
                </a:extLst>
              </p:cNvPr>
              <p:cNvSpPr txBox="1">
                <a:spLocks noRot="1" noChangeAspect="1" noMove="1" noResize="1" noEditPoints="1" noAdjustHandles="1" noChangeArrowheads="1" noChangeShapeType="1" noTextEdit="1"/>
              </p:cNvSpPr>
              <p:nvPr/>
            </p:nvSpPr>
            <p:spPr>
              <a:xfrm>
                <a:off x="1502979" y="741794"/>
                <a:ext cx="9984827" cy="4333109"/>
              </a:xfrm>
              <a:prstGeom prst="rect">
                <a:avLst/>
              </a:prstGeom>
              <a:blipFill>
                <a:blip r:embed="rId2"/>
                <a:stretch>
                  <a:fillRect l="-508" t="-585" b="-1170"/>
                </a:stretch>
              </a:blipFill>
            </p:spPr>
            <p:txBody>
              <a:bodyPr/>
              <a:lstStyle/>
              <a:p>
                <a:r>
                  <a:rPr lang="en-US">
                    <a:noFill/>
                  </a:rPr>
                  <a:t> </a:t>
                </a:r>
              </a:p>
            </p:txBody>
          </p:sp>
        </mc:Fallback>
      </mc:AlternateContent>
      <p:sp>
        <p:nvSpPr>
          <p:cNvPr id="8" name="Left Bracket 7">
            <a:extLst>
              <a:ext uri="{FF2B5EF4-FFF2-40B4-BE49-F238E27FC236}">
                <a16:creationId xmlns:a16="http://schemas.microsoft.com/office/drawing/2014/main" id="{FC61D3C6-1A2E-2447-7D6E-05D5C564BFEF}"/>
              </a:ext>
            </a:extLst>
          </p:cNvPr>
          <p:cNvSpPr/>
          <p:nvPr/>
        </p:nvSpPr>
        <p:spPr>
          <a:xfrm>
            <a:off x="2020613" y="1294917"/>
            <a:ext cx="84083" cy="837495"/>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 name="Right Bracket 8">
            <a:extLst>
              <a:ext uri="{FF2B5EF4-FFF2-40B4-BE49-F238E27FC236}">
                <a16:creationId xmlns:a16="http://schemas.microsoft.com/office/drawing/2014/main" id="{ECB66E7A-EA5F-9CCC-2EB9-758D33BD2FC5}"/>
              </a:ext>
            </a:extLst>
          </p:cNvPr>
          <p:cNvSpPr/>
          <p:nvPr/>
        </p:nvSpPr>
        <p:spPr>
          <a:xfrm>
            <a:off x="4602481" y="1294917"/>
            <a:ext cx="45719" cy="828000"/>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0" name="Left Bracket 9">
            <a:extLst>
              <a:ext uri="{FF2B5EF4-FFF2-40B4-BE49-F238E27FC236}">
                <a16:creationId xmlns:a16="http://schemas.microsoft.com/office/drawing/2014/main" id="{4FB2D561-96DE-5D1F-1870-88BDF650B0CD}"/>
              </a:ext>
            </a:extLst>
          </p:cNvPr>
          <p:cNvSpPr/>
          <p:nvPr/>
        </p:nvSpPr>
        <p:spPr>
          <a:xfrm>
            <a:off x="6681949" y="2864774"/>
            <a:ext cx="84083" cy="837495"/>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1" name="Right Bracket 10">
            <a:extLst>
              <a:ext uri="{FF2B5EF4-FFF2-40B4-BE49-F238E27FC236}">
                <a16:creationId xmlns:a16="http://schemas.microsoft.com/office/drawing/2014/main" id="{897D7435-9CEC-4F18-9E6D-13D0669CBB4B}"/>
              </a:ext>
            </a:extLst>
          </p:cNvPr>
          <p:cNvSpPr/>
          <p:nvPr/>
        </p:nvSpPr>
        <p:spPr>
          <a:xfrm>
            <a:off x="7992066" y="2864774"/>
            <a:ext cx="45719" cy="828000"/>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pic>
        <p:nvPicPr>
          <p:cNvPr id="13" name="Picture 12">
            <a:extLst>
              <a:ext uri="{FF2B5EF4-FFF2-40B4-BE49-F238E27FC236}">
                <a16:creationId xmlns:a16="http://schemas.microsoft.com/office/drawing/2014/main" id="{AC62E035-59F3-53C9-A5C1-73FE80A2C616}"/>
              </a:ext>
            </a:extLst>
          </p:cNvPr>
          <p:cNvPicPr>
            <a:picLocks noChangeAspect="1"/>
          </p:cNvPicPr>
          <p:nvPr/>
        </p:nvPicPr>
        <p:blipFill>
          <a:blip r:embed="rId3"/>
          <a:stretch>
            <a:fillRect/>
          </a:stretch>
        </p:blipFill>
        <p:spPr>
          <a:xfrm>
            <a:off x="4793733" y="4681067"/>
            <a:ext cx="1186653" cy="365124"/>
          </a:xfrm>
          <a:prstGeom prst="rect">
            <a:avLst/>
          </a:prstGeom>
        </p:spPr>
      </p:pic>
      <p:sp>
        <p:nvSpPr>
          <p:cNvPr id="14" name="TextBox 13">
            <a:extLst>
              <a:ext uri="{FF2B5EF4-FFF2-40B4-BE49-F238E27FC236}">
                <a16:creationId xmlns:a16="http://schemas.microsoft.com/office/drawing/2014/main" id="{1DAEAE1E-E5F9-B598-80B8-3260326E4D2D}"/>
              </a:ext>
            </a:extLst>
          </p:cNvPr>
          <p:cNvSpPr txBox="1"/>
          <p:nvPr/>
        </p:nvSpPr>
        <p:spPr>
          <a:xfrm>
            <a:off x="1502979" y="4981695"/>
            <a:ext cx="991048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and the initial conditions of the attitude are:</a:t>
            </a:r>
          </a:p>
          <a:p>
            <a:endParaRPr lang="en-US"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EF46A2E1-9A6C-C0DD-2965-B416D7ED13BC}"/>
              </a:ext>
            </a:extLst>
          </p:cNvPr>
          <p:cNvPicPr>
            <a:picLocks noChangeAspect="1"/>
          </p:cNvPicPr>
          <p:nvPr/>
        </p:nvPicPr>
        <p:blipFill>
          <a:blip r:embed="rId4"/>
          <a:stretch>
            <a:fillRect/>
          </a:stretch>
        </p:blipFill>
        <p:spPr>
          <a:xfrm>
            <a:off x="2477865" y="5336536"/>
            <a:ext cx="5261953" cy="379388"/>
          </a:xfrm>
          <a:prstGeom prst="rect">
            <a:avLst/>
          </a:prstGeom>
        </p:spPr>
      </p:pic>
      <p:pic>
        <p:nvPicPr>
          <p:cNvPr id="18" name="Picture 17" descr="A black and white math symbol&#10;&#10;Description automatically generated">
            <a:extLst>
              <a:ext uri="{FF2B5EF4-FFF2-40B4-BE49-F238E27FC236}">
                <a16:creationId xmlns:a16="http://schemas.microsoft.com/office/drawing/2014/main" id="{67B974AF-2942-D283-755C-3D7DF1A5B72C}"/>
              </a:ext>
            </a:extLst>
          </p:cNvPr>
          <p:cNvPicPr>
            <a:picLocks noChangeAspect="1"/>
          </p:cNvPicPr>
          <p:nvPr/>
        </p:nvPicPr>
        <p:blipFill>
          <a:blip r:embed="rId5"/>
          <a:stretch>
            <a:fillRect/>
          </a:stretch>
        </p:blipFill>
        <p:spPr>
          <a:xfrm>
            <a:off x="2477865" y="5730701"/>
            <a:ext cx="1581756" cy="410085"/>
          </a:xfrm>
          <a:prstGeom prst="rect">
            <a:avLst/>
          </a:prstGeom>
        </p:spPr>
      </p:pic>
      <p:pic>
        <p:nvPicPr>
          <p:cNvPr id="19" name="Picture 18" descr="A black circle with a black background&#10;&#10;Description automatically generated">
            <a:extLst>
              <a:ext uri="{FF2B5EF4-FFF2-40B4-BE49-F238E27FC236}">
                <a16:creationId xmlns:a16="http://schemas.microsoft.com/office/drawing/2014/main" id="{629C63CE-98A1-F2EF-0EC2-F8DC53654D37}"/>
              </a:ext>
            </a:extLst>
          </p:cNvPr>
          <p:cNvPicPr>
            <a:picLocks noGrp="1" noRot="1" noMove="1" noResize="1" noEditPoints="1" noAdjustHandles="1" noChangeArrowheads="1" noChangeShapeType="1" noCrop="1"/>
          </p:cNvPicPr>
          <p:nvPr/>
        </p:nvPicPr>
        <p:blipFill>
          <a:blip r:embed="rId6">
            <a:alphaModFix amt="5000"/>
          </a:blip>
          <a:stretch>
            <a:fillRect/>
          </a:stretch>
        </p:blipFill>
        <p:spPr>
          <a:xfrm>
            <a:off x="1393220" y="718537"/>
            <a:ext cx="9405552" cy="5222187"/>
          </a:xfrm>
          <a:prstGeom prst="rect">
            <a:avLst/>
          </a:prstGeom>
        </p:spPr>
      </p:pic>
    </p:spTree>
    <p:extLst>
      <p:ext uri="{BB962C8B-B14F-4D97-AF65-F5344CB8AC3E}">
        <p14:creationId xmlns:p14="http://schemas.microsoft.com/office/powerpoint/2010/main" val="804460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F5E8D-AD37-ABB2-8DDA-A2D5C8325620}"/>
              </a:ext>
            </a:extLst>
          </p:cNvPr>
          <p:cNvSpPr>
            <a:spLocks noGrp="1"/>
          </p:cNvSpPr>
          <p:nvPr>
            <p:ph type="dt" sz="half" idx="10"/>
          </p:nvPr>
        </p:nvSpPr>
        <p:spPr/>
        <p:txBody>
          <a:bodyPr/>
          <a:lstStyle/>
          <a:p>
            <a:fld id="{6B3B79D0-5823-C64D-8205-ACA23B478D77}" type="datetime2">
              <a:rPr lang="en-IN" smtClean="0"/>
              <a:t>Wednesday, 27 November 2024</a:t>
            </a:fld>
            <a:endParaRPr lang="en-US"/>
          </a:p>
        </p:txBody>
      </p:sp>
      <p:sp>
        <p:nvSpPr>
          <p:cNvPr id="3" name="Footer Placeholder 2">
            <a:extLst>
              <a:ext uri="{FF2B5EF4-FFF2-40B4-BE49-F238E27FC236}">
                <a16:creationId xmlns:a16="http://schemas.microsoft.com/office/drawing/2014/main" id="{4FAD93AF-3757-1494-6AB8-E636C6D50673}"/>
              </a:ext>
            </a:extLst>
          </p:cNvPr>
          <p:cNvSpPr>
            <a:spLocks noGrp="1"/>
          </p:cNvSpPr>
          <p:nvPr>
            <p:ph type="ftr" sz="quarter" idx="11"/>
          </p:nvPr>
        </p:nvSpPr>
        <p:spPr/>
        <p:txBody>
          <a:bodyPr/>
          <a:lstStyle/>
          <a:p>
            <a:r>
              <a:rPr lang="en-US"/>
              <a:t>AE642 Paper Presentation</a:t>
            </a:r>
          </a:p>
        </p:txBody>
      </p:sp>
      <p:sp>
        <p:nvSpPr>
          <p:cNvPr id="4" name="Slide Number Placeholder 3">
            <a:extLst>
              <a:ext uri="{FF2B5EF4-FFF2-40B4-BE49-F238E27FC236}">
                <a16:creationId xmlns:a16="http://schemas.microsoft.com/office/drawing/2014/main" id="{9C0462DA-3F6C-41A3-F1E4-11E08F4471BA}"/>
              </a:ext>
            </a:extLst>
          </p:cNvPr>
          <p:cNvSpPr>
            <a:spLocks noGrp="1"/>
          </p:cNvSpPr>
          <p:nvPr>
            <p:ph type="sldNum" sz="quarter" idx="12"/>
          </p:nvPr>
        </p:nvSpPr>
        <p:spPr/>
        <p:txBody>
          <a:bodyPr/>
          <a:lstStyle/>
          <a:p>
            <a:fld id="{E2AD03AB-87CF-C344-8B48-F815D5849A74}" type="slidenum">
              <a:rPr lang="en-US" smtClean="0"/>
              <a:t>12</a:t>
            </a:fld>
            <a:endParaRPr lang="en-US"/>
          </a:p>
        </p:txBody>
      </p:sp>
      <p:sp>
        <p:nvSpPr>
          <p:cNvPr id="10" name="TextBox 9">
            <a:extLst>
              <a:ext uri="{FF2B5EF4-FFF2-40B4-BE49-F238E27FC236}">
                <a16:creationId xmlns:a16="http://schemas.microsoft.com/office/drawing/2014/main" id="{1116E8CB-481B-4741-AE64-B7CD38CAB074}"/>
              </a:ext>
            </a:extLst>
          </p:cNvPr>
          <p:cNvSpPr txBox="1"/>
          <p:nvPr/>
        </p:nvSpPr>
        <p:spPr>
          <a:xfrm>
            <a:off x="641975" y="287650"/>
            <a:ext cx="10908041" cy="86177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Non-saturated and Disturbance less</a:t>
            </a:r>
          </a:p>
          <a:p>
            <a:r>
              <a:rPr lang="en-US" sz="2500" dirty="0">
                <a:latin typeface="Times New Roman" panose="02020603050405020304" pitchFamily="18" charset="0"/>
                <a:cs typeface="Times New Roman" panose="02020603050405020304" pitchFamily="18" charset="0"/>
              </a:rPr>
              <a:t>Closed-Loop System Simulations</a:t>
            </a:r>
          </a:p>
        </p:txBody>
      </p:sp>
      <p:pic>
        <p:nvPicPr>
          <p:cNvPr id="12" name="Picture 11" descr="A line graph of a function&#10;&#10;Description automatically generated with medium confidence">
            <a:extLst>
              <a:ext uri="{FF2B5EF4-FFF2-40B4-BE49-F238E27FC236}">
                <a16:creationId xmlns:a16="http://schemas.microsoft.com/office/drawing/2014/main" id="{C3DE2EDA-2298-6641-4A7C-ADCEBA3E8A3D}"/>
              </a:ext>
            </a:extLst>
          </p:cNvPr>
          <p:cNvPicPr>
            <a:picLocks noChangeAspect="1"/>
          </p:cNvPicPr>
          <p:nvPr/>
        </p:nvPicPr>
        <p:blipFill>
          <a:blip r:embed="rId2"/>
          <a:stretch>
            <a:fillRect/>
          </a:stretch>
        </p:blipFill>
        <p:spPr>
          <a:xfrm>
            <a:off x="519035" y="1653921"/>
            <a:ext cx="4690166" cy="3727376"/>
          </a:xfrm>
          <a:prstGeom prst="rect">
            <a:avLst/>
          </a:prstGeom>
        </p:spPr>
      </p:pic>
      <p:pic>
        <p:nvPicPr>
          <p:cNvPr id="14" name="Picture 13" descr="A graph of a graph of a function&#10;&#10;Description automatically generated with medium confidence">
            <a:extLst>
              <a:ext uri="{FF2B5EF4-FFF2-40B4-BE49-F238E27FC236}">
                <a16:creationId xmlns:a16="http://schemas.microsoft.com/office/drawing/2014/main" id="{3B4710F2-3884-E5A3-DC06-5432CBB343E1}"/>
              </a:ext>
            </a:extLst>
          </p:cNvPr>
          <p:cNvPicPr>
            <a:picLocks noChangeAspect="1"/>
          </p:cNvPicPr>
          <p:nvPr/>
        </p:nvPicPr>
        <p:blipFill>
          <a:blip r:embed="rId3"/>
          <a:stretch>
            <a:fillRect/>
          </a:stretch>
        </p:blipFill>
        <p:spPr>
          <a:xfrm>
            <a:off x="6341072" y="1723697"/>
            <a:ext cx="4457700" cy="3657600"/>
          </a:xfrm>
          <a:prstGeom prst="rect">
            <a:avLst/>
          </a:prstGeom>
        </p:spPr>
      </p:pic>
      <p:pic>
        <p:nvPicPr>
          <p:cNvPr id="15" name="Picture 14" descr="A black circle with a black background&#10;&#10;Description automatically generated">
            <a:extLst>
              <a:ext uri="{FF2B5EF4-FFF2-40B4-BE49-F238E27FC236}">
                <a16:creationId xmlns:a16="http://schemas.microsoft.com/office/drawing/2014/main" id="{8369F46E-6CDC-7F76-20F9-7426F46EAD49}"/>
              </a:ext>
            </a:extLst>
          </p:cNvPr>
          <p:cNvPicPr/>
          <p:nvPr/>
        </p:nvPicPr>
        <p:blipFill>
          <a:blip r:embed="rId4">
            <a:alphaModFix amt="3000"/>
          </a:blip>
          <a:stretch>
            <a:fillRect/>
          </a:stretch>
        </p:blipFill>
        <p:spPr>
          <a:xfrm>
            <a:off x="1352550" y="620111"/>
            <a:ext cx="9446222" cy="5320614"/>
          </a:xfrm>
          <a:prstGeom prst="rect">
            <a:avLst/>
          </a:prstGeom>
        </p:spPr>
      </p:pic>
    </p:spTree>
    <p:extLst>
      <p:ext uri="{BB962C8B-B14F-4D97-AF65-F5344CB8AC3E}">
        <p14:creationId xmlns:p14="http://schemas.microsoft.com/office/powerpoint/2010/main" val="775230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of different components&#10;&#10;Description automatically generated with medium confidence">
            <a:extLst>
              <a:ext uri="{FF2B5EF4-FFF2-40B4-BE49-F238E27FC236}">
                <a16:creationId xmlns:a16="http://schemas.microsoft.com/office/drawing/2014/main" id="{236535C7-BB38-C4DD-25E2-4374E668AD0A}"/>
              </a:ext>
            </a:extLst>
          </p:cNvPr>
          <p:cNvPicPr>
            <a:picLocks noChangeAspect="1"/>
          </p:cNvPicPr>
          <p:nvPr/>
        </p:nvPicPr>
        <p:blipFill>
          <a:blip r:embed="rId2"/>
          <a:stretch>
            <a:fillRect/>
          </a:stretch>
        </p:blipFill>
        <p:spPr>
          <a:xfrm>
            <a:off x="3013267" y="1376803"/>
            <a:ext cx="6165455" cy="4752170"/>
          </a:xfrm>
          <a:prstGeom prst="rect">
            <a:avLst/>
          </a:prstGeom>
        </p:spPr>
      </p:pic>
      <p:pic>
        <p:nvPicPr>
          <p:cNvPr id="8" name="Picture 7" descr="A black circle with a black background&#10;&#10;Description automatically generated">
            <a:extLst>
              <a:ext uri="{FF2B5EF4-FFF2-40B4-BE49-F238E27FC236}">
                <a16:creationId xmlns:a16="http://schemas.microsoft.com/office/drawing/2014/main" id="{DD7AC2DB-EB4A-04A5-7FEE-A4A29D8C4FCA}"/>
              </a:ext>
            </a:extLst>
          </p:cNvPr>
          <p:cNvPicPr/>
          <p:nvPr/>
        </p:nvPicPr>
        <p:blipFill>
          <a:blip r:embed="rId3">
            <a:alphaModFix amt="3000"/>
          </a:blip>
          <a:stretch>
            <a:fillRect/>
          </a:stretch>
        </p:blipFill>
        <p:spPr>
          <a:xfrm>
            <a:off x="1352550" y="620111"/>
            <a:ext cx="9446222" cy="5320614"/>
          </a:xfrm>
          <a:prstGeom prst="rect">
            <a:avLst/>
          </a:prstGeom>
        </p:spPr>
      </p:pic>
      <p:sp>
        <p:nvSpPr>
          <p:cNvPr id="2" name="Date Placeholder 1">
            <a:extLst>
              <a:ext uri="{FF2B5EF4-FFF2-40B4-BE49-F238E27FC236}">
                <a16:creationId xmlns:a16="http://schemas.microsoft.com/office/drawing/2014/main" id="{39123252-1A36-9D4D-45A7-E8D2EE8F817E}"/>
              </a:ext>
            </a:extLst>
          </p:cNvPr>
          <p:cNvSpPr>
            <a:spLocks noGrp="1"/>
          </p:cNvSpPr>
          <p:nvPr>
            <p:ph type="dt" sz="half" idx="10"/>
          </p:nvPr>
        </p:nvSpPr>
        <p:spPr/>
        <p:txBody>
          <a:bodyPr/>
          <a:lstStyle/>
          <a:p>
            <a:fld id="{6B3B79D0-5823-C64D-8205-ACA23B478D77}" type="datetime2">
              <a:rPr lang="en-IN" smtClean="0"/>
              <a:t>Wednesday, 27 November 2024</a:t>
            </a:fld>
            <a:endParaRPr lang="en-US"/>
          </a:p>
        </p:txBody>
      </p:sp>
      <p:sp>
        <p:nvSpPr>
          <p:cNvPr id="3" name="Footer Placeholder 2">
            <a:extLst>
              <a:ext uri="{FF2B5EF4-FFF2-40B4-BE49-F238E27FC236}">
                <a16:creationId xmlns:a16="http://schemas.microsoft.com/office/drawing/2014/main" id="{878CEA73-550F-0FC2-1545-978DF7EC9FA6}"/>
              </a:ext>
            </a:extLst>
          </p:cNvPr>
          <p:cNvSpPr>
            <a:spLocks noGrp="1"/>
          </p:cNvSpPr>
          <p:nvPr>
            <p:ph type="ftr" sz="quarter" idx="11"/>
          </p:nvPr>
        </p:nvSpPr>
        <p:spPr/>
        <p:txBody>
          <a:bodyPr/>
          <a:lstStyle/>
          <a:p>
            <a:r>
              <a:rPr lang="en-US"/>
              <a:t>AE642 Paper Presentation</a:t>
            </a:r>
          </a:p>
        </p:txBody>
      </p:sp>
      <p:sp>
        <p:nvSpPr>
          <p:cNvPr id="4" name="Slide Number Placeholder 3">
            <a:extLst>
              <a:ext uri="{FF2B5EF4-FFF2-40B4-BE49-F238E27FC236}">
                <a16:creationId xmlns:a16="http://schemas.microsoft.com/office/drawing/2014/main" id="{0B3F0B77-A59D-56BD-0D7F-CDF4614307A8}"/>
              </a:ext>
            </a:extLst>
          </p:cNvPr>
          <p:cNvSpPr>
            <a:spLocks noGrp="1"/>
          </p:cNvSpPr>
          <p:nvPr>
            <p:ph type="sldNum" sz="quarter" idx="12"/>
          </p:nvPr>
        </p:nvSpPr>
        <p:spPr/>
        <p:txBody>
          <a:bodyPr/>
          <a:lstStyle/>
          <a:p>
            <a:fld id="{E2AD03AB-87CF-C344-8B48-F815D5849A74}" type="slidenum">
              <a:rPr lang="en-US" smtClean="0"/>
              <a:t>13</a:t>
            </a:fld>
            <a:endParaRPr lang="en-US"/>
          </a:p>
        </p:txBody>
      </p:sp>
      <p:sp>
        <p:nvSpPr>
          <p:cNvPr id="7" name="TextBox 6">
            <a:extLst>
              <a:ext uri="{FF2B5EF4-FFF2-40B4-BE49-F238E27FC236}">
                <a16:creationId xmlns:a16="http://schemas.microsoft.com/office/drawing/2014/main" id="{7BBEC334-3135-4C67-03F9-F55F5FC12708}"/>
              </a:ext>
            </a:extLst>
          </p:cNvPr>
          <p:cNvSpPr txBox="1"/>
          <p:nvPr/>
        </p:nvSpPr>
        <p:spPr>
          <a:xfrm>
            <a:off x="641975" y="287650"/>
            <a:ext cx="10908041" cy="86177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Non-saturated and Disturbance less</a:t>
            </a:r>
          </a:p>
          <a:p>
            <a:r>
              <a:rPr lang="en-US" sz="2500" dirty="0">
                <a:latin typeface="Times New Roman" panose="02020603050405020304" pitchFamily="18" charset="0"/>
                <a:cs typeface="Times New Roman" panose="02020603050405020304" pitchFamily="18" charset="0"/>
              </a:rPr>
              <a:t>Closed-Loop System Simulations</a:t>
            </a:r>
          </a:p>
        </p:txBody>
      </p:sp>
    </p:spTree>
    <p:extLst>
      <p:ext uri="{BB962C8B-B14F-4D97-AF65-F5344CB8AC3E}">
        <p14:creationId xmlns:p14="http://schemas.microsoft.com/office/powerpoint/2010/main" val="916751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of a function&#10;&#10;Description automatically generated with medium confidence">
            <a:extLst>
              <a:ext uri="{FF2B5EF4-FFF2-40B4-BE49-F238E27FC236}">
                <a16:creationId xmlns:a16="http://schemas.microsoft.com/office/drawing/2014/main" id="{97757759-CF04-7268-5294-4ECB9E7B9426}"/>
              </a:ext>
            </a:extLst>
          </p:cNvPr>
          <p:cNvPicPr>
            <a:picLocks noChangeAspect="1"/>
          </p:cNvPicPr>
          <p:nvPr/>
        </p:nvPicPr>
        <p:blipFill>
          <a:blip r:embed="rId2"/>
          <a:stretch>
            <a:fillRect/>
          </a:stretch>
        </p:blipFill>
        <p:spPr>
          <a:xfrm>
            <a:off x="3207037" y="1149424"/>
            <a:ext cx="6007620" cy="5003513"/>
          </a:xfrm>
          <a:prstGeom prst="rect">
            <a:avLst/>
          </a:prstGeom>
        </p:spPr>
      </p:pic>
      <p:pic>
        <p:nvPicPr>
          <p:cNvPr id="6" name="Picture 5" descr="A black circle with a black background&#10;&#10;Description automatically generated">
            <a:extLst>
              <a:ext uri="{FF2B5EF4-FFF2-40B4-BE49-F238E27FC236}">
                <a16:creationId xmlns:a16="http://schemas.microsoft.com/office/drawing/2014/main" id="{139476FE-1521-1E60-1ED5-2BCB384B4844}"/>
              </a:ext>
            </a:extLst>
          </p:cNvPr>
          <p:cNvPicPr>
            <a:picLocks noGrp="1" noRot="1" noMove="1" noResize="1" noEditPoints="1" noAdjustHandles="1" noChangeArrowheads="1" noChangeShapeType="1" noCrop="1"/>
          </p:cNvPicPr>
          <p:nvPr/>
        </p:nvPicPr>
        <p:blipFill>
          <a:blip r:embed="rId3">
            <a:alphaModFix amt="3000"/>
          </a:blip>
          <a:stretch>
            <a:fillRect/>
          </a:stretch>
        </p:blipFill>
        <p:spPr>
          <a:xfrm>
            <a:off x="1352550" y="620111"/>
            <a:ext cx="9446222" cy="5320614"/>
          </a:xfrm>
          <a:prstGeom prst="rect">
            <a:avLst/>
          </a:prstGeom>
        </p:spPr>
      </p:pic>
      <p:sp>
        <p:nvSpPr>
          <p:cNvPr id="2" name="Date Placeholder 1">
            <a:extLst>
              <a:ext uri="{FF2B5EF4-FFF2-40B4-BE49-F238E27FC236}">
                <a16:creationId xmlns:a16="http://schemas.microsoft.com/office/drawing/2014/main" id="{08B3DB6C-CAE8-BF11-5D59-D465A03EBD9B}"/>
              </a:ext>
            </a:extLst>
          </p:cNvPr>
          <p:cNvSpPr>
            <a:spLocks noGrp="1"/>
          </p:cNvSpPr>
          <p:nvPr>
            <p:ph type="dt" sz="half" idx="10"/>
          </p:nvPr>
        </p:nvSpPr>
        <p:spPr/>
        <p:txBody>
          <a:bodyPr/>
          <a:lstStyle/>
          <a:p>
            <a:fld id="{6B3B79D0-5823-C64D-8205-ACA23B478D77}" type="datetime2">
              <a:rPr lang="en-IN" smtClean="0"/>
              <a:t>Wednesday, 27 November 2024</a:t>
            </a:fld>
            <a:endParaRPr lang="en-US"/>
          </a:p>
        </p:txBody>
      </p:sp>
      <p:sp>
        <p:nvSpPr>
          <p:cNvPr id="3" name="Footer Placeholder 2">
            <a:extLst>
              <a:ext uri="{FF2B5EF4-FFF2-40B4-BE49-F238E27FC236}">
                <a16:creationId xmlns:a16="http://schemas.microsoft.com/office/drawing/2014/main" id="{EF28E8A9-1231-DBC0-709A-AC5F352AEBF3}"/>
              </a:ext>
            </a:extLst>
          </p:cNvPr>
          <p:cNvSpPr>
            <a:spLocks noGrp="1"/>
          </p:cNvSpPr>
          <p:nvPr>
            <p:ph type="ftr" sz="quarter" idx="11"/>
          </p:nvPr>
        </p:nvSpPr>
        <p:spPr/>
        <p:txBody>
          <a:bodyPr/>
          <a:lstStyle/>
          <a:p>
            <a:r>
              <a:rPr lang="en-US"/>
              <a:t>AE642 Paper Presentation</a:t>
            </a:r>
          </a:p>
        </p:txBody>
      </p:sp>
      <p:sp>
        <p:nvSpPr>
          <p:cNvPr id="4" name="Slide Number Placeholder 3">
            <a:extLst>
              <a:ext uri="{FF2B5EF4-FFF2-40B4-BE49-F238E27FC236}">
                <a16:creationId xmlns:a16="http://schemas.microsoft.com/office/drawing/2014/main" id="{48265960-F67D-B4E1-EE19-BC8BEE90DAD2}"/>
              </a:ext>
            </a:extLst>
          </p:cNvPr>
          <p:cNvSpPr>
            <a:spLocks noGrp="1"/>
          </p:cNvSpPr>
          <p:nvPr>
            <p:ph type="sldNum" sz="quarter" idx="12"/>
          </p:nvPr>
        </p:nvSpPr>
        <p:spPr/>
        <p:txBody>
          <a:bodyPr/>
          <a:lstStyle/>
          <a:p>
            <a:fld id="{E2AD03AB-87CF-C344-8B48-F815D5849A74}" type="slidenum">
              <a:rPr lang="en-US" smtClean="0"/>
              <a:t>14</a:t>
            </a:fld>
            <a:endParaRPr lang="en-US"/>
          </a:p>
        </p:txBody>
      </p:sp>
      <p:sp>
        <p:nvSpPr>
          <p:cNvPr id="5" name="TextBox 4">
            <a:extLst>
              <a:ext uri="{FF2B5EF4-FFF2-40B4-BE49-F238E27FC236}">
                <a16:creationId xmlns:a16="http://schemas.microsoft.com/office/drawing/2014/main" id="{DE64768E-BEC2-45EC-F1FB-DB80529E36E7}"/>
              </a:ext>
            </a:extLst>
          </p:cNvPr>
          <p:cNvSpPr txBox="1"/>
          <p:nvPr/>
        </p:nvSpPr>
        <p:spPr>
          <a:xfrm>
            <a:off x="641975" y="287650"/>
            <a:ext cx="10908041" cy="86177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Saturated and Disturbance less</a:t>
            </a:r>
          </a:p>
          <a:p>
            <a:r>
              <a:rPr lang="en-US" sz="2500" dirty="0">
                <a:latin typeface="Times New Roman" panose="02020603050405020304" pitchFamily="18" charset="0"/>
                <a:cs typeface="Times New Roman" panose="02020603050405020304" pitchFamily="18" charset="0"/>
              </a:rPr>
              <a:t>Closed-Loop System Simulations</a:t>
            </a:r>
          </a:p>
        </p:txBody>
      </p:sp>
    </p:spTree>
    <p:extLst>
      <p:ext uri="{BB962C8B-B14F-4D97-AF65-F5344CB8AC3E}">
        <p14:creationId xmlns:p14="http://schemas.microsoft.com/office/powerpoint/2010/main" val="2487467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1C231-E853-517E-47B8-B6F3BC8F46C4}"/>
            </a:ext>
          </a:extLst>
        </p:cNvPr>
        <p:cNvGrpSpPr/>
        <p:nvPr/>
      </p:nvGrpSpPr>
      <p:grpSpPr>
        <a:xfrm>
          <a:off x="0" y="0"/>
          <a:ext cx="0" cy="0"/>
          <a:chOff x="0" y="0"/>
          <a:chExt cx="0" cy="0"/>
        </a:xfrm>
      </p:grpSpPr>
      <p:pic>
        <p:nvPicPr>
          <p:cNvPr id="9" name="Picture 8" descr="A graph with a line drawn on it&#10;&#10;Description automatically generated">
            <a:extLst>
              <a:ext uri="{FF2B5EF4-FFF2-40B4-BE49-F238E27FC236}">
                <a16:creationId xmlns:a16="http://schemas.microsoft.com/office/drawing/2014/main" id="{456F49BF-BF2B-258E-71F7-AEC66FA4E2F3}"/>
              </a:ext>
            </a:extLst>
          </p:cNvPr>
          <p:cNvPicPr>
            <a:picLocks noChangeAspect="1"/>
          </p:cNvPicPr>
          <p:nvPr/>
        </p:nvPicPr>
        <p:blipFill>
          <a:blip r:embed="rId2"/>
          <a:stretch>
            <a:fillRect/>
          </a:stretch>
        </p:blipFill>
        <p:spPr>
          <a:xfrm>
            <a:off x="2999902" y="1333980"/>
            <a:ext cx="6192186" cy="5010202"/>
          </a:xfrm>
          <a:prstGeom prst="rect">
            <a:avLst/>
          </a:prstGeom>
        </p:spPr>
      </p:pic>
      <p:pic>
        <p:nvPicPr>
          <p:cNvPr id="6" name="Picture 5" descr="A black circle with a black background&#10;&#10;Description automatically generated">
            <a:extLst>
              <a:ext uri="{FF2B5EF4-FFF2-40B4-BE49-F238E27FC236}">
                <a16:creationId xmlns:a16="http://schemas.microsoft.com/office/drawing/2014/main" id="{BEC8994C-6BA2-6E13-B640-739C527BC5E5}"/>
              </a:ext>
            </a:extLst>
          </p:cNvPr>
          <p:cNvPicPr/>
          <p:nvPr/>
        </p:nvPicPr>
        <p:blipFill>
          <a:blip r:embed="rId3">
            <a:alphaModFix amt="5000"/>
          </a:blip>
          <a:stretch>
            <a:fillRect/>
          </a:stretch>
        </p:blipFill>
        <p:spPr>
          <a:xfrm>
            <a:off x="1352550" y="620111"/>
            <a:ext cx="9446222" cy="5320614"/>
          </a:xfrm>
          <a:prstGeom prst="rect">
            <a:avLst/>
          </a:prstGeom>
        </p:spPr>
      </p:pic>
      <p:sp>
        <p:nvSpPr>
          <p:cNvPr id="2" name="Date Placeholder 1">
            <a:extLst>
              <a:ext uri="{FF2B5EF4-FFF2-40B4-BE49-F238E27FC236}">
                <a16:creationId xmlns:a16="http://schemas.microsoft.com/office/drawing/2014/main" id="{91B59715-856B-4356-74B2-2A41E2681A11}"/>
              </a:ext>
            </a:extLst>
          </p:cNvPr>
          <p:cNvSpPr>
            <a:spLocks noGrp="1"/>
          </p:cNvSpPr>
          <p:nvPr>
            <p:ph type="dt" sz="half" idx="10"/>
          </p:nvPr>
        </p:nvSpPr>
        <p:spPr/>
        <p:txBody>
          <a:bodyPr/>
          <a:lstStyle/>
          <a:p>
            <a:fld id="{6B3B79D0-5823-C64D-8205-ACA23B478D77}" type="datetime2">
              <a:rPr lang="en-IN" smtClean="0"/>
              <a:t>Wednesday, 27 November 2024</a:t>
            </a:fld>
            <a:endParaRPr lang="en-US"/>
          </a:p>
        </p:txBody>
      </p:sp>
      <p:sp>
        <p:nvSpPr>
          <p:cNvPr id="3" name="Footer Placeholder 2">
            <a:extLst>
              <a:ext uri="{FF2B5EF4-FFF2-40B4-BE49-F238E27FC236}">
                <a16:creationId xmlns:a16="http://schemas.microsoft.com/office/drawing/2014/main" id="{AB3AC8F7-8DB5-3743-1EE0-76E2CCC758F0}"/>
              </a:ext>
            </a:extLst>
          </p:cNvPr>
          <p:cNvSpPr>
            <a:spLocks noGrp="1"/>
          </p:cNvSpPr>
          <p:nvPr>
            <p:ph type="ftr" sz="quarter" idx="11"/>
          </p:nvPr>
        </p:nvSpPr>
        <p:spPr/>
        <p:txBody>
          <a:bodyPr/>
          <a:lstStyle/>
          <a:p>
            <a:r>
              <a:rPr lang="en-US"/>
              <a:t>AE642 Paper Presentation</a:t>
            </a:r>
          </a:p>
        </p:txBody>
      </p:sp>
      <p:sp>
        <p:nvSpPr>
          <p:cNvPr id="4" name="Slide Number Placeholder 3">
            <a:extLst>
              <a:ext uri="{FF2B5EF4-FFF2-40B4-BE49-F238E27FC236}">
                <a16:creationId xmlns:a16="http://schemas.microsoft.com/office/drawing/2014/main" id="{AC4BD32D-5214-3FDF-B417-7DEA60760CB0}"/>
              </a:ext>
            </a:extLst>
          </p:cNvPr>
          <p:cNvSpPr>
            <a:spLocks noGrp="1"/>
          </p:cNvSpPr>
          <p:nvPr>
            <p:ph type="sldNum" sz="quarter" idx="12"/>
          </p:nvPr>
        </p:nvSpPr>
        <p:spPr/>
        <p:txBody>
          <a:bodyPr/>
          <a:lstStyle/>
          <a:p>
            <a:fld id="{E2AD03AB-87CF-C344-8B48-F815D5849A74}" type="slidenum">
              <a:rPr lang="en-US" smtClean="0"/>
              <a:t>15</a:t>
            </a:fld>
            <a:endParaRPr lang="en-US"/>
          </a:p>
        </p:txBody>
      </p:sp>
      <p:sp>
        <p:nvSpPr>
          <p:cNvPr id="5" name="TextBox 4">
            <a:extLst>
              <a:ext uri="{FF2B5EF4-FFF2-40B4-BE49-F238E27FC236}">
                <a16:creationId xmlns:a16="http://schemas.microsoft.com/office/drawing/2014/main" id="{54491B23-51F8-1FB9-8520-8BA321644943}"/>
              </a:ext>
            </a:extLst>
          </p:cNvPr>
          <p:cNvSpPr txBox="1"/>
          <p:nvPr/>
        </p:nvSpPr>
        <p:spPr>
          <a:xfrm>
            <a:off x="641975" y="287650"/>
            <a:ext cx="10908041" cy="86177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Saturated and Disturbance less</a:t>
            </a:r>
          </a:p>
          <a:p>
            <a:r>
              <a:rPr lang="en-US" sz="2500" dirty="0">
                <a:latin typeface="Times New Roman" panose="02020603050405020304" pitchFamily="18" charset="0"/>
                <a:cs typeface="Times New Roman" panose="02020603050405020304" pitchFamily="18" charset="0"/>
              </a:rPr>
              <a:t>Closed-Loop System Simulations</a:t>
            </a:r>
          </a:p>
        </p:txBody>
      </p:sp>
    </p:spTree>
    <p:extLst>
      <p:ext uri="{BB962C8B-B14F-4D97-AF65-F5344CB8AC3E}">
        <p14:creationId xmlns:p14="http://schemas.microsoft.com/office/powerpoint/2010/main" val="1150657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of a number of different types of data&#10;&#10;Description automatically generated with medium confidence">
            <a:extLst>
              <a:ext uri="{FF2B5EF4-FFF2-40B4-BE49-F238E27FC236}">
                <a16:creationId xmlns:a16="http://schemas.microsoft.com/office/drawing/2014/main" id="{2DD2C6F6-715A-5046-BA21-E73D5E6095AF}"/>
              </a:ext>
            </a:extLst>
          </p:cNvPr>
          <p:cNvPicPr>
            <a:picLocks noChangeAspect="1"/>
          </p:cNvPicPr>
          <p:nvPr/>
        </p:nvPicPr>
        <p:blipFill>
          <a:blip r:embed="rId2"/>
          <a:stretch>
            <a:fillRect/>
          </a:stretch>
        </p:blipFill>
        <p:spPr>
          <a:xfrm>
            <a:off x="838200" y="949450"/>
            <a:ext cx="6147216" cy="4959099"/>
          </a:xfrm>
          <a:prstGeom prst="rect">
            <a:avLst/>
          </a:prstGeom>
        </p:spPr>
      </p:pic>
      <p:sp>
        <p:nvSpPr>
          <p:cNvPr id="2" name="Date Placeholder 1">
            <a:extLst>
              <a:ext uri="{FF2B5EF4-FFF2-40B4-BE49-F238E27FC236}">
                <a16:creationId xmlns:a16="http://schemas.microsoft.com/office/drawing/2014/main" id="{06225D83-139B-77FD-6CB1-E4CA846D1330}"/>
              </a:ext>
            </a:extLst>
          </p:cNvPr>
          <p:cNvSpPr>
            <a:spLocks noGrp="1"/>
          </p:cNvSpPr>
          <p:nvPr>
            <p:ph type="dt" sz="half" idx="10"/>
          </p:nvPr>
        </p:nvSpPr>
        <p:spPr/>
        <p:txBody>
          <a:bodyPr/>
          <a:lstStyle/>
          <a:p>
            <a:fld id="{6B3B79D0-5823-C64D-8205-ACA23B478D77}" type="datetime2">
              <a:rPr lang="en-IN" smtClean="0"/>
              <a:t>Wednesday, 27 November 2024</a:t>
            </a:fld>
            <a:endParaRPr lang="en-US"/>
          </a:p>
        </p:txBody>
      </p:sp>
      <p:sp>
        <p:nvSpPr>
          <p:cNvPr id="3" name="Footer Placeholder 2">
            <a:extLst>
              <a:ext uri="{FF2B5EF4-FFF2-40B4-BE49-F238E27FC236}">
                <a16:creationId xmlns:a16="http://schemas.microsoft.com/office/drawing/2014/main" id="{B77E34A7-E59E-7835-6B89-67F936F24057}"/>
              </a:ext>
            </a:extLst>
          </p:cNvPr>
          <p:cNvSpPr>
            <a:spLocks noGrp="1"/>
          </p:cNvSpPr>
          <p:nvPr>
            <p:ph type="ftr" sz="quarter" idx="11"/>
          </p:nvPr>
        </p:nvSpPr>
        <p:spPr/>
        <p:txBody>
          <a:bodyPr/>
          <a:lstStyle/>
          <a:p>
            <a:r>
              <a:rPr lang="en-US"/>
              <a:t>AE642 Paper Presentation</a:t>
            </a:r>
          </a:p>
        </p:txBody>
      </p:sp>
      <p:sp>
        <p:nvSpPr>
          <p:cNvPr id="4" name="Slide Number Placeholder 3">
            <a:extLst>
              <a:ext uri="{FF2B5EF4-FFF2-40B4-BE49-F238E27FC236}">
                <a16:creationId xmlns:a16="http://schemas.microsoft.com/office/drawing/2014/main" id="{F83F9C07-5F36-D410-D594-D2A1839FEBDA}"/>
              </a:ext>
            </a:extLst>
          </p:cNvPr>
          <p:cNvSpPr>
            <a:spLocks noGrp="1"/>
          </p:cNvSpPr>
          <p:nvPr>
            <p:ph type="sldNum" sz="quarter" idx="12"/>
          </p:nvPr>
        </p:nvSpPr>
        <p:spPr/>
        <p:txBody>
          <a:bodyPr/>
          <a:lstStyle/>
          <a:p>
            <a:fld id="{E2AD03AB-87CF-C344-8B48-F815D5849A74}" type="slidenum">
              <a:rPr lang="en-US" smtClean="0"/>
              <a:t>16</a:t>
            </a:fld>
            <a:endParaRPr lang="en-US"/>
          </a:p>
        </p:txBody>
      </p:sp>
      <p:sp>
        <p:nvSpPr>
          <p:cNvPr id="5" name="TextBox 4">
            <a:extLst>
              <a:ext uri="{FF2B5EF4-FFF2-40B4-BE49-F238E27FC236}">
                <a16:creationId xmlns:a16="http://schemas.microsoft.com/office/drawing/2014/main" id="{55708F43-848A-D578-FA8E-2F5F79EFE8DB}"/>
              </a:ext>
            </a:extLst>
          </p:cNvPr>
          <p:cNvSpPr txBox="1"/>
          <p:nvPr/>
        </p:nvSpPr>
        <p:spPr>
          <a:xfrm>
            <a:off x="641975" y="287650"/>
            <a:ext cx="10908041"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QBNC Responses with Disturbances</a:t>
            </a:r>
          </a:p>
        </p:txBody>
      </p:sp>
      <p:pic>
        <p:nvPicPr>
          <p:cNvPr id="6" name="Picture 5" descr="A black circle with a black background&#10;&#10;Description automatically generated">
            <a:extLst>
              <a:ext uri="{FF2B5EF4-FFF2-40B4-BE49-F238E27FC236}">
                <a16:creationId xmlns:a16="http://schemas.microsoft.com/office/drawing/2014/main" id="{DAF5148A-B49F-52DC-1A20-FDA26A78D907}"/>
              </a:ext>
            </a:extLst>
          </p:cNvPr>
          <p:cNvPicPr>
            <a:picLocks noGrp="1" noRot="1" noMove="1" noResize="1" noEditPoints="1" noAdjustHandles="1" noChangeArrowheads="1" noChangeShapeType="1" noCrop="1"/>
          </p:cNvPicPr>
          <p:nvPr/>
        </p:nvPicPr>
        <p:blipFill>
          <a:blip r:embed="rId3">
            <a:alphaModFix amt="5000"/>
          </a:blip>
          <a:stretch>
            <a:fillRect/>
          </a:stretch>
        </p:blipFill>
        <p:spPr>
          <a:xfrm>
            <a:off x="1352550" y="620111"/>
            <a:ext cx="9446222" cy="5320614"/>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578A9FB-2616-F4D1-1DB6-946B8BD79C4D}"/>
                  </a:ext>
                </a:extLst>
              </p:cNvPr>
              <p:cNvSpPr txBox="1"/>
              <p:nvPr/>
            </p:nvSpPr>
            <p:spPr>
              <a:xfrm>
                <a:off x="7425985" y="1688316"/>
                <a:ext cx="3372787" cy="3328796"/>
              </a:xfrm>
              <a:prstGeom prst="rect">
                <a:avLst/>
              </a:prstGeom>
              <a:noFill/>
            </p:spPr>
            <p:txBody>
              <a:bodyPr wrap="square" rtlCol="0">
                <a:spAutoFit/>
              </a:bodyPr>
              <a:lstStyle/>
              <a:p>
                <a:r>
                  <a:rPr lang="en-US" dirty="0"/>
                  <a:t>This is the Quaternion response of a QBNC Controller in presence sinusoidal disturbances.</a:t>
                </a:r>
                <a:br>
                  <a:rPr lang="en-US" dirty="0"/>
                </a:br>
                <a:r>
                  <a:rPr lang="en-US" dirty="0"/>
                  <a:t>Red dotted line indicated settling time.</a:t>
                </a:r>
              </a:p>
              <a:p>
                <a:endParaRPr lang="en-US" dirty="0"/>
              </a:p>
              <a:p>
                <a:r>
                  <a:rPr lang="en-US" dirty="0"/>
                  <a:t>As observed, the Settling time (</a:t>
                </a:r>
                <a:r>
                  <a:rPr lang="en-US" dirty="0" err="1"/>
                  <a:t>t</a:t>
                </a:r>
                <a:r>
                  <a:rPr lang="en-US" baseline="-25000" dirty="0" err="1"/>
                  <a:t>s</a:t>
                </a:r>
                <a:r>
                  <a:rPr lang="en-US" dirty="0"/>
                  <a:t>) is:</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220</m:t>
                            </m:r>
                          </m:e>
                          <m:e>
                            <m:r>
                              <a:rPr lang="en-US" b="0" i="1" smtClean="0">
                                <a:latin typeface="Cambria Math" panose="02040503050406030204" pitchFamily="18" charset="0"/>
                              </a:rPr>
                              <m:t>215</m:t>
                            </m:r>
                          </m:e>
                          <m:e>
                            <m:r>
                              <a:rPr lang="en-US" b="0" i="1" smtClean="0">
                                <a:latin typeface="Cambria Math" panose="02040503050406030204" pitchFamily="18" charset="0"/>
                              </a:rPr>
                              <m:t>205</m:t>
                            </m:r>
                          </m:e>
                          <m:e>
                            <m:r>
                              <a:rPr lang="en-US" b="0" i="1" smtClean="0">
                                <a:latin typeface="Cambria Math" panose="02040503050406030204" pitchFamily="18" charset="0"/>
                              </a:rPr>
                              <m:t>207</m:t>
                            </m:r>
                          </m:e>
                        </m:eqArr>
                      </m:e>
                    </m:d>
                  </m:oMath>
                </a14:m>
                <a:r>
                  <a:rPr lang="en-US" dirty="0"/>
                  <a:t>s, </a:t>
                </a:r>
              </a:p>
            </p:txBody>
          </p:sp>
        </mc:Choice>
        <mc:Fallback xmlns="">
          <p:sp>
            <p:nvSpPr>
              <p:cNvPr id="9" name="TextBox 8">
                <a:extLst>
                  <a:ext uri="{FF2B5EF4-FFF2-40B4-BE49-F238E27FC236}">
                    <a16:creationId xmlns:a16="http://schemas.microsoft.com/office/drawing/2014/main" id="{7578A9FB-2616-F4D1-1DB6-946B8BD79C4D}"/>
                  </a:ext>
                </a:extLst>
              </p:cNvPr>
              <p:cNvSpPr txBox="1">
                <a:spLocks noRot="1" noChangeAspect="1" noMove="1" noResize="1" noEditPoints="1" noAdjustHandles="1" noChangeArrowheads="1" noChangeShapeType="1" noTextEdit="1"/>
              </p:cNvSpPr>
              <p:nvPr/>
            </p:nvSpPr>
            <p:spPr>
              <a:xfrm>
                <a:off x="7425985" y="1688316"/>
                <a:ext cx="3372787" cy="3328796"/>
              </a:xfrm>
              <a:prstGeom prst="rect">
                <a:avLst/>
              </a:prstGeom>
              <a:blipFill>
                <a:blip r:embed="rId4"/>
                <a:stretch>
                  <a:fillRect l="-1498" t="-758" r="-375"/>
                </a:stretch>
              </a:blipFill>
            </p:spPr>
            <p:txBody>
              <a:bodyPr/>
              <a:lstStyle/>
              <a:p>
                <a:r>
                  <a:rPr lang="en-US">
                    <a:noFill/>
                  </a:rPr>
                  <a:t> </a:t>
                </a:r>
              </a:p>
            </p:txBody>
          </p:sp>
        </mc:Fallback>
      </mc:AlternateContent>
    </p:spTree>
    <p:extLst>
      <p:ext uri="{BB962C8B-B14F-4D97-AF65-F5344CB8AC3E}">
        <p14:creationId xmlns:p14="http://schemas.microsoft.com/office/powerpoint/2010/main" val="951792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02725-2856-7B90-FB2B-CEE7CD6DA330}"/>
            </a:ext>
          </a:extLst>
        </p:cNvPr>
        <p:cNvGrpSpPr/>
        <p:nvPr/>
      </p:nvGrpSpPr>
      <p:grpSpPr>
        <a:xfrm>
          <a:off x="0" y="0"/>
          <a:ext cx="0" cy="0"/>
          <a:chOff x="0" y="0"/>
          <a:chExt cx="0" cy="0"/>
        </a:xfrm>
      </p:grpSpPr>
      <p:pic>
        <p:nvPicPr>
          <p:cNvPr id="10" name="Picture 9" descr="A graph of a graph&#10;&#10;Description automatically generated with medium confidence">
            <a:extLst>
              <a:ext uri="{FF2B5EF4-FFF2-40B4-BE49-F238E27FC236}">
                <a16:creationId xmlns:a16="http://schemas.microsoft.com/office/drawing/2014/main" id="{4D3B01CB-9374-EE63-9085-79C929544256}"/>
              </a:ext>
            </a:extLst>
          </p:cNvPr>
          <p:cNvPicPr>
            <a:picLocks noChangeAspect="1"/>
          </p:cNvPicPr>
          <p:nvPr/>
        </p:nvPicPr>
        <p:blipFill>
          <a:blip r:embed="rId2"/>
          <a:stretch>
            <a:fillRect/>
          </a:stretch>
        </p:blipFill>
        <p:spPr>
          <a:xfrm>
            <a:off x="838200" y="1015986"/>
            <a:ext cx="6110654" cy="4826028"/>
          </a:xfrm>
          <a:prstGeom prst="rect">
            <a:avLst/>
          </a:prstGeom>
        </p:spPr>
      </p:pic>
      <p:sp>
        <p:nvSpPr>
          <p:cNvPr id="2" name="Date Placeholder 1">
            <a:extLst>
              <a:ext uri="{FF2B5EF4-FFF2-40B4-BE49-F238E27FC236}">
                <a16:creationId xmlns:a16="http://schemas.microsoft.com/office/drawing/2014/main" id="{460A7CAD-03D4-7546-E54C-A0BCE44E53F1}"/>
              </a:ext>
            </a:extLst>
          </p:cNvPr>
          <p:cNvSpPr>
            <a:spLocks noGrp="1"/>
          </p:cNvSpPr>
          <p:nvPr>
            <p:ph type="dt" sz="half" idx="10"/>
          </p:nvPr>
        </p:nvSpPr>
        <p:spPr/>
        <p:txBody>
          <a:bodyPr/>
          <a:lstStyle/>
          <a:p>
            <a:fld id="{6B3B79D0-5823-C64D-8205-ACA23B478D77}" type="datetime2">
              <a:rPr lang="en-IN" smtClean="0"/>
              <a:t>Wednesday, 27 November 2024</a:t>
            </a:fld>
            <a:endParaRPr lang="en-US"/>
          </a:p>
        </p:txBody>
      </p:sp>
      <p:sp>
        <p:nvSpPr>
          <p:cNvPr id="3" name="Footer Placeholder 2">
            <a:extLst>
              <a:ext uri="{FF2B5EF4-FFF2-40B4-BE49-F238E27FC236}">
                <a16:creationId xmlns:a16="http://schemas.microsoft.com/office/drawing/2014/main" id="{0848A6A5-7041-3930-F763-17BBDBBB647F}"/>
              </a:ext>
            </a:extLst>
          </p:cNvPr>
          <p:cNvSpPr>
            <a:spLocks noGrp="1"/>
          </p:cNvSpPr>
          <p:nvPr>
            <p:ph type="ftr" sz="quarter" idx="11"/>
          </p:nvPr>
        </p:nvSpPr>
        <p:spPr/>
        <p:txBody>
          <a:bodyPr/>
          <a:lstStyle/>
          <a:p>
            <a:r>
              <a:rPr lang="en-US"/>
              <a:t>AE642 Paper Presentation</a:t>
            </a:r>
          </a:p>
        </p:txBody>
      </p:sp>
      <p:sp>
        <p:nvSpPr>
          <p:cNvPr id="4" name="Slide Number Placeholder 3">
            <a:extLst>
              <a:ext uri="{FF2B5EF4-FFF2-40B4-BE49-F238E27FC236}">
                <a16:creationId xmlns:a16="http://schemas.microsoft.com/office/drawing/2014/main" id="{C1F65F33-5D0F-C262-AF03-653761229DCC}"/>
              </a:ext>
            </a:extLst>
          </p:cNvPr>
          <p:cNvSpPr>
            <a:spLocks noGrp="1"/>
          </p:cNvSpPr>
          <p:nvPr>
            <p:ph type="sldNum" sz="quarter" idx="12"/>
          </p:nvPr>
        </p:nvSpPr>
        <p:spPr/>
        <p:txBody>
          <a:bodyPr/>
          <a:lstStyle/>
          <a:p>
            <a:fld id="{E2AD03AB-87CF-C344-8B48-F815D5849A74}" type="slidenum">
              <a:rPr lang="en-US" smtClean="0"/>
              <a:t>17</a:t>
            </a:fld>
            <a:endParaRPr lang="en-US"/>
          </a:p>
        </p:txBody>
      </p:sp>
      <p:sp>
        <p:nvSpPr>
          <p:cNvPr id="5" name="TextBox 4">
            <a:extLst>
              <a:ext uri="{FF2B5EF4-FFF2-40B4-BE49-F238E27FC236}">
                <a16:creationId xmlns:a16="http://schemas.microsoft.com/office/drawing/2014/main" id="{41926799-6788-3F22-67E5-FD3C134D3E03}"/>
              </a:ext>
            </a:extLst>
          </p:cNvPr>
          <p:cNvSpPr txBox="1"/>
          <p:nvPr/>
        </p:nvSpPr>
        <p:spPr>
          <a:xfrm>
            <a:off x="641975" y="287650"/>
            <a:ext cx="10908041"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OQBNC Responses with Disturbances</a:t>
            </a:r>
          </a:p>
        </p:txBody>
      </p:sp>
      <p:pic>
        <p:nvPicPr>
          <p:cNvPr id="6" name="Picture 5" descr="A black circle with a black background&#10;&#10;Description automatically generated">
            <a:extLst>
              <a:ext uri="{FF2B5EF4-FFF2-40B4-BE49-F238E27FC236}">
                <a16:creationId xmlns:a16="http://schemas.microsoft.com/office/drawing/2014/main" id="{397B557C-1560-FB30-75B2-E071F25C4412}"/>
              </a:ext>
            </a:extLst>
          </p:cNvPr>
          <p:cNvPicPr>
            <a:picLocks noGrp="1" noRot="1" noMove="1" noResize="1" noEditPoints="1" noAdjustHandles="1" noChangeArrowheads="1" noChangeShapeType="1" noCrop="1"/>
          </p:cNvPicPr>
          <p:nvPr/>
        </p:nvPicPr>
        <p:blipFill>
          <a:blip r:embed="rId3">
            <a:alphaModFix amt="5000"/>
          </a:blip>
          <a:stretch>
            <a:fillRect/>
          </a:stretch>
        </p:blipFill>
        <p:spPr>
          <a:xfrm>
            <a:off x="1352550" y="620111"/>
            <a:ext cx="9446222" cy="5320614"/>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8EF2C63-5993-C9BE-12F6-20BE4064834E}"/>
                  </a:ext>
                </a:extLst>
              </p:cNvPr>
              <p:cNvSpPr txBox="1"/>
              <p:nvPr/>
            </p:nvSpPr>
            <p:spPr>
              <a:xfrm>
                <a:off x="7425985" y="1688316"/>
                <a:ext cx="3372787" cy="3328796"/>
              </a:xfrm>
              <a:prstGeom prst="rect">
                <a:avLst/>
              </a:prstGeom>
              <a:noFill/>
            </p:spPr>
            <p:txBody>
              <a:bodyPr wrap="square" rtlCol="0">
                <a:spAutoFit/>
              </a:bodyPr>
              <a:lstStyle/>
              <a:p>
                <a:r>
                  <a:rPr lang="en-US" dirty="0"/>
                  <a:t>This is the Quaternion response of a OQBNC Controller in presence sinusoidal disturbances.</a:t>
                </a:r>
                <a:br>
                  <a:rPr lang="en-US" dirty="0"/>
                </a:br>
                <a:r>
                  <a:rPr lang="en-US" dirty="0"/>
                  <a:t>Red dotted line indicated settling time.</a:t>
                </a:r>
              </a:p>
              <a:p>
                <a:endParaRPr lang="en-US" dirty="0"/>
              </a:p>
              <a:p>
                <a:r>
                  <a:rPr lang="en-US" dirty="0"/>
                  <a:t>As observed, the Settling time (</a:t>
                </a:r>
                <a:r>
                  <a:rPr lang="en-US" dirty="0" err="1"/>
                  <a:t>t</a:t>
                </a:r>
                <a:r>
                  <a:rPr lang="en-US" baseline="-25000" dirty="0" err="1"/>
                  <a:t>s</a:t>
                </a:r>
                <a:r>
                  <a:rPr lang="en-US" dirty="0"/>
                  <a:t>) is:</a:t>
                </a:r>
                <a14:m>
                  <m:oMath xmlns:m="http://schemas.openxmlformats.org/officeDocument/2006/math">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175</m:t>
                            </m:r>
                          </m:e>
                          <m:e>
                            <m:r>
                              <a:rPr lang="en-US" b="0" i="1" smtClean="0">
                                <a:latin typeface="Cambria Math" panose="02040503050406030204" pitchFamily="18" charset="0"/>
                              </a:rPr>
                              <m:t>180</m:t>
                            </m:r>
                          </m:e>
                          <m:e>
                            <m:r>
                              <a:rPr lang="en-US" b="0" i="1" smtClean="0">
                                <a:latin typeface="Cambria Math" panose="02040503050406030204" pitchFamily="18" charset="0"/>
                              </a:rPr>
                              <m:t>155</m:t>
                            </m:r>
                          </m:e>
                          <m:e>
                            <m:r>
                              <a:rPr lang="en-US" b="0" i="1" smtClean="0">
                                <a:latin typeface="Cambria Math" panose="02040503050406030204" pitchFamily="18" charset="0"/>
                              </a:rPr>
                              <m:t>152</m:t>
                            </m:r>
                          </m:e>
                        </m:eqArr>
                      </m:e>
                    </m:d>
                  </m:oMath>
                </a14:m>
                <a:r>
                  <a:rPr lang="en-US" dirty="0"/>
                  <a:t>s, </a:t>
                </a:r>
              </a:p>
            </p:txBody>
          </p:sp>
        </mc:Choice>
        <mc:Fallback xmlns="">
          <p:sp>
            <p:nvSpPr>
              <p:cNvPr id="9" name="TextBox 8">
                <a:extLst>
                  <a:ext uri="{FF2B5EF4-FFF2-40B4-BE49-F238E27FC236}">
                    <a16:creationId xmlns:a16="http://schemas.microsoft.com/office/drawing/2014/main" id="{C8EF2C63-5993-C9BE-12F6-20BE4064834E}"/>
                  </a:ext>
                </a:extLst>
              </p:cNvPr>
              <p:cNvSpPr txBox="1">
                <a:spLocks noRot="1" noChangeAspect="1" noMove="1" noResize="1" noEditPoints="1" noAdjustHandles="1" noChangeArrowheads="1" noChangeShapeType="1" noTextEdit="1"/>
              </p:cNvSpPr>
              <p:nvPr/>
            </p:nvSpPr>
            <p:spPr>
              <a:xfrm>
                <a:off x="7425985" y="1688316"/>
                <a:ext cx="3372787" cy="3328796"/>
              </a:xfrm>
              <a:prstGeom prst="rect">
                <a:avLst/>
              </a:prstGeom>
              <a:blipFill>
                <a:blip r:embed="rId4"/>
                <a:stretch>
                  <a:fillRect l="-1498" t="-758" r="-375"/>
                </a:stretch>
              </a:blipFill>
            </p:spPr>
            <p:txBody>
              <a:bodyPr/>
              <a:lstStyle/>
              <a:p>
                <a:r>
                  <a:rPr lang="en-US">
                    <a:noFill/>
                  </a:rPr>
                  <a:t> </a:t>
                </a:r>
              </a:p>
            </p:txBody>
          </p:sp>
        </mc:Fallback>
      </mc:AlternateContent>
    </p:spTree>
    <p:extLst>
      <p:ext uri="{BB962C8B-B14F-4D97-AF65-F5344CB8AC3E}">
        <p14:creationId xmlns:p14="http://schemas.microsoft.com/office/powerpoint/2010/main" val="900423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44BA02-F9D5-6054-72F9-652DB9314621}"/>
              </a:ext>
            </a:extLst>
          </p:cNvPr>
          <p:cNvSpPr>
            <a:spLocks noGrp="1"/>
          </p:cNvSpPr>
          <p:nvPr>
            <p:ph type="dt" sz="half" idx="10"/>
          </p:nvPr>
        </p:nvSpPr>
        <p:spPr/>
        <p:txBody>
          <a:bodyPr/>
          <a:lstStyle/>
          <a:p>
            <a:fld id="{6B3B79D0-5823-C64D-8205-ACA23B478D77}" type="datetime2">
              <a:rPr lang="en-IN" smtClean="0"/>
              <a:t>Wednesday, 27 November 2024</a:t>
            </a:fld>
            <a:endParaRPr lang="en-US"/>
          </a:p>
        </p:txBody>
      </p:sp>
      <p:sp>
        <p:nvSpPr>
          <p:cNvPr id="3" name="Footer Placeholder 2">
            <a:extLst>
              <a:ext uri="{FF2B5EF4-FFF2-40B4-BE49-F238E27FC236}">
                <a16:creationId xmlns:a16="http://schemas.microsoft.com/office/drawing/2014/main" id="{7979A8A1-DFA8-CD05-DD6D-18AAC7DE1F2D}"/>
              </a:ext>
            </a:extLst>
          </p:cNvPr>
          <p:cNvSpPr>
            <a:spLocks noGrp="1"/>
          </p:cNvSpPr>
          <p:nvPr>
            <p:ph type="ftr" sz="quarter" idx="11"/>
          </p:nvPr>
        </p:nvSpPr>
        <p:spPr/>
        <p:txBody>
          <a:bodyPr/>
          <a:lstStyle/>
          <a:p>
            <a:r>
              <a:rPr lang="en-US"/>
              <a:t>AE642 Paper Presentation</a:t>
            </a:r>
          </a:p>
        </p:txBody>
      </p:sp>
      <p:sp>
        <p:nvSpPr>
          <p:cNvPr id="4" name="Slide Number Placeholder 3">
            <a:extLst>
              <a:ext uri="{FF2B5EF4-FFF2-40B4-BE49-F238E27FC236}">
                <a16:creationId xmlns:a16="http://schemas.microsoft.com/office/drawing/2014/main" id="{5D64A84C-A0DF-B7C0-1B9B-67644B26BC1E}"/>
              </a:ext>
            </a:extLst>
          </p:cNvPr>
          <p:cNvSpPr>
            <a:spLocks noGrp="1"/>
          </p:cNvSpPr>
          <p:nvPr>
            <p:ph type="sldNum" sz="quarter" idx="12"/>
          </p:nvPr>
        </p:nvSpPr>
        <p:spPr/>
        <p:txBody>
          <a:bodyPr/>
          <a:lstStyle/>
          <a:p>
            <a:fld id="{E2AD03AB-87CF-C344-8B48-F815D5849A74}" type="slidenum">
              <a:rPr lang="en-US" smtClean="0"/>
              <a:t>18</a:t>
            </a:fld>
            <a:endParaRPr lang="en-US"/>
          </a:p>
        </p:txBody>
      </p:sp>
      <p:sp>
        <p:nvSpPr>
          <p:cNvPr id="5" name="TextBox 4">
            <a:extLst>
              <a:ext uri="{FF2B5EF4-FFF2-40B4-BE49-F238E27FC236}">
                <a16:creationId xmlns:a16="http://schemas.microsoft.com/office/drawing/2014/main" id="{DEB0ACE4-6609-7D90-6C9D-9615384A3D0B}"/>
              </a:ext>
            </a:extLst>
          </p:cNvPr>
          <p:cNvSpPr txBox="1"/>
          <p:nvPr/>
        </p:nvSpPr>
        <p:spPr>
          <a:xfrm>
            <a:off x="641975" y="287650"/>
            <a:ext cx="10908041" cy="86177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Quaternion Response Comparison:</a:t>
            </a:r>
          </a:p>
          <a:p>
            <a:r>
              <a:rPr lang="en-US" sz="2500" dirty="0">
                <a:latin typeface="Times New Roman" panose="02020603050405020304" pitchFamily="18" charset="0"/>
                <a:cs typeface="Times New Roman" panose="02020603050405020304" pitchFamily="18" charset="0"/>
              </a:rPr>
              <a:t>OQBNC vs QBNC</a:t>
            </a:r>
          </a:p>
        </p:txBody>
      </p:sp>
      <p:sp>
        <p:nvSpPr>
          <p:cNvPr id="6" name="Frame 5">
            <a:extLst>
              <a:ext uri="{FF2B5EF4-FFF2-40B4-BE49-F238E27FC236}">
                <a16:creationId xmlns:a16="http://schemas.microsoft.com/office/drawing/2014/main" id="{ED0A0606-80BF-941E-F2CF-87EF427F83D4}"/>
              </a:ext>
            </a:extLst>
          </p:cNvPr>
          <p:cNvSpPr/>
          <p:nvPr/>
        </p:nvSpPr>
        <p:spPr>
          <a:xfrm>
            <a:off x="736600" y="1384300"/>
            <a:ext cx="11074400" cy="3682999"/>
          </a:xfrm>
          <a:prstGeom prst="frame">
            <a:avLst>
              <a:gd name="adj1" fmla="val 0"/>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cxnSp>
        <p:nvCxnSpPr>
          <p:cNvPr id="8" name="Straight Connector 7">
            <a:extLst>
              <a:ext uri="{FF2B5EF4-FFF2-40B4-BE49-F238E27FC236}">
                <a16:creationId xmlns:a16="http://schemas.microsoft.com/office/drawing/2014/main" id="{59AEEBBC-669B-7367-8E25-9EC28686FD02}"/>
              </a:ext>
            </a:extLst>
          </p:cNvPr>
          <p:cNvCxnSpPr>
            <a:cxnSpLocks/>
          </p:cNvCxnSpPr>
          <p:nvPr/>
        </p:nvCxnSpPr>
        <p:spPr>
          <a:xfrm>
            <a:off x="4635500" y="1384300"/>
            <a:ext cx="0" cy="3682999"/>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A87E52B9-E9D3-45C4-0240-19CAEB5D020A}"/>
              </a:ext>
            </a:extLst>
          </p:cNvPr>
          <p:cNvCxnSpPr/>
          <p:nvPr/>
        </p:nvCxnSpPr>
        <p:spPr>
          <a:xfrm>
            <a:off x="736600" y="1892300"/>
            <a:ext cx="11074400" cy="0"/>
          </a:xfrm>
          <a:prstGeom prst="line">
            <a:avLst/>
          </a:prstGeom>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EE78836F-A44F-BDC4-FA07-A6264FB9D846}"/>
              </a:ext>
            </a:extLst>
          </p:cNvPr>
          <p:cNvSpPr txBox="1"/>
          <p:nvPr/>
        </p:nvSpPr>
        <p:spPr>
          <a:xfrm>
            <a:off x="1749431" y="1381780"/>
            <a:ext cx="14477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QBNC</a:t>
            </a:r>
          </a:p>
        </p:txBody>
      </p:sp>
      <p:sp>
        <p:nvSpPr>
          <p:cNvPr id="14" name="TextBox 13">
            <a:extLst>
              <a:ext uri="{FF2B5EF4-FFF2-40B4-BE49-F238E27FC236}">
                <a16:creationId xmlns:a16="http://schemas.microsoft.com/office/drawing/2014/main" id="{9E2586B5-F79E-4108-985F-8A43F26BDE5E}"/>
              </a:ext>
            </a:extLst>
          </p:cNvPr>
          <p:cNvSpPr txBox="1"/>
          <p:nvPr/>
        </p:nvSpPr>
        <p:spPr>
          <a:xfrm>
            <a:off x="5645152" y="1409700"/>
            <a:ext cx="144779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OQBNC</a:t>
            </a:r>
          </a:p>
        </p:txBody>
      </p:sp>
      <p:sp>
        <p:nvSpPr>
          <p:cNvPr id="15" name="TextBox 14">
            <a:extLst>
              <a:ext uri="{FF2B5EF4-FFF2-40B4-BE49-F238E27FC236}">
                <a16:creationId xmlns:a16="http://schemas.microsoft.com/office/drawing/2014/main" id="{6BDC80F4-AFCD-5B5C-5BC9-49E46723CA66}"/>
              </a:ext>
            </a:extLst>
          </p:cNvPr>
          <p:cNvSpPr txBox="1"/>
          <p:nvPr/>
        </p:nvSpPr>
        <p:spPr>
          <a:xfrm>
            <a:off x="908051" y="1920221"/>
            <a:ext cx="5257800" cy="3323987"/>
          </a:xfrm>
          <a:prstGeom prst="rect">
            <a:avLst/>
          </a:prstGeom>
          <a:noFill/>
        </p:spPr>
        <p:txBody>
          <a:bodyPr wrap="square" rtlCol="0">
            <a:spAutoFit/>
          </a:bodyPr>
          <a:lstStyle/>
          <a:p>
            <a:pPr marL="285750" indent="-285750">
              <a:buFont typeface="Wingdings" pitchFamily="2" charset="2"/>
              <a:buChar char="q"/>
            </a:pPr>
            <a:r>
              <a:rPr lang="en-US" dirty="0"/>
              <a:t>Quaternion q</a:t>
            </a:r>
            <a:r>
              <a:rPr lang="en-US" baseline="-25000" dirty="0"/>
              <a:t>1</a:t>
            </a:r>
          </a:p>
          <a:p>
            <a:r>
              <a:rPr lang="en-US" dirty="0"/>
              <a:t>                    </a:t>
            </a:r>
            <a:r>
              <a:rPr lang="en-US" dirty="0" err="1"/>
              <a:t>t</a:t>
            </a:r>
            <a:r>
              <a:rPr lang="en-US" baseline="-25000" dirty="0" err="1"/>
              <a:t>s</a:t>
            </a:r>
            <a:r>
              <a:rPr lang="en-US" dirty="0"/>
              <a:t>=220 seconds</a:t>
            </a:r>
          </a:p>
          <a:p>
            <a:pPr marL="285750" indent="-285750">
              <a:buFont typeface="Wingdings" pitchFamily="2" charset="2"/>
              <a:buChar char="q"/>
            </a:pPr>
            <a:endParaRPr lang="en-US" dirty="0"/>
          </a:p>
          <a:p>
            <a:pPr marL="285750" indent="-285750">
              <a:buFont typeface="Wingdings" pitchFamily="2" charset="2"/>
              <a:buChar char="q"/>
            </a:pPr>
            <a:r>
              <a:rPr lang="en-US" dirty="0"/>
              <a:t> Quaternion q</a:t>
            </a:r>
            <a:r>
              <a:rPr lang="en-US" baseline="-25000" dirty="0"/>
              <a:t>2</a:t>
            </a:r>
          </a:p>
          <a:p>
            <a:r>
              <a:rPr lang="en-US" baseline="-25000" dirty="0"/>
              <a:t>                            </a:t>
            </a:r>
            <a:r>
              <a:rPr lang="en-US" dirty="0" err="1"/>
              <a:t>t</a:t>
            </a:r>
            <a:r>
              <a:rPr lang="en-US" baseline="-25000" dirty="0" err="1"/>
              <a:t>s</a:t>
            </a:r>
            <a:r>
              <a:rPr lang="en-US" dirty="0"/>
              <a:t>=215 seconds</a:t>
            </a:r>
          </a:p>
          <a:p>
            <a:pPr marL="285750" indent="-285750">
              <a:buFont typeface="Wingdings" pitchFamily="2" charset="2"/>
              <a:buChar char="q"/>
            </a:pPr>
            <a:endParaRPr lang="en-US" dirty="0"/>
          </a:p>
          <a:p>
            <a:pPr marL="285750" indent="-285750">
              <a:buFont typeface="Wingdings" pitchFamily="2" charset="2"/>
              <a:buChar char="q"/>
            </a:pPr>
            <a:r>
              <a:rPr lang="en-US" dirty="0"/>
              <a:t>Quaternion q</a:t>
            </a:r>
            <a:r>
              <a:rPr lang="en-US" baseline="-25000" dirty="0"/>
              <a:t>3</a:t>
            </a:r>
          </a:p>
          <a:p>
            <a:r>
              <a:rPr lang="en-US" dirty="0"/>
              <a:t>                    </a:t>
            </a:r>
            <a:r>
              <a:rPr lang="en-US" dirty="0" err="1"/>
              <a:t>t</a:t>
            </a:r>
            <a:r>
              <a:rPr lang="en-US" baseline="-25000" dirty="0" err="1"/>
              <a:t>s</a:t>
            </a:r>
            <a:r>
              <a:rPr lang="en-US" dirty="0"/>
              <a:t>=205 seconds</a:t>
            </a:r>
          </a:p>
          <a:p>
            <a:pPr marL="285750" indent="-285750">
              <a:buFont typeface="Wingdings" pitchFamily="2" charset="2"/>
              <a:buChar char="q"/>
            </a:pPr>
            <a:endParaRPr lang="en-US" dirty="0"/>
          </a:p>
          <a:p>
            <a:pPr marL="285750" indent="-285750">
              <a:buFont typeface="Wingdings" pitchFamily="2" charset="2"/>
              <a:buChar char="q"/>
            </a:pPr>
            <a:r>
              <a:rPr lang="en-US" dirty="0"/>
              <a:t> Quaternion q</a:t>
            </a:r>
            <a:r>
              <a:rPr lang="en-US" baseline="-25000" dirty="0"/>
              <a:t>4</a:t>
            </a:r>
          </a:p>
          <a:p>
            <a:r>
              <a:rPr lang="en-US" baseline="-25000" dirty="0"/>
              <a:t>                            </a:t>
            </a:r>
            <a:r>
              <a:rPr lang="en-US" dirty="0" err="1"/>
              <a:t>t</a:t>
            </a:r>
            <a:r>
              <a:rPr lang="en-US" baseline="-25000" dirty="0" err="1"/>
              <a:t>s</a:t>
            </a:r>
            <a:r>
              <a:rPr lang="en-US" dirty="0"/>
              <a:t>=207 seconds</a:t>
            </a:r>
            <a:endParaRPr lang="en-US" baseline="-25000" dirty="0"/>
          </a:p>
          <a:p>
            <a:endParaRPr lang="en-US" baseline="-25000" dirty="0"/>
          </a:p>
        </p:txBody>
      </p:sp>
      <p:sp>
        <p:nvSpPr>
          <p:cNvPr id="16" name="TextBox 15">
            <a:extLst>
              <a:ext uri="{FF2B5EF4-FFF2-40B4-BE49-F238E27FC236}">
                <a16:creationId xmlns:a16="http://schemas.microsoft.com/office/drawing/2014/main" id="{85FE754D-0773-FD75-9AAF-795E19E0C241}"/>
              </a:ext>
            </a:extLst>
          </p:cNvPr>
          <p:cNvSpPr txBox="1"/>
          <p:nvPr/>
        </p:nvSpPr>
        <p:spPr>
          <a:xfrm>
            <a:off x="4832351" y="1920221"/>
            <a:ext cx="5257800" cy="3323987"/>
          </a:xfrm>
          <a:prstGeom prst="rect">
            <a:avLst/>
          </a:prstGeom>
          <a:noFill/>
        </p:spPr>
        <p:txBody>
          <a:bodyPr wrap="square" rtlCol="0">
            <a:spAutoFit/>
          </a:bodyPr>
          <a:lstStyle/>
          <a:p>
            <a:pPr marL="285750" indent="-285750">
              <a:buFont typeface="Wingdings" pitchFamily="2" charset="2"/>
              <a:buChar char="q"/>
            </a:pPr>
            <a:r>
              <a:rPr lang="en-US" dirty="0"/>
              <a:t>Quaternion q</a:t>
            </a:r>
            <a:r>
              <a:rPr lang="en-US" baseline="-25000" dirty="0"/>
              <a:t>1</a:t>
            </a:r>
          </a:p>
          <a:p>
            <a:r>
              <a:rPr lang="en-US" dirty="0"/>
              <a:t>                    </a:t>
            </a:r>
            <a:r>
              <a:rPr lang="en-US" dirty="0" err="1"/>
              <a:t>t</a:t>
            </a:r>
            <a:r>
              <a:rPr lang="en-US" baseline="-25000" dirty="0" err="1"/>
              <a:t>s</a:t>
            </a:r>
            <a:r>
              <a:rPr lang="en-US" dirty="0"/>
              <a:t>=175 seconds</a:t>
            </a:r>
          </a:p>
          <a:p>
            <a:pPr marL="285750" indent="-285750">
              <a:buFont typeface="Wingdings" pitchFamily="2" charset="2"/>
              <a:buChar char="q"/>
            </a:pPr>
            <a:endParaRPr lang="en-US" dirty="0"/>
          </a:p>
          <a:p>
            <a:pPr marL="285750" indent="-285750">
              <a:buFont typeface="Wingdings" pitchFamily="2" charset="2"/>
              <a:buChar char="q"/>
            </a:pPr>
            <a:r>
              <a:rPr lang="en-US" dirty="0"/>
              <a:t> Quaternion q</a:t>
            </a:r>
            <a:r>
              <a:rPr lang="en-US" baseline="-25000" dirty="0"/>
              <a:t>2</a:t>
            </a:r>
          </a:p>
          <a:p>
            <a:r>
              <a:rPr lang="en-US" baseline="-25000" dirty="0"/>
              <a:t>                            </a:t>
            </a:r>
            <a:r>
              <a:rPr lang="en-US" dirty="0" err="1"/>
              <a:t>t</a:t>
            </a:r>
            <a:r>
              <a:rPr lang="en-US" baseline="-25000" dirty="0" err="1"/>
              <a:t>s</a:t>
            </a:r>
            <a:r>
              <a:rPr lang="en-US" dirty="0"/>
              <a:t>=180 seconds</a:t>
            </a:r>
          </a:p>
          <a:p>
            <a:pPr marL="285750" indent="-285750">
              <a:buFont typeface="Wingdings" pitchFamily="2" charset="2"/>
              <a:buChar char="q"/>
            </a:pPr>
            <a:endParaRPr lang="en-US" dirty="0"/>
          </a:p>
          <a:p>
            <a:pPr marL="285750" indent="-285750">
              <a:buFont typeface="Wingdings" pitchFamily="2" charset="2"/>
              <a:buChar char="q"/>
            </a:pPr>
            <a:r>
              <a:rPr lang="en-US" dirty="0"/>
              <a:t>Quaternion q</a:t>
            </a:r>
            <a:r>
              <a:rPr lang="en-US" baseline="-25000" dirty="0"/>
              <a:t>3</a:t>
            </a:r>
          </a:p>
          <a:p>
            <a:r>
              <a:rPr lang="en-US" dirty="0"/>
              <a:t>                    </a:t>
            </a:r>
            <a:r>
              <a:rPr lang="en-US" dirty="0" err="1"/>
              <a:t>t</a:t>
            </a:r>
            <a:r>
              <a:rPr lang="en-US" baseline="-25000" dirty="0" err="1"/>
              <a:t>s</a:t>
            </a:r>
            <a:r>
              <a:rPr lang="en-US" dirty="0"/>
              <a:t>=155 seconds</a:t>
            </a:r>
          </a:p>
          <a:p>
            <a:pPr marL="285750" indent="-285750">
              <a:buFont typeface="Wingdings" pitchFamily="2" charset="2"/>
              <a:buChar char="q"/>
            </a:pPr>
            <a:endParaRPr lang="en-US" dirty="0"/>
          </a:p>
          <a:p>
            <a:pPr marL="285750" indent="-285750">
              <a:buFont typeface="Wingdings" pitchFamily="2" charset="2"/>
              <a:buChar char="q"/>
            </a:pPr>
            <a:r>
              <a:rPr lang="en-US" dirty="0"/>
              <a:t>Quaternion q</a:t>
            </a:r>
            <a:r>
              <a:rPr lang="en-US" baseline="-25000" dirty="0"/>
              <a:t>4</a:t>
            </a:r>
          </a:p>
          <a:p>
            <a:r>
              <a:rPr lang="en-US" baseline="-25000" dirty="0"/>
              <a:t>                            </a:t>
            </a:r>
            <a:r>
              <a:rPr lang="en-US" dirty="0" err="1"/>
              <a:t>t</a:t>
            </a:r>
            <a:r>
              <a:rPr lang="en-US" baseline="-25000" dirty="0" err="1"/>
              <a:t>s</a:t>
            </a:r>
            <a:r>
              <a:rPr lang="en-US" dirty="0"/>
              <a:t>=152 seconds</a:t>
            </a:r>
            <a:endParaRPr lang="en-US" baseline="-25000" dirty="0"/>
          </a:p>
          <a:p>
            <a:endParaRPr lang="en-US" baseline="-25000" dirty="0"/>
          </a:p>
        </p:txBody>
      </p:sp>
      <p:cxnSp>
        <p:nvCxnSpPr>
          <p:cNvPr id="17" name="Straight Connector 16">
            <a:extLst>
              <a:ext uri="{FF2B5EF4-FFF2-40B4-BE49-F238E27FC236}">
                <a16:creationId xmlns:a16="http://schemas.microsoft.com/office/drawing/2014/main" id="{89328431-886F-D7C6-5DF0-77763FC7A94B}"/>
              </a:ext>
            </a:extLst>
          </p:cNvPr>
          <p:cNvCxnSpPr>
            <a:cxnSpLocks/>
          </p:cNvCxnSpPr>
          <p:nvPr/>
        </p:nvCxnSpPr>
        <p:spPr>
          <a:xfrm>
            <a:off x="8280400" y="1384300"/>
            <a:ext cx="0" cy="3682999"/>
          </a:xfrm>
          <a:prstGeom prst="line">
            <a:avLst/>
          </a:prstGeom>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634EF76B-BE79-5499-8DF4-51B1DBF900A3}"/>
              </a:ext>
            </a:extLst>
          </p:cNvPr>
          <p:cNvSpPr txBox="1"/>
          <p:nvPr/>
        </p:nvSpPr>
        <p:spPr>
          <a:xfrm>
            <a:off x="8642352" y="1353298"/>
            <a:ext cx="254634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Inferences</a:t>
            </a:r>
          </a:p>
        </p:txBody>
      </p:sp>
      <p:cxnSp>
        <p:nvCxnSpPr>
          <p:cNvPr id="20" name="Straight Connector 19">
            <a:extLst>
              <a:ext uri="{FF2B5EF4-FFF2-40B4-BE49-F238E27FC236}">
                <a16:creationId xmlns:a16="http://schemas.microsoft.com/office/drawing/2014/main" id="{420E698F-B29F-8314-CF8D-1E0EA9B8FD22}"/>
              </a:ext>
            </a:extLst>
          </p:cNvPr>
          <p:cNvCxnSpPr/>
          <p:nvPr/>
        </p:nvCxnSpPr>
        <p:spPr>
          <a:xfrm>
            <a:off x="736600" y="2590800"/>
            <a:ext cx="11074400" cy="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4F92DBCB-B8D9-88F7-F03B-809A88F1AB25}"/>
              </a:ext>
            </a:extLst>
          </p:cNvPr>
          <p:cNvCxnSpPr/>
          <p:nvPr/>
        </p:nvCxnSpPr>
        <p:spPr>
          <a:xfrm>
            <a:off x="736600" y="3416300"/>
            <a:ext cx="11074400"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DB866693-687D-BA2E-1C66-DC22262FC7B9}"/>
              </a:ext>
            </a:extLst>
          </p:cNvPr>
          <p:cNvCxnSpPr/>
          <p:nvPr/>
        </p:nvCxnSpPr>
        <p:spPr>
          <a:xfrm>
            <a:off x="736600" y="4254500"/>
            <a:ext cx="11074400"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DB7F9BFB-0AA8-0407-D77F-F468BDE62EA8}"/>
              </a:ext>
            </a:extLst>
          </p:cNvPr>
          <p:cNvCxnSpPr/>
          <p:nvPr/>
        </p:nvCxnSpPr>
        <p:spPr>
          <a:xfrm>
            <a:off x="736600" y="5067300"/>
            <a:ext cx="11074400" cy="0"/>
          </a:xfrm>
          <a:prstGeom prst="line">
            <a:avLst/>
          </a:prstGeom>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C07D4216-8818-F965-561B-A5C974DF3A0B}"/>
              </a:ext>
            </a:extLst>
          </p:cNvPr>
          <p:cNvSpPr txBox="1"/>
          <p:nvPr/>
        </p:nvSpPr>
        <p:spPr>
          <a:xfrm>
            <a:off x="8458200" y="1932920"/>
            <a:ext cx="3200400" cy="369332"/>
          </a:xfrm>
          <a:prstGeom prst="rect">
            <a:avLst/>
          </a:prstGeom>
          <a:noFill/>
        </p:spPr>
        <p:txBody>
          <a:bodyPr wrap="square" rtlCol="0">
            <a:spAutoFit/>
          </a:bodyPr>
          <a:lstStyle/>
          <a:p>
            <a:r>
              <a:rPr lang="en-US" dirty="0"/>
              <a:t>~20% Reduction in </a:t>
            </a:r>
            <a:r>
              <a:rPr lang="en-US" dirty="0" err="1"/>
              <a:t>t</a:t>
            </a:r>
            <a:r>
              <a:rPr lang="en-US" baseline="-25000" dirty="0" err="1"/>
              <a:t>s</a:t>
            </a:r>
            <a:endParaRPr lang="en-US" dirty="0"/>
          </a:p>
        </p:txBody>
      </p:sp>
      <p:sp>
        <p:nvSpPr>
          <p:cNvPr id="28" name="TextBox 27">
            <a:extLst>
              <a:ext uri="{FF2B5EF4-FFF2-40B4-BE49-F238E27FC236}">
                <a16:creationId xmlns:a16="http://schemas.microsoft.com/office/drawing/2014/main" id="{F6626F67-D7A2-593B-4C97-6975A7D2848C}"/>
              </a:ext>
            </a:extLst>
          </p:cNvPr>
          <p:cNvSpPr txBox="1"/>
          <p:nvPr/>
        </p:nvSpPr>
        <p:spPr>
          <a:xfrm>
            <a:off x="8445500" y="2771119"/>
            <a:ext cx="3200400" cy="369332"/>
          </a:xfrm>
          <a:prstGeom prst="rect">
            <a:avLst/>
          </a:prstGeom>
          <a:noFill/>
        </p:spPr>
        <p:txBody>
          <a:bodyPr wrap="square" rtlCol="0">
            <a:spAutoFit/>
          </a:bodyPr>
          <a:lstStyle/>
          <a:p>
            <a:r>
              <a:rPr lang="en-US" dirty="0"/>
              <a:t>~16% Reduction in </a:t>
            </a:r>
            <a:r>
              <a:rPr lang="en-US" dirty="0" err="1"/>
              <a:t>t</a:t>
            </a:r>
            <a:r>
              <a:rPr lang="en-US" baseline="-25000" dirty="0" err="1"/>
              <a:t>s</a:t>
            </a:r>
            <a:endParaRPr lang="en-US" dirty="0"/>
          </a:p>
        </p:txBody>
      </p:sp>
      <p:sp>
        <p:nvSpPr>
          <p:cNvPr id="29" name="TextBox 28">
            <a:extLst>
              <a:ext uri="{FF2B5EF4-FFF2-40B4-BE49-F238E27FC236}">
                <a16:creationId xmlns:a16="http://schemas.microsoft.com/office/drawing/2014/main" id="{FF6D3D62-939F-1B0E-6D40-0CD508D20E59}"/>
              </a:ext>
            </a:extLst>
          </p:cNvPr>
          <p:cNvSpPr txBox="1"/>
          <p:nvPr/>
        </p:nvSpPr>
        <p:spPr>
          <a:xfrm>
            <a:off x="8445500" y="3663434"/>
            <a:ext cx="3200400" cy="369332"/>
          </a:xfrm>
          <a:prstGeom prst="rect">
            <a:avLst/>
          </a:prstGeom>
          <a:noFill/>
        </p:spPr>
        <p:txBody>
          <a:bodyPr wrap="square" rtlCol="0">
            <a:spAutoFit/>
          </a:bodyPr>
          <a:lstStyle/>
          <a:p>
            <a:r>
              <a:rPr lang="en-US" dirty="0"/>
              <a:t>~24% Reduction in </a:t>
            </a:r>
            <a:r>
              <a:rPr lang="en-US" dirty="0" err="1"/>
              <a:t>t</a:t>
            </a:r>
            <a:r>
              <a:rPr lang="en-US" baseline="-25000" dirty="0" err="1"/>
              <a:t>s</a:t>
            </a:r>
            <a:endParaRPr lang="en-US" dirty="0"/>
          </a:p>
        </p:txBody>
      </p:sp>
      <p:sp>
        <p:nvSpPr>
          <p:cNvPr id="30" name="TextBox 29">
            <a:extLst>
              <a:ext uri="{FF2B5EF4-FFF2-40B4-BE49-F238E27FC236}">
                <a16:creationId xmlns:a16="http://schemas.microsoft.com/office/drawing/2014/main" id="{C0392EC2-DE75-03DF-4281-5D33AA37DBDE}"/>
              </a:ext>
            </a:extLst>
          </p:cNvPr>
          <p:cNvSpPr txBox="1"/>
          <p:nvPr/>
        </p:nvSpPr>
        <p:spPr>
          <a:xfrm>
            <a:off x="8458200" y="4441241"/>
            <a:ext cx="3200400" cy="369332"/>
          </a:xfrm>
          <a:prstGeom prst="rect">
            <a:avLst/>
          </a:prstGeom>
          <a:noFill/>
        </p:spPr>
        <p:txBody>
          <a:bodyPr wrap="square" rtlCol="0">
            <a:spAutoFit/>
          </a:bodyPr>
          <a:lstStyle/>
          <a:p>
            <a:r>
              <a:rPr lang="en-US" dirty="0"/>
              <a:t>~26% Reduction in </a:t>
            </a:r>
            <a:r>
              <a:rPr lang="en-US" dirty="0" err="1"/>
              <a:t>t</a:t>
            </a:r>
            <a:r>
              <a:rPr lang="en-US" baseline="-25000" dirty="0" err="1"/>
              <a:t>s</a:t>
            </a:r>
            <a:endParaRPr lang="en-US" dirty="0"/>
          </a:p>
        </p:txBody>
      </p:sp>
      <p:pic>
        <p:nvPicPr>
          <p:cNvPr id="31" name="Picture 30" descr="A black circle with a black background&#10;&#10;Description automatically generated">
            <a:extLst>
              <a:ext uri="{FF2B5EF4-FFF2-40B4-BE49-F238E27FC236}">
                <a16:creationId xmlns:a16="http://schemas.microsoft.com/office/drawing/2014/main" id="{C4152899-E0C5-6CB5-07DF-8C07D88DE13A}"/>
              </a:ext>
            </a:extLst>
          </p:cNvPr>
          <p:cNvPicPr>
            <a:picLocks noGrp="1" noRot="1" noMove="1" noResize="1" noEditPoints="1" noAdjustHandles="1" noChangeArrowheads="1" noChangeShapeType="1" noCrop="1"/>
          </p:cNvPicPr>
          <p:nvPr/>
        </p:nvPicPr>
        <p:blipFill>
          <a:blip r:embed="rId2">
            <a:alphaModFix amt="5000"/>
          </a:blip>
          <a:stretch>
            <a:fillRect/>
          </a:stretch>
        </p:blipFill>
        <p:spPr>
          <a:xfrm>
            <a:off x="1352550" y="620111"/>
            <a:ext cx="9446222" cy="5320614"/>
          </a:xfrm>
          <a:prstGeom prst="rect">
            <a:avLst/>
          </a:prstGeom>
        </p:spPr>
      </p:pic>
    </p:spTree>
    <p:extLst>
      <p:ext uri="{BB962C8B-B14F-4D97-AF65-F5344CB8AC3E}">
        <p14:creationId xmlns:p14="http://schemas.microsoft.com/office/powerpoint/2010/main" val="833438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black circle with a black background&#10;&#10;Description automatically generated">
            <a:extLst>
              <a:ext uri="{FF2B5EF4-FFF2-40B4-BE49-F238E27FC236}">
                <a16:creationId xmlns:a16="http://schemas.microsoft.com/office/drawing/2014/main" id="{DA964204-177F-7E15-54AE-9768CA33E4BA}"/>
              </a:ext>
            </a:extLst>
          </p:cNvPr>
          <p:cNvPicPr>
            <a:picLocks noGrp="1" noRot="1" noMove="1" noResize="1" noEditPoints="1" noAdjustHandles="1" noChangeArrowheads="1" noChangeShapeType="1" noCrop="1"/>
          </p:cNvPicPr>
          <p:nvPr/>
        </p:nvPicPr>
        <p:blipFill>
          <a:blip r:embed="rId2">
            <a:alphaModFix amt="5000"/>
          </a:blip>
          <a:stretch>
            <a:fillRect/>
          </a:stretch>
        </p:blipFill>
        <p:spPr>
          <a:xfrm>
            <a:off x="1352550" y="620111"/>
            <a:ext cx="9446222" cy="5320614"/>
          </a:xfrm>
          <a:prstGeom prst="rect">
            <a:avLst/>
          </a:prstGeom>
        </p:spPr>
      </p:pic>
      <p:sp>
        <p:nvSpPr>
          <p:cNvPr id="2" name="Date Placeholder 1">
            <a:extLst>
              <a:ext uri="{FF2B5EF4-FFF2-40B4-BE49-F238E27FC236}">
                <a16:creationId xmlns:a16="http://schemas.microsoft.com/office/drawing/2014/main" id="{44B6492E-22D3-66A0-F99D-87E9F4B5A325}"/>
              </a:ext>
            </a:extLst>
          </p:cNvPr>
          <p:cNvSpPr>
            <a:spLocks noGrp="1"/>
          </p:cNvSpPr>
          <p:nvPr>
            <p:ph type="dt" sz="half" idx="10"/>
          </p:nvPr>
        </p:nvSpPr>
        <p:spPr/>
        <p:txBody>
          <a:bodyPr/>
          <a:lstStyle/>
          <a:p>
            <a:fld id="{6B3B79D0-5823-C64D-8205-ACA23B478D77}" type="datetime2">
              <a:rPr lang="en-IN" smtClean="0"/>
              <a:t>Wednesday, 27 November 2024</a:t>
            </a:fld>
            <a:endParaRPr lang="en-US"/>
          </a:p>
        </p:txBody>
      </p:sp>
      <p:sp>
        <p:nvSpPr>
          <p:cNvPr id="3" name="Footer Placeholder 2">
            <a:extLst>
              <a:ext uri="{FF2B5EF4-FFF2-40B4-BE49-F238E27FC236}">
                <a16:creationId xmlns:a16="http://schemas.microsoft.com/office/drawing/2014/main" id="{48BD0E8A-79B7-FB46-9824-01A22B04C0AD}"/>
              </a:ext>
            </a:extLst>
          </p:cNvPr>
          <p:cNvSpPr>
            <a:spLocks noGrp="1"/>
          </p:cNvSpPr>
          <p:nvPr>
            <p:ph type="ftr" sz="quarter" idx="11"/>
          </p:nvPr>
        </p:nvSpPr>
        <p:spPr/>
        <p:txBody>
          <a:bodyPr/>
          <a:lstStyle/>
          <a:p>
            <a:r>
              <a:rPr lang="en-US"/>
              <a:t>AE642 Paper Presentation</a:t>
            </a:r>
          </a:p>
        </p:txBody>
      </p:sp>
      <p:sp>
        <p:nvSpPr>
          <p:cNvPr id="4" name="Slide Number Placeholder 3">
            <a:extLst>
              <a:ext uri="{FF2B5EF4-FFF2-40B4-BE49-F238E27FC236}">
                <a16:creationId xmlns:a16="http://schemas.microsoft.com/office/drawing/2014/main" id="{E640A0E5-C1BE-9EEC-8117-635BAFDDC5B7}"/>
              </a:ext>
            </a:extLst>
          </p:cNvPr>
          <p:cNvSpPr>
            <a:spLocks noGrp="1"/>
          </p:cNvSpPr>
          <p:nvPr>
            <p:ph type="sldNum" sz="quarter" idx="12"/>
          </p:nvPr>
        </p:nvSpPr>
        <p:spPr/>
        <p:txBody>
          <a:bodyPr/>
          <a:lstStyle/>
          <a:p>
            <a:fld id="{E2AD03AB-87CF-C344-8B48-F815D5849A74}" type="slidenum">
              <a:rPr lang="en-US" smtClean="0"/>
              <a:t>19</a:t>
            </a:fld>
            <a:endParaRPr lang="en-US"/>
          </a:p>
        </p:txBody>
      </p:sp>
      <p:sp>
        <p:nvSpPr>
          <p:cNvPr id="5" name="TextBox 4">
            <a:extLst>
              <a:ext uri="{FF2B5EF4-FFF2-40B4-BE49-F238E27FC236}">
                <a16:creationId xmlns:a16="http://schemas.microsoft.com/office/drawing/2014/main" id="{275EA06B-E8D9-4DB3-25EE-960F689A1AE8}"/>
              </a:ext>
            </a:extLst>
          </p:cNvPr>
          <p:cNvSpPr txBox="1"/>
          <p:nvPr/>
        </p:nvSpPr>
        <p:spPr>
          <a:xfrm>
            <a:off x="4794875" y="920150"/>
            <a:ext cx="10908041"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ACC6EE2E-01AD-8734-0EB4-CC9D931E553D}"/>
              </a:ext>
            </a:extLst>
          </p:cNvPr>
          <p:cNvSpPr txBox="1"/>
          <p:nvPr/>
        </p:nvSpPr>
        <p:spPr>
          <a:xfrm>
            <a:off x="1393228" y="1710758"/>
            <a:ext cx="9446222"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proposed “</a:t>
            </a:r>
            <a:r>
              <a:rPr lang="en-US" sz="2400" b="1" dirty="0">
                <a:latin typeface="Times New Roman" panose="02020603050405020304" pitchFamily="18" charset="0"/>
                <a:cs typeface="Times New Roman" panose="02020603050405020304" pitchFamily="18" charset="0"/>
              </a:rPr>
              <a:t>Optimized Quaternion Based Non-Linear Controller (OQBNC)</a:t>
            </a:r>
            <a:r>
              <a:rPr lang="en-US" sz="2400" dirty="0">
                <a:latin typeface="Times New Roman" panose="02020603050405020304" pitchFamily="18" charset="0"/>
                <a:cs typeface="Times New Roman" panose="02020603050405020304" pitchFamily="18" charset="0"/>
              </a:rPr>
              <a:t>” has outperformed the foundational QBNC controller in the presence of disturbance with respect to the settling times.</a:t>
            </a:r>
          </a:p>
          <a:p>
            <a:r>
              <a:rPr lang="en-US" sz="2400" dirty="0">
                <a:latin typeface="Times New Roman" panose="02020603050405020304" pitchFamily="18" charset="0"/>
                <a:cs typeface="Times New Roman" panose="02020603050405020304" pitchFamily="18" charset="0"/>
              </a:rPr>
              <a:t>        This has been proved via the simulation results in MATLAB.</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 would like to express my gratitude to Prof. Dipak Giri Sir to give me this opportunity to work on this amazing domain for satellite attitude control.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Thank You </a:t>
            </a:r>
          </a:p>
        </p:txBody>
      </p:sp>
    </p:spTree>
    <p:extLst>
      <p:ext uri="{BB962C8B-B14F-4D97-AF65-F5344CB8AC3E}">
        <p14:creationId xmlns:p14="http://schemas.microsoft.com/office/powerpoint/2010/main" val="1280471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circle with a black background&#10;&#10;Description automatically generated">
            <a:extLst>
              <a:ext uri="{FF2B5EF4-FFF2-40B4-BE49-F238E27FC236}">
                <a16:creationId xmlns:a16="http://schemas.microsoft.com/office/drawing/2014/main" id="{597E3EF6-B215-5A5F-80CE-0BDFF7CECD0D}"/>
              </a:ext>
            </a:extLst>
          </p:cNvPr>
          <p:cNvPicPr>
            <a:picLocks noGrp="1" noRot="1" noMove="1" noResize="1" noEditPoints="1" noAdjustHandles="1" noChangeArrowheads="1" noChangeShapeType="1" noCrop="1"/>
          </p:cNvPicPr>
          <p:nvPr/>
        </p:nvPicPr>
        <p:blipFill>
          <a:blip r:embed="rId2">
            <a:alphaModFix amt="5000"/>
          </a:blip>
          <a:stretch>
            <a:fillRect/>
          </a:stretch>
        </p:blipFill>
        <p:spPr>
          <a:xfrm>
            <a:off x="1393220" y="718537"/>
            <a:ext cx="9405552" cy="5222187"/>
          </a:xfrm>
          <a:prstGeom prst="rect">
            <a:avLst/>
          </a:prstGeom>
        </p:spPr>
      </p:pic>
      <p:sp>
        <p:nvSpPr>
          <p:cNvPr id="2" name="Date Placeholder 1">
            <a:extLst>
              <a:ext uri="{FF2B5EF4-FFF2-40B4-BE49-F238E27FC236}">
                <a16:creationId xmlns:a16="http://schemas.microsoft.com/office/drawing/2014/main" id="{51793594-550E-CDA1-A5C1-298C2B89901B}"/>
              </a:ext>
            </a:extLst>
          </p:cNvPr>
          <p:cNvSpPr>
            <a:spLocks noGrp="1"/>
          </p:cNvSpPr>
          <p:nvPr>
            <p:ph type="dt" sz="half" idx="10"/>
          </p:nvPr>
        </p:nvSpPr>
        <p:spPr/>
        <p:txBody>
          <a:bodyPr/>
          <a:lstStyle/>
          <a:p>
            <a:fld id="{0AE05248-979A-5447-86FB-760280D2291B}" type="datetime2">
              <a:rPr lang="en-IN" smtClean="0"/>
              <a:t>Wednesday, 27 November 2024</a:t>
            </a:fld>
            <a:endParaRPr lang="en-US"/>
          </a:p>
        </p:txBody>
      </p:sp>
      <p:sp>
        <p:nvSpPr>
          <p:cNvPr id="3" name="Footer Placeholder 2">
            <a:extLst>
              <a:ext uri="{FF2B5EF4-FFF2-40B4-BE49-F238E27FC236}">
                <a16:creationId xmlns:a16="http://schemas.microsoft.com/office/drawing/2014/main" id="{8AE7F7A5-34BF-B7D0-B58C-03243051CFFD}"/>
              </a:ext>
            </a:extLst>
          </p:cNvPr>
          <p:cNvSpPr>
            <a:spLocks noGrp="1"/>
          </p:cNvSpPr>
          <p:nvPr>
            <p:ph type="ftr" sz="quarter" idx="11"/>
          </p:nvPr>
        </p:nvSpPr>
        <p:spPr/>
        <p:txBody>
          <a:bodyPr/>
          <a:lstStyle/>
          <a:p>
            <a:r>
              <a:rPr lang="en-US"/>
              <a:t>AE642 Paper Presentation</a:t>
            </a:r>
          </a:p>
        </p:txBody>
      </p:sp>
      <p:sp>
        <p:nvSpPr>
          <p:cNvPr id="4" name="Slide Number Placeholder 3">
            <a:extLst>
              <a:ext uri="{FF2B5EF4-FFF2-40B4-BE49-F238E27FC236}">
                <a16:creationId xmlns:a16="http://schemas.microsoft.com/office/drawing/2014/main" id="{6F5FBCFA-E5D6-BDA0-68CA-818F0BDA38A0}"/>
              </a:ext>
            </a:extLst>
          </p:cNvPr>
          <p:cNvSpPr>
            <a:spLocks noGrp="1"/>
          </p:cNvSpPr>
          <p:nvPr>
            <p:ph type="sldNum" sz="quarter" idx="12"/>
          </p:nvPr>
        </p:nvSpPr>
        <p:spPr/>
        <p:txBody>
          <a:bodyPr/>
          <a:lstStyle/>
          <a:p>
            <a:fld id="{E2AD03AB-87CF-C344-8B48-F815D5849A74}" type="slidenum">
              <a:rPr lang="en-US" smtClean="0"/>
              <a:t>2</a:t>
            </a:fld>
            <a:endParaRPr lang="en-US"/>
          </a:p>
        </p:txBody>
      </p:sp>
      <p:sp>
        <p:nvSpPr>
          <p:cNvPr id="7" name="TextBox 6">
            <a:extLst>
              <a:ext uri="{FF2B5EF4-FFF2-40B4-BE49-F238E27FC236}">
                <a16:creationId xmlns:a16="http://schemas.microsoft.com/office/drawing/2014/main" id="{89085344-F38E-7A88-E5C3-87CDF2C974EC}"/>
              </a:ext>
            </a:extLst>
          </p:cNvPr>
          <p:cNvSpPr txBox="1"/>
          <p:nvPr/>
        </p:nvSpPr>
        <p:spPr>
          <a:xfrm>
            <a:off x="1393220" y="1195591"/>
            <a:ext cx="9211718"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paper builds upon the foundational work of Jefferson R. Chaurais, Henrique C. Ferreira,†</a:t>
            </a:r>
          </a:p>
          <a:p>
            <a:r>
              <a:rPr lang="en-US" dirty="0" err="1">
                <a:latin typeface="Times New Roman" panose="02020603050405020304" pitchFamily="18" charset="0"/>
                <a:cs typeface="Times New Roman" panose="02020603050405020304" pitchFamily="18" charset="0"/>
              </a:rPr>
              <a:t>Jo˜ao</a:t>
            </a:r>
            <a:r>
              <a:rPr lang="en-US" dirty="0">
                <a:latin typeface="Times New Roman" panose="02020603050405020304" pitchFamily="18" charset="0"/>
                <a:cs typeface="Times New Roman" panose="02020603050405020304" pitchFamily="18" charset="0"/>
              </a:rPr>
              <a:t> Y. Ishihara, ‡ and Renato A. Borges§,  introducing a new controller algorithm to optimize the satellite response to disturbance input. The proposed improvements include the proposal of a modified quaternion kinematic equation. These enhancements are evaluated through simulations in MATLAB to demonstrate reduced settling time when the satellite is subjected to disturbances in space. Comparisons with the previously existing Quaternion Kinematic Equation highlight the advantages of this modified approach, making it more effective for operations where a reduction of 10–20% in settling time from the existing model is desired. The findings provide valuable insights for advancing space exploration and interplanetary missions</a:t>
            </a:r>
          </a:p>
        </p:txBody>
      </p:sp>
      <p:sp>
        <p:nvSpPr>
          <p:cNvPr id="9" name="TextBox 8">
            <a:extLst>
              <a:ext uri="{FF2B5EF4-FFF2-40B4-BE49-F238E27FC236}">
                <a16:creationId xmlns:a16="http://schemas.microsoft.com/office/drawing/2014/main" id="{FA5A79DB-7566-2803-2CB4-9C464F61603A}"/>
              </a:ext>
            </a:extLst>
          </p:cNvPr>
          <p:cNvSpPr txBox="1"/>
          <p:nvPr/>
        </p:nvSpPr>
        <p:spPr>
          <a:xfrm>
            <a:off x="989670" y="264740"/>
            <a:ext cx="4304371"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3451442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circle with a black background&#10;&#10;Description automatically generated">
            <a:extLst>
              <a:ext uri="{FF2B5EF4-FFF2-40B4-BE49-F238E27FC236}">
                <a16:creationId xmlns:a16="http://schemas.microsoft.com/office/drawing/2014/main" id="{2291D791-4043-08E4-8E25-E6CE8DEFBD24}"/>
              </a:ext>
            </a:extLst>
          </p:cNvPr>
          <p:cNvPicPr>
            <a:picLocks noGrp="1" noRot="1" noMove="1" noResize="1" noEditPoints="1" noAdjustHandles="1" noChangeArrowheads="1" noChangeShapeType="1" noCrop="1"/>
          </p:cNvPicPr>
          <p:nvPr/>
        </p:nvPicPr>
        <p:blipFill>
          <a:blip r:embed="rId2">
            <a:alphaModFix amt="5000"/>
          </a:blip>
          <a:stretch>
            <a:fillRect/>
          </a:stretch>
        </p:blipFill>
        <p:spPr>
          <a:xfrm>
            <a:off x="1393220" y="718537"/>
            <a:ext cx="9405552" cy="5222187"/>
          </a:xfrm>
          <a:prstGeom prst="rect">
            <a:avLst/>
          </a:prstGeom>
        </p:spPr>
      </p:pic>
      <p:sp>
        <p:nvSpPr>
          <p:cNvPr id="2" name="Date Placeholder 1">
            <a:extLst>
              <a:ext uri="{FF2B5EF4-FFF2-40B4-BE49-F238E27FC236}">
                <a16:creationId xmlns:a16="http://schemas.microsoft.com/office/drawing/2014/main" id="{030A5501-F0D9-2F59-242E-B1B7BF00BEEB}"/>
              </a:ext>
            </a:extLst>
          </p:cNvPr>
          <p:cNvSpPr>
            <a:spLocks noGrp="1"/>
          </p:cNvSpPr>
          <p:nvPr>
            <p:ph type="dt" sz="half" idx="10"/>
          </p:nvPr>
        </p:nvSpPr>
        <p:spPr/>
        <p:txBody>
          <a:bodyPr/>
          <a:lstStyle/>
          <a:p>
            <a:fld id="{6B3B79D0-5823-C64D-8205-ACA23B478D77}" type="datetime2">
              <a:rPr lang="en-IN" smtClean="0"/>
              <a:t>Wednesday, 27 November 2024</a:t>
            </a:fld>
            <a:endParaRPr lang="en-US"/>
          </a:p>
        </p:txBody>
      </p:sp>
      <p:sp>
        <p:nvSpPr>
          <p:cNvPr id="3" name="Footer Placeholder 2">
            <a:extLst>
              <a:ext uri="{FF2B5EF4-FFF2-40B4-BE49-F238E27FC236}">
                <a16:creationId xmlns:a16="http://schemas.microsoft.com/office/drawing/2014/main" id="{A4F60EBB-C9B0-2645-5D5C-7FC18B55DAE3}"/>
              </a:ext>
            </a:extLst>
          </p:cNvPr>
          <p:cNvSpPr>
            <a:spLocks noGrp="1"/>
          </p:cNvSpPr>
          <p:nvPr>
            <p:ph type="ftr" sz="quarter" idx="11"/>
          </p:nvPr>
        </p:nvSpPr>
        <p:spPr/>
        <p:txBody>
          <a:bodyPr/>
          <a:lstStyle/>
          <a:p>
            <a:r>
              <a:rPr lang="en-US"/>
              <a:t>AE642 Paper Presentation</a:t>
            </a:r>
          </a:p>
        </p:txBody>
      </p:sp>
      <p:sp>
        <p:nvSpPr>
          <p:cNvPr id="4" name="Slide Number Placeholder 3">
            <a:extLst>
              <a:ext uri="{FF2B5EF4-FFF2-40B4-BE49-F238E27FC236}">
                <a16:creationId xmlns:a16="http://schemas.microsoft.com/office/drawing/2014/main" id="{25FDA520-A8A1-11B6-1986-FC1B34D8859E}"/>
              </a:ext>
            </a:extLst>
          </p:cNvPr>
          <p:cNvSpPr>
            <a:spLocks noGrp="1"/>
          </p:cNvSpPr>
          <p:nvPr>
            <p:ph type="sldNum" sz="quarter" idx="12"/>
          </p:nvPr>
        </p:nvSpPr>
        <p:spPr/>
        <p:txBody>
          <a:bodyPr/>
          <a:lstStyle/>
          <a:p>
            <a:fld id="{E2AD03AB-87CF-C344-8B48-F815D5849A74}" type="slidenum">
              <a:rPr lang="en-US" smtClean="0"/>
              <a:t>3</a:t>
            </a:fld>
            <a:endParaRPr lang="en-US"/>
          </a:p>
        </p:txBody>
      </p:sp>
      <p:sp>
        <p:nvSpPr>
          <p:cNvPr id="7" name="TextBox 6" hidden="1">
            <a:extLst>
              <a:ext uri="{FF2B5EF4-FFF2-40B4-BE49-F238E27FC236}">
                <a16:creationId xmlns:a16="http://schemas.microsoft.com/office/drawing/2014/main" id="{E7992BCA-A87E-EA15-9E5E-FCCA9A946D51}"/>
              </a:ext>
            </a:extLst>
          </p:cNvPr>
          <p:cNvSpPr txBox="1"/>
          <p:nvPr/>
        </p:nvSpPr>
        <p:spPr>
          <a:xfrm>
            <a:off x="1524000" y="507152"/>
            <a:ext cx="9144000" cy="11449288"/>
          </a:xfrm>
          <a:prstGeom prst="rect">
            <a:avLst/>
          </a:prstGeom>
          <a:noFill/>
        </p:spPr>
        <p:txBody>
          <a:bodyPr wrap="square" rtlCol="0">
            <a:spAutoFit/>
          </a:bodyPr>
          <a:lstStyle/>
          <a:p>
            <a:r>
              <a:rPr lang="en-US" dirty="0"/>
              <a:t>Horri and Palmer proposed control solutions for</a:t>
            </a:r>
          </a:p>
          <a:p>
            <a:r>
              <a:rPr lang="en-US" dirty="0"/>
              <a:t>underactuated satellites with two reaction wheels.</a:t>
            </a:r>
          </a:p>
          <a:p>
            <a:r>
              <a:rPr lang="en-US" dirty="0"/>
              <a:t>While their control law, validated in UoSAT-12, </a:t>
            </a:r>
            <a:r>
              <a:rPr lang="en-US" dirty="0" err="1"/>
              <a:t>en</a:t>
            </a:r>
            <a:r>
              <a:rPr lang="en-US" dirty="0"/>
              <a:t>-</a:t>
            </a:r>
          </a:p>
          <a:p>
            <a:r>
              <a:rPr lang="en-US" dirty="0" err="1"/>
              <a:t>sured</a:t>
            </a:r>
            <a:r>
              <a:rPr lang="en-US" dirty="0"/>
              <a:t> steady-state operation, it resulted in a long</a:t>
            </a:r>
          </a:p>
          <a:p>
            <a:r>
              <a:rPr lang="en-US" dirty="0"/>
              <a:t>settling time of around 4000 s. This highlights the</a:t>
            </a:r>
          </a:p>
          <a:p>
            <a:r>
              <a:rPr lang="en-US" dirty="0"/>
              <a:t>need for improvements in time response and </a:t>
            </a:r>
            <a:r>
              <a:rPr lang="en-US" dirty="0" err="1"/>
              <a:t>distur</a:t>
            </a:r>
            <a:r>
              <a:rPr lang="en-US" dirty="0"/>
              <a:t>-</a:t>
            </a:r>
          </a:p>
          <a:p>
            <a:r>
              <a:rPr lang="en-US" dirty="0" err="1"/>
              <a:t>bance</a:t>
            </a:r>
            <a:r>
              <a:rPr lang="en-US" dirty="0"/>
              <a:t> robustness, especially against Earth’s mag-</a:t>
            </a:r>
          </a:p>
          <a:p>
            <a:r>
              <a:rPr lang="en-US" dirty="0" err="1"/>
              <a:t>netic</a:t>
            </a:r>
            <a:r>
              <a:rPr lang="en-US" dirty="0"/>
              <a:t> field.</a:t>
            </a:r>
          </a:p>
          <a:p>
            <a:r>
              <a:rPr lang="en-US" dirty="0"/>
              <a:t>Then furthermore, Jefferson R. Chaurais, Hen-</a:t>
            </a:r>
          </a:p>
          <a:p>
            <a:r>
              <a:rPr lang="en-US" dirty="0" err="1"/>
              <a:t>rique</a:t>
            </a:r>
            <a:r>
              <a:rPr lang="en-US" dirty="0"/>
              <a:t> C. Ferreira,† </a:t>
            </a:r>
            <a:r>
              <a:rPr lang="en-US" dirty="0" err="1"/>
              <a:t>Jo˜ao</a:t>
            </a:r>
            <a:r>
              <a:rPr lang="en-US" dirty="0"/>
              <a:t> Y. Ishihara, ‡ and Re-</a:t>
            </a:r>
          </a:p>
          <a:p>
            <a:r>
              <a:rPr lang="en-US" dirty="0" err="1"/>
              <a:t>nato</a:t>
            </a:r>
            <a:r>
              <a:rPr lang="en-US" dirty="0"/>
              <a:t> A. Borges§ proposed an additional to Horri</a:t>
            </a:r>
          </a:p>
          <a:p>
            <a:r>
              <a:rPr lang="en-US" dirty="0"/>
              <a:t>and Palmer’s work which included an modified</a:t>
            </a:r>
          </a:p>
          <a:p>
            <a:r>
              <a:rPr lang="en-US" dirty="0"/>
              <a:t>Kinematic </a:t>
            </a:r>
            <a:r>
              <a:rPr lang="en-US" dirty="0" err="1"/>
              <a:t>Algorithm.However</a:t>
            </a:r>
            <a:r>
              <a:rPr lang="en-US" dirty="0"/>
              <a:t>, they did not take</a:t>
            </a:r>
          </a:p>
          <a:p>
            <a:r>
              <a:rPr lang="en-US" dirty="0"/>
              <a:t>Disturbance into consideration in their analysis.</a:t>
            </a:r>
          </a:p>
          <a:p>
            <a:r>
              <a:rPr lang="en-US" dirty="0"/>
              <a:t>This paper extends works from previous authors</a:t>
            </a:r>
          </a:p>
          <a:p>
            <a:r>
              <a:rPr lang="en-US" dirty="0"/>
              <a:t>by proposing modifications to the kinematic con-</a:t>
            </a:r>
          </a:p>
          <a:p>
            <a:r>
              <a:rPr lang="en-US" dirty="0" err="1"/>
              <a:t>trol</a:t>
            </a:r>
            <a:r>
              <a:rPr lang="en-US" dirty="0"/>
              <a:t> law. Simulations conducted on the Ukrainian</a:t>
            </a:r>
          </a:p>
          <a:p>
            <a:r>
              <a:rPr lang="en-US" dirty="0"/>
              <a:t>nanosatellite UYS-1 demonstrate faster response</a:t>
            </a:r>
          </a:p>
          <a:p>
            <a:r>
              <a:rPr lang="en-US" dirty="0"/>
              <a:t>times and reduced errors, offering significant im-</a:t>
            </a:r>
          </a:p>
          <a:p>
            <a:r>
              <a:rPr lang="en-US" dirty="0" err="1"/>
              <a:t>provements</a:t>
            </a:r>
            <a:r>
              <a:rPr lang="en-US" dirty="0"/>
              <a:t> in satellite attitude control.</a:t>
            </a:r>
          </a:p>
          <a:p>
            <a:r>
              <a:rPr lang="en-US" dirty="0"/>
              <a:t>Horri and Palmer proposed control solutions for</a:t>
            </a:r>
          </a:p>
          <a:p>
            <a:r>
              <a:rPr lang="en-US" dirty="0"/>
              <a:t>underactuated satellites with two reaction wheels.</a:t>
            </a:r>
          </a:p>
          <a:p>
            <a:r>
              <a:rPr lang="en-US" dirty="0"/>
              <a:t>While their control law, validated in UoSAT-12, </a:t>
            </a:r>
            <a:r>
              <a:rPr lang="en-US" dirty="0" err="1"/>
              <a:t>en</a:t>
            </a:r>
            <a:r>
              <a:rPr lang="en-US" dirty="0"/>
              <a:t>-</a:t>
            </a:r>
          </a:p>
          <a:p>
            <a:r>
              <a:rPr lang="en-US" dirty="0" err="1"/>
              <a:t>sured</a:t>
            </a:r>
            <a:r>
              <a:rPr lang="en-US" dirty="0"/>
              <a:t> steady-state operation, it resulted in a long</a:t>
            </a:r>
          </a:p>
          <a:p>
            <a:r>
              <a:rPr lang="en-US" dirty="0"/>
              <a:t>settling time of around 4000 s. This highlights the</a:t>
            </a:r>
          </a:p>
          <a:p>
            <a:r>
              <a:rPr lang="en-US" dirty="0"/>
              <a:t>need for improvements in time response and </a:t>
            </a:r>
            <a:r>
              <a:rPr lang="en-US" dirty="0" err="1"/>
              <a:t>distur</a:t>
            </a:r>
            <a:r>
              <a:rPr lang="en-US" dirty="0"/>
              <a:t>-</a:t>
            </a:r>
          </a:p>
          <a:p>
            <a:r>
              <a:rPr lang="en-US" dirty="0" err="1"/>
              <a:t>bance</a:t>
            </a:r>
            <a:r>
              <a:rPr lang="en-US" dirty="0"/>
              <a:t> robustness, especially against Earth’s mag-</a:t>
            </a:r>
          </a:p>
          <a:p>
            <a:r>
              <a:rPr lang="en-US" dirty="0" err="1"/>
              <a:t>netic</a:t>
            </a:r>
            <a:r>
              <a:rPr lang="en-US" dirty="0"/>
              <a:t> field.</a:t>
            </a:r>
          </a:p>
          <a:p>
            <a:r>
              <a:rPr lang="en-US" dirty="0"/>
              <a:t>Then furthermore, Jefferson R. Chaurais, Hen-</a:t>
            </a:r>
          </a:p>
          <a:p>
            <a:r>
              <a:rPr lang="en-US" dirty="0" err="1"/>
              <a:t>rique</a:t>
            </a:r>
            <a:r>
              <a:rPr lang="en-US" dirty="0"/>
              <a:t> C. Ferreira,† </a:t>
            </a:r>
            <a:r>
              <a:rPr lang="en-US" dirty="0" err="1"/>
              <a:t>Jo˜ao</a:t>
            </a:r>
            <a:r>
              <a:rPr lang="en-US" dirty="0"/>
              <a:t> Y. Ishihara, ‡ and Re-</a:t>
            </a:r>
          </a:p>
          <a:p>
            <a:r>
              <a:rPr lang="en-US" dirty="0" err="1"/>
              <a:t>nato</a:t>
            </a:r>
            <a:r>
              <a:rPr lang="en-US" dirty="0"/>
              <a:t> A. Borges§ proposed an additional to Horri</a:t>
            </a:r>
          </a:p>
          <a:p>
            <a:r>
              <a:rPr lang="en-US" dirty="0"/>
              <a:t>and Palmer’s work which included an modified</a:t>
            </a:r>
          </a:p>
          <a:p>
            <a:r>
              <a:rPr lang="en-US" dirty="0"/>
              <a:t>Kinematic </a:t>
            </a:r>
            <a:r>
              <a:rPr lang="en-US" dirty="0" err="1"/>
              <a:t>Algorithm.However</a:t>
            </a:r>
            <a:r>
              <a:rPr lang="en-US" dirty="0"/>
              <a:t>, they did not take</a:t>
            </a:r>
          </a:p>
          <a:p>
            <a:r>
              <a:rPr lang="en-US" dirty="0"/>
              <a:t>Disturbance into consideration in their analysis.</a:t>
            </a:r>
          </a:p>
          <a:p>
            <a:r>
              <a:rPr lang="en-US" dirty="0"/>
              <a:t>This paper extends works from previous authors</a:t>
            </a:r>
          </a:p>
          <a:p>
            <a:r>
              <a:rPr lang="en-US" dirty="0"/>
              <a:t>by proposing modifications to the kinematic con-</a:t>
            </a:r>
          </a:p>
          <a:p>
            <a:r>
              <a:rPr lang="en-US" dirty="0" err="1"/>
              <a:t>trol</a:t>
            </a:r>
            <a:r>
              <a:rPr lang="en-US" dirty="0"/>
              <a:t> law. Simulations conducted on the Ukrainian</a:t>
            </a:r>
          </a:p>
          <a:p>
            <a:r>
              <a:rPr lang="en-US" dirty="0"/>
              <a:t>nanosatellite UYS-1 demonstrate faster response</a:t>
            </a:r>
          </a:p>
          <a:p>
            <a:r>
              <a:rPr lang="en-US" dirty="0"/>
              <a:t>times and reduced errors, offering significant im-</a:t>
            </a:r>
          </a:p>
          <a:p>
            <a:r>
              <a:rPr lang="en-US" dirty="0" err="1"/>
              <a:t>provements</a:t>
            </a:r>
            <a:r>
              <a:rPr lang="en-US" dirty="0"/>
              <a:t> in satellite attitude control.</a:t>
            </a:r>
          </a:p>
          <a:p>
            <a:endParaRPr lang="en-US" dirty="0"/>
          </a:p>
        </p:txBody>
      </p:sp>
      <p:sp>
        <p:nvSpPr>
          <p:cNvPr id="9" name="TextBox 8">
            <a:extLst>
              <a:ext uri="{FF2B5EF4-FFF2-40B4-BE49-F238E27FC236}">
                <a16:creationId xmlns:a16="http://schemas.microsoft.com/office/drawing/2014/main" id="{680B949B-F7EF-8DFD-00C6-36C7D09367F3}"/>
              </a:ext>
            </a:extLst>
          </p:cNvPr>
          <p:cNvSpPr txBox="1"/>
          <p:nvPr/>
        </p:nvSpPr>
        <p:spPr>
          <a:xfrm>
            <a:off x="1393220" y="917276"/>
            <a:ext cx="9758256" cy="3477875"/>
          </a:xfrm>
          <a:prstGeom prst="rect">
            <a:avLst/>
          </a:prstGeom>
          <a:noFill/>
        </p:spPr>
        <p:txBody>
          <a:bodyPr wrap="square" lIns="90000" rIns="0" rtlCol="0">
            <a:spAutoFit/>
          </a:bodyPr>
          <a:lstStyle/>
          <a:p>
            <a:r>
              <a:rPr lang="en-US" sz="2000" dirty="0">
                <a:latin typeface="Times New Roman" panose="02020603050405020304" pitchFamily="18" charset="0"/>
                <a:cs typeface="Times New Roman" panose="02020603050405020304" pitchFamily="18" charset="0"/>
              </a:rPr>
              <a:t>Horri and Palmer proposed control solutions for underactuated satellites with two reaction wheels. While their control law, validated in UoSAT-12, ensured steady-state operation, it resulted in a long settling time of around 4000 s. This highlights the need for improvements in time response and disturbance robustness, especially against Earth’s magnetic field.</a:t>
            </a:r>
          </a:p>
          <a:p>
            <a:r>
              <a:rPr lang="en-US" sz="2000" dirty="0">
                <a:latin typeface="Times New Roman" panose="02020603050405020304" pitchFamily="18" charset="0"/>
                <a:cs typeface="Times New Roman" panose="02020603050405020304" pitchFamily="18" charset="0"/>
              </a:rPr>
              <a:t>                Then furthermore, Jefferson R.  Chaurais , Henrique C. Ferreira,† </a:t>
            </a:r>
            <a:r>
              <a:rPr lang="en-US" sz="2000" dirty="0" err="1">
                <a:latin typeface="Times New Roman" panose="02020603050405020304" pitchFamily="18" charset="0"/>
                <a:cs typeface="Times New Roman" panose="02020603050405020304" pitchFamily="18" charset="0"/>
              </a:rPr>
              <a:t>Jo˜ao</a:t>
            </a:r>
            <a:r>
              <a:rPr lang="en-US" sz="2000" dirty="0">
                <a:latin typeface="Times New Roman" panose="02020603050405020304" pitchFamily="18" charset="0"/>
                <a:cs typeface="Times New Roman" panose="02020603050405020304" pitchFamily="18" charset="0"/>
              </a:rPr>
              <a:t> Y. Ishihara, ‡ and Renato A. Borges§ proposed an additional to Horri and Palmer’s work which included an modified Kinematic Algorithm . However, they did not take Disturbance into consideration in their analysis. This paper extends works from previous authors by proposing modifications to the kinematic control law. Simulations conducted on the Ukrainian nanosatellite UYS-1 demonstrate faster response times and reduced errors, offering significant improvements in satellite attitude control.</a:t>
            </a:r>
          </a:p>
        </p:txBody>
      </p:sp>
      <p:sp>
        <p:nvSpPr>
          <p:cNvPr id="10" name="TextBox 9">
            <a:extLst>
              <a:ext uri="{FF2B5EF4-FFF2-40B4-BE49-F238E27FC236}">
                <a16:creationId xmlns:a16="http://schemas.microsoft.com/office/drawing/2014/main" id="{EEE92EC5-4E52-E9DF-BBFC-E53098237248}"/>
              </a:ext>
            </a:extLst>
          </p:cNvPr>
          <p:cNvSpPr txBox="1"/>
          <p:nvPr/>
        </p:nvSpPr>
        <p:spPr>
          <a:xfrm>
            <a:off x="989670" y="264740"/>
            <a:ext cx="4304371"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30589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8C2DC7-4EB2-1F9B-F810-8BFF99E002D4}"/>
              </a:ext>
            </a:extLst>
          </p:cNvPr>
          <p:cNvSpPr>
            <a:spLocks noGrp="1"/>
          </p:cNvSpPr>
          <p:nvPr>
            <p:ph type="dt" sz="half" idx="10"/>
          </p:nvPr>
        </p:nvSpPr>
        <p:spPr/>
        <p:txBody>
          <a:bodyPr/>
          <a:lstStyle/>
          <a:p>
            <a:fld id="{6B3B79D0-5823-C64D-8205-ACA23B478D77}" type="datetime2">
              <a:rPr lang="en-IN" smtClean="0"/>
              <a:t>Wednesday, 27 November 2024</a:t>
            </a:fld>
            <a:endParaRPr lang="en-US"/>
          </a:p>
        </p:txBody>
      </p:sp>
      <p:sp>
        <p:nvSpPr>
          <p:cNvPr id="3" name="Footer Placeholder 2">
            <a:extLst>
              <a:ext uri="{FF2B5EF4-FFF2-40B4-BE49-F238E27FC236}">
                <a16:creationId xmlns:a16="http://schemas.microsoft.com/office/drawing/2014/main" id="{4B303E97-0FF8-0C68-5550-83495B876E31}"/>
              </a:ext>
            </a:extLst>
          </p:cNvPr>
          <p:cNvSpPr>
            <a:spLocks noGrp="1"/>
          </p:cNvSpPr>
          <p:nvPr>
            <p:ph type="ftr" sz="quarter" idx="11"/>
          </p:nvPr>
        </p:nvSpPr>
        <p:spPr/>
        <p:txBody>
          <a:bodyPr/>
          <a:lstStyle/>
          <a:p>
            <a:r>
              <a:rPr lang="en-US"/>
              <a:t>AE642 Paper Presentation</a:t>
            </a:r>
          </a:p>
        </p:txBody>
      </p:sp>
      <p:sp>
        <p:nvSpPr>
          <p:cNvPr id="4" name="Slide Number Placeholder 3">
            <a:extLst>
              <a:ext uri="{FF2B5EF4-FFF2-40B4-BE49-F238E27FC236}">
                <a16:creationId xmlns:a16="http://schemas.microsoft.com/office/drawing/2014/main" id="{7FCB3B36-3671-C79E-98FA-68ADF11712BE}"/>
              </a:ext>
            </a:extLst>
          </p:cNvPr>
          <p:cNvSpPr>
            <a:spLocks noGrp="1"/>
          </p:cNvSpPr>
          <p:nvPr>
            <p:ph type="sldNum" sz="quarter" idx="12"/>
          </p:nvPr>
        </p:nvSpPr>
        <p:spPr/>
        <p:txBody>
          <a:bodyPr/>
          <a:lstStyle/>
          <a:p>
            <a:fld id="{E2AD03AB-87CF-C344-8B48-F815D5849A74}" type="slidenum">
              <a:rPr lang="en-US" smtClean="0"/>
              <a:t>4</a:t>
            </a:fld>
            <a:endParaRPr lang="en-US"/>
          </a:p>
        </p:txBody>
      </p:sp>
      <p:pic>
        <p:nvPicPr>
          <p:cNvPr id="5" name="Picture 4" descr="A black circle with a black background&#10;&#10;Description automatically generated">
            <a:extLst>
              <a:ext uri="{FF2B5EF4-FFF2-40B4-BE49-F238E27FC236}">
                <a16:creationId xmlns:a16="http://schemas.microsoft.com/office/drawing/2014/main" id="{108F74CD-1101-B69E-8547-D0F774EE0C74}"/>
              </a:ext>
            </a:extLst>
          </p:cNvPr>
          <p:cNvPicPr>
            <a:picLocks noGrp="1" noRot="1" noMove="1" noResize="1" noEditPoints="1" noAdjustHandles="1" noChangeArrowheads="1" noChangeShapeType="1" noCrop="1"/>
          </p:cNvPicPr>
          <p:nvPr/>
        </p:nvPicPr>
        <p:blipFill>
          <a:blip r:embed="rId2">
            <a:alphaModFix amt="5000"/>
          </a:blip>
          <a:stretch>
            <a:fillRect/>
          </a:stretch>
        </p:blipFill>
        <p:spPr>
          <a:xfrm>
            <a:off x="1393220" y="718537"/>
            <a:ext cx="9405552" cy="5222187"/>
          </a:xfrm>
          <a:prstGeom prst="rect">
            <a:avLst/>
          </a:prstGeom>
        </p:spPr>
      </p:pic>
      <p:sp>
        <p:nvSpPr>
          <p:cNvPr id="7" name="TextBox 6">
            <a:extLst>
              <a:ext uri="{FF2B5EF4-FFF2-40B4-BE49-F238E27FC236}">
                <a16:creationId xmlns:a16="http://schemas.microsoft.com/office/drawing/2014/main" id="{DC19637C-70C5-1EFC-AEFC-8870A0AC9B8B}"/>
              </a:ext>
            </a:extLst>
          </p:cNvPr>
          <p:cNvSpPr txBox="1"/>
          <p:nvPr/>
        </p:nvSpPr>
        <p:spPr>
          <a:xfrm>
            <a:off x="1791427" y="1116157"/>
            <a:ext cx="7815028" cy="2123658"/>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A satellite can be represented as a rigid body subjected to external torques. Its angular velocity over time can be described using Euler’s rotational equations, while its orientation relative to an inertial reference frame can be determined through a kinematic model.</a:t>
            </a:r>
          </a:p>
          <a:p>
            <a:endParaRPr lang="en-US" sz="22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B79BE847-BB94-E378-CD84-DEBB653E897E}"/>
              </a:ext>
            </a:extLst>
          </p:cNvPr>
          <p:cNvCxnSpPr>
            <a:cxnSpLocks/>
          </p:cNvCxnSpPr>
          <p:nvPr/>
        </p:nvCxnSpPr>
        <p:spPr>
          <a:xfrm>
            <a:off x="1393220" y="718537"/>
            <a:ext cx="0" cy="3396263"/>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B3708BF4-1C34-CC3F-D7F5-46214DC26971}"/>
              </a:ext>
            </a:extLst>
          </p:cNvPr>
          <p:cNvCxnSpPr/>
          <p:nvPr/>
        </p:nvCxnSpPr>
        <p:spPr>
          <a:xfrm>
            <a:off x="1393216" y="3648704"/>
            <a:ext cx="133882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C1588777-E659-E94B-C346-25906B10CC44}"/>
              </a:ext>
            </a:extLst>
          </p:cNvPr>
          <p:cNvSpPr txBox="1"/>
          <p:nvPr/>
        </p:nvSpPr>
        <p:spPr>
          <a:xfrm>
            <a:off x="2821259" y="3425998"/>
            <a:ext cx="3274741" cy="369332"/>
          </a:xfrm>
          <a:prstGeom prst="rect">
            <a:avLst/>
          </a:prstGeom>
          <a:noFill/>
        </p:spPr>
        <p:txBody>
          <a:bodyPr wrap="square" rtlCol="0">
            <a:spAutoFit/>
          </a:bodyPr>
          <a:lstStyle/>
          <a:p>
            <a:r>
              <a:rPr lang="en-US" dirty="0"/>
              <a:t>Dynamic Modelling</a:t>
            </a:r>
          </a:p>
        </p:txBody>
      </p:sp>
      <p:cxnSp>
        <p:nvCxnSpPr>
          <p:cNvPr id="15" name="Straight Connector 14">
            <a:extLst>
              <a:ext uri="{FF2B5EF4-FFF2-40B4-BE49-F238E27FC236}">
                <a16:creationId xmlns:a16="http://schemas.microsoft.com/office/drawing/2014/main" id="{5FB55AEF-BDD5-49BC-8126-981F331724AA}"/>
              </a:ext>
            </a:extLst>
          </p:cNvPr>
          <p:cNvCxnSpPr>
            <a:cxnSpLocks/>
          </p:cNvCxnSpPr>
          <p:nvPr/>
        </p:nvCxnSpPr>
        <p:spPr>
          <a:xfrm flipH="1">
            <a:off x="1393216" y="4114800"/>
            <a:ext cx="4" cy="202977"/>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F1416707-24BF-E545-D35B-CC08A023F77D}"/>
              </a:ext>
            </a:extLst>
          </p:cNvPr>
          <p:cNvCxnSpPr/>
          <p:nvPr/>
        </p:nvCxnSpPr>
        <p:spPr>
          <a:xfrm>
            <a:off x="1393216" y="4317777"/>
            <a:ext cx="133882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5996BD7F-13DA-6507-AC2A-39DF71724AD1}"/>
              </a:ext>
            </a:extLst>
          </p:cNvPr>
          <p:cNvSpPr txBox="1"/>
          <p:nvPr/>
        </p:nvSpPr>
        <p:spPr>
          <a:xfrm>
            <a:off x="2821259" y="4169693"/>
            <a:ext cx="2486721" cy="369332"/>
          </a:xfrm>
          <a:prstGeom prst="rect">
            <a:avLst/>
          </a:prstGeom>
          <a:noFill/>
        </p:spPr>
        <p:txBody>
          <a:bodyPr wrap="square" rtlCol="0">
            <a:spAutoFit/>
          </a:bodyPr>
          <a:lstStyle/>
          <a:p>
            <a:r>
              <a:rPr lang="en-US" dirty="0"/>
              <a:t>Kinematic Modelling</a:t>
            </a:r>
          </a:p>
        </p:txBody>
      </p:sp>
      <p:sp>
        <p:nvSpPr>
          <p:cNvPr id="20" name="TextBox 19">
            <a:extLst>
              <a:ext uri="{FF2B5EF4-FFF2-40B4-BE49-F238E27FC236}">
                <a16:creationId xmlns:a16="http://schemas.microsoft.com/office/drawing/2014/main" id="{EF06E5C0-D281-BD1A-3A38-15055F345A04}"/>
              </a:ext>
            </a:extLst>
          </p:cNvPr>
          <p:cNvSpPr txBox="1"/>
          <p:nvPr/>
        </p:nvSpPr>
        <p:spPr>
          <a:xfrm>
            <a:off x="989670" y="264740"/>
            <a:ext cx="4304371"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Modelling</a:t>
            </a:r>
          </a:p>
        </p:txBody>
      </p:sp>
    </p:spTree>
    <p:extLst>
      <p:ext uri="{BB962C8B-B14F-4D97-AF65-F5344CB8AC3E}">
        <p14:creationId xmlns:p14="http://schemas.microsoft.com/office/powerpoint/2010/main" val="2051009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E0B875-4538-A371-AEBC-138E9262937F}"/>
              </a:ext>
            </a:extLst>
          </p:cNvPr>
          <p:cNvSpPr>
            <a:spLocks noGrp="1"/>
          </p:cNvSpPr>
          <p:nvPr>
            <p:ph type="dt" sz="half" idx="10"/>
          </p:nvPr>
        </p:nvSpPr>
        <p:spPr/>
        <p:txBody>
          <a:bodyPr/>
          <a:lstStyle/>
          <a:p>
            <a:fld id="{6B3B79D0-5823-C64D-8205-ACA23B478D77}" type="datetime2">
              <a:rPr lang="en-IN" smtClean="0"/>
              <a:t>Wednesday, 27 November 2024</a:t>
            </a:fld>
            <a:endParaRPr lang="en-US"/>
          </a:p>
        </p:txBody>
      </p:sp>
      <p:sp>
        <p:nvSpPr>
          <p:cNvPr id="3" name="Footer Placeholder 2">
            <a:extLst>
              <a:ext uri="{FF2B5EF4-FFF2-40B4-BE49-F238E27FC236}">
                <a16:creationId xmlns:a16="http://schemas.microsoft.com/office/drawing/2014/main" id="{06EAF2EC-F7AC-1E73-1BBF-14AD5D7AAB90}"/>
              </a:ext>
            </a:extLst>
          </p:cNvPr>
          <p:cNvSpPr>
            <a:spLocks noGrp="1"/>
          </p:cNvSpPr>
          <p:nvPr>
            <p:ph type="ftr" sz="quarter" idx="11"/>
          </p:nvPr>
        </p:nvSpPr>
        <p:spPr/>
        <p:txBody>
          <a:bodyPr/>
          <a:lstStyle/>
          <a:p>
            <a:r>
              <a:rPr lang="en-US"/>
              <a:t>AE642 Paper Presentation</a:t>
            </a:r>
          </a:p>
        </p:txBody>
      </p:sp>
      <p:sp>
        <p:nvSpPr>
          <p:cNvPr id="4" name="Slide Number Placeholder 3">
            <a:extLst>
              <a:ext uri="{FF2B5EF4-FFF2-40B4-BE49-F238E27FC236}">
                <a16:creationId xmlns:a16="http://schemas.microsoft.com/office/drawing/2014/main" id="{BA01D619-1B2B-CC88-9F52-D5D00229204C}"/>
              </a:ext>
            </a:extLst>
          </p:cNvPr>
          <p:cNvSpPr>
            <a:spLocks noGrp="1"/>
          </p:cNvSpPr>
          <p:nvPr>
            <p:ph type="sldNum" sz="quarter" idx="12"/>
          </p:nvPr>
        </p:nvSpPr>
        <p:spPr/>
        <p:txBody>
          <a:bodyPr/>
          <a:lstStyle/>
          <a:p>
            <a:fld id="{E2AD03AB-87CF-C344-8B48-F815D5849A74}" type="slidenum">
              <a:rPr lang="en-US" smtClean="0"/>
              <a:t>5</a:t>
            </a:fld>
            <a:endParaRPr lang="en-US"/>
          </a:p>
        </p:txBody>
      </p:sp>
      <p:sp>
        <p:nvSpPr>
          <p:cNvPr id="5" name="TextBox 4">
            <a:extLst>
              <a:ext uri="{FF2B5EF4-FFF2-40B4-BE49-F238E27FC236}">
                <a16:creationId xmlns:a16="http://schemas.microsoft.com/office/drawing/2014/main" id="{FFD13058-120D-BD19-9976-D6D2742AE0BA}"/>
              </a:ext>
            </a:extLst>
          </p:cNvPr>
          <p:cNvSpPr txBox="1"/>
          <p:nvPr/>
        </p:nvSpPr>
        <p:spPr>
          <a:xfrm>
            <a:off x="1598341" y="1082840"/>
            <a:ext cx="7391400" cy="369332"/>
          </a:xfrm>
          <a:prstGeom prst="rect">
            <a:avLst/>
          </a:prstGeom>
          <a:noFill/>
        </p:spPr>
        <p:txBody>
          <a:bodyPr wrap="square" rtlCol="0">
            <a:spAutoFit/>
          </a:bodyPr>
          <a:lstStyle/>
          <a:p>
            <a:r>
              <a:rPr lang="en-US" dirty="0"/>
              <a:t>The Euler Rotational equation is used:</a:t>
            </a:r>
          </a:p>
        </p:txBody>
      </p:sp>
      <p:sp>
        <p:nvSpPr>
          <p:cNvPr id="6" name="TextBox 5">
            <a:extLst>
              <a:ext uri="{FF2B5EF4-FFF2-40B4-BE49-F238E27FC236}">
                <a16:creationId xmlns:a16="http://schemas.microsoft.com/office/drawing/2014/main" id="{CDB72C02-6563-4120-5FAA-72CED9138977}"/>
              </a:ext>
            </a:extLst>
          </p:cNvPr>
          <p:cNvSpPr txBox="1"/>
          <p:nvPr/>
        </p:nvSpPr>
        <p:spPr>
          <a:xfrm>
            <a:off x="989670" y="264740"/>
            <a:ext cx="4304371"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Dynamic Modelling</a:t>
            </a:r>
          </a:p>
        </p:txBody>
      </p:sp>
      <p:pic>
        <p:nvPicPr>
          <p:cNvPr id="8" name="Picture 7" descr="A close-up of a symbol&#10;&#10;Description automatically generated">
            <a:extLst>
              <a:ext uri="{FF2B5EF4-FFF2-40B4-BE49-F238E27FC236}">
                <a16:creationId xmlns:a16="http://schemas.microsoft.com/office/drawing/2014/main" id="{261050E9-F2F2-8F84-3CB5-9DC3B34B03D1}"/>
              </a:ext>
            </a:extLst>
          </p:cNvPr>
          <p:cNvPicPr>
            <a:picLocks noChangeAspect="1"/>
          </p:cNvPicPr>
          <p:nvPr/>
        </p:nvPicPr>
        <p:blipFill>
          <a:blip r:embed="rId2"/>
          <a:stretch>
            <a:fillRect/>
          </a:stretch>
        </p:blipFill>
        <p:spPr>
          <a:xfrm>
            <a:off x="4749643" y="1458482"/>
            <a:ext cx="1941087" cy="487337"/>
          </a:xfrm>
          <a:prstGeom prst="rect">
            <a:avLst/>
          </a:prstGeom>
        </p:spPr>
      </p:pic>
      <p:sp>
        <p:nvSpPr>
          <p:cNvPr id="9" name="TextBox 8">
            <a:extLst>
              <a:ext uri="{FF2B5EF4-FFF2-40B4-BE49-F238E27FC236}">
                <a16:creationId xmlns:a16="http://schemas.microsoft.com/office/drawing/2014/main" id="{1D0821D9-3189-02ED-037F-3A8374CACD60}"/>
              </a:ext>
            </a:extLst>
          </p:cNvPr>
          <p:cNvSpPr txBox="1"/>
          <p:nvPr/>
        </p:nvSpPr>
        <p:spPr>
          <a:xfrm>
            <a:off x="1841481" y="2164078"/>
            <a:ext cx="923489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where </a:t>
            </a:r>
            <a:r>
              <a:rPr lang="el-GR" dirty="0">
                <a:latin typeface="Times New Roman" panose="02020603050405020304" pitchFamily="18" charset="0"/>
                <a:cs typeface="Times New Roman" panose="02020603050405020304" pitchFamily="18" charset="0"/>
              </a:rPr>
              <a:t>ω </a:t>
            </a:r>
            <a:r>
              <a:rPr lang="en-US" dirty="0">
                <a:latin typeface="Times New Roman" panose="02020603050405020304" pitchFamily="18" charset="0"/>
                <a:cs typeface="Times New Roman" panose="02020603050405020304" pitchFamily="18" charset="0"/>
              </a:rPr>
              <a:t>is the angular velocity of the body, and the total angular momentum , L for a satellite</a:t>
            </a:r>
          </a:p>
          <a:p>
            <a:r>
              <a:rPr lang="en-US" dirty="0">
                <a:latin typeface="Times New Roman" panose="02020603050405020304" pitchFamily="18" charset="0"/>
                <a:cs typeface="Times New Roman" panose="02020603050405020304" pitchFamily="18" charset="0"/>
              </a:rPr>
              <a:t>equipped with reaction wheels is given by:</a:t>
            </a:r>
          </a:p>
          <a:p>
            <a:endParaRPr lang="en-US" dirty="0">
              <a:latin typeface="Times New Roman" panose="02020603050405020304" pitchFamily="18" charset="0"/>
              <a:cs typeface="Times New Roman" panose="02020603050405020304" pitchFamily="18" charset="0"/>
            </a:endParaRPr>
          </a:p>
        </p:txBody>
      </p:sp>
      <p:pic>
        <p:nvPicPr>
          <p:cNvPr id="11" name="Picture 10" descr="A black letter on a white background&#10;&#10;Description automatically generated">
            <a:extLst>
              <a:ext uri="{FF2B5EF4-FFF2-40B4-BE49-F238E27FC236}">
                <a16:creationId xmlns:a16="http://schemas.microsoft.com/office/drawing/2014/main" id="{CE63CB18-7B3A-341E-4857-687B3084FA87}"/>
              </a:ext>
            </a:extLst>
          </p:cNvPr>
          <p:cNvPicPr>
            <a:picLocks noChangeAspect="1"/>
          </p:cNvPicPr>
          <p:nvPr/>
        </p:nvPicPr>
        <p:blipFill>
          <a:blip r:embed="rId3"/>
          <a:stretch>
            <a:fillRect/>
          </a:stretch>
        </p:blipFill>
        <p:spPr>
          <a:xfrm>
            <a:off x="4981444" y="2840252"/>
            <a:ext cx="1477483" cy="365125"/>
          </a:xfrm>
          <a:prstGeom prst="rect">
            <a:avLst/>
          </a:prstGeom>
        </p:spPr>
      </p:pic>
      <p:sp>
        <p:nvSpPr>
          <p:cNvPr id="12" name="TextBox 11">
            <a:extLst>
              <a:ext uri="{FF2B5EF4-FFF2-40B4-BE49-F238E27FC236}">
                <a16:creationId xmlns:a16="http://schemas.microsoft.com/office/drawing/2014/main" id="{54CD0DF7-F809-387A-927F-6A2751D6CBAA}"/>
              </a:ext>
            </a:extLst>
          </p:cNvPr>
          <p:cNvSpPr txBox="1"/>
          <p:nvPr/>
        </p:nvSpPr>
        <p:spPr>
          <a:xfrm>
            <a:off x="1841481" y="3205377"/>
            <a:ext cx="82296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where I is the inertia matrix, and h is the angular momentum of the reaction wheels.</a:t>
            </a:r>
          </a:p>
          <a:p>
            <a:r>
              <a:rPr lang="en-US" dirty="0">
                <a:latin typeface="Times New Roman" panose="02020603050405020304" pitchFamily="18" charset="0"/>
                <a:cs typeface="Times New Roman" panose="02020603050405020304" pitchFamily="18" charset="0"/>
              </a:rPr>
              <a:t>            Substituting Eq. (ii) into Eq.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the dynamic model becomes:</a:t>
            </a:r>
          </a:p>
        </p:txBody>
      </p:sp>
      <p:cxnSp>
        <p:nvCxnSpPr>
          <p:cNvPr id="14" name="Straight Arrow Connector 13">
            <a:extLst>
              <a:ext uri="{FF2B5EF4-FFF2-40B4-BE49-F238E27FC236}">
                <a16:creationId xmlns:a16="http://schemas.microsoft.com/office/drawing/2014/main" id="{D5956EC9-AB97-E187-EDB9-03488C38F329}"/>
              </a:ext>
            </a:extLst>
          </p:cNvPr>
          <p:cNvCxnSpPr>
            <a:cxnSpLocks/>
          </p:cNvCxnSpPr>
          <p:nvPr/>
        </p:nvCxnSpPr>
        <p:spPr>
          <a:xfrm flipV="1">
            <a:off x="7735393" y="1683052"/>
            <a:ext cx="2799259" cy="1"/>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3C89444D-66E2-D73A-DB54-C4707EDC8646}"/>
              </a:ext>
            </a:extLst>
          </p:cNvPr>
          <p:cNvCxnSpPr>
            <a:cxnSpLocks/>
          </p:cNvCxnSpPr>
          <p:nvPr/>
        </p:nvCxnSpPr>
        <p:spPr>
          <a:xfrm flipV="1">
            <a:off x="7735392" y="2935374"/>
            <a:ext cx="2799259" cy="1"/>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D07CEEF7-68AE-7DCF-82E1-8CC0D26AC82B}"/>
              </a:ext>
            </a:extLst>
          </p:cNvPr>
          <p:cNvSpPr txBox="1"/>
          <p:nvPr/>
        </p:nvSpPr>
        <p:spPr>
          <a:xfrm>
            <a:off x="10534651" y="1480366"/>
            <a:ext cx="797491" cy="369332"/>
          </a:xfrm>
          <a:prstGeom prst="rect">
            <a:avLst/>
          </a:prstGeom>
          <a:noFill/>
        </p:spPr>
        <p:txBody>
          <a:bodyPr wrap="square" rtlCol="0">
            <a:spAutoFit/>
          </a:bodyPr>
          <a:lstStyle/>
          <a:p>
            <a:r>
              <a:rPr lang="en-US" dirty="0"/>
              <a:t>(</a:t>
            </a:r>
            <a:r>
              <a:rPr lang="en-US" dirty="0" err="1"/>
              <a:t>i</a:t>
            </a:r>
            <a:r>
              <a:rPr lang="en-US" dirty="0"/>
              <a:t>)</a:t>
            </a:r>
          </a:p>
        </p:txBody>
      </p:sp>
      <p:sp>
        <p:nvSpPr>
          <p:cNvPr id="17" name="TextBox 16">
            <a:extLst>
              <a:ext uri="{FF2B5EF4-FFF2-40B4-BE49-F238E27FC236}">
                <a16:creationId xmlns:a16="http://schemas.microsoft.com/office/drawing/2014/main" id="{954E09BE-9A3F-F409-B26A-61A042E38689}"/>
              </a:ext>
            </a:extLst>
          </p:cNvPr>
          <p:cNvSpPr txBox="1"/>
          <p:nvPr/>
        </p:nvSpPr>
        <p:spPr>
          <a:xfrm>
            <a:off x="10534650" y="2732688"/>
            <a:ext cx="797491" cy="369332"/>
          </a:xfrm>
          <a:prstGeom prst="rect">
            <a:avLst/>
          </a:prstGeom>
          <a:noFill/>
        </p:spPr>
        <p:txBody>
          <a:bodyPr wrap="square" rtlCol="0">
            <a:spAutoFit/>
          </a:bodyPr>
          <a:lstStyle/>
          <a:p>
            <a:r>
              <a:rPr lang="en-US" dirty="0"/>
              <a:t>(ii)</a:t>
            </a:r>
          </a:p>
        </p:txBody>
      </p:sp>
      <p:pic>
        <p:nvPicPr>
          <p:cNvPr id="19" name="Picture 18" descr="A black text with a white background&#10;&#10;Description automatically generated">
            <a:extLst>
              <a:ext uri="{FF2B5EF4-FFF2-40B4-BE49-F238E27FC236}">
                <a16:creationId xmlns:a16="http://schemas.microsoft.com/office/drawing/2014/main" id="{659C13C4-BC67-4004-17DD-D9521BFA5069}"/>
              </a:ext>
            </a:extLst>
          </p:cNvPr>
          <p:cNvPicPr>
            <a:picLocks noChangeAspect="1"/>
          </p:cNvPicPr>
          <p:nvPr/>
        </p:nvPicPr>
        <p:blipFill>
          <a:blip r:embed="rId4"/>
          <a:stretch>
            <a:fillRect/>
          </a:stretch>
        </p:blipFill>
        <p:spPr>
          <a:xfrm>
            <a:off x="4456609" y="3866881"/>
            <a:ext cx="2590401" cy="410501"/>
          </a:xfrm>
          <a:prstGeom prst="rect">
            <a:avLst/>
          </a:prstGeom>
        </p:spPr>
      </p:pic>
      <p:cxnSp>
        <p:nvCxnSpPr>
          <p:cNvPr id="20" name="Straight Arrow Connector 19">
            <a:extLst>
              <a:ext uri="{FF2B5EF4-FFF2-40B4-BE49-F238E27FC236}">
                <a16:creationId xmlns:a16="http://schemas.microsoft.com/office/drawing/2014/main" id="{B49CB938-4239-A779-068B-AFAC0C2DF4F2}"/>
              </a:ext>
            </a:extLst>
          </p:cNvPr>
          <p:cNvCxnSpPr>
            <a:cxnSpLocks/>
          </p:cNvCxnSpPr>
          <p:nvPr/>
        </p:nvCxnSpPr>
        <p:spPr>
          <a:xfrm flipV="1">
            <a:off x="7735392" y="4076155"/>
            <a:ext cx="2799259" cy="1"/>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30BB09A9-F2F2-FDD7-6F55-4F0561901F33}"/>
              </a:ext>
            </a:extLst>
          </p:cNvPr>
          <p:cNvSpPr txBox="1"/>
          <p:nvPr/>
        </p:nvSpPr>
        <p:spPr>
          <a:xfrm>
            <a:off x="10534650" y="3873469"/>
            <a:ext cx="797491" cy="369332"/>
          </a:xfrm>
          <a:prstGeom prst="rect">
            <a:avLst/>
          </a:prstGeom>
          <a:noFill/>
        </p:spPr>
        <p:txBody>
          <a:bodyPr wrap="square" rtlCol="0">
            <a:spAutoFit/>
          </a:bodyPr>
          <a:lstStyle/>
          <a:p>
            <a:r>
              <a:rPr lang="en-US" dirty="0"/>
              <a:t>(iii)</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BF0FF6F-6538-0E7B-B6C7-A13CF32F424B}"/>
                  </a:ext>
                </a:extLst>
              </p:cNvPr>
              <p:cNvSpPr txBox="1"/>
              <p:nvPr/>
            </p:nvSpPr>
            <p:spPr>
              <a:xfrm>
                <a:off x="1841481" y="4149930"/>
                <a:ext cx="5804338" cy="78553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where u = − </a:t>
                </a:r>
                <a14:m>
                  <m:oMath xmlns:m="http://schemas.openxmlformats.org/officeDocument/2006/math">
                    <m:f>
                      <m:fPr>
                        <m:ctrlPr>
                          <a:rPr lang="en-US" i="1" dirty="0" smtClean="0">
                            <a:latin typeface="Cambria Math" panose="02040503050406030204" pitchFamily="18" charset="0"/>
                            <a:cs typeface="Times New Roman" panose="02020603050405020304" pitchFamily="18" charset="0"/>
                          </a:rPr>
                        </m:ctrlPr>
                      </m:fPr>
                      <m:num>
                        <m:r>
                          <a:rPr lang="en-US" b="0" i="1" dirty="0" smtClean="0">
                            <a:latin typeface="Cambria Math" panose="02040503050406030204" pitchFamily="18" charset="0"/>
                            <a:cs typeface="Times New Roman" panose="02020603050405020304" pitchFamily="18" charset="0"/>
                          </a:rPr>
                          <m:t>𝑑h</m:t>
                        </m:r>
                      </m:num>
                      <m:den>
                        <m:r>
                          <a:rPr lang="en-US" b="0" i="1" dirty="0" smtClean="0">
                            <a:latin typeface="Cambria Math" panose="02040503050406030204" pitchFamily="18" charset="0"/>
                            <a:cs typeface="Times New Roman" panose="02020603050405020304" pitchFamily="18" charset="0"/>
                          </a:rPr>
                          <m:t>𝑑𝑡</m:t>
                        </m:r>
                      </m:den>
                    </m:f>
                  </m:oMath>
                </a14:m>
                <a:r>
                  <a:rPr lang="en-US" dirty="0">
                    <a:latin typeface="Times New Roman" panose="02020603050405020304" pitchFamily="18" charset="0"/>
                    <a:cs typeface="Times New Roman" panose="02020603050405020304" pitchFamily="18" charset="0"/>
                  </a:rPr>
                  <a:t> , represents the torque applied by</a:t>
                </a:r>
              </a:p>
              <a:p>
                <a:r>
                  <a:rPr lang="en-US" dirty="0">
                    <a:latin typeface="Times New Roman" panose="02020603050405020304" pitchFamily="18" charset="0"/>
                    <a:cs typeface="Times New Roman" panose="02020603050405020304" pitchFamily="18" charset="0"/>
                  </a:rPr>
                  <a:t>the wheels to the satellite.</a:t>
                </a:r>
              </a:p>
            </p:txBody>
          </p:sp>
        </mc:Choice>
        <mc:Fallback xmlns="">
          <p:sp>
            <p:nvSpPr>
              <p:cNvPr id="22" name="TextBox 21">
                <a:extLst>
                  <a:ext uri="{FF2B5EF4-FFF2-40B4-BE49-F238E27FC236}">
                    <a16:creationId xmlns:a16="http://schemas.microsoft.com/office/drawing/2014/main" id="{4BF0FF6F-6538-0E7B-B6C7-A13CF32F424B}"/>
                  </a:ext>
                </a:extLst>
              </p:cNvPr>
              <p:cNvSpPr txBox="1">
                <a:spLocks noRot="1" noChangeAspect="1" noMove="1" noResize="1" noEditPoints="1" noAdjustHandles="1" noChangeArrowheads="1" noChangeShapeType="1" noTextEdit="1"/>
              </p:cNvSpPr>
              <p:nvPr/>
            </p:nvSpPr>
            <p:spPr>
              <a:xfrm>
                <a:off x="1841481" y="4149930"/>
                <a:ext cx="5804338" cy="785536"/>
              </a:xfrm>
              <a:prstGeom prst="rect">
                <a:avLst/>
              </a:prstGeom>
              <a:blipFill>
                <a:blip r:embed="rId5"/>
                <a:stretch>
                  <a:fillRect l="-655" b="-7937"/>
                </a:stretch>
              </a:blipFill>
            </p:spPr>
            <p:txBody>
              <a:bodyPr/>
              <a:lstStyle/>
              <a:p>
                <a:r>
                  <a:rPr lang="en-US">
                    <a:noFill/>
                  </a:rPr>
                  <a:t> </a:t>
                </a:r>
              </a:p>
            </p:txBody>
          </p:sp>
        </mc:Fallback>
      </mc:AlternateContent>
      <p:pic>
        <p:nvPicPr>
          <p:cNvPr id="23" name="Picture 22" descr="A black circle with a black background&#10;&#10;Description automatically generated">
            <a:extLst>
              <a:ext uri="{FF2B5EF4-FFF2-40B4-BE49-F238E27FC236}">
                <a16:creationId xmlns:a16="http://schemas.microsoft.com/office/drawing/2014/main" id="{A499E62A-33EB-D03F-26E0-BF47EFE71DE9}"/>
              </a:ext>
            </a:extLst>
          </p:cNvPr>
          <p:cNvPicPr>
            <a:picLocks noGrp="1" noRot="1" noMove="1" noResize="1" noEditPoints="1" noAdjustHandles="1" noChangeArrowheads="1" noChangeShapeType="1" noCrop="1"/>
          </p:cNvPicPr>
          <p:nvPr/>
        </p:nvPicPr>
        <p:blipFill>
          <a:blip r:embed="rId6">
            <a:alphaModFix amt="5000"/>
          </a:blip>
          <a:stretch>
            <a:fillRect/>
          </a:stretch>
        </p:blipFill>
        <p:spPr>
          <a:xfrm>
            <a:off x="1393220" y="718537"/>
            <a:ext cx="9405552" cy="5222187"/>
          </a:xfrm>
          <a:prstGeom prst="rect">
            <a:avLst/>
          </a:prstGeom>
        </p:spPr>
      </p:pic>
    </p:spTree>
    <p:extLst>
      <p:ext uri="{BB962C8B-B14F-4D97-AF65-F5344CB8AC3E}">
        <p14:creationId xmlns:p14="http://schemas.microsoft.com/office/powerpoint/2010/main" val="199113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96AC6E-C5C7-E143-AB0C-384DE16DE2AE}"/>
              </a:ext>
            </a:extLst>
          </p:cNvPr>
          <p:cNvSpPr>
            <a:spLocks noGrp="1"/>
          </p:cNvSpPr>
          <p:nvPr>
            <p:ph type="dt" sz="half" idx="10"/>
          </p:nvPr>
        </p:nvSpPr>
        <p:spPr/>
        <p:txBody>
          <a:bodyPr/>
          <a:lstStyle/>
          <a:p>
            <a:fld id="{6B3B79D0-5823-C64D-8205-ACA23B478D77}" type="datetime2">
              <a:rPr lang="en-IN" smtClean="0"/>
              <a:t>Wednesday, 27 November 2024</a:t>
            </a:fld>
            <a:endParaRPr lang="en-US"/>
          </a:p>
        </p:txBody>
      </p:sp>
      <p:sp>
        <p:nvSpPr>
          <p:cNvPr id="3" name="Footer Placeholder 2">
            <a:extLst>
              <a:ext uri="{FF2B5EF4-FFF2-40B4-BE49-F238E27FC236}">
                <a16:creationId xmlns:a16="http://schemas.microsoft.com/office/drawing/2014/main" id="{41D4EFFD-596E-A19D-7ECD-D982D898B95D}"/>
              </a:ext>
            </a:extLst>
          </p:cNvPr>
          <p:cNvSpPr>
            <a:spLocks noGrp="1"/>
          </p:cNvSpPr>
          <p:nvPr>
            <p:ph type="ftr" sz="quarter" idx="11"/>
          </p:nvPr>
        </p:nvSpPr>
        <p:spPr/>
        <p:txBody>
          <a:bodyPr/>
          <a:lstStyle/>
          <a:p>
            <a:r>
              <a:rPr lang="en-US"/>
              <a:t>AE642 Paper Presentation</a:t>
            </a:r>
          </a:p>
        </p:txBody>
      </p:sp>
      <p:sp>
        <p:nvSpPr>
          <p:cNvPr id="4" name="Slide Number Placeholder 3">
            <a:extLst>
              <a:ext uri="{FF2B5EF4-FFF2-40B4-BE49-F238E27FC236}">
                <a16:creationId xmlns:a16="http://schemas.microsoft.com/office/drawing/2014/main" id="{09648CA4-0F68-9270-FF34-74344EF7EFAD}"/>
              </a:ext>
            </a:extLst>
          </p:cNvPr>
          <p:cNvSpPr>
            <a:spLocks noGrp="1"/>
          </p:cNvSpPr>
          <p:nvPr>
            <p:ph type="sldNum" sz="quarter" idx="12"/>
          </p:nvPr>
        </p:nvSpPr>
        <p:spPr/>
        <p:txBody>
          <a:bodyPr/>
          <a:lstStyle/>
          <a:p>
            <a:fld id="{E2AD03AB-87CF-C344-8B48-F815D5849A74}" type="slidenum">
              <a:rPr lang="en-US" smtClean="0"/>
              <a:t>6</a:t>
            </a:fld>
            <a:endParaRPr lang="en-US"/>
          </a:p>
        </p:txBody>
      </p:sp>
      <p:sp>
        <p:nvSpPr>
          <p:cNvPr id="6" name="TextBox 5">
            <a:extLst>
              <a:ext uri="{FF2B5EF4-FFF2-40B4-BE49-F238E27FC236}">
                <a16:creationId xmlns:a16="http://schemas.microsoft.com/office/drawing/2014/main" id="{53FBE478-1058-7F9B-0F5E-0666A3CFC86F}"/>
              </a:ext>
            </a:extLst>
          </p:cNvPr>
          <p:cNvSpPr txBox="1"/>
          <p:nvPr/>
        </p:nvSpPr>
        <p:spPr>
          <a:xfrm>
            <a:off x="989670" y="264740"/>
            <a:ext cx="4304371"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Dynamic Modelling</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A3445B-6649-FC26-9E76-7E0AA2DE5BF7}"/>
                  </a:ext>
                </a:extLst>
              </p:cNvPr>
              <p:cNvSpPr txBox="1"/>
              <p:nvPr/>
            </p:nvSpPr>
            <p:spPr>
              <a:xfrm>
                <a:off x="1598340" y="1082840"/>
                <a:ext cx="9910487" cy="123469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If the satellite is equipped with wheels placed along its principal axes, then I = diag(I1, I2, I3). </a:t>
                </a:r>
              </a:p>
              <a:p>
                <a:r>
                  <a:rPr lang="en-US" dirty="0">
                    <a:latin typeface="Times New Roman" panose="02020603050405020304" pitchFamily="18" charset="0"/>
                    <a:cs typeface="Times New Roman" panose="02020603050405020304" pitchFamily="18" charset="0"/>
                  </a:rPr>
                  <a:t>Consider a total failure, without loss of generality, of the wheel aligned with the third axis, resulting in </a:t>
                </a:r>
              </a:p>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h</m:t>
                        </m:r>
                      </m:e>
                    </m:acc>
                  </m:oMath>
                </a14:m>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 0. Any equilibrium orientation can only be achieved under the zero total angular momentum condition:</a:t>
                </a:r>
              </a:p>
            </p:txBody>
          </p:sp>
        </mc:Choice>
        <mc:Fallback xmlns="">
          <p:sp>
            <p:nvSpPr>
              <p:cNvPr id="7" name="TextBox 6">
                <a:extLst>
                  <a:ext uri="{FF2B5EF4-FFF2-40B4-BE49-F238E27FC236}">
                    <a16:creationId xmlns:a16="http://schemas.microsoft.com/office/drawing/2014/main" id="{E6A3445B-6649-FC26-9E76-7E0AA2DE5BF7}"/>
                  </a:ext>
                </a:extLst>
              </p:cNvPr>
              <p:cNvSpPr txBox="1">
                <a:spLocks noRot="1" noChangeAspect="1" noMove="1" noResize="1" noEditPoints="1" noAdjustHandles="1" noChangeArrowheads="1" noChangeShapeType="1" noTextEdit="1"/>
              </p:cNvSpPr>
              <p:nvPr/>
            </p:nvSpPr>
            <p:spPr>
              <a:xfrm>
                <a:off x="1598340" y="1082840"/>
                <a:ext cx="9910487" cy="1234697"/>
              </a:xfrm>
              <a:prstGeom prst="rect">
                <a:avLst/>
              </a:prstGeom>
              <a:blipFill>
                <a:blip r:embed="rId2"/>
                <a:stretch>
                  <a:fillRect l="-512" t="-2041" b="-5102"/>
                </a:stretch>
              </a:blipFill>
            </p:spPr>
            <p:txBody>
              <a:bodyPr/>
              <a:lstStyle/>
              <a:p>
                <a:r>
                  <a:rPr lang="en-US">
                    <a:noFill/>
                  </a:rPr>
                  <a:t> </a:t>
                </a:r>
              </a:p>
            </p:txBody>
          </p:sp>
        </mc:Fallback>
      </mc:AlternateContent>
      <p:pic>
        <p:nvPicPr>
          <p:cNvPr id="9" name="Picture 8" descr="A black symbol with a white background&#10;&#10;Description automatically generated">
            <a:extLst>
              <a:ext uri="{FF2B5EF4-FFF2-40B4-BE49-F238E27FC236}">
                <a16:creationId xmlns:a16="http://schemas.microsoft.com/office/drawing/2014/main" id="{7992B812-CCD5-C584-617B-AF697B524244}"/>
              </a:ext>
            </a:extLst>
          </p:cNvPr>
          <p:cNvPicPr>
            <a:picLocks noChangeAspect="1"/>
          </p:cNvPicPr>
          <p:nvPr/>
        </p:nvPicPr>
        <p:blipFill>
          <a:blip r:embed="rId3"/>
          <a:stretch>
            <a:fillRect/>
          </a:stretch>
        </p:blipFill>
        <p:spPr>
          <a:xfrm>
            <a:off x="5385183" y="2317537"/>
            <a:ext cx="1168400" cy="330200"/>
          </a:xfrm>
          <a:prstGeom prst="rect">
            <a:avLst/>
          </a:prstGeom>
        </p:spPr>
      </p:pic>
      <p:cxnSp>
        <p:nvCxnSpPr>
          <p:cNvPr id="10" name="Straight Arrow Connector 9">
            <a:extLst>
              <a:ext uri="{FF2B5EF4-FFF2-40B4-BE49-F238E27FC236}">
                <a16:creationId xmlns:a16="http://schemas.microsoft.com/office/drawing/2014/main" id="{CC82ABA4-FA6A-2FA1-8769-E7BC938C45C9}"/>
              </a:ext>
            </a:extLst>
          </p:cNvPr>
          <p:cNvCxnSpPr>
            <a:cxnSpLocks/>
          </p:cNvCxnSpPr>
          <p:nvPr/>
        </p:nvCxnSpPr>
        <p:spPr>
          <a:xfrm flipV="1">
            <a:off x="7202023" y="2481091"/>
            <a:ext cx="2799259" cy="1"/>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7D17C761-1608-B586-3ACF-30173224A7CA}"/>
              </a:ext>
            </a:extLst>
          </p:cNvPr>
          <p:cNvSpPr txBox="1"/>
          <p:nvPr/>
        </p:nvSpPr>
        <p:spPr>
          <a:xfrm>
            <a:off x="10001281" y="2278405"/>
            <a:ext cx="797491" cy="369332"/>
          </a:xfrm>
          <a:prstGeom prst="rect">
            <a:avLst/>
          </a:prstGeom>
          <a:noFill/>
        </p:spPr>
        <p:txBody>
          <a:bodyPr wrap="square" rtlCol="0">
            <a:spAutoFit/>
          </a:bodyPr>
          <a:lstStyle/>
          <a:p>
            <a:r>
              <a:rPr lang="en-US" dirty="0"/>
              <a:t>(iv)</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1081960-DBDA-FC92-F106-1362B9F47798}"/>
                  </a:ext>
                </a:extLst>
              </p:cNvPr>
              <p:cNvSpPr txBox="1"/>
              <p:nvPr/>
            </p:nvSpPr>
            <p:spPr>
              <a:xfrm>
                <a:off x="1519512" y="2658583"/>
                <a:ext cx="9910487" cy="123469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Since I is diagonal, it follows that h</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 −I</a:t>
                </a:r>
                <a:r>
                  <a:rPr lang="en-US" baseline="-25000" dirty="0">
                    <a:latin typeface="Times New Roman" panose="02020603050405020304" pitchFamily="18" charset="0"/>
                    <a:cs typeface="Times New Roman" panose="02020603050405020304" pitchFamily="18" charset="0"/>
                  </a:rPr>
                  <a:t>3</a:t>
                </a:r>
                <a:r>
                  <a:rPr lang="el-GR" dirty="0">
                    <a:latin typeface="Times New Roman" panose="02020603050405020304" pitchFamily="18" charset="0"/>
                    <a:cs typeface="Times New Roman" panose="02020603050405020304" pitchFamily="18" charset="0"/>
                  </a:rPr>
                  <a:t>ω</a:t>
                </a:r>
                <a:r>
                  <a:rPr lang="en-US" baseline="-25000" dirty="0">
                    <a:latin typeface="Times New Roman" panose="02020603050405020304" pitchFamily="18" charset="0"/>
                    <a:cs typeface="Times New Roman" panose="02020603050405020304" pitchFamily="18" charset="0"/>
                  </a:rPr>
                  <a:t>3</a:t>
                </a:r>
                <a:r>
                  <a:rPr lang="el-GR"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However, h</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cannot change because </a:t>
                </a:r>
                <a14:m>
                  <m:oMath xmlns:m="http://schemas.openxmlformats.org/officeDocument/2006/math">
                    <m:acc>
                      <m:accPr>
                        <m:chr m:val="̇"/>
                        <m:ctrlPr>
                          <a:rPr lang="en-US" i="1" dirty="0" smtClean="0">
                            <a:latin typeface="Cambria Math" panose="02040503050406030204" pitchFamily="18" charset="0"/>
                            <a:cs typeface="Times New Roman" panose="02020603050405020304" pitchFamily="18" charset="0"/>
                          </a:rPr>
                        </m:ctrlPr>
                      </m:accPr>
                      <m:e>
                        <m:r>
                          <a:rPr lang="en-US" b="0" i="1" dirty="0" smtClean="0">
                            <a:latin typeface="Cambria Math" panose="02040503050406030204" pitchFamily="18" charset="0"/>
                            <a:cs typeface="Times New Roman" panose="02020603050405020304" pitchFamily="18" charset="0"/>
                          </a:rPr>
                          <m:t>h</m:t>
                        </m:r>
                      </m:e>
                    </m:acc>
                    <m:r>
                      <a:rPr lang="en-US" i="1" baseline="-25000" dirty="0" smtClean="0">
                        <a:latin typeface="Cambria Math" panose="02040503050406030204" pitchFamily="18" charset="0"/>
                        <a:cs typeface="Times New Roman" panose="02020603050405020304" pitchFamily="18" charset="0"/>
                      </a:rPr>
                      <m:t>3</m:t>
                    </m:r>
                    <m:r>
                      <a:rPr lang="en-US" i="1" dirty="0"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0. There-</a:t>
                </a:r>
              </a:p>
              <a:p>
                <a:r>
                  <a:rPr lang="en-US" dirty="0">
                    <a:latin typeface="Times New Roman" panose="02020603050405020304" pitchFamily="18" charset="0"/>
                    <a:cs typeface="Times New Roman" panose="02020603050405020304" pitchFamily="18" charset="0"/>
                  </a:rPr>
                  <a:t>fore, for stabilization along all three axes, </a:t>
                </a:r>
                <a:r>
                  <a:rPr lang="el-GR" dirty="0">
                    <a:latin typeface="Times New Roman" panose="02020603050405020304" pitchFamily="18" charset="0"/>
                    <a:cs typeface="Times New Roman" panose="02020603050405020304" pitchFamily="18" charset="0"/>
                  </a:rPr>
                  <a:t>ω</a:t>
                </a:r>
                <a:r>
                  <a:rPr lang="en-US" baseline="-25000" dirty="0">
                    <a:latin typeface="Times New Roman" panose="02020603050405020304" pitchFamily="18" charset="0"/>
                    <a:cs typeface="Times New Roman" panose="02020603050405020304" pitchFamily="18" charset="0"/>
                  </a:rPr>
                  <a:t>3</a:t>
                </a:r>
                <a:r>
                  <a:rPr lang="el-GR" dirty="0">
                    <a:latin typeface="Times New Roman" panose="02020603050405020304" pitchFamily="18" charset="0"/>
                    <a:cs typeface="Times New Roman" panose="02020603050405020304" pitchFamily="18" charset="0"/>
                  </a:rPr>
                  <a:t> = 0</a:t>
                </a:r>
              </a:p>
              <a:p>
                <a:r>
                  <a:rPr lang="en-US" dirty="0">
                    <a:latin typeface="Times New Roman" panose="02020603050405020304" pitchFamily="18" charset="0"/>
                    <a:cs typeface="Times New Roman" panose="02020603050405020304" pitchFamily="18" charset="0"/>
                  </a:rPr>
                  <a:t>and h</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 0. The dynamic model is then given by:</a:t>
                </a:r>
              </a:p>
            </p:txBody>
          </p:sp>
        </mc:Choice>
        <mc:Fallback xmlns="">
          <p:sp>
            <p:nvSpPr>
              <p:cNvPr id="12" name="TextBox 11">
                <a:extLst>
                  <a:ext uri="{FF2B5EF4-FFF2-40B4-BE49-F238E27FC236}">
                    <a16:creationId xmlns:a16="http://schemas.microsoft.com/office/drawing/2014/main" id="{E1081960-DBDA-FC92-F106-1362B9F47798}"/>
                  </a:ext>
                </a:extLst>
              </p:cNvPr>
              <p:cNvSpPr txBox="1">
                <a:spLocks noRot="1" noChangeAspect="1" noMove="1" noResize="1" noEditPoints="1" noAdjustHandles="1" noChangeArrowheads="1" noChangeShapeType="1" noTextEdit="1"/>
              </p:cNvSpPr>
              <p:nvPr/>
            </p:nvSpPr>
            <p:spPr>
              <a:xfrm>
                <a:off x="1519512" y="2658583"/>
                <a:ext cx="9910487" cy="1234697"/>
              </a:xfrm>
              <a:prstGeom prst="rect">
                <a:avLst/>
              </a:prstGeom>
              <a:blipFill>
                <a:blip r:embed="rId4"/>
                <a:stretch>
                  <a:fillRect l="-512" t="-2041" b="-5102"/>
                </a:stretch>
              </a:blipFill>
            </p:spPr>
            <p:txBody>
              <a:bodyPr/>
              <a:lstStyle/>
              <a:p>
                <a:r>
                  <a:rPr lang="en-US">
                    <a:noFill/>
                  </a:rPr>
                  <a:t> </a:t>
                </a:r>
              </a:p>
            </p:txBody>
          </p:sp>
        </mc:Fallback>
      </mc:AlternateContent>
      <p:pic>
        <p:nvPicPr>
          <p:cNvPr id="15" name="Picture 14" descr="A math equations with numbers&#10;&#10;Description automatically generated with medium confidence">
            <a:extLst>
              <a:ext uri="{FF2B5EF4-FFF2-40B4-BE49-F238E27FC236}">
                <a16:creationId xmlns:a16="http://schemas.microsoft.com/office/drawing/2014/main" id="{21FBCF37-FA56-7FDD-B5CE-834448E17E42}"/>
              </a:ext>
            </a:extLst>
          </p:cNvPr>
          <p:cNvPicPr>
            <a:picLocks noChangeAspect="1"/>
          </p:cNvPicPr>
          <p:nvPr/>
        </p:nvPicPr>
        <p:blipFill>
          <a:blip r:embed="rId5"/>
          <a:stretch>
            <a:fillRect/>
          </a:stretch>
        </p:blipFill>
        <p:spPr>
          <a:xfrm>
            <a:off x="5385183" y="4033118"/>
            <a:ext cx="1231517" cy="1062816"/>
          </a:xfrm>
          <a:prstGeom prst="rect">
            <a:avLst/>
          </a:prstGeom>
        </p:spPr>
      </p:pic>
      <p:cxnSp>
        <p:nvCxnSpPr>
          <p:cNvPr id="16" name="Straight Arrow Connector 15">
            <a:extLst>
              <a:ext uri="{FF2B5EF4-FFF2-40B4-BE49-F238E27FC236}">
                <a16:creationId xmlns:a16="http://schemas.microsoft.com/office/drawing/2014/main" id="{94F17FBC-21CC-BEBD-BEFE-9FDDFA953E9B}"/>
              </a:ext>
            </a:extLst>
          </p:cNvPr>
          <p:cNvCxnSpPr>
            <a:cxnSpLocks/>
          </p:cNvCxnSpPr>
          <p:nvPr/>
        </p:nvCxnSpPr>
        <p:spPr>
          <a:xfrm flipV="1">
            <a:off x="7202023" y="4600567"/>
            <a:ext cx="2799259" cy="1"/>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1E861061-CC0E-3531-3BCF-F4EB1AA3A8DB}"/>
              </a:ext>
            </a:extLst>
          </p:cNvPr>
          <p:cNvSpPr txBox="1"/>
          <p:nvPr/>
        </p:nvSpPr>
        <p:spPr>
          <a:xfrm>
            <a:off x="10001281" y="4397881"/>
            <a:ext cx="797491" cy="369332"/>
          </a:xfrm>
          <a:prstGeom prst="rect">
            <a:avLst/>
          </a:prstGeom>
          <a:noFill/>
        </p:spPr>
        <p:txBody>
          <a:bodyPr wrap="square" rtlCol="0">
            <a:spAutoFit/>
          </a:bodyPr>
          <a:lstStyle/>
          <a:p>
            <a:r>
              <a:rPr lang="en-US" dirty="0"/>
              <a:t>(v)</a:t>
            </a:r>
          </a:p>
        </p:txBody>
      </p:sp>
      <p:pic>
        <p:nvPicPr>
          <p:cNvPr id="5" name="Picture 4" descr="A black circle with a black background&#10;&#10;Description automatically generated">
            <a:extLst>
              <a:ext uri="{FF2B5EF4-FFF2-40B4-BE49-F238E27FC236}">
                <a16:creationId xmlns:a16="http://schemas.microsoft.com/office/drawing/2014/main" id="{06FF832D-E0AA-A485-0FAF-9671CEE33085}"/>
              </a:ext>
            </a:extLst>
          </p:cNvPr>
          <p:cNvPicPr>
            <a:picLocks noGrp="1" noRot="1" noMove="1" noResize="1" noEditPoints="1" noAdjustHandles="1" noChangeArrowheads="1" noChangeShapeType="1" noCrop="1"/>
          </p:cNvPicPr>
          <p:nvPr/>
        </p:nvPicPr>
        <p:blipFill>
          <a:blip r:embed="rId6">
            <a:alphaModFix amt="5000"/>
          </a:blip>
          <a:stretch>
            <a:fillRect/>
          </a:stretch>
        </p:blipFill>
        <p:spPr>
          <a:xfrm>
            <a:off x="1393220" y="718537"/>
            <a:ext cx="9405552" cy="5222187"/>
          </a:xfrm>
          <a:prstGeom prst="rect">
            <a:avLst/>
          </a:prstGeom>
        </p:spPr>
      </p:pic>
    </p:spTree>
    <p:extLst>
      <p:ext uri="{BB962C8B-B14F-4D97-AF65-F5344CB8AC3E}">
        <p14:creationId xmlns:p14="http://schemas.microsoft.com/office/powerpoint/2010/main" val="3068786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43AC13-4D5A-B29F-E052-85A510C01779}"/>
              </a:ext>
            </a:extLst>
          </p:cNvPr>
          <p:cNvSpPr>
            <a:spLocks noGrp="1"/>
          </p:cNvSpPr>
          <p:nvPr>
            <p:ph type="dt" sz="half" idx="10"/>
          </p:nvPr>
        </p:nvSpPr>
        <p:spPr/>
        <p:txBody>
          <a:bodyPr/>
          <a:lstStyle/>
          <a:p>
            <a:fld id="{6B3B79D0-5823-C64D-8205-ACA23B478D77}" type="datetime2">
              <a:rPr lang="en-IN" smtClean="0"/>
              <a:t>Wednesday, 27 November 2024</a:t>
            </a:fld>
            <a:endParaRPr lang="en-US"/>
          </a:p>
        </p:txBody>
      </p:sp>
      <p:sp>
        <p:nvSpPr>
          <p:cNvPr id="3" name="Footer Placeholder 2">
            <a:extLst>
              <a:ext uri="{FF2B5EF4-FFF2-40B4-BE49-F238E27FC236}">
                <a16:creationId xmlns:a16="http://schemas.microsoft.com/office/drawing/2014/main" id="{5A736CDA-4641-7E35-2D3E-42FFFE4F22A9}"/>
              </a:ext>
            </a:extLst>
          </p:cNvPr>
          <p:cNvSpPr>
            <a:spLocks noGrp="1"/>
          </p:cNvSpPr>
          <p:nvPr>
            <p:ph type="ftr" sz="quarter" idx="11"/>
          </p:nvPr>
        </p:nvSpPr>
        <p:spPr/>
        <p:txBody>
          <a:bodyPr/>
          <a:lstStyle/>
          <a:p>
            <a:r>
              <a:rPr lang="en-US"/>
              <a:t>AE642 Paper Presentation</a:t>
            </a:r>
          </a:p>
        </p:txBody>
      </p:sp>
      <p:sp>
        <p:nvSpPr>
          <p:cNvPr id="4" name="Slide Number Placeholder 3">
            <a:extLst>
              <a:ext uri="{FF2B5EF4-FFF2-40B4-BE49-F238E27FC236}">
                <a16:creationId xmlns:a16="http://schemas.microsoft.com/office/drawing/2014/main" id="{9C8973EB-43AA-D02B-3394-1FC9FDEF004E}"/>
              </a:ext>
            </a:extLst>
          </p:cNvPr>
          <p:cNvSpPr>
            <a:spLocks noGrp="1"/>
          </p:cNvSpPr>
          <p:nvPr>
            <p:ph type="sldNum" sz="quarter" idx="12"/>
          </p:nvPr>
        </p:nvSpPr>
        <p:spPr/>
        <p:txBody>
          <a:bodyPr/>
          <a:lstStyle/>
          <a:p>
            <a:fld id="{E2AD03AB-87CF-C344-8B48-F815D5849A74}" type="slidenum">
              <a:rPr lang="en-US" smtClean="0"/>
              <a:t>7</a:t>
            </a:fld>
            <a:endParaRPr lang="en-US"/>
          </a:p>
        </p:txBody>
      </p:sp>
      <p:sp>
        <p:nvSpPr>
          <p:cNvPr id="6" name="TextBox 5">
            <a:extLst>
              <a:ext uri="{FF2B5EF4-FFF2-40B4-BE49-F238E27FC236}">
                <a16:creationId xmlns:a16="http://schemas.microsoft.com/office/drawing/2014/main" id="{654D27C9-2EF0-4176-96AD-84E1274AF3FE}"/>
              </a:ext>
            </a:extLst>
          </p:cNvPr>
          <p:cNvSpPr txBox="1"/>
          <p:nvPr/>
        </p:nvSpPr>
        <p:spPr>
          <a:xfrm>
            <a:off x="989670" y="264740"/>
            <a:ext cx="4304371"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Kinematic Modelling</a:t>
            </a:r>
          </a:p>
        </p:txBody>
      </p:sp>
      <p:sp>
        <p:nvSpPr>
          <p:cNvPr id="7" name="TextBox 6">
            <a:extLst>
              <a:ext uri="{FF2B5EF4-FFF2-40B4-BE49-F238E27FC236}">
                <a16:creationId xmlns:a16="http://schemas.microsoft.com/office/drawing/2014/main" id="{049B88CB-8942-5823-04E4-D0405E1485F4}"/>
              </a:ext>
            </a:extLst>
          </p:cNvPr>
          <p:cNvSpPr txBox="1"/>
          <p:nvPr/>
        </p:nvSpPr>
        <p:spPr>
          <a:xfrm>
            <a:off x="1598340" y="1082840"/>
            <a:ext cx="99104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kinematic model of a rigid body, using quaternion parametrization, is given by:</a:t>
            </a:r>
          </a:p>
        </p:txBody>
      </p:sp>
      <p:pic>
        <p:nvPicPr>
          <p:cNvPr id="9" name="Picture 8" descr="A mathematical equation with numbers and symbols&#10;&#10;Description automatically generated">
            <a:extLst>
              <a:ext uri="{FF2B5EF4-FFF2-40B4-BE49-F238E27FC236}">
                <a16:creationId xmlns:a16="http://schemas.microsoft.com/office/drawing/2014/main" id="{9C9D20C1-1712-DF41-36E4-F85009DC96C8}"/>
              </a:ext>
            </a:extLst>
          </p:cNvPr>
          <p:cNvPicPr>
            <a:picLocks noChangeAspect="1"/>
          </p:cNvPicPr>
          <p:nvPr/>
        </p:nvPicPr>
        <p:blipFill>
          <a:blip r:embed="rId2"/>
          <a:stretch>
            <a:fillRect/>
          </a:stretch>
        </p:blipFill>
        <p:spPr>
          <a:xfrm>
            <a:off x="2570437" y="1452172"/>
            <a:ext cx="2434375" cy="723469"/>
          </a:xfrm>
          <a:prstGeom prst="rect">
            <a:avLst/>
          </a:prstGeom>
        </p:spPr>
      </p:pic>
      <p:sp>
        <p:nvSpPr>
          <p:cNvPr id="10" name="TextBox 9">
            <a:extLst>
              <a:ext uri="{FF2B5EF4-FFF2-40B4-BE49-F238E27FC236}">
                <a16:creationId xmlns:a16="http://schemas.microsoft.com/office/drawing/2014/main" id="{C50E6570-4937-E4F8-E0D3-B43254B3D4E2}"/>
              </a:ext>
            </a:extLst>
          </p:cNvPr>
          <p:cNvSpPr txBox="1"/>
          <p:nvPr/>
        </p:nvSpPr>
        <p:spPr>
          <a:xfrm>
            <a:off x="1598339" y="2175641"/>
            <a:ext cx="9910487"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where q =         represents the vector part of the quaternion,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q4 is the scalar part, and q =         , is the attitude quaternion.</a:t>
            </a:r>
          </a:p>
        </p:txBody>
      </p:sp>
      <p:pic>
        <p:nvPicPr>
          <p:cNvPr id="13" name="Picture 12" descr="A black and white rectangular object with letters&#10;&#10;Description automatically generated">
            <a:extLst>
              <a:ext uri="{FF2B5EF4-FFF2-40B4-BE49-F238E27FC236}">
                <a16:creationId xmlns:a16="http://schemas.microsoft.com/office/drawing/2014/main" id="{F6E6D2EE-38D0-D93C-4559-91E81A9CAE7F}"/>
              </a:ext>
            </a:extLst>
          </p:cNvPr>
          <p:cNvPicPr>
            <a:picLocks noChangeAspect="1"/>
          </p:cNvPicPr>
          <p:nvPr/>
        </p:nvPicPr>
        <p:blipFill>
          <a:blip r:embed="rId3"/>
          <a:stretch>
            <a:fillRect/>
          </a:stretch>
        </p:blipFill>
        <p:spPr>
          <a:xfrm>
            <a:off x="2570437" y="2088219"/>
            <a:ext cx="426661" cy="723469"/>
          </a:xfrm>
          <a:prstGeom prst="rect">
            <a:avLst/>
          </a:prstGeom>
        </p:spPr>
      </p:pic>
      <p:pic>
        <p:nvPicPr>
          <p:cNvPr id="15" name="Picture 14" descr="A black and white rectangular object with letters and numbers&#10;&#10;Description automatically generated">
            <a:extLst>
              <a:ext uri="{FF2B5EF4-FFF2-40B4-BE49-F238E27FC236}">
                <a16:creationId xmlns:a16="http://schemas.microsoft.com/office/drawing/2014/main" id="{09AC1E09-9C5B-3EAE-967C-C3C62EA9700C}"/>
              </a:ext>
            </a:extLst>
          </p:cNvPr>
          <p:cNvPicPr>
            <a:picLocks noChangeAspect="1"/>
          </p:cNvPicPr>
          <p:nvPr/>
        </p:nvPicPr>
        <p:blipFill>
          <a:blip r:embed="rId4"/>
          <a:stretch>
            <a:fillRect/>
          </a:stretch>
        </p:blipFill>
        <p:spPr>
          <a:xfrm>
            <a:off x="4288471" y="2621836"/>
            <a:ext cx="403482" cy="600302"/>
          </a:xfrm>
          <a:prstGeom prst="rect">
            <a:avLst/>
          </a:prstGeom>
        </p:spPr>
      </p:pic>
      <p:sp>
        <p:nvSpPr>
          <p:cNvPr id="16" name="TextBox 15">
            <a:extLst>
              <a:ext uri="{FF2B5EF4-FFF2-40B4-BE49-F238E27FC236}">
                <a16:creationId xmlns:a16="http://schemas.microsoft.com/office/drawing/2014/main" id="{BB4BFCE9-0809-80CC-0FEB-9F25865C5238}"/>
              </a:ext>
            </a:extLst>
          </p:cNvPr>
          <p:cNvSpPr txBox="1"/>
          <p:nvPr/>
        </p:nvSpPr>
        <p:spPr>
          <a:xfrm>
            <a:off x="1598339" y="3207550"/>
            <a:ext cx="99104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Considering the zero total angular momentum condition from Eq. (4), Eq. (6) can be rewritten as:</a:t>
            </a:r>
          </a:p>
        </p:txBody>
      </p:sp>
      <p:pic>
        <p:nvPicPr>
          <p:cNvPr id="18" name="Picture 17" descr="A math equations on a white background&#10;&#10;Description automatically generated">
            <a:extLst>
              <a:ext uri="{FF2B5EF4-FFF2-40B4-BE49-F238E27FC236}">
                <a16:creationId xmlns:a16="http://schemas.microsoft.com/office/drawing/2014/main" id="{D74F74CD-1FCB-FF06-9DDA-273E677ADF69}"/>
              </a:ext>
            </a:extLst>
          </p:cNvPr>
          <p:cNvPicPr>
            <a:picLocks noChangeAspect="1"/>
          </p:cNvPicPr>
          <p:nvPr/>
        </p:nvPicPr>
        <p:blipFill>
          <a:blip r:embed="rId5"/>
          <a:stretch>
            <a:fillRect/>
          </a:stretch>
        </p:blipFill>
        <p:spPr>
          <a:xfrm>
            <a:off x="2731216" y="3596248"/>
            <a:ext cx="2113252" cy="2034567"/>
          </a:xfrm>
          <a:prstGeom prst="rect">
            <a:avLst/>
          </a:prstGeom>
        </p:spPr>
      </p:pic>
      <p:cxnSp>
        <p:nvCxnSpPr>
          <p:cNvPr id="19" name="Straight Arrow Connector 18">
            <a:extLst>
              <a:ext uri="{FF2B5EF4-FFF2-40B4-BE49-F238E27FC236}">
                <a16:creationId xmlns:a16="http://schemas.microsoft.com/office/drawing/2014/main" id="{65419E6D-30FF-5CBE-BEB1-19D9DA30B7AA}"/>
              </a:ext>
            </a:extLst>
          </p:cNvPr>
          <p:cNvCxnSpPr>
            <a:cxnSpLocks/>
          </p:cNvCxnSpPr>
          <p:nvPr/>
        </p:nvCxnSpPr>
        <p:spPr>
          <a:xfrm flipV="1">
            <a:off x="6822304" y="1831926"/>
            <a:ext cx="2799259" cy="1"/>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35167332-75DE-F3FB-13D8-7DF959CF0347}"/>
              </a:ext>
            </a:extLst>
          </p:cNvPr>
          <p:cNvSpPr txBox="1"/>
          <p:nvPr/>
        </p:nvSpPr>
        <p:spPr>
          <a:xfrm>
            <a:off x="9621562" y="1629240"/>
            <a:ext cx="797491" cy="369332"/>
          </a:xfrm>
          <a:prstGeom prst="rect">
            <a:avLst/>
          </a:prstGeom>
          <a:noFill/>
        </p:spPr>
        <p:txBody>
          <a:bodyPr wrap="square" rtlCol="0">
            <a:spAutoFit/>
          </a:bodyPr>
          <a:lstStyle/>
          <a:p>
            <a:r>
              <a:rPr lang="en-US" dirty="0"/>
              <a:t>(vi)</a:t>
            </a:r>
          </a:p>
        </p:txBody>
      </p:sp>
      <p:cxnSp>
        <p:nvCxnSpPr>
          <p:cNvPr id="21" name="Straight Arrow Connector 20">
            <a:extLst>
              <a:ext uri="{FF2B5EF4-FFF2-40B4-BE49-F238E27FC236}">
                <a16:creationId xmlns:a16="http://schemas.microsoft.com/office/drawing/2014/main" id="{614DF471-84F9-2D22-677A-EFCB3DDAC37C}"/>
              </a:ext>
            </a:extLst>
          </p:cNvPr>
          <p:cNvCxnSpPr>
            <a:cxnSpLocks/>
          </p:cNvCxnSpPr>
          <p:nvPr/>
        </p:nvCxnSpPr>
        <p:spPr>
          <a:xfrm flipV="1">
            <a:off x="6822303" y="4939656"/>
            <a:ext cx="2799259" cy="1"/>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25BB3BCD-AB92-8846-BD83-761EFFC6814F}"/>
              </a:ext>
            </a:extLst>
          </p:cNvPr>
          <p:cNvSpPr txBox="1"/>
          <p:nvPr/>
        </p:nvSpPr>
        <p:spPr>
          <a:xfrm>
            <a:off x="9621561" y="4736970"/>
            <a:ext cx="797491" cy="369332"/>
          </a:xfrm>
          <a:prstGeom prst="rect">
            <a:avLst/>
          </a:prstGeom>
          <a:noFill/>
        </p:spPr>
        <p:txBody>
          <a:bodyPr wrap="square" rtlCol="0">
            <a:spAutoFit/>
          </a:bodyPr>
          <a:lstStyle/>
          <a:p>
            <a:r>
              <a:rPr lang="en-US" dirty="0"/>
              <a:t>(vii-c)</a:t>
            </a:r>
          </a:p>
        </p:txBody>
      </p:sp>
      <p:cxnSp>
        <p:nvCxnSpPr>
          <p:cNvPr id="23" name="Straight Arrow Connector 22">
            <a:extLst>
              <a:ext uri="{FF2B5EF4-FFF2-40B4-BE49-F238E27FC236}">
                <a16:creationId xmlns:a16="http://schemas.microsoft.com/office/drawing/2014/main" id="{A38DCBED-A379-C75E-5EDE-49938C476EEA}"/>
              </a:ext>
            </a:extLst>
          </p:cNvPr>
          <p:cNvCxnSpPr>
            <a:cxnSpLocks/>
          </p:cNvCxnSpPr>
          <p:nvPr/>
        </p:nvCxnSpPr>
        <p:spPr>
          <a:xfrm flipV="1">
            <a:off x="6822302" y="5375458"/>
            <a:ext cx="2799259" cy="1"/>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D91ED8D2-E7DE-8CBE-0E73-C5C62969C6F4}"/>
              </a:ext>
            </a:extLst>
          </p:cNvPr>
          <p:cNvSpPr txBox="1"/>
          <p:nvPr/>
        </p:nvSpPr>
        <p:spPr>
          <a:xfrm>
            <a:off x="9621560" y="5172772"/>
            <a:ext cx="797491" cy="369332"/>
          </a:xfrm>
          <a:prstGeom prst="rect">
            <a:avLst/>
          </a:prstGeom>
          <a:noFill/>
        </p:spPr>
        <p:txBody>
          <a:bodyPr wrap="square" rtlCol="0">
            <a:spAutoFit/>
          </a:bodyPr>
          <a:lstStyle/>
          <a:p>
            <a:r>
              <a:rPr lang="en-US" dirty="0"/>
              <a:t>(vii-d)</a:t>
            </a:r>
          </a:p>
        </p:txBody>
      </p:sp>
      <p:cxnSp>
        <p:nvCxnSpPr>
          <p:cNvPr id="25" name="Straight Arrow Connector 24">
            <a:extLst>
              <a:ext uri="{FF2B5EF4-FFF2-40B4-BE49-F238E27FC236}">
                <a16:creationId xmlns:a16="http://schemas.microsoft.com/office/drawing/2014/main" id="{7E205A1E-8C89-E394-B911-C9835D4148A9}"/>
              </a:ext>
            </a:extLst>
          </p:cNvPr>
          <p:cNvCxnSpPr>
            <a:cxnSpLocks/>
          </p:cNvCxnSpPr>
          <p:nvPr/>
        </p:nvCxnSpPr>
        <p:spPr>
          <a:xfrm flipV="1">
            <a:off x="6822302" y="4503853"/>
            <a:ext cx="2799259" cy="1"/>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2A8C3814-25A7-801C-C21E-616E72F22290}"/>
              </a:ext>
            </a:extLst>
          </p:cNvPr>
          <p:cNvSpPr txBox="1"/>
          <p:nvPr/>
        </p:nvSpPr>
        <p:spPr>
          <a:xfrm>
            <a:off x="9621560" y="4301167"/>
            <a:ext cx="797491" cy="369332"/>
          </a:xfrm>
          <a:prstGeom prst="rect">
            <a:avLst/>
          </a:prstGeom>
          <a:noFill/>
        </p:spPr>
        <p:txBody>
          <a:bodyPr wrap="square" rtlCol="0">
            <a:spAutoFit/>
          </a:bodyPr>
          <a:lstStyle/>
          <a:p>
            <a:r>
              <a:rPr lang="en-US" dirty="0"/>
              <a:t>(vii-b)</a:t>
            </a:r>
          </a:p>
        </p:txBody>
      </p:sp>
      <p:cxnSp>
        <p:nvCxnSpPr>
          <p:cNvPr id="27" name="Straight Arrow Connector 26">
            <a:extLst>
              <a:ext uri="{FF2B5EF4-FFF2-40B4-BE49-F238E27FC236}">
                <a16:creationId xmlns:a16="http://schemas.microsoft.com/office/drawing/2014/main" id="{F3765E32-2A1B-3B3E-7D83-DA3284E07A97}"/>
              </a:ext>
            </a:extLst>
          </p:cNvPr>
          <p:cNvCxnSpPr>
            <a:cxnSpLocks/>
          </p:cNvCxnSpPr>
          <p:nvPr/>
        </p:nvCxnSpPr>
        <p:spPr>
          <a:xfrm flipV="1">
            <a:off x="6822304" y="4012683"/>
            <a:ext cx="2799259" cy="1"/>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TextBox 27">
            <a:extLst>
              <a:ext uri="{FF2B5EF4-FFF2-40B4-BE49-F238E27FC236}">
                <a16:creationId xmlns:a16="http://schemas.microsoft.com/office/drawing/2014/main" id="{1CEC9826-B2B2-3E84-6975-8DB12B950B89}"/>
              </a:ext>
            </a:extLst>
          </p:cNvPr>
          <p:cNvSpPr txBox="1"/>
          <p:nvPr/>
        </p:nvSpPr>
        <p:spPr>
          <a:xfrm>
            <a:off x="9621562" y="3809997"/>
            <a:ext cx="797491" cy="369332"/>
          </a:xfrm>
          <a:prstGeom prst="rect">
            <a:avLst/>
          </a:prstGeom>
          <a:noFill/>
        </p:spPr>
        <p:txBody>
          <a:bodyPr wrap="square" rtlCol="0">
            <a:spAutoFit/>
          </a:bodyPr>
          <a:lstStyle/>
          <a:p>
            <a:r>
              <a:rPr lang="en-US" dirty="0"/>
              <a:t>(vii-a)</a:t>
            </a:r>
          </a:p>
        </p:txBody>
      </p:sp>
      <p:pic>
        <p:nvPicPr>
          <p:cNvPr id="5" name="Picture 4" descr="A black circle with a black background&#10;&#10;Description automatically generated">
            <a:extLst>
              <a:ext uri="{FF2B5EF4-FFF2-40B4-BE49-F238E27FC236}">
                <a16:creationId xmlns:a16="http://schemas.microsoft.com/office/drawing/2014/main" id="{6CE6EE7E-A9DD-E5F8-1F81-3B2D97CED9FF}"/>
              </a:ext>
            </a:extLst>
          </p:cNvPr>
          <p:cNvPicPr>
            <a:picLocks noGrp="1" noRot="1" noMove="1" noResize="1" noEditPoints="1" noAdjustHandles="1" noChangeArrowheads="1" noChangeShapeType="1" noCrop="1"/>
          </p:cNvPicPr>
          <p:nvPr/>
        </p:nvPicPr>
        <p:blipFill>
          <a:blip r:embed="rId6">
            <a:alphaModFix amt="5000"/>
          </a:blip>
          <a:stretch>
            <a:fillRect/>
          </a:stretch>
        </p:blipFill>
        <p:spPr>
          <a:xfrm>
            <a:off x="1393220" y="718537"/>
            <a:ext cx="9405552" cy="5222187"/>
          </a:xfrm>
          <a:prstGeom prst="rect">
            <a:avLst/>
          </a:prstGeom>
        </p:spPr>
      </p:pic>
    </p:spTree>
    <p:extLst>
      <p:ext uri="{BB962C8B-B14F-4D97-AF65-F5344CB8AC3E}">
        <p14:creationId xmlns:p14="http://schemas.microsoft.com/office/powerpoint/2010/main" val="288486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133D9E-DA67-F682-1427-F32E6B88907B}"/>
              </a:ext>
            </a:extLst>
          </p:cNvPr>
          <p:cNvSpPr>
            <a:spLocks noGrp="1"/>
          </p:cNvSpPr>
          <p:nvPr>
            <p:ph type="dt" sz="half" idx="10"/>
          </p:nvPr>
        </p:nvSpPr>
        <p:spPr/>
        <p:txBody>
          <a:bodyPr/>
          <a:lstStyle/>
          <a:p>
            <a:fld id="{6B3B79D0-5823-C64D-8205-ACA23B478D77}" type="datetime2">
              <a:rPr lang="en-IN" smtClean="0"/>
              <a:t>Wednesday, 27 November 2024</a:t>
            </a:fld>
            <a:endParaRPr lang="en-US"/>
          </a:p>
        </p:txBody>
      </p:sp>
      <p:sp>
        <p:nvSpPr>
          <p:cNvPr id="3" name="Footer Placeholder 2">
            <a:extLst>
              <a:ext uri="{FF2B5EF4-FFF2-40B4-BE49-F238E27FC236}">
                <a16:creationId xmlns:a16="http://schemas.microsoft.com/office/drawing/2014/main" id="{8D1AD102-FB6A-ACEA-AB50-99A38F6D32AF}"/>
              </a:ext>
            </a:extLst>
          </p:cNvPr>
          <p:cNvSpPr>
            <a:spLocks noGrp="1"/>
          </p:cNvSpPr>
          <p:nvPr>
            <p:ph type="ftr" sz="quarter" idx="11"/>
          </p:nvPr>
        </p:nvSpPr>
        <p:spPr/>
        <p:txBody>
          <a:bodyPr/>
          <a:lstStyle/>
          <a:p>
            <a:r>
              <a:rPr lang="en-US"/>
              <a:t>AE642 Paper Presentation</a:t>
            </a:r>
          </a:p>
        </p:txBody>
      </p:sp>
      <p:sp>
        <p:nvSpPr>
          <p:cNvPr id="4" name="Slide Number Placeholder 3">
            <a:extLst>
              <a:ext uri="{FF2B5EF4-FFF2-40B4-BE49-F238E27FC236}">
                <a16:creationId xmlns:a16="http://schemas.microsoft.com/office/drawing/2014/main" id="{A097D91A-26AA-B6B9-9356-C21E620F9252}"/>
              </a:ext>
            </a:extLst>
          </p:cNvPr>
          <p:cNvSpPr>
            <a:spLocks noGrp="1"/>
          </p:cNvSpPr>
          <p:nvPr>
            <p:ph type="sldNum" sz="quarter" idx="12"/>
          </p:nvPr>
        </p:nvSpPr>
        <p:spPr/>
        <p:txBody>
          <a:bodyPr/>
          <a:lstStyle/>
          <a:p>
            <a:fld id="{E2AD03AB-87CF-C344-8B48-F815D5849A74}" type="slidenum">
              <a:rPr lang="en-US" smtClean="0"/>
              <a:t>8</a:t>
            </a:fld>
            <a:endParaRPr lang="en-US"/>
          </a:p>
        </p:txBody>
      </p:sp>
      <p:sp>
        <p:nvSpPr>
          <p:cNvPr id="6" name="TextBox 5">
            <a:extLst>
              <a:ext uri="{FF2B5EF4-FFF2-40B4-BE49-F238E27FC236}">
                <a16:creationId xmlns:a16="http://schemas.microsoft.com/office/drawing/2014/main" id="{7A59FA03-29C3-28AF-DA78-88E5CF6B6A99}"/>
              </a:ext>
            </a:extLst>
          </p:cNvPr>
          <p:cNvSpPr txBox="1"/>
          <p:nvPr/>
        </p:nvSpPr>
        <p:spPr>
          <a:xfrm>
            <a:off x="989670" y="264740"/>
            <a:ext cx="6556758"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Singular Nonlinear Controller  (SNLC)</a:t>
            </a:r>
          </a:p>
        </p:txBody>
      </p:sp>
      <p:sp>
        <p:nvSpPr>
          <p:cNvPr id="7" name="TextBox 6">
            <a:extLst>
              <a:ext uri="{FF2B5EF4-FFF2-40B4-BE49-F238E27FC236}">
                <a16:creationId xmlns:a16="http://schemas.microsoft.com/office/drawing/2014/main" id="{AB16357E-E21B-0671-AB54-5748DABDA8C3}"/>
              </a:ext>
            </a:extLst>
          </p:cNvPr>
          <p:cNvSpPr txBox="1"/>
          <p:nvPr/>
        </p:nvSpPr>
        <p:spPr>
          <a:xfrm>
            <a:off x="1443313" y="1010925"/>
            <a:ext cx="99104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Horri and Palmer proposed the following controller:</a:t>
            </a:r>
          </a:p>
        </p:txBody>
      </p:sp>
      <p:pic>
        <p:nvPicPr>
          <p:cNvPr id="9" name="Picture 8" descr="A math equations with numbers and symbols&#10;&#10;Description automatically generated">
            <a:extLst>
              <a:ext uri="{FF2B5EF4-FFF2-40B4-BE49-F238E27FC236}">
                <a16:creationId xmlns:a16="http://schemas.microsoft.com/office/drawing/2014/main" id="{B2E110E9-19D5-754B-77FA-C542C15AE3AC}"/>
              </a:ext>
            </a:extLst>
          </p:cNvPr>
          <p:cNvPicPr>
            <a:picLocks noChangeAspect="1"/>
          </p:cNvPicPr>
          <p:nvPr/>
        </p:nvPicPr>
        <p:blipFill>
          <a:blip r:embed="rId2"/>
          <a:stretch>
            <a:fillRect/>
          </a:stretch>
        </p:blipFill>
        <p:spPr>
          <a:xfrm>
            <a:off x="2338004" y="1380257"/>
            <a:ext cx="2744631" cy="1258369"/>
          </a:xfrm>
          <a:prstGeom prst="rect">
            <a:avLst/>
          </a:prstGeom>
        </p:spPr>
      </p:pic>
      <p:sp>
        <p:nvSpPr>
          <p:cNvPr id="10" name="TextBox 9">
            <a:extLst>
              <a:ext uri="{FF2B5EF4-FFF2-40B4-BE49-F238E27FC236}">
                <a16:creationId xmlns:a16="http://schemas.microsoft.com/office/drawing/2014/main" id="{A654A9EB-4D27-4192-B1C4-EFEC69DD42AF}"/>
              </a:ext>
            </a:extLst>
          </p:cNvPr>
          <p:cNvSpPr txBox="1"/>
          <p:nvPr/>
        </p:nvSpPr>
        <p:spPr>
          <a:xfrm>
            <a:off x="1443312" y="2731089"/>
            <a:ext cx="991048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where k &gt; 0 and g &gt; 0 are positive constants. This controller is referred to as the singular nonlinear controller (SNLC).</a:t>
            </a:r>
          </a:p>
        </p:txBody>
      </p:sp>
      <p:sp>
        <p:nvSpPr>
          <p:cNvPr id="12" name="TextBox 11">
            <a:extLst>
              <a:ext uri="{FF2B5EF4-FFF2-40B4-BE49-F238E27FC236}">
                <a16:creationId xmlns:a16="http://schemas.microsoft.com/office/drawing/2014/main" id="{6BF15D0F-98CC-7D12-BDA4-84D7B060DD31}"/>
              </a:ext>
            </a:extLst>
          </p:cNvPr>
          <p:cNvSpPr txBox="1"/>
          <p:nvPr/>
        </p:nvSpPr>
        <p:spPr>
          <a:xfrm>
            <a:off x="1443312" y="3469883"/>
            <a:ext cx="991048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When q1 → 0 and q2 → 0, the fractional terms may reach high values. Therefore, for practical implementation, a saturated form of the controller in Eq [8a],[8b] can be used, as given by:</a:t>
            </a:r>
          </a:p>
        </p:txBody>
      </p:sp>
      <p:pic>
        <p:nvPicPr>
          <p:cNvPr id="15" name="Picture 14" descr="A math equations with numbers&#10;&#10;Description automatically generated">
            <a:extLst>
              <a:ext uri="{FF2B5EF4-FFF2-40B4-BE49-F238E27FC236}">
                <a16:creationId xmlns:a16="http://schemas.microsoft.com/office/drawing/2014/main" id="{4DA2602D-62F7-707B-DC91-AF215956592A}"/>
              </a:ext>
            </a:extLst>
          </p:cNvPr>
          <p:cNvPicPr>
            <a:picLocks noChangeAspect="1"/>
          </p:cNvPicPr>
          <p:nvPr/>
        </p:nvPicPr>
        <p:blipFill>
          <a:blip r:embed="rId3"/>
          <a:stretch>
            <a:fillRect/>
          </a:stretch>
        </p:blipFill>
        <p:spPr>
          <a:xfrm>
            <a:off x="2338004" y="4116214"/>
            <a:ext cx="3324859" cy="1223041"/>
          </a:xfrm>
          <a:prstGeom prst="rect">
            <a:avLst/>
          </a:prstGeom>
        </p:spPr>
      </p:pic>
      <p:sp>
        <p:nvSpPr>
          <p:cNvPr id="16" name="TextBox 15">
            <a:extLst>
              <a:ext uri="{FF2B5EF4-FFF2-40B4-BE49-F238E27FC236}">
                <a16:creationId xmlns:a16="http://schemas.microsoft.com/office/drawing/2014/main" id="{E342D1AB-8C43-19EC-A002-D681904F9DCC}"/>
              </a:ext>
            </a:extLst>
          </p:cNvPr>
          <p:cNvSpPr txBox="1"/>
          <p:nvPr/>
        </p:nvSpPr>
        <p:spPr>
          <a:xfrm>
            <a:off x="1443312" y="5571392"/>
            <a:ext cx="99104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where sat(x, a) is the saturation function with an upper limit of a and a lower limit of −a.</a:t>
            </a:r>
          </a:p>
        </p:txBody>
      </p:sp>
      <p:cxnSp>
        <p:nvCxnSpPr>
          <p:cNvPr id="17" name="Straight Arrow Connector 16">
            <a:extLst>
              <a:ext uri="{FF2B5EF4-FFF2-40B4-BE49-F238E27FC236}">
                <a16:creationId xmlns:a16="http://schemas.microsoft.com/office/drawing/2014/main" id="{E165075F-4BBE-F3BA-486D-48FCDA7B0A43}"/>
              </a:ext>
            </a:extLst>
          </p:cNvPr>
          <p:cNvCxnSpPr>
            <a:cxnSpLocks/>
          </p:cNvCxnSpPr>
          <p:nvPr/>
        </p:nvCxnSpPr>
        <p:spPr>
          <a:xfrm flipV="1">
            <a:off x="6819581" y="1733929"/>
            <a:ext cx="2799259" cy="1"/>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E1EDAD91-73E0-1A41-3FCF-51210EE3A97F}"/>
              </a:ext>
            </a:extLst>
          </p:cNvPr>
          <p:cNvSpPr txBox="1"/>
          <p:nvPr/>
        </p:nvSpPr>
        <p:spPr>
          <a:xfrm>
            <a:off x="9618839" y="1531243"/>
            <a:ext cx="797491" cy="369332"/>
          </a:xfrm>
          <a:prstGeom prst="rect">
            <a:avLst/>
          </a:prstGeom>
          <a:noFill/>
        </p:spPr>
        <p:txBody>
          <a:bodyPr wrap="square" rtlCol="0">
            <a:spAutoFit/>
          </a:bodyPr>
          <a:lstStyle/>
          <a:p>
            <a:r>
              <a:rPr lang="en-US" dirty="0"/>
              <a:t>(viii-a)</a:t>
            </a:r>
          </a:p>
        </p:txBody>
      </p:sp>
      <p:cxnSp>
        <p:nvCxnSpPr>
          <p:cNvPr id="19" name="Straight Arrow Connector 18">
            <a:extLst>
              <a:ext uri="{FF2B5EF4-FFF2-40B4-BE49-F238E27FC236}">
                <a16:creationId xmlns:a16="http://schemas.microsoft.com/office/drawing/2014/main" id="{27659FAC-10FB-81A5-2004-D73C343D155D}"/>
              </a:ext>
            </a:extLst>
          </p:cNvPr>
          <p:cNvCxnSpPr>
            <a:cxnSpLocks/>
          </p:cNvCxnSpPr>
          <p:nvPr/>
        </p:nvCxnSpPr>
        <p:spPr>
          <a:xfrm flipV="1">
            <a:off x="6822304" y="2295327"/>
            <a:ext cx="2799259" cy="1"/>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1F5D29DC-6C97-DAA0-05FE-252803337A78}"/>
              </a:ext>
            </a:extLst>
          </p:cNvPr>
          <p:cNvSpPr txBox="1"/>
          <p:nvPr/>
        </p:nvSpPr>
        <p:spPr>
          <a:xfrm>
            <a:off x="9621562" y="2092641"/>
            <a:ext cx="797491" cy="369332"/>
          </a:xfrm>
          <a:prstGeom prst="rect">
            <a:avLst/>
          </a:prstGeom>
          <a:noFill/>
        </p:spPr>
        <p:txBody>
          <a:bodyPr wrap="square" rtlCol="0">
            <a:spAutoFit/>
          </a:bodyPr>
          <a:lstStyle/>
          <a:p>
            <a:r>
              <a:rPr lang="en-US" dirty="0"/>
              <a:t>(viii-b)</a:t>
            </a:r>
          </a:p>
        </p:txBody>
      </p:sp>
      <p:cxnSp>
        <p:nvCxnSpPr>
          <p:cNvPr id="21" name="Straight Arrow Connector 20">
            <a:extLst>
              <a:ext uri="{FF2B5EF4-FFF2-40B4-BE49-F238E27FC236}">
                <a16:creationId xmlns:a16="http://schemas.microsoft.com/office/drawing/2014/main" id="{E7184425-576C-A579-37DB-7EE918011F7D}"/>
              </a:ext>
            </a:extLst>
          </p:cNvPr>
          <p:cNvCxnSpPr>
            <a:cxnSpLocks/>
          </p:cNvCxnSpPr>
          <p:nvPr/>
        </p:nvCxnSpPr>
        <p:spPr>
          <a:xfrm flipV="1">
            <a:off x="6819581" y="4430272"/>
            <a:ext cx="2799259" cy="1"/>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B8455635-7472-560F-90DF-8E844BB30587}"/>
              </a:ext>
            </a:extLst>
          </p:cNvPr>
          <p:cNvSpPr txBox="1"/>
          <p:nvPr/>
        </p:nvSpPr>
        <p:spPr>
          <a:xfrm>
            <a:off x="9618839" y="4227586"/>
            <a:ext cx="797491" cy="369332"/>
          </a:xfrm>
          <a:prstGeom prst="rect">
            <a:avLst/>
          </a:prstGeom>
          <a:noFill/>
        </p:spPr>
        <p:txBody>
          <a:bodyPr wrap="square" rtlCol="0">
            <a:spAutoFit/>
          </a:bodyPr>
          <a:lstStyle/>
          <a:p>
            <a:r>
              <a:rPr lang="en-US" dirty="0"/>
              <a:t>(ix-a)</a:t>
            </a:r>
          </a:p>
        </p:txBody>
      </p:sp>
      <p:cxnSp>
        <p:nvCxnSpPr>
          <p:cNvPr id="23" name="Straight Arrow Connector 22">
            <a:extLst>
              <a:ext uri="{FF2B5EF4-FFF2-40B4-BE49-F238E27FC236}">
                <a16:creationId xmlns:a16="http://schemas.microsoft.com/office/drawing/2014/main" id="{CAA53B5E-42F7-C2FE-2BD7-7D5C67AD2AB6}"/>
              </a:ext>
            </a:extLst>
          </p:cNvPr>
          <p:cNvCxnSpPr>
            <a:cxnSpLocks/>
          </p:cNvCxnSpPr>
          <p:nvPr/>
        </p:nvCxnSpPr>
        <p:spPr>
          <a:xfrm flipV="1">
            <a:off x="6822304" y="4991670"/>
            <a:ext cx="2799259" cy="1"/>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50A92CED-CDFE-A3BC-1E4F-E2F5D92EA841}"/>
              </a:ext>
            </a:extLst>
          </p:cNvPr>
          <p:cNvSpPr txBox="1"/>
          <p:nvPr/>
        </p:nvSpPr>
        <p:spPr>
          <a:xfrm>
            <a:off x="9621562" y="4788984"/>
            <a:ext cx="797491" cy="369332"/>
          </a:xfrm>
          <a:prstGeom prst="rect">
            <a:avLst/>
          </a:prstGeom>
          <a:noFill/>
        </p:spPr>
        <p:txBody>
          <a:bodyPr wrap="square" rtlCol="0">
            <a:spAutoFit/>
          </a:bodyPr>
          <a:lstStyle/>
          <a:p>
            <a:r>
              <a:rPr lang="en-US" dirty="0"/>
              <a:t>(ix-b)</a:t>
            </a:r>
          </a:p>
        </p:txBody>
      </p:sp>
      <p:pic>
        <p:nvPicPr>
          <p:cNvPr id="5" name="Picture 4" descr="A black circle with a black background&#10;&#10;Description automatically generated">
            <a:extLst>
              <a:ext uri="{FF2B5EF4-FFF2-40B4-BE49-F238E27FC236}">
                <a16:creationId xmlns:a16="http://schemas.microsoft.com/office/drawing/2014/main" id="{2122209D-8861-73D6-ED6C-41055349BB96}"/>
              </a:ext>
            </a:extLst>
          </p:cNvPr>
          <p:cNvPicPr>
            <a:picLocks noGrp="1" noRot="1" noMove="1" noResize="1" noEditPoints="1" noAdjustHandles="1" noChangeArrowheads="1" noChangeShapeType="1" noCrop="1"/>
          </p:cNvPicPr>
          <p:nvPr/>
        </p:nvPicPr>
        <p:blipFill>
          <a:blip r:embed="rId4">
            <a:alphaModFix amt="5000"/>
          </a:blip>
          <a:stretch>
            <a:fillRect/>
          </a:stretch>
        </p:blipFill>
        <p:spPr>
          <a:xfrm>
            <a:off x="1393220" y="718537"/>
            <a:ext cx="9405552" cy="5222187"/>
          </a:xfrm>
          <a:prstGeom prst="rect">
            <a:avLst/>
          </a:prstGeom>
        </p:spPr>
      </p:pic>
    </p:spTree>
    <p:extLst>
      <p:ext uri="{BB962C8B-B14F-4D97-AF65-F5344CB8AC3E}">
        <p14:creationId xmlns:p14="http://schemas.microsoft.com/office/powerpoint/2010/main" val="308980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F9D5E2-EC21-B887-76B2-1CAA0ED63B94}"/>
              </a:ext>
            </a:extLst>
          </p:cNvPr>
          <p:cNvSpPr>
            <a:spLocks noGrp="1"/>
          </p:cNvSpPr>
          <p:nvPr>
            <p:ph type="dt" sz="half" idx="10"/>
          </p:nvPr>
        </p:nvSpPr>
        <p:spPr/>
        <p:txBody>
          <a:bodyPr/>
          <a:lstStyle/>
          <a:p>
            <a:fld id="{6B3B79D0-5823-C64D-8205-ACA23B478D77}" type="datetime2">
              <a:rPr lang="en-IN" smtClean="0"/>
              <a:t>Wednesday, 27 November 2024</a:t>
            </a:fld>
            <a:endParaRPr lang="en-US"/>
          </a:p>
        </p:txBody>
      </p:sp>
      <p:sp>
        <p:nvSpPr>
          <p:cNvPr id="3" name="Footer Placeholder 2">
            <a:extLst>
              <a:ext uri="{FF2B5EF4-FFF2-40B4-BE49-F238E27FC236}">
                <a16:creationId xmlns:a16="http://schemas.microsoft.com/office/drawing/2014/main" id="{AB5E8167-EDC7-7303-47E4-9ED6B1E7A696}"/>
              </a:ext>
            </a:extLst>
          </p:cNvPr>
          <p:cNvSpPr>
            <a:spLocks noGrp="1"/>
          </p:cNvSpPr>
          <p:nvPr>
            <p:ph type="ftr" sz="quarter" idx="11"/>
          </p:nvPr>
        </p:nvSpPr>
        <p:spPr/>
        <p:txBody>
          <a:bodyPr/>
          <a:lstStyle/>
          <a:p>
            <a:r>
              <a:rPr lang="en-US"/>
              <a:t>AE642 Paper Presentation</a:t>
            </a:r>
          </a:p>
        </p:txBody>
      </p:sp>
      <p:sp>
        <p:nvSpPr>
          <p:cNvPr id="4" name="Slide Number Placeholder 3">
            <a:extLst>
              <a:ext uri="{FF2B5EF4-FFF2-40B4-BE49-F238E27FC236}">
                <a16:creationId xmlns:a16="http://schemas.microsoft.com/office/drawing/2014/main" id="{EC7D18E0-BC4D-2E1C-35DB-65B96F943608}"/>
              </a:ext>
            </a:extLst>
          </p:cNvPr>
          <p:cNvSpPr>
            <a:spLocks noGrp="1"/>
          </p:cNvSpPr>
          <p:nvPr>
            <p:ph type="sldNum" sz="quarter" idx="12"/>
          </p:nvPr>
        </p:nvSpPr>
        <p:spPr/>
        <p:txBody>
          <a:bodyPr/>
          <a:lstStyle/>
          <a:p>
            <a:fld id="{E2AD03AB-87CF-C344-8B48-F815D5849A74}" type="slidenum">
              <a:rPr lang="en-US" smtClean="0"/>
              <a:t>9</a:t>
            </a:fld>
            <a:endParaRPr lang="en-US"/>
          </a:p>
        </p:txBody>
      </p:sp>
      <p:sp>
        <p:nvSpPr>
          <p:cNvPr id="6" name="TextBox 5">
            <a:extLst>
              <a:ext uri="{FF2B5EF4-FFF2-40B4-BE49-F238E27FC236}">
                <a16:creationId xmlns:a16="http://schemas.microsoft.com/office/drawing/2014/main" id="{E7299450-0BE5-8B5D-871E-311F87C1FABF}"/>
              </a:ext>
            </a:extLst>
          </p:cNvPr>
          <p:cNvSpPr txBox="1"/>
          <p:nvPr/>
        </p:nvSpPr>
        <p:spPr>
          <a:xfrm>
            <a:off x="989669" y="264740"/>
            <a:ext cx="6903599" cy="47705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Quaternion-Based Nonlinear Controller (QBNC)</a:t>
            </a:r>
          </a:p>
        </p:txBody>
      </p:sp>
      <p:sp>
        <p:nvSpPr>
          <p:cNvPr id="7" name="TextBox 6">
            <a:extLst>
              <a:ext uri="{FF2B5EF4-FFF2-40B4-BE49-F238E27FC236}">
                <a16:creationId xmlns:a16="http://schemas.microsoft.com/office/drawing/2014/main" id="{7E45CFA7-F69F-ACB0-C7AE-D36D73EA128C}"/>
              </a:ext>
            </a:extLst>
          </p:cNvPr>
          <p:cNvSpPr txBox="1"/>
          <p:nvPr/>
        </p:nvSpPr>
        <p:spPr>
          <a:xfrm>
            <a:off x="1443313" y="1010925"/>
            <a:ext cx="991048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Jefferson R. Chaurais, Henrique C. Ferreira,† </a:t>
            </a:r>
            <a:r>
              <a:rPr lang="en-US" dirty="0" err="1">
                <a:latin typeface="Times New Roman" panose="02020603050405020304" pitchFamily="18" charset="0"/>
                <a:cs typeface="Times New Roman" panose="02020603050405020304" pitchFamily="18" charset="0"/>
              </a:rPr>
              <a:t>Jo˜ao</a:t>
            </a:r>
            <a:r>
              <a:rPr lang="en-US" dirty="0">
                <a:latin typeface="Times New Roman" panose="02020603050405020304" pitchFamily="18" charset="0"/>
                <a:cs typeface="Times New Roman" panose="02020603050405020304" pitchFamily="18" charset="0"/>
              </a:rPr>
              <a:t> Y. Ishihara, ‡ and Renato A. Borges§ proposed the following controller:</a:t>
            </a:r>
          </a:p>
        </p:txBody>
      </p:sp>
      <p:pic>
        <p:nvPicPr>
          <p:cNvPr id="9" name="Picture 8" descr="A math equations with numbers&#10;&#10;Description automatically generated with medium confidence">
            <a:extLst>
              <a:ext uri="{FF2B5EF4-FFF2-40B4-BE49-F238E27FC236}">
                <a16:creationId xmlns:a16="http://schemas.microsoft.com/office/drawing/2014/main" id="{056F473D-FCD7-6F9E-0FB5-D082ADD9A78A}"/>
              </a:ext>
            </a:extLst>
          </p:cNvPr>
          <p:cNvPicPr>
            <a:picLocks noChangeAspect="1"/>
          </p:cNvPicPr>
          <p:nvPr/>
        </p:nvPicPr>
        <p:blipFill>
          <a:blip r:embed="rId2"/>
          <a:stretch>
            <a:fillRect/>
          </a:stretch>
        </p:blipFill>
        <p:spPr>
          <a:xfrm>
            <a:off x="3134710" y="1639991"/>
            <a:ext cx="3926152" cy="1355457"/>
          </a:xfrm>
          <a:prstGeom prst="rect">
            <a:avLst/>
          </a:prstGeom>
        </p:spPr>
      </p:pic>
      <p:sp>
        <p:nvSpPr>
          <p:cNvPr id="10" name="TextBox 9">
            <a:extLst>
              <a:ext uri="{FF2B5EF4-FFF2-40B4-BE49-F238E27FC236}">
                <a16:creationId xmlns:a16="http://schemas.microsoft.com/office/drawing/2014/main" id="{273965BE-5205-BA61-4CC9-7F80695B5123}"/>
              </a:ext>
            </a:extLst>
          </p:cNvPr>
          <p:cNvSpPr txBox="1"/>
          <p:nvPr/>
        </p:nvSpPr>
        <p:spPr>
          <a:xfrm>
            <a:off x="1393389" y="3126079"/>
            <a:ext cx="99104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with</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a:t>
            </a:r>
            <a:r>
              <a:rPr lang="en-US" i="1" baseline="-25000" dirty="0" err="1">
                <a:latin typeface="Times New Roman" panose="02020603050405020304" pitchFamily="18" charset="0"/>
                <a:cs typeface="Times New Roman" panose="02020603050405020304" pitchFamily="18" charset="0"/>
              </a:rPr>
              <a:t>d</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defined by:</a:t>
            </a:r>
          </a:p>
        </p:txBody>
      </p:sp>
      <p:pic>
        <p:nvPicPr>
          <p:cNvPr id="12" name="Picture 11" descr="A black text on a white background&#10;&#10;Description automatically generated">
            <a:extLst>
              <a:ext uri="{FF2B5EF4-FFF2-40B4-BE49-F238E27FC236}">
                <a16:creationId xmlns:a16="http://schemas.microsoft.com/office/drawing/2014/main" id="{DDD10C99-58D6-36AF-D08F-8638E76EEA60}"/>
              </a:ext>
            </a:extLst>
          </p:cNvPr>
          <p:cNvPicPr>
            <a:picLocks noChangeAspect="1"/>
          </p:cNvPicPr>
          <p:nvPr/>
        </p:nvPicPr>
        <p:blipFill>
          <a:blip r:embed="rId3"/>
          <a:stretch>
            <a:fillRect/>
          </a:stretch>
        </p:blipFill>
        <p:spPr>
          <a:xfrm>
            <a:off x="3353562" y="3429000"/>
            <a:ext cx="2995070" cy="461795"/>
          </a:xfrm>
          <a:prstGeom prst="rect">
            <a:avLst/>
          </a:prstGeom>
        </p:spPr>
      </p:pic>
      <p:sp>
        <p:nvSpPr>
          <p:cNvPr id="13" name="TextBox 12">
            <a:extLst>
              <a:ext uri="{FF2B5EF4-FFF2-40B4-BE49-F238E27FC236}">
                <a16:creationId xmlns:a16="http://schemas.microsoft.com/office/drawing/2014/main" id="{A2C59D03-2B74-434C-946D-232745699620}"/>
              </a:ext>
            </a:extLst>
          </p:cNvPr>
          <p:cNvSpPr txBox="1"/>
          <p:nvPr/>
        </p:nvSpPr>
        <p:spPr>
          <a:xfrm>
            <a:off x="1443313" y="4041541"/>
            <a:ext cx="991048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where k0 and d are constants, and sign(·) denotes the</a:t>
            </a:r>
          </a:p>
          <a:p>
            <a:r>
              <a:rPr lang="en-US" dirty="0">
                <a:latin typeface="Times New Roman" panose="02020603050405020304" pitchFamily="18" charset="0"/>
                <a:cs typeface="Times New Roman" panose="02020603050405020304" pitchFamily="18" charset="0"/>
              </a:rPr>
              <a:t>signum function.</a:t>
            </a:r>
          </a:p>
        </p:txBody>
      </p:sp>
      <p:pic>
        <p:nvPicPr>
          <p:cNvPr id="5" name="Picture 4" descr="A black circle with a black background&#10;&#10;Description automatically generated">
            <a:extLst>
              <a:ext uri="{FF2B5EF4-FFF2-40B4-BE49-F238E27FC236}">
                <a16:creationId xmlns:a16="http://schemas.microsoft.com/office/drawing/2014/main" id="{F2FD83DB-041E-1EB9-F2A9-4EA01DAAEE8F}"/>
              </a:ext>
            </a:extLst>
          </p:cNvPr>
          <p:cNvPicPr>
            <a:picLocks noGrp="1" noRot="1" noMove="1" noResize="1" noEditPoints="1" noAdjustHandles="1" noChangeArrowheads="1" noChangeShapeType="1" noCrop="1"/>
          </p:cNvPicPr>
          <p:nvPr/>
        </p:nvPicPr>
        <p:blipFill>
          <a:blip r:embed="rId4">
            <a:alphaModFix amt="5000"/>
          </a:blip>
          <a:stretch>
            <a:fillRect/>
          </a:stretch>
        </p:blipFill>
        <p:spPr>
          <a:xfrm>
            <a:off x="1393220" y="718537"/>
            <a:ext cx="9405552" cy="5222187"/>
          </a:xfrm>
          <a:prstGeom prst="rect">
            <a:avLst/>
          </a:prstGeom>
        </p:spPr>
      </p:pic>
      <p:cxnSp>
        <p:nvCxnSpPr>
          <p:cNvPr id="14" name="Straight Arrow Connector 13">
            <a:extLst>
              <a:ext uri="{FF2B5EF4-FFF2-40B4-BE49-F238E27FC236}">
                <a16:creationId xmlns:a16="http://schemas.microsoft.com/office/drawing/2014/main" id="{A6A9094C-A86D-EF44-63C0-8DA0C26A2639}"/>
              </a:ext>
            </a:extLst>
          </p:cNvPr>
          <p:cNvCxnSpPr>
            <a:cxnSpLocks/>
          </p:cNvCxnSpPr>
          <p:nvPr/>
        </p:nvCxnSpPr>
        <p:spPr>
          <a:xfrm flipV="1">
            <a:off x="7352629" y="2019983"/>
            <a:ext cx="2799259" cy="1"/>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9D4CB811-911C-33C6-58E3-3F1879FA4A66}"/>
              </a:ext>
            </a:extLst>
          </p:cNvPr>
          <p:cNvSpPr txBox="1"/>
          <p:nvPr/>
        </p:nvSpPr>
        <p:spPr>
          <a:xfrm>
            <a:off x="10151887" y="1817297"/>
            <a:ext cx="797491" cy="369332"/>
          </a:xfrm>
          <a:prstGeom prst="rect">
            <a:avLst/>
          </a:prstGeom>
          <a:noFill/>
        </p:spPr>
        <p:txBody>
          <a:bodyPr wrap="square" rtlCol="0">
            <a:spAutoFit/>
          </a:bodyPr>
          <a:lstStyle/>
          <a:p>
            <a:r>
              <a:rPr lang="en-US" dirty="0"/>
              <a:t>(x-a)</a:t>
            </a:r>
          </a:p>
        </p:txBody>
      </p:sp>
      <p:cxnSp>
        <p:nvCxnSpPr>
          <p:cNvPr id="16" name="Straight Arrow Connector 15">
            <a:extLst>
              <a:ext uri="{FF2B5EF4-FFF2-40B4-BE49-F238E27FC236}">
                <a16:creationId xmlns:a16="http://schemas.microsoft.com/office/drawing/2014/main" id="{71E834BD-76CE-E3C8-0087-82749C822AB4}"/>
              </a:ext>
            </a:extLst>
          </p:cNvPr>
          <p:cNvCxnSpPr>
            <a:cxnSpLocks/>
          </p:cNvCxnSpPr>
          <p:nvPr/>
        </p:nvCxnSpPr>
        <p:spPr>
          <a:xfrm flipV="1">
            <a:off x="7355352" y="2581381"/>
            <a:ext cx="2799259" cy="1"/>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E18FF16D-A103-AEA7-B9E4-ECB502043E7E}"/>
              </a:ext>
            </a:extLst>
          </p:cNvPr>
          <p:cNvSpPr txBox="1"/>
          <p:nvPr/>
        </p:nvSpPr>
        <p:spPr>
          <a:xfrm>
            <a:off x="10154610" y="2378695"/>
            <a:ext cx="797491" cy="369332"/>
          </a:xfrm>
          <a:prstGeom prst="rect">
            <a:avLst/>
          </a:prstGeom>
          <a:noFill/>
        </p:spPr>
        <p:txBody>
          <a:bodyPr wrap="square" rtlCol="0">
            <a:spAutoFit/>
          </a:bodyPr>
          <a:lstStyle/>
          <a:p>
            <a:r>
              <a:rPr lang="en-US" dirty="0"/>
              <a:t>(x-b)</a:t>
            </a:r>
          </a:p>
        </p:txBody>
      </p:sp>
      <p:cxnSp>
        <p:nvCxnSpPr>
          <p:cNvPr id="18" name="Straight Arrow Connector 17">
            <a:extLst>
              <a:ext uri="{FF2B5EF4-FFF2-40B4-BE49-F238E27FC236}">
                <a16:creationId xmlns:a16="http://schemas.microsoft.com/office/drawing/2014/main" id="{BC6845F2-70EC-3CEA-D31A-829A5379AA36}"/>
              </a:ext>
            </a:extLst>
          </p:cNvPr>
          <p:cNvCxnSpPr>
            <a:cxnSpLocks/>
          </p:cNvCxnSpPr>
          <p:nvPr/>
        </p:nvCxnSpPr>
        <p:spPr>
          <a:xfrm flipV="1">
            <a:off x="7352628" y="3646157"/>
            <a:ext cx="2799259" cy="1"/>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B0182A6A-0CF8-1B62-84DF-7988C093165E}"/>
              </a:ext>
            </a:extLst>
          </p:cNvPr>
          <p:cNvSpPr txBox="1"/>
          <p:nvPr/>
        </p:nvSpPr>
        <p:spPr>
          <a:xfrm>
            <a:off x="10151886" y="3443471"/>
            <a:ext cx="797491" cy="369332"/>
          </a:xfrm>
          <a:prstGeom prst="rect">
            <a:avLst/>
          </a:prstGeom>
          <a:noFill/>
        </p:spPr>
        <p:txBody>
          <a:bodyPr wrap="square" rtlCol="0">
            <a:spAutoFit/>
          </a:bodyPr>
          <a:lstStyle/>
          <a:p>
            <a:r>
              <a:rPr lang="en-US" dirty="0"/>
              <a:t>(xi)</a:t>
            </a:r>
          </a:p>
        </p:txBody>
      </p:sp>
    </p:spTree>
    <p:extLst>
      <p:ext uri="{BB962C8B-B14F-4D97-AF65-F5344CB8AC3E}">
        <p14:creationId xmlns:p14="http://schemas.microsoft.com/office/powerpoint/2010/main" val="3631184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1076</TotalTime>
  <Words>1780</Words>
  <Application>Microsoft Macintosh PowerPoint</Application>
  <PresentationFormat>Widescreen</PresentationFormat>
  <Paragraphs>244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Akshat Kumar</dc:creator>
  <cp:lastModifiedBy>Akshat Kumar</cp:lastModifiedBy>
  <cp:revision>2</cp:revision>
  <dcterms:created xsi:type="dcterms:W3CDTF">2024-11-26T15:51:12Z</dcterms:created>
  <dcterms:modified xsi:type="dcterms:W3CDTF">2024-11-27T17:17:43Z</dcterms:modified>
</cp:coreProperties>
</file>