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875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8" r:id="rId3"/>
    <p:sldId id="262" r:id="rId4"/>
    <p:sldId id="289" r:id="rId5"/>
    <p:sldId id="290" r:id="rId6"/>
    <p:sldId id="260" r:id="rId7"/>
    <p:sldId id="291" r:id="rId8"/>
    <p:sldId id="259" r:id="rId9"/>
    <p:sldId id="297" r:id="rId10"/>
    <p:sldId id="293" r:id="rId11"/>
    <p:sldId id="294" r:id="rId12"/>
    <p:sldId id="298" r:id="rId13"/>
    <p:sldId id="299" r:id="rId14"/>
    <p:sldId id="295" r:id="rId15"/>
    <p:sldId id="300" r:id="rId16"/>
    <p:sldId id="296" r:id="rId17"/>
  </p:sldIdLst>
  <p:sldSz cx="9144000" cy="6858000" type="screen4x3"/>
  <p:notesSz cx="9144000" cy="6858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217"/>
    <a:srgbClr val="420408"/>
    <a:srgbClr val="0D0D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1914" y="1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4" d="100"/>
          <a:sy n="84" d="100"/>
        </p:scale>
        <p:origin x="3912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>
            <a:extLst>
              <a:ext uri="{FF2B5EF4-FFF2-40B4-BE49-F238E27FC236}">
                <a16:creationId xmlns:a16="http://schemas.microsoft.com/office/drawing/2014/main" id="{FC96AB0F-F078-847C-38E5-D995F6BCD36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/>
              <a:t>Transforming Legal Documents: Fine-tuned Neural Summarization for Legal Text Processing</a:t>
            </a:r>
          </a:p>
        </p:txBody>
      </p:sp>
      <p:sp>
        <p:nvSpPr>
          <p:cNvPr id="92163" name="Rectangle 3">
            <a:extLst>
              <a:ext uri="{FF2B5EF4-FFF2-40B4-BE49-F238E27FC236}">
                <a16:creationId xmlns:a16="http://schemas.microsoft.com/office/drawing/2014/main" id="{55044953-9B5C-BB65-7C0D-281DF5A1078C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79484" y="0"/>
            <a:ext cx="3962400" cy="3429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E78FDC5E-9861-4E04-81CD-2F4E3F717D1C}" type="datetime1">
              <a:rPr lang="en-US"/>
              <a:pPr>
                <a:defRPr/>
              </a:pPr>
              <a:t>5/23/2025</a:t>
            </a:fld>
            <a:endParaRPr lang="en-US"/>
          </a:p>
        </p:txBody>
      </p:sp>
      <p:sp>
        <p:nvSpPr>
          <p:cNvPr id="92164" name="Rectangle 4">
            <a:extLst>
              <a:ext uri="{FF2B5EF4-FFF2-40B4-BE49-F238E27FC236}">
                <a16:creationId xmlns:a16="http://schemas.microsoft.com/office/drawing/2014/main" id="{FC03DF89-6668-12D7-1A4F-EBE00B7B067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910"/>
            <a:ext cx="3962400" cy="3429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/>
              <a:t>Department of CSE (AI &amp;ML)</a:t>
            </a:r>
          </a:p>
        </p:txBody>
      </p:sp>
      <p:sp>
        <p:nvSpPr>
          <p:cNvPr id="92165" name="Rectangle 5">
            <a:extLst>
              <a:ext uri="{FF2B5EF4-FFF2-40B4-BE49-F238E27FC236}">
                <a16:creationId xmlns:a16="http://schemas.microsoft.com/office/drawing/2014/main" id="{B265B786-D938-333E-67EC-65EF33EF3555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79484" y="6513910"/>
            <a:ext cx="3962400" cy="3429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2D24182B-82CC-4798-8931-AC5193E9675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>
            <a:extLst>
              <a:ext uri="{FF2B5EF4-FFF2-40B4-BE49-F238E27FC236}">
                <a16:creationId xmlns:a16="http://schemas.microsoft.com/office/drawing/2014/main" id="{DBAEA7E3-C897-0DA8-A814-068016F2D01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/>
              <a:t>Transforming Legal Documents: Fine-tuned Neural Summarization for Legal Text Processing</a:t>
            </a:r>
          </a:p>
        </p:txBody>
      </p:sp>
      <p:sp>
        <p:nvSpPr>
          <p:cNvPr id="90115" name="Rectangle 3">
            <a:extLst>
              <a:ext uri="{FF2B5EF4-FFF2-40B4-BE49-F238E27FC236}">
                <a16:creationId xmlns:a16="http://schemas.microsoft.com/office/drawing/2014/main" id="{0C70E067-5236-B50A-ECCB-9ADEB66E134E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5179484" y="0"/>
            <a:ext cx="3962400" cy="3429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276308EC-DC25-4477-9858-0A061BCD8E6E}" type="datetime1">
              <a:rPr lang="en-US"/>
              <a:pPr>
                <a:defRPr/>
              </a:pPr>
              <a:t>5/23/2025</a:t>
            </a:fld>
            <a:endParaRPr lang="en-US"/>
          </a:p>
        </p:txBody>
      </p:sp>
      <p:sp>
        <p:nvSpPr>
          <p:cNvPr id="18436" name="Rectangle 4">
            <a:extLst>
              <a:ext uri="{FF2B5EF4-FFF2-40B4-BE49-F238E27FC236}">
                <a16:creationId xmlns:a16="http://schemas.microsoft.com/office/drawing/2014/main" id="{2178270D-CBE1-47CF-BF9C-70536A6C3E68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0117" name="Rectangle 5">
            <a:extLst>
              <a:ext uri="{FF2B5EF4-FFF2-40B4-BE49-F238E27FC236}">
                <a16:creationId xmlns:a16="http://schemas.microsoft.com/office/drawing/2014/main" id="{E5DD5203-703A-430F-D4EC-9363665DB07F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0118" name="Rectangle 6">
            <a:extLst>
              <a:ext uri="{FF2B5EF4-FFF2-40B4-BE49-F238E27FC236}">
                <a16:creationId xmlns:a16="http://schemas.microsoft.com/office/drawing/2014/main" id="{4CB0FEDA-21BD-8DAD-E72A-1AAB3131E71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910"/>
            <a:ext cx="3962400" cy="3429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/>
              <a:t>Department of CSE (AI &amp;ML)</a:t>
            </a:r>
          </a:p>
        </p:txBody>
      </p:sp>
      <p:sp>
        <p:nvSpPr>
          <p:cNvPr id="90119" name="Rectangle 7">
            <a:extLst>
              <a:ext uri="{FF2B5EF4-FFF2-40B4-BE49-F238E27FC236}">
                <a16:creationId xmlns:a16="http://schemas.microsoft.com/office/drawing/2014/main" id="{1C0BEACC-8EDC-7A12-FCAD-A0C72B7FEB6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79484" y="6513910"/>
            <a:ext cx="3962400" cy="3429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A5E4FF58-DA12-40B3-B112-05B751A3332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10BE36AC-07BD-CBDE-489B-1D55F001B51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latin typeface="Arial" panose="020B0604020202020204" pitchFamily="34" charset="0"/>
              </a:rPr>
              <a:t>Transforming Legal Documents: Fine-tuned Neural Summarization for Legal Text Processing</a:t>
            </a:r>
          </a:p>
        </p:txBody>
      </p:sp>
      <p:sp>
        <p:nvSpPr>
          <p:cNvPr id="21507" name="Rectangle 6">
            <a:extLst>
              <a:ext uri="{FF2B5EF4-FFF2-40B4-BE49-F238E27FC236}">
                <a16:creationId xmlns:a16="http://schemas.microsoft.com/office/drawing/2014/main" id="{459F91EE-9C49-90C2-09C4-60F7EAA7C9D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latin typeface="Arial" panose="020B0604020202020204" pitchFamily="34" charset="0"/>
              </a:rPr>
              <a:t>Department of CSE (AI &amp;ML)</a:t>
            </a:r>
          </a:p>
        </p:txBody>
      </p:sp>
      <p:sp>
        <p:nvSpPr>
          <p:cNvPr id="21508" name="Rectangle 7">
            <a:extLst>
              <a:ext uri="{FF2B5EF4-FFF2-40B4-BE49-F238E27FC236}">
                <a16:creationId xmlns:a16="http://schemas.microsoft.com/office/drawing/2014/main" id="{94B195D5-37DF-AB17-E558-08DE263EDFA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fld id="{FFF5A2DC-3FAC-4026-9F26-C5DD923C7875}" type="slidenum">
              <a:rPr lang="en-US" altLang="en-US" smtClean="0">
                <a:latin typeface="Arial" panose="020B0604020202020204" pitchFamily="34" charset="0"/>
              </a:rPr>
              <a:pPr/>
              <a:t>1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1509" name="Rectangle 2">
            <a:extLst>
              <a:ext uri="{FF2B5EF4-FFF2-40B4-BE49-F238E27FC236}">
                <a16:creationId xmlns:a16="http://schemas.microsoft.com/office/drawing/2014/main" id="{23E2151C-807C-B215-6CFE-7136F4D57F3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10" name="Rectangle 3">
            <a:extLst>
              <a:ext uri="{FF2B5EF4-FFF2-40B4-BE49-F238E27FC236}">
                <a16:creationId xmlns:a16="http://schemas.microsoft.com/office/drawing/2014/main" id="{6C8BEEB8-90BB-4BCC-506A-DF9C9DECCD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8">
            <a:extLst>
              <a:ext uri="{FF2B5EF4-FFF2-40B4-BE49-F238E27FC236}">
                <a16:creationId xmlns:a16="http://schemas.microsoft.com/office/drawing/2014/main" id="{34F7D3AC-F736-161D-A39B-6D28943D779E}"/>
              </a:ext>
            </a:extLst>
          </p:cNvPr>
          <p:cNvSpPr>
            <a:spLocks/>
          </p:cNvSpPr>
          <p:nvPr/>
        </p:nvSpPr>
        <p:spPr bwMode="auto">
          <a:xfrm>
            <a:off x="-31750" y="4321175"/>
            <a:ext cx="1395413" cy="781050"/>
          </a:xfrm>
          <a:custGeom>
            <a:avLst/>
            <a:gdLst>
              <a:gd name="T0" fmla="*/ 2147483646 w 8042"/>
              <a:gd name="T1" fmla="*/ 2147483646 h 10000"/>
              <a:gd name="T2" fmla="*/ 2147483646 w 8042"/>
              <a:gd name="T3" fmla="*/ 2147483646 h 10000"/>
              <a:gd name="T4" fmla="*/ 2147483646 w 8042"/>
              <a:gd name="T5" fmla="*/ 2147483646 h 10000"/>
              <a:gd name="T6" fmla="*/ 2147483646 w 8042"/>
              <a:gd name="T7" fmla="*/ 2147483646 h 10000"/>
              <a:gd name="T8" fmla="*/ 2147483646 w 8042"/>
              <a:gd name="T9" fmla="*/ 2147483646 h 10000"/>
              <a:gd name="T10" fmla="*/ 2147483646 w 8042"/>
              <a:gd name="T11" fmla="*/ 2147483646 h 10000"/>
              <a:gd name="T12" fmla="*/ 2147483646 w 8042"/>
              <a:gd name="T13" fmla="*/ 2147483646 h 10000"/>
              <a:gd name="T14" fmla="*/ 2147483646 w 8042"/>
              <a:gd name="T15" fmla="*/ 2147483646 h 10000"/>
              <a:gd name="T16" fmla="*/ 2147483646 w 8042"/>
              <a:gd name="T17" fmla="*/ 0 h 10000"/>
              <a:gd name="T18" fmla="*/ 0 w 8042"/>
              <a:gd name="T19" fmla="*/ 2147483646 h 10000"/>
              <a:gd name="T20" fmla="*/ 2147483646 w 8042"/>
              <a:gd name="T21" fmla="*/ 2147483646 h 1000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A23E6AA-AC63-A642-593D-41128DD0A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B90ADC-9019-48BE-B861-9E49D7A5D199}" type="datetime1">
              <a:rPr lang="en-US" smtClean="0"/>
              <a:t>5/23/2025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D69CA8A-F372-E3FB-8B4C-418895D7C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9B71F1C-C5A7-6743-71E8-C98C125C9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23863" y="4529138"/>
            <a:ext cx="5842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BAF12F-3F49-43D2-901D-D9E2188D8D6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94423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1">
            <a:extLst>
              <a:ext uri="{FF2B5EF4-FFF2-40B4-BE49-F238E27FC236}">
                <a16:creationId xmlns:a16="http://schemas.microsoft.com/office/drawing/2014/main" id="{CAD5E588-9FA4-52B5-C8A4-104558AEE27E}"/>
              </a:ext>
            </a:extLst>
          </p:cNvPr>
          <p:cNvSpPr>
            <a:spLocks/>
          </p:cNvSpPr>
          <p:nvPr/>
        </p:nvSpPr>
        <p:spPr bwMode="auto">
          <a:xfrm flipV="1">
            <a:off x="0" y="3167063"/>
            <a:ext cx="1358900" cy="508000"/>
          </a:xfrm>
          <a:custGeom>
            <a:avLst/>
            <a:gdLst>
              <a:gd name="T0" fmla="*/ 2147483646 w 7908"/>
              <a:gd name="T1" fmla="*/ 2147483646 h 10000"/>
              <a:gd name="T2" fmla="*/ 2147483646 w 7908"/>
              <a:gd name="T3" fmla="*/ 2147483646 h 10000"/>
              <a:gd name="T4" fmla="*/ 2147483646 w 7908"/>
              <a:gd name="T5" fmla="*/ 2147483646 h 10000"/>
              <a:gd name="T6" fmla="*/ 2147483646 w 7908"/>
              <a:gd name="T7" fmla="*/ 0 h 10000"/>
              <a:gd name="T8" fmla="*/ 2147483646 w 7908"/>
              <a:gd name="T9" fmla="*/ 0 h 10000"/>
              <a:gd name="T10" fmla="*/ 0 w 7908"/>
              <a:gd name="T11" fmla="*/ 2147483646 h 10000"/>
              <a:gd name="T12" fmla="*/ 0 w 7908"/>
              <a:gd name="T13" fmla="*/ 2147483646 h 10000"/>
              <a:gd name="T14" fmla="*/ 2147483646 w 7908"/>
              <a:gd name="T15" fmla="*/ 2147483646 h 10000"/>
              <a:gd name="T16" fmla="*/ 2147483646 w 7908"/>
              <a:gd name="T17" fmla="*/ 2147483646 h 10000"/>
              <a:gd name="T18" fmla="*/ 2147483646 w 7908"/>
              <a:gd name="T19" fmla="*/ 2147483646 h 10000"/>
              <a:gd name="T20" fmla="*/ 2147483646 w 7908"/>
              <a:gd name="T21" fmla="*/ 2147483646 h 10000"/>
              <a:gd name="T22" fmla="*/ 2147483646 w 7908"/>
              <a:gd name="T23" fmla="*/ 2147483646 h 10000"/>
              <a:gd name="T24" fmla="*/ 2147483646 w 7908"/>
              <a:gd name="T25" fmla="*/ 2147483646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2DCD0C00-03EB-7889-0029-F5E4FD9A7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1DCBDE-9432-4340-B367-AA7BBB527E9C}" type="datetime1">
              <a:rPr lang="en-US" smtClean="0"/>
              <a:t>5/23/2025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77C47EA1-EE07-9220-DB84-29609FC24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BC43EAA-6F8C-7409-0273-81C1FB1E7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1175" y="3244850"/>
            <a:ext cx="58578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F5D4B8-0514-4B3D-B9BB-C04FE2B44A4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14248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1">
            <a:extLst>
              <a:ext uri="{FF2B5EF4-FFF2-40B4-BE49-F238E27FC236}">
                <a16:creationId xmlns:a16="http://schemas.microsoft.com/office/drawing/2014/main" id="{5B3D5CF3-2F51-262E-F689-C43FBF4E4118}"/>
              </a:ext>
            </a:extLst>
          </p:cNvPr>
          <p:cNvSpPr>
            <a:spLocks/>
          </p:cNvSpPr>
          <p:nvPr/>
        </p:nvSpPr>
        <p:spPr bwMode="auto">
          <a:xfrm flipV="1">
            <a:off x="0" y="3167063"/>
            <a:ext cx="1358900" cy="508000"/>
          </a:xfrm>
          <a:custGeom>
            <a:avLst/>
            <a:gdLst>
              <a:gd name="T0" fmla="*/ 2147483646 w 7908"/>
              <a:gd name="T1" fmla="*/ 2147483646 h 10000"/>
              <a:gd name="T2" fmla="*/ 2147483646 w 7908"/>
              <a:gd name="T3" fmla="*/ 2147483646 h 10000"/>
              <a:gd name="T4" fmla="*/ 2147483646 w 7908"/>
              <a:gd name="T5" fmla="*/ 2147483646 h 10000"/>
              <a:gd name="T6" fmla="*/ 2147483646 w 7908"/>
              <a:gd name="T7" fmla="*/ 0 h 10000"/>
              <a:gd name="T8" fmla="*/ 2147483646 w 7908"/>
              <a:gd name="T9" fmla="*/ 0 h 10000"/>
              <a:gd name="T10" fmla="*/ 0 w 7908"/>
              <a:gd name="T11" fmla="*/ 2147483646 h 10000"/>
              <a:gd name="T12" fmla="*/ 0 w 7908"/>
              <a:gd name="T13" fmla="*/ 2147483646 h 10000"/>
              <a:gd name="T14" fmla="*/ 2147483646 w 7908"/>
              <a:gd name="T15" fmla="*/ 2147483646 h 10000"/>
              <a:gd name="T16" fmla="*/ 2147483646 w 7908"/>
              <a:gd name="T17" fmla="*/ 2147483646 h 10000"/>
              <a:gd name="T18" fmla="*/ 2147483646 w 7908"/>
              <a:gd name="T19" fmla="*/ 2147483646 h 10000"/>
              <a:gd name="T20" fmla="*/ 2147483646 w 7908"/>
              <a:gd name="T21" fmla="*/ 2147483646 h 10000"/>
              <a:gd name="T22" fmla="*/ 2147483646 w 7908"/>
              <a:gd name="T23" fmla="*/ 2147483646 h 10000"/>
              <a:gd name="T24" fmla="*/ 2147483646 w 7908"/>
              <a:gd name="T25" fmla="*/ 2147483646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DB6713-C19B-80D4-EEC2-087BD64F3B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8163" y="647700"/>
            <a:ext cx="457200" cy="585788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8000">
                <a:solidFill>
                  <a:schemeClr val="accent1"/>
                </a:solidFill>
                <a:latin typeface="Arial" panose="020B0604020202020204" pitchFamily="34" charset="0"/>
              </a:rPr>
              <a:t>“</a:t>
            </a:r>
          </a:p>
        </p:txBody>
      </p:sp>
      <p:sp>
        <p:nvSpPr>
          <p:cNvPr id="6" name="TextBox 62">
            <a:extLst>
              <a:ext uri="{FF2B5EF4-FFF2-40B4-BE49-F238E27FC236}">
                <a16:creationId xmlns:a16="http://schemas.microsoft.com/office/drawing/2014/main" id="{77CD8DD8-A300-C0A5-31F1-4B5CF7700B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69275" y="2905125"/>
            <a:ext cx="457200" cy="5842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8000">
                <a:solidFill>
                  <a:schemeClr val="accent1"/>
                </a:solidFill>
                <a:latin typeface="Arial" panose="020B0604020202020204" pitchFamily="34" charset="0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F7CDEFE-E1C0-3532-A1BE-6A1E79BF666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621DCB-BA2F-4E08-AC05-B912FA8D74EB}" type="datetime1">
              <a:rPr lang="en-US" smtClean="0"/>
              <a:t>5/23/2025</a:t>
            </a:fld>
            <a:endParaRPr lang="en-US" alt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0AC963FF-C93C-D9BB-12C6-5B51406D353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06285CC-8AE3-3FD7-8E75-50E6F106BB2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511175" y="3244850"/>
            <a:ext cx="58578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EA1C2F-E2A2-4922-ABE8-5B7F36ADF9E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637654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11">
            <a:extLst>
              <a:ext uri="{FF2B5EF4-FFF2-40B4-BE49-F238E27FC236}">
                <a16:creationId xmlns:a16="http://schemas.microsoft.com/office/drawing/2014/main" id="{D0B56CF4-8170-3350-F6A5-D8D7C3E46E34}"/>
              </a:ext>
            </a:extLst>
          </p:cNvPr>
          <p:cNvSpPr>
            <a:spLocks/>
          </p:cNvSpPr>
          <p:nvPr/>
        </p:nvSpPr>
        <p:spPr bwMode="auto">
          <a:xfrm flipV="1">
            <a:off x="0" y="4910138"/>
            <a:ext cx="1358900" cy="508000"/>
          </a:xfrm>
          <a:custGeom>
            <a:avLst/>
            <a:gdLst>
              <a:gd name="T0" fmla="*/ 2147483646 w 7908"/>
              <a:gd name="T1" fmla="*/ 2147483646 h 10000"/>
              <a:gd name="T2" fmla="*/ 2147483646 w 7908"/>
              <a:gd name="T3" fmla="*/ 2147483646 h 10000"/>
              <a:gd name="T4" fmla="*/ 2147483646 w 7908"/>
              <a:gd name="T5" fmla="*/ 2147483646 h 10000"/>
              <a:gd name="T6" fmla="*/ 2147483646 w 7908"/>
              <a:gd name="T7" fmla="*/ 0 h 10000"/>
              <a:gd name="T8" fmla="*/ 2147483646 w 7908"/>
              <a:gd name="T9" fmla="*/ 0 h 10000"/>
              <a:gd name="T10" fmla="*/ 0 w 7908"/>
              <a:gd name="T11" fmla="*/ 2147483646 h 10000"/>
              <a:gd name="T12" fmla="*/ 0 w 7908"/>
              <a:gd name="T13" fmla="*/ 2147483646 h 10000"/>
              <a:gd name="T14" fmla="*/ 2147483646 w 7908"/>
              <a:gd name="T15" fmla="*/ 2147483646 h 10000"/>
              <a:gd name="T16" fmla="*/ 2147483646 w 7908"/>
              <a:gd name="T17" fmla="*/ 2147483646 h 10000"/>
              <a:gd name="T18" fmla="*/ 2147483646 w 7908"/>
              <a:gd name="T19" fmla="*/ 2147483646 h 10000"/>
              <a:gd name="T20" fmla="*/ 2147483646 w 7908"/>
              <a:gd name="T21" fmla="*/ 2147483646 h 10000"/>
              <a:gd name="T22" fmla="*/ 2147483646 w 7908"/>
              <a:gd name="T23" fmla="*/ 2147483646 h 10000"/>
              <a:gd name="T24" fmla="*/ 2147483646 w 7908"/>
              <a:gd name="T25" fmla="*/ 2147483646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rtlCol="0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06E7CA-B38F-DD0C-CAD4-3491E0EB2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97653E-6C54-4B41-86E3-B22107EBDB69}" type="datetime1">
              <a:rPr lang="en-US" smtClean="0"/>
              <a:t>5/23/2025</a:t>
            </a:fld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E060DE-56ED-2DBB-0D29-899EAF22D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7C4E2A-A2B0-E9EE-9B1D-685AC4968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1175" y="4983163"/>
            <a:ext cx="58578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FCA3D7-262A-49DB-B1FD-A9B4CFBDC38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490790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1">
            <a:extLst>
              <a:ext uri="{FF2B5EF4-FFF2-40B4-BE49-F238E27FC236}">
                <a16:creationId xmlns:a16="http://schemas.microsoft.com/office/drawing/2014/main" id="{FFA29FFF-1D8C-5FB3-3062-476A088E59E5}"/>
              </a:ext>
            </a:extLst>
          </p:cNvPr>
          <p:cNvSpPr>
            <a:spLocks/>
          </p:cNvSpPr>
          <p:nvPr/>
        </p:nvSpPr>
        <p:spPr bwMode="auto">
          <a:xfrm flipV="1">
            <a:off x="0" y="4910138"/>
            <a:ext cx="1358900" cy="508000"/>
          </a:xfrm>
          <a:custGeom>
            <a:avLst/>
            <a:gdLst>
              <a:gd name="T0" fmla="*/ 2147483646 w 7908"/>
              <a:gd name="T1" fmla="*/ 2147483646 h 10000"/>
              <a:gd name="T2" fmla="*/ 2147483646 w 7908"/>
              <a:gd name="T3" fmla="*/ 2147483646 h 10000"/>
              <a:gd name="T4" fmla="*/ 2147483646 w 7908"/>
              <a:gd name="T5" fmla="*/ 2147483646 h 10000"/>
              <a:gd name="T6" fmla="*/ 2147483646 w 7908"/>
              <a:gd name="T7" fmla="*/ 0 h 10000"/>
              <a:gd name="T8" fmla="*/ 2147483646 w 7908"/>
              <a:gd name="T9" fmla="*/ 0 h 10000"/>
              <a:gd name="T10" fmla="*/ 0 w 7908"/>
              <a:gd name="T11" fmla="*/ 2147483646 h 10000"/>
              <a:gd name="T12" fmla="*/ 0 w 7908"/>
              <a:gd name="T13" fmla="*/ 2147483646 h 10000"/>
              <a:gd name="T14" fmla="*/ 2147483646 w 7908"/>
              <a:gd name="T15" fmla="*/ 2147483646 h 10000"/>
              <a:gd name="T16" fmla="*/ 2147483646 w 7908"/>
              <a:gd name="T17" fmla="*/ 2147483646 h 10000"/>
              <a:gd name="T18" fmla="*/ 2147483646 w 7908"/>
              <a:gd name="T19" fmla="*/ 2147483646 h 10000"/>
              <a:gd name="T20" fmla="*/ 2147483646 w 7908"/>
              <a:gd name="T21" fmla="*/ 2147483646 h 10000"/>
              <a:gd name="T22" fmla="*/ 2147483646 w 7908"/>
              <a:gd name="T23" fmla="*/ 2147483646 h 10000"/>
              <a:gd name="T24" fmla="*/ 2147483646 w 7908"/>
              <a:gd name="T25" fmla="*/ 2147483646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D4C3B9-DE74-AC69-DB13-3D76C03D1A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8163" y="647700"/>
            <a:ext cx="457200" cy="585788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8000">
                <a:solidFill>
                  <a:schemeClr val="accent1"/>
                </a:solidFill>
                <a:latin typeface="Arial" panose="020B0604020202020204" pitchFamily="34" charset="0"/>
              </a:rPr>
              <a:t>“</a:t>
            </a:r>
          </a:p>
        </p:txBody>
      </p:sp>
      <p:sp>
        <p:nvSpPr>
          <p:cNvPr id="5" name="TextBox 62">
            <a:extLst>
              <a:ext uri="{FF2B5EF4-FFF2-40B4-BE49-F238E27FC236}">
                <a16:creationId xmlns:a16="http://schemas.microsoft.com/office/drawing/2014/main" id="{97AC9A8A-248E-D057-F727-FE4D697AE1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69275" y="2905125"/>
            <a:ext cx="457200" cy="5842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8000">
                <a:solidFill>
                  <a:schemeClr val="accent1"/>
                </a:solidFill>
                <a:latin typeface="Arial" panose="020B0604020202020204" pitchFamily="34" charset="0"/>
              </a:rPr>
              <a:t>”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rtlCol="0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55647EC6-4B73-0CBB-BDB9-36DB71CE060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1FCFE4-B574-43DD-9F79-8E1C1AE4BD3A}" type="datetime1">
              <a:rPr lang="en-US" smtClean="0"/>
              <a:t>5/23/2025</a:t>
            </a:fld>
            <a:endParaRPr lang="en-US" altLang="en-US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88C0B8A0-8661-1480-1BE2-D851E5F0156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78D2A87A-D61E-3FA6-A3A2-A63E641A298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511175" y="4983163"/>
            <a:ext cx="58578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2B94F3-5B8A-4C18-9F71-08BDDD6AB8C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636164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11">
            <a:extLst>
              <a:ext uri="{FF2B5EF4-FFF2-40B4-BE49-F238E27FC236}">
                <a16:creationId xmlns:a16="http://schemas.microsoft.com/office/drawing/2014/main" id="{E39186FF-3C41-CC04-3939-916942F4F1D9}"/>
              </a:ext>
            </a:extLst>
          </p:cNvPr>
          <p:cNvSpPr>
            <a:spLocks/>
          </p:cNvSpPr>
          <p:nvPr/>
        </p:nvSpPr>
        <p:spPr bwMode="auto">
          <a:xfrm flipV="1">
            <a:off x="0" y="4910138"/>
            <a:ext cx="1358900" cy="508000"/>
          </a:xfrm>
          <a:custGeom>
            <a:avLst/>
            <a:gdLst>
              <a:gd name="T0" fmla="*/ 2147483646 w 7908"/>
              <a:gd name="T1" fmla="*/ 2147483646 h 10000"/>
              <a:gd name="T2" fmla="*/ 2147483646 w 7908"/>
              <a:gd name="T3" fmla="*/ 2147483646 h 10000"/>
              <a:gd name="T4" fmla="*/ 2147483646 w 7908"/>
              <a:gd name="T5" fmla="*/ 2147483646 h 10000"/>
              <a:gd name="T6" fmla="*/ 2147483646 w 7908"/>
              <a:gd name="T7" fmla="*/ 0 h 10000"/>
              <a:gd name="T8" fmla="*/ 2147483646 w 7908"/>
              <a:gd name="T9" fmla="*/ 0 h 10000"/>
              <a:gd name="T10" fmla="*/ 0 w 7908"/>
              <a:gd name="T11" fmla="*/ 2147483646 h 10000"/>
              <a:gd name="T12" fmla="*/ 0 w 7908"/>
              <a:gd name="T13" fmla="*/ 2147483646 h 10000"/>
              <a:gd name="T14" fmla="*/ 2147483646 w 7908"/>
              <a:gd name="T15" fmla="*/ 2147483646 h 10000"/>
              <a:gd name="T16" fmla="*/ 2147483646 w 7908"/>
              <a:gd name="T17" fmla="*/ 2147483646 h 10000"/>
              <a:gd name="T18" fmla="*/ 2147483646 w 7908"/>
              <a:gd name="T19" fmla="*/ 2147483646 h 10000"/>
              <a:gd name="T20" fmla="*/ 2147483646 w 7908"/>
              <a:gd name="T21" fmla="*/ 2147483646 h 10000"/>
              <a:gd name="T22" fmla="*/ 2147483646 w 7908"/>
              <a:gd name="T23" fmla="*/ 2147483646 h 10000"/>
              <a:gd name="T24" fmla="*/ 2147483646 w 7908"/>
              <a:gd name="T25" fmla="*/ 2147483646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rtlCol="0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7FE6F8-4A6C-C613-C26D-DC4ED303A52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7DD488-69B4-476A-B099-22D049E3F17D}" type="datetime1">
              <a:rPr lang="en-US" smtClean="0"/>
              <a:t>5/23/2025</a:t>
            </a:fld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4BFA27-4FC9-F917-D63E-15901EC0BC3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5ECC18-E65B-9FF4-4729-000AED03FB0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511175" y="4983163"/>
            <a:ext cx="58578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F954FD-6698-4695-A3C0-EC99D69EC2D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20475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1">
            <a:extLst>
              <a:ext uri="{FF2B5EF4-FFF2-40B4-BE49-F238E27FC236}">
                <a16:creationId xmlns:a16="http://schemas.microsoft.com/office/drawing/2014/main" id="{2CEDF2E5-8540-36A2-C3FA-34AC44C4667A}"/>
              </a:ext>
            </a:extLst>
          </p:cNvPr>
          <p:cNvSpPr>
            <a:spLocks/>
          </p:cNvSpPr>
          <p:nvPr/>
        </p:nvSpPr>
        <p:spPr bwMode="auto">
          <a:xfrm flipV="1">
            <a:off x="0" y="711200"/>
            <a:ext cx="1358900" cy="508000"/>
          </a:xfrm>
          <a:custGeom>
            <a:avLst/>
            <a:gdLst>
              <a:gd name="T0" fmla="*/ 2147483646 w 7908"/>
              <a:gd name="T1" fmla="*/ 2147483646 h 10000"/>
              <a:gd name="T2" fmla="*/ 2147483646 w 7908"/>
              <a:gd name="T3" fmla="*/ 2147483646 h 10000"/>
              <a:gd name="T4" fmla="*/ 2147483646 w 7908"/>
              <a:gd name="T5" fmla="*/ 2147483646 h 10000"/>
              <a:gd name="T6" fmla="*/ 2147483646 w 7908"/>
              <a:gd name="T7" fmla="*/ 0 h 10000"/>
              <a:gd name="T8" fmla="*/ 2147483646 w 7908"/>
              <a:gd name="T9" fmla="*/ 0 h 10000"/>
              <a:gd name="T10" fmla="*/ 0 w 7908"/>
              <a:gd name="T11" fmla="*/ 2147483646 h 10000"/>
              <a:gd name="T12" fmla="*/ 0 w 7908"/>
              <a:gd name="T13" fmla="*/ 2147483646 h 10000"/>
              <a:gd name="T14" fmla="*/ 2147483646 w 7908"/>
              <a:gd name="T15" fmla="*/ 2147483646 h 10000"/>
              <a:gd name="T16" fmla="*/ 2147483646 w 7908"/>
              <a:gd name="T17" fmla="*/ 2147483646 h 10000"/>
              <a:gd name="T18" fmla="*/ 2147483646 w 7908"/>
              <a:gd name="T19" fmla="*/ 2147483646 h 10000"/>
              <a:gd name="T20" fmla="*/ 2147483646 w 7908"/>
              <a:gd name="T21" fmla="*/ 2147483646 h 10000"/>
              <a:gd name="T22" fmla="*/ 2147483646 w 7908"/>
              <a:gd name="T23" fmla="*/ 2147483646 h 10000"/>
              <a:gd name="T24" fmla="*/ 2147483646 w 7908"/>
              <a:gd name="T25" fmla="*/ 2147483646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8330ACD3-5AC1-2D20-65AA-991135FAD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E1EDFC-39A2-4B8B-A9C1-807CE0496AAC}" type="datetime1">
              <a:rPr lang="en-US" smtClean="0"/>
              <a:t>5/23/2025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15E7893-50A7-A7EB-3AEC-F7E3EF03B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E520C2B-90B1-585F-4316-3D14600AB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DE66AA-6236-489B-8F73-CB7D49F4615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284423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1">
            <a:extLst>
              <a:ext uri="{FF2B5EF4-FFF2-40B4-BE49-F238E27FC236}">
                <a16:creationId xmlns:a16="http://schemas.microsoft.com/office/drawing/2014/main" id="{492DB870-15E5-3A99-1E61-CA13A8CBA211}"/>
              </a:ext>
            </a:extLst>
          </p:cNvPr>
          <p:cNvSpPr>
            <a:spLocks/>
          </p:cNvSpPr>
          <p:nvPr/>
        </p:nvSpPr>
        <p:spPr bwMode="auto">
          <a:xfrm flipV="1">
            <a:off x="0" y="711200"/>
            <a:ext cx="1358900" cy="508000"/>
          </a:xfrm>
          <a:custGeom>
            <a:avLst/>
            <a:gdLst>
              <a:gd name="T0" fmla="*/ 2147483646 w 7908"/>
              <a:gd name="T1" fmla="*/ 2147483646 h 10000"/>
              <a:gd name="T2" fmla="*/ 2147483646 w 7908"/>
              <a:gd name="T3" fmla="*/ 2147483646 h 10000"/>
              <a:gd name="T4" fmla="*/ 2147483646 w 7908"/>
              <a:gd name="T5" fmla="*/ 2147483646 h 10000"/>
              <a:gd name="T6" fmla="*/ 2147483646 w 7908"/>
              <a:gd name="T7" fmla="*/ 0 h 10000"/>
              <a:gd name="T8" fmla="*/ 2147483646 w 7908"/>
              <a:gd name="T9" fmla="*/ 0 h 10000"/>
              <a:gd name="T10" fmla="*/ 0 w 7908"/>
              <a:gd name="T11" fmla="*/ 2147483646 h 10000"/>
              <a:gd name="T12" fmla="*/ 0 w 7908"/>
              <a:gd name="T13" fmla="*/ 2147483646 h 10000"/>
              <a:gd name="T14" fmla="*/ 2147483646 w 7908"/>
              <a:gd name="T15" fmla="*/ 2147483646 h 10000"/>
              <a:gd name="T16" fmla="*/ 2147483646 w 7908"/>
              <a:gd name="T17" fmla="*/ 2147483646 h 10000"/>
              <a:gd name="T18" fmla="*/ 2147483646 w 7908"/>
              <a:gd name="T19" fmla="*/ 2147483646 h 10000"/>
              <a:gd name="T20" fmla="*/ 2147483646 w 7908"/>
              <a:gd name="T21" fmla="*/ 2147483646 h 10000"/>
              <a:gd name="T22" fmla="*/ 2147483646 w 7908"/>
              <a:gd name="T23" fmla="*/ 2147483646 h 10000"/>
              <a:gd name="T24" fmla="*/ 2147483646 w 7908"/>
              <a:gd name="T25" fmla="*/ 2147483646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1EC0059-E104-B661-786D-FC5CE0C73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5FE451-59A4-4051-A0B6-C9C27E7BEA7F}" type="datetime1">
              <a:rPr lang="en-US" smtClean="0"/>
              <a:t>5/23/2025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9B5B58E-5C11-A46D-AAF3-6A8A595B6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82D2951-FB1F-3EA5-6248-4E71AAB46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7C73A3-7B8C-49CD-8F49-799271F06F8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60081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1">
            <a:extLst>
              <a:ext uri="{FF2B5EF4-FFF2-40B4-BE49-F238E27FC236}">
                <a16:creationId xmlns:a16="http://schemas.microsoft.com/office/drawing/2014/main" id="{4CBD5317-535A-BA2D-AA9A-DA89B195D377}"/>
              </a:ext>
            </a:extLst>
          </p:cNvPr>
          <p:cNvSpPr>
            <a:spLocks/>
          </p:cNvSpPr>
          <p:nvPr/>
        </p:nvSpPr>
        <p:spPr bwMode="auto">
          <a:xfrm flipV="1">
            <a:off x="0" y="711200"/>
            <a:ext cx="1358900" cy="508000"/>
          </a:xfrm>
          <a:custGeom>
            <a:avLst/>
            <a:gdLst>
              <a:gd name="T0" fmla="*/ 2147483646 w 7908"/>
              <a:gd name="T1" fmla="*/ 2147483646 h 10000"/>
              <a:gd name="T2" fmla="*/ 2147483646 w 7908"/>
              <a:gd name="T3" fmla="*/ 2147483646 h 10000"/>
              <a:gd name="T4" fmla="*/ 2147483646 w 7908"/>
              <a:gd name="T5" fmla="*/ 2147483646 h 10000"/>
              <a:gd name="T6" fmla="*/ 2147483646 w 7908"/>
              <a:gd name="T7" fmla="*/ 0 h 10000"/>
              <a:gd name="T8" fmla="*/ 2147483646 w 7908"/>
              <a:gd name="T9" fmla="*/ 0 h 10000"/>
              <a:gd name="T10" fmla="*/ 0 w 7908"/>
              <a:gd name="T11" fmla="*/ 2147483646 h 10000"/>
              <a:gd name="T12" fmla="*/ 0 w 7908"/>
              <a:gd name="T13" fmla="*/ 2147483646 h 10000"/>
              <a:gd name="T14" fmla="*/ 2147483646 w 7908"/>
              <a:gd name="T15" fmla="*/ 2147483646 h 10000"/>
              <a:gd name="T16" fmla="*/ 2147483646 w 7908"/>
              <a:gd name="T17" fmla="*/ 2147483646 h 10000"/>
              <a:gd name="T18" fmla="*/ 2147483646 w 7908"/>
              <a:gd name="T19" fmla="*/ 2147483646 h 10000"/>
              <a:gd name="T20" fmla="*/ 2147483646 w 7908"/>
              <a:gd name="T21" fmla="*/ 2147483646 h 10000"/>
              <a:gd name="T22" fmla="*/ 2147483646 w 7908"/>
              <a:gd name="T23" fmla="*/ 2147483646 h 10000"/>
              <a:gd name="T24" fmla="*/ 2147483646 w 7908"/>
              <a:gd name="T25" fmla="*/ 2147483646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5C21332-8D0D-926A-9ED9-19B3AA6B6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2B1BD6-A30B-40FC-9E26-0752341FDE30}" type="datetime1">
              <a:rPr lang="en-US" smtClean="0"/>
              <a:t>5/23/2025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EE6AA22-7DA0-BB7D-C7FD-B0908389D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EFC195C-F1F5-8E2C-3066-E1FB107D2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ED44ED-F1AC-4492-ACE9-89506B2C74A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65875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1">
            <a:extLst>
              <a:ext uri="{FF2B5EF4-FFF2-40B4-BE49-F238E27FC236}">
                <a16:creationId xmlns:a16="http://schemas.microsoft.com/office/drawing/2014/main" id="{9808AE0E-E6E0-D69A-6AAB-B96122CBB5F7}"/>
              </a:ext>
            </a:extLst>
          </p:cNvPr>
          <p:cNvSpPr>
            <a:spLocks/>
          </p:cNvSpPr>
          <p:nvPr/>
        </p:nvSpPr>
        <p:spPr bwMode="auto">
          <a:xfrm flipV="1">
            <a:off x="0" y="3167063"/>
            <a:ext cx="1358900" cy="508000"/>
          </a:xfrm>
          <a:custGeom>
            <a:avLst/>
            <a:gdLst>
              <a:gd name="T0" fmla="*/ 2147483646 w 7908"/>
              <a:gd name="T1" fmla="*/ 2147483646 h 10000"/>
              <a:gd name="T2" fmla="*/ 2147483646 w 7908"/>
              <a:gd name="T3" fmla="*/ 2147483646 h 10000"/>
              <a:gd name="T4" fmla="*/ 2147483646 w 7908"/>
              <a:gd name="T5" fmla="*/ 2147483646 h 10000"/>
              <a:gd name="T6" fmla="*/ 2147483646 w 7908"/>
              <a:gd name="T7" fmla="*/ 0 h 10000"/>
              <a:gd name="T8" fmla="*/ 2147483646 w 7908"/>
              <a:gd name="T9" fmla="*/ 0 h 10000"/>
              <a:gd name="T10" fmla="*/ 0 w 7908"/>
              <a:gd name="T11" fmla="*/ 2147483646 h 10000"/>
              <a:gd name="T12" fmla="*/ 0 w 7908"/>
              <a:gd name="T13" fmla="*/ 2147483646 h 10000"/>
              <a:gd name="T14" fmla="*/ 2147483646 w 7908"/>
              <a:gd name="T15" fmla="*/ 2147483646 h 10000"/>
              <a:gd name="T16" fmla="*/ 2147483646 w 7908"/>
              <a:gd name="T17" fmla="*/ 2147483646 h 10000"/>
              <a:gd name="T18" fmla="*/ 2147483646 w 7908"/>
              <a:gd name="T19" fmla="*/ 2147483646 h 10000"/>
              <a:gd name="T20" fmla="*/ 2147483646 w 7908"/>
              <a:gd name="T21" fmla="*/ 2147483646 h 10000"/>
              <a:gd name="T22" fmla="*/ 2147483646 w 7908"/>
              <a:gd name="T23" fmla="*/ 2147483646 h 10000"/>
              <a:gd name="T24" fmla="*/ 2147483646 w 7908"/>
              <a:gd name="T25" fmla="*/ 2147483646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643B2B7-0F5F-8A06-3912-787C12A78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C65E52-AE82-4104-B86A-E2DC70AFAA98}" type="datetime1">
              <a:rPr lang="en-US" smtClean="0"/>
              <a:t>5/23/2025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F53F8F43-2AE4-6613-2B25-C34911F5A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2C0F062-3909-3A06-9867-DCEB136CB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1175" y="3244850"/>
            <a:ext cx="58578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FCF9C8-16B9-4702-810E-1634FDDC7C2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39869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1">
            <a:extLst>
              <a:ext uri="{FF2B5EF4-FFF2-40B4-BE49-F238E27FC236}">
                <a16:creationId xmlns:a16="http://schemas.microsoft.com/office/drawing/2014/main" id="{82BC9DAC-C1B8-D127-7EAE-F1FEB1D7ECFD}"/>
              </a:ext>
            </a:extLst>
          </p:cNvPr>
          <p:cNvSpPr>
            <a:spLocks/>
          </p:cNvSpPr>
          <p:nvPr/>
        </p:nvSpPr>
        <p:spPr bwMode="auto">
          <a:xfrm flipV="1">
            <a:off x="0" y="711200"/>
            <a:ext cx="1358900" cy="508000"/>
          </a:xfrm>
          <a:custGeom>
            <a:avLst/>
            <a:gdLst>
              <a:gd name="T0" fmla="*/ 2147483646 w 7908"/>
              <a:gd name="T1" fmla="*/ 2147483646 h 10000"/>
              <a:gd name="T2" fmla="*/ 2147483646 w 7908"/>
              <a:gd name="T3" fmla="*/ 2147483646 h 10000"/>
              <a:gd name="T4" fmla="*/ 2147483646 w 7908"/>
              <a:gd name="T5" fmla="*/ 2147483646 h 10000"/>
              <a:gd name="T6" fmla="*/ 2147483646 w 7908"/>
              <a:gd name="T7" fmla="*/ 0 h 10000"/>
              <a:gd name="T8" fmla="*/ 2147483646 w 7908"/>
              <a:gd name="T9" fmla="*/ 0 h 10000"/>
              <a:gd name="T10" fmla="*/ 0 w 7908"/>
              <a:gd name="T11" fmla="*/ 2147483646 h 10000"/>
              <a:gd name="T12" fmla="*/ 0 w 7908"/>
              <a:gd name="T13" fmla="*/ 2147483646 h 10000"/>
              <a:gd name="T14" fmla="*/ 2147483646 w 7908"/>
              <a:gd name="T15" fmla="*/ 2147483646 h 10000"/>
              <a:gd name="T16" fmla="*/ 2147483646 w 7908"/>
              <a:gd name="T17" fmla="*/ 2147483646 h 10000"/>
              <a:gd name="T18" fmla="*/ 2147483646 w 7908"/>
              <a:gd name="T19" fmla="*/ 2147483646 h 10000"/>
              <a:gd name="T20" fmla="*/ 2147483646 w 7908"/>
              <a:gd name="T21" fmla="*/ 2147483646 h 10000"/>
              <a:gd name="T22" fmla="*/ 2147483646 w 7908"/>
              <a:gd name="T23" fmla="*/ 2147483646 h 10000"/>
              <a:gd name="T24" fmla="*/ 2147483646 w 7908"/>
              <a:gd name="T25" fmla="*/ 2147483646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925D30-E886-3AFB-6EF6-90DC047C9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987054-713C-4524-A00E-A07F74B2FE3D}" type="datetime1">
              <a:rPr lang="en-US" smtClean="0"/>
              <a:t>5/23/2025</a:t>
            </a:fld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923CC4-624C-C497-14D0-410F7BBB0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ED81267-8034-1D05-CF18-F093D8D28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AAB970-18E8-40F5-A736-2FC7084D876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86846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1">
            <a:extLst>
              <a:ext uri="{FF2B5EF4-FFF2-40B4-BE49-F238E27FC236}">
                <a16:creationId xmlns:a16="http://schemas.microsoft.com/office/drawing/2014/main" id="{456305AA-3362-2846-ADA7-C544E410879F}"/>
              </a:ext>
            </a:extLst>
          </p:cNvPr>
          <p:cNvSpPr>
            <a:spLocks/>
          </p:cNvSpPr>
          <p:nvPr/>
        </p:nvSpPr>
        <p:spPr bwMode="auto">
          <a:xfrm flipV="1">
            <a:off x="0" y="711200"/>
            <a:ext cx="1358900" cy="508000"/>
          </a:xfrm>
          <a:custGeom>
            <a:avLst/>
            <a:gdLst>
              <a:gd name="T0" fmla="*/ 2147483646 w 7908"/>
              <a:gd name="T1" fmla="*/ 2147483646 h 10000"/>
              <a:gd name="T2" fmla="*/ 2147483646 w 7908"/>
              <a:gd name="T3" fmla="*/ 2147483646 h 10000"/>
              <a:gd name="T4" fmla="*/ 2147483646 w 7908"/>
              <a:gd name="T5" fmla="*/ 2147483646 h 10000"/>
              <a:gd name="T6" fmla="*/ 2147483646 w 7908"/>
              <a:gd name="T7" fmla="*/ 0 h 10000"/>
              <a:gd name="T8" fmla="*/ 2147483646 w 7908"/>
              <a:gd name="T9" fmla="*/ 0 h 10000"/>
              <a:gd name="T10" fmla="*/ 0 w 7908"/>
              <a:gd name="T11" fmla="*/ 2147483646 h 10000"/>
              <a:gd name="T12" fmla="*/ 0 w 7908"/>
              <a:gd name="T13" fmla="*/ 2147483646 h 10000"/>
              <a:gd name="T14" fmla="*/ 2147483646 w 7908"/>
              <a:gd name="T15" fmla="*/ 2147483646 h 10000"/>
              <a:gd name="T16" fmla="*/ 2147483646 w 7908"/>
              <a:gd name="T17" fmla="*/ 2147483646 h 10000"/>
              <a:gd name="T18" fmla="*/ 2147483646 w 7908"/>
              <a:gd name="T19" fmla="*/ 2147483646 h 10000"/>
              <a:gd name="T20" fmla="*/ 2147483646 w 7908"/>
              <a:gd name="T21" fmla="*/ 2147483646 h 10000"/>
              <a:gd name="T22" fmla="*/ 2147483646 w 7908"/>
              <a:gd name="T23" fmla="*/ 2147483646 h 10000"/>
              <a:gd name="T24" fmla="*/ 2147483646 w 7908"/>
              <a:gd name="T25" fmla="*/ 2147483646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E04FCF-2D5C-BCF7-6E3C-EE6C2F01D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915DB1-62E3-4D68-A304-E4D25817C70D}" type="datetime1">
              <a:rPr lang="en-US" smtClean="0"/>
              <a:t>5/23/2025</a:t>
            </a:fld>
            <a:endParaRPr lang="en-US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9D6F36-8389-40A9-FB04-50AE47F42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C118D675-60AE-D066-7474-DD79DF1A1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93976A-F1C2-4B3C-9FD2-8FA59117AA8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9339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11">
            <a:extLst>
              <a:ext uri="{FF2B5EF4-FFF2-40B4-BE49-F238E27FC236}">
                <a16:creationId xmlns:a16="http://schemas.microsoft.com/office/drawing/2014/main" id="{3072C275-F457-CD4B-7BAC-3469D5FB9CD9}"/>
              </a:ext>
            </a:extLst>
          </p:cNvPr>
          <p:cNvSpPr>
            <a:spLocks/>
          </p:cNvSpPr>
          <p:nvPr/>
        </p:nvSpPr>
        <p:spPr bwMode="auto">
          <a:xfrm flipV="1">
            <a:off x="0" y="711200"/>
            <a:ext cx="1358900" cy="508000"/>
          </a:xfrm>
          <a:custGeom>
            <a:avLst/>
            <a:gdLst>
              <a:gd name="T0" fmla="*/ 2147483646 w 7908"/>
              <a:gd name="T1" fmla="*/ 2147483646 h 10000"/>
              <a:gd name="T2" fmla="*/ 2147483646 w 7908"/>
              <a:gd name="T3" fmla="*/ 2147483646 h 10000"/>
              <a:gd name="T4" fmla="*/ 2147483646 w 7908"/>
              <a:gd name="T5" fmla="*/ 2147483646 h 10000"/>
              <a:gd name="T6" fmla="*/ 2147483646 w 7908"/>
              <a:gd name="T7" fmla="*/ 0 h 10000"/>
              <a:gd name="T8" fmla="*/ 2147483646 w 7908"/>
              <a:gd name="T9" fmla="*/ 0 h 10000"/>
              <a:gd name="T10" fmla="*/ 0 w 7908"/>
              <a:gd name="T11" fmla="*/ 2147483646 h 10000"/>
              <a:gd name="T12" fmla="*/ 0 w 7908"/>
              <a:gd name="T13" fmla="*/ 2147483646 h 10000"/>
              <a:gd name="T14" fmla="*/ 2147483646 w 7908"/>
              <a:gd name="T15" fmla="*/ 2147483646 h 10000"/>
              <a:gd name="T16" fmla="*/ 2147483646 w 7908"/>
              <a:gd name="T17" fmla="*/ 2147483646 h 10000"/>
              <a:gd name="T18" fmla="*/ 2147483646 w 7908"/>
              <a:gd name="T19" fmla="*/ 2147483646 h 10000"/>
              <a:gd name="T20" fmla="*/ 2147483646 w 7908"/>
              <a:gd name="T21" fmla="*/ 2147483646 h 10000"/>
              <a:gd name="T22" fmla="*/ 2147483646 w 7908"/>
              <a:gd name="T23" fmla="*/ 2147483646 h 10000"/>
              <a:gd name="T24" fmla="*/ 2147483646 w 7908"/>
              <a:gd name="T25" fmla="*/ 2147483646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2">
            <a:extLst>
              <a:ext uri="{FF2B5EF4-FFF2-40B4-BE49-F238E27FC236}">
                <a16:creationId xmlns:a16="http://schemas.microsoft.com/office/drawing/2014/main" id="{35611C1D-D65C-33A5-DAF4-9E8654BA1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D37A39-E145-427B-8387-A7BEB383A36E}" type="datetime1">
              <a:rPr lang="en-US" smtClean="0"/>
              <a:t>5/23/2025</a:t>
            </a:fld>
            <a:endParaRPr lang="en-US" altLang="en-US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9B3C916B-1DC4-3E8C-5D26-AE6119F4B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86DEB5B9-312A-51D5-736E-DFC0B504B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5E63A2-2C7E-44E7-AE87-F2F9B50896A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59061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1">
            <a:extLst>
              <a:ext uri="{FF2B5EF4-FFF2-40B4-BE49-F238E27FC236}">
                <a16:creationId xmlns:a16="http://schemas.microsoft.com/office/drawing/2014/main" id="{8D79D7B9-37A6-3DE6-03E6-659DA2D1FBA2}"/>
              </a:ext>
            </a:extLst>
          </p:cNvPr>
          <p:cNvSpPr>
            <a:spLocks/>
          </p:cNvSpPr>
          <p:nvPr/>
        </p:nvSpPr>
        <p:spPr bwMode="auto">
          <a:xfrm flipV="1">
            <a:off x="0" y="711200"/>
            <a:ext cx="1358900" cy="508000"/>
          </a:xfrm>
          <a:custGeom>
            <a:avLst/>
            <a:gdLst>
              <a:gd name="T0" fmla="*/ 2147483646 w 7908"/>
              <a:gd name="T1" fmla="*/ 2147483646 h 10000"/>
              <a:gd name="T2" fmla="*/ 2147483646 w 7908"/>
              <a:gd name="T3" fmla="*/ 2147483646 h 10000"/>
              <a:gd name="T4" fmla="*/ 2147483646 w 7908"/>
              <a:gd name="T5" fmla="*/ 2147483646 h 10000"/>
              <a:gd name="T6" fmla="*/ 2147483646 w 7908"/>
              <a:gd name="T7" fmla="*/ 0 h 10000"/>
              <a:gd name="T8" fmla="*/ 2147483646 w 7908"/>
              <a:gd name="T9" fmla="*/ 0 h 10000"/>
              <a:gd name="T10" fmla="*/ 0 w 7908"/>
              <a:gd name="T11" fmla="*/ 2147483646 h 10000"/>
              <a:gd name="T12" fmla="*/ 0 w 7908"/>
              <a:gd name="T13" fmla="*/ 2147483646 h 10000"/>
              <a:gd name="T14" fmla="*/ 2147483646 w 7908"/>
              <a:gd name="T15" fmla="*/ 2147483646 h 10000"/>
              <a:gd name="T16" fmla="*/ 2147483646 w 7908"/>
              <a:gd name="T17" fmla="*/ 2147483646 h 10000"/>
              <a:gd name="T18" fmla="*/ 2147483646 w 7908"/>
              <a:gd name="T19" fmla="*/ 2147483646 h 10000"/>
              <a:gd name="T20" fmla="*/ 2147483646 w 7908"/>
              <a:gd name="T21" fmla="*/ 2147483646 h 10000"/>
              <a:gd name="T22" fmla="*/ 2147483646 w 7908"/>
              <a:gd name="T23" fmla="*/ 2147483646 h 10000"/>
              <a:gd name="T24" fmla="*/ 2147483646 w 7908"/>
              <a:gd name="T25" fmla="*/ 2147483646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" name="Date Placeholder 1">
            <a:extLst>
              <a:ext uri="{FF2B5EF4-FFF2-40B4-BE49-F238E27FC236}">
                <a16:creationId xmlns:a16="http://schemas.microsoft.com/office/drawing/2014/main" id="{7A15C007-E0BE-ECC1-8134-97FD1D4BA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7FE62A-D0DC-4B00-AE4C-A325099F8272}" type="datetime1">
              <a:rPr lang="en-US" smtClean="0"/>
              <a:t>5/23/2025</a:t>
            </a:fld>
            <a:endParaRPr lang="en-US" altLang="en-US"/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214618BB-518B-8AD9-4C5F-B5E4225A5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B50C64E-C04B-8937-142F-D4FAF6CA3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4841C6-66DC-4AFE-8E41-85237602CDA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83980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1">
            <a:extLst>
              <a:ext uri="{FF2B5EF4-FFF2-40B4-BE49-F238E27FC236}">
                <a16:creationId xmlns:a16="http://schemas.microsoft.com/office/drawing/2014/main" id="{DEA8341F-2D97-F75A-E537-2A85B0270ED4}"/>
              </a:ext>
            </a:extLst>
          </p:cNvPr>
          <p:cNvSpPr>
            <a:spLocks/>
          </p:cNvSpPr>
          <p:nvPr/>
        </p:nvSpPr>
        <p:spPr bwMode="auto">
          <a:xfrm flipV="1">
            <a:off x="0" y="711200"/>
            <a:ext cx="1358900" cy="508000"/>
          </a:xfrm>
          <a:custGeom>
            <a:avLst/>
            <a:gdLst>
              <a:gd name="T0" fmla="*/ 2147483646 w 7908"/>
              <a:gd name="T1" fmla="*/ 2147483646 h 10000"/>
              <a:gd name="T2" fmla="*/ 2147483646 w 7908"/>
              <a:gd name="T3" fmla="*/ 2147483646 h 10000"/>
              <a:gd name="T4" fmla="*/ 2147483646 w 7908"/>
              <a:gd name="T5" fmla="*/ 2147483646 h 10000"/>
              <a:gd name="T6" fmla="*/ 2147483646 w 7908"/>
              <a:gd name="T7" fmla="*/ 0 h 10000"/>
              <a:gd name="T8" fmla="*/ 2147483646 w 7908"/>
              <a:gd name="T9" fmla="*/ 0 h 10000"/>
              <a:gd name="T10" fmla="*/ 0 w 7908"/>
              <a:gd name="T11" fmla="*/ 2147483646 h 10000"/>
              <a:gd name="T12" fmla="*/ 0 w 7908"/>
              <a:gd name="T13" fmla="*/ 2147483646 h 10000"/>
              <a:gd name="T14" fmla="*/ 2147483646 w 7908"/>
              <a:gd name="T15" fmla="*/ 2147483646 h 10000"/>
              <a:gd name="T16" fmla="*/ 2147483646 w 7908"/>
              <a:gd name="T17" fmla="*/ 2147483646 h 10000"/>
              <a:gd name="T18" fmla="*/ 2147483646 w 7908"/>
              <a:gd name="T19" fmla="*/ 2147483646 h 10000"/>
              <a:gd name="T20" fmla="*/ 2147483646 w 7908"/>
              <a:gd name="T21" fmla="*/ 2147483646 h 10000"/>
              <a:gd name="T22" fmla="*/ 2147483646 w 7908"/>
              <a:gd name="T23" fmla="*/ 2147483646 h 10000"/>
              <a:gd name="T24" fmla="*/ 2147483646 w 7908"/>
              <a:gd name="T25" fmla="*/ 2147483646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A84EBDEF-6225-D179-444B-FC39A2CA1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F32E41-C64F-40CD-AC84-72CA522CAA6C}" type="datetime1">
              <a:rPr lang="en-US" smtClean="0"/>
              <a:t>5/23/2025</a:t>
            </a:fld>
            <a:endParaRPr lang="en-US" altLang="en-US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7D445E4B-B72B-76C8-AC4E-B77216FCA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585CF99A-8BE4-36A0-1714-5E905279D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480198-0EEE-493B-9F84-9173CA7E9F4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9738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1">
            <a:extLst>
              <a:ext uri="{FF2B5EF4-FFF2-40B4-BE49-F238E27FC236}">
                <a16:creationId xmlns:a16="http://schemas.microsoft.com/office/drawing/2014/main" id="{0204778F-8AF4-5D6A-A4BC-6E2C2F46275A}"/>
              </a:ext>
            </a:extLst>
          </p:cNvPr>
          <p:cNvSpPr>
            <a:spLocks/>
          </p:cNvSpPr>
          <p:nvPr/>
        </p:nvSpPr>
        <p:spPr bwMode="auto">
          <a:xfrm flipV="1">
            <a:off x="0" y="4910138"/>
            <a:ext cx="1358900" cy="508000"/>
          </a:xfrm>
          <a:custGeom>
            <a:avLst/>
            <a:gdLst>
              <a:gd name="T0" fmla="*/ 2147483646 w 7908"/>
              <a:gd name="T1" fmla="*/ 2147483646 h 10000"/>
              <a:gd name="T2" fmla="*/ 2147483646 w 7908"/>
              <a:gd name="T3" fmla="*/ 2147483646 h 10000"/>
              <a:gd name="T4" fmla="*/ 2147483646 w 7908"/>
              <a:gd name="T5" fmla="*/ 2147483646 h 10000"/>
              <a:gd name="T6" fmla="*/ 2147483646 w 7908"/>
              <a:gd name="T7" fmla="*/ 0 h 10000"/>
              <a:gd name="T8" fmla="*/ 2147483646 w 7908"/>
              <a:gd name="T9" fmla="*/ 0 h 10000"/>
              <a:gd name="T10" fmla="*/ 0 w 7908"/>
              <a:gd name="T11" fmla="*/ 2147483646 h 10000"/>
              <a:gd name="T12" fmla="*/ 0 w 7908"/>
              <a:gd name="T13" fmla="*/ 2147483646 h 10000"/>
              <a:gd name="T14" fmla="*/ 2147483646 w 7908"/>
              <a:gd name="T15" fmla="*/ 2147483646 h 10000"/>
              <a:gd name="T16" fmla="*/ 2147483646 w 7908"/>
              <a:gd name="T17" fmla="*/ 2147483646 h 10000"/>
              <a:gd name="T18" fmla="*/ 2147483646 w 7908"/>
              <a:gd name="T19" fmla="*/ 2147483646 h 10000"/>
              <a:gd name="T20" fmla="*/ 2147483646 w 7908"/>
              <a:gd name="T21" fmla="*/ 2147483646 h 10000"/>
              <a:gd name="T22" fmla="*/ 2147483646 w 7908"/>
              <a:gd name="T23" fmla="*/ 2147483646 h 10000"/>
              <a:gd name="T24" fmla="*/ 2147483646 w 7908"/>
              <a:gd name="T25" fmla="*/ 2147483646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FF7085FE-8EC7-687C-B655-FA2E944DE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2C02CD-5015-4F1B-843F-6AB210A77A71}" type="datetime1">
              <a:rPr lang="en-US" smtClean="0"/>
              <a:t>5/23/2025</a:t>
            </a:fld>
            <a:endParaRPr lang="en-US" altLang="en-US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29DA49CA-2D94-FA5F-5007-3266B5BDA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4ED17A58-6AD0-3875-C7DC-BEA2E6E10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1175" y="4983163"/>
            <a:ext cx="58578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D007D4-0131-41F9-A242-227DCAF9BCB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3251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FFFFF"/>
            </a:gs>
            <a:gs pos="100000">
              <a:srgbClr val="C5DEE5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35">
            <a:extLst>
              <a:ext uri="{FF2B5EF4-FFF2-40B4-BE49-F238E27FC236}">
                <a16:creationId xmlns:a16="http://schemas.microsoft.com/office/drawing/2014/main" id="{E8E17034-0D01-C825-F547-9CD3A3A3A2A8}"/>
              </a:ext>
            </a:extLst>
          </p:cNvPr>
          <p:cNvGrpSpPr>
            <a:grpSpLocks/>
          </p:cNvGrpSpPr>
          <p:nvPr/>
        </p:nvGrpSpPr>
        <p:grpSpPr bwMode="auto">
          <a:xfrm>
            <a:off x="0" y="228600"/>
            <a:ext cx="1981200" cy="6638925"/>
            <a:chOff x="2487613" y="285750"/>
            <a:chExt cx="2428875" cy="5654676"/>
          </a:xfrm>
        </p:grpSpPr>
        <p:sp>
          <p:nvSpPr>
            <p:cNvPr id="1046" name="Freeform 11">
              <a:extLst>
                <a:ext uri="{FF2B5EF4-FFF2-40B4-BE49-F238E27FC236}">
                  <a16:creationId xmlns:a16="http://schemas.microsoft.com/office/drawing/2014/main" id="{05900F5B-F37B-64ED-4A3D-A98B4D7259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>
                <a:gd name="T0" fmla="*/ 2147483646 w 22"/>
                <a:gd name="T1" fmla="*/ 2147483646 h 136"/>
                <a:gd name="T2" fmla="*/ 2147483646 w 22"/>
                <a:gd name="T3" fmla="*/ 2147483646 h 136"/>
                <a:gd name="T4" fmla="*/ 0 w 22"/>
                <a:gd name="T5" fmla="*/ 0 h 136"/>
                <a:gd name="T6" fmla="*/ 0 w 22"/>
                <a:gd name="T7" fmla="*/ 2147483646 h 136"/>
                <a:gd name="T8" fmla="*/ 2147483646 w 22"/>
                <a:gd name="T9" fmla="*/ 2147483646 h 136"/>
                <a:gd name="T10" fmla="*/ 2147483646 w 22"/>
                <a:gd name="T11" fmla="*/ 2147483646 h 1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047" name="Freeform 12">
              <a:extLst>
                <a:ext uri="{FF2B5EF4-FFF2-40B4-BE49-F238E27FC236}">
                  <a16:creationId xmlns:a16="http://schemas.microsoft.com/office/drawing/2014/main" id="{5B252A74-FC36-380E-DDDB-570E585FA8CD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>
                <a:gd name="T0" fmla="*/ 2147483646 w 140"/>
                <a:gd name="T1" fmla="*/ 2147483646 h 504"/>
                <a:gd name="T2" fmla="*/ 2147483646 w 140"/>
                <a:gd name="T3" fmla="*/ 2147483646 h 504"/>
                <a:gd name="T4" fmla="*/ 2147483646 w 140"/>
                <a:gd name="T5" fmla="*/ 2147483646 h 504"/>
                <a:gd name="T6" fmla="*/ 2147483646 w 140"/>
                <a:gd name="T7" fmla="*/ 2147483646 h 504"/>
                <a:gd name="T8" fmla="*/ 0 w 140"/>
                <a:gd name="T9" fmla="*/ 0 h 504"/>
                <a:gd name="T10" fmla="*/ 2147483646 w 140"/>
                <a:gd name="T11" fmla="*/ 2147483646 h 504"/>
                <a:gd name="T12" fmla="*/ 2147483646 w 140"/>
                <a:gd name="T13" fmla="*/ 2147483646 h 50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048" name="Freeform 13">
              <a:extLst>
                <a:ext uri="{FF2B5EF4-FFF2-40B4-BE49-F238E27FC236}">
                  <a16:creationId xmlns:a16="http://schemas.microsoft.com/office/drawing/2014/main" id="{3F828C90-3A06-5666-00F8-0DB8496AB20E}"/>
                </a:ext>
              </a:extLst>
            </p:cNvPr>
            <p:cNvSpPr>
              <a:spLocks/>
            </p:cNvSpPr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>
                <a:gd name="T0" fmla="*/ 2147483646 w 132"/>
                <a:gd name="T1" fmla="*/ 2147483646 h 308"/>
                <a:gd name="T2" fmla="*/ 0 w 132"/>
                <a:gd name="T3" fmla="*/ 0 h 308"/>
                <a:gd name="T4" fmla="*/ 0 w 132"/>
                <a:gd name="T5" fmla="*/ 2147483646 h 308"/>
                <a:gd name="T6" fmla="*/ 2147483646 w 132"/>
                <a:gd name="T7" fmla="*/ 2147483646 h 308"/>
                <a:gd name="T8" fmla="*/ 2147483646 w 132"/>
                <a:gd name="T9" fmla="*/ 2147483646 h 308"/>
                <a:gd name="T10" fmla="*/ 2147483646 w 132"/>
                <a:gd name="T11" fmla="*/ 2147483646 h 308"/>
                <a:gd name="T12" fmla="*/ 2147483646 w 132"/>
                <a:gd name="T13" fmla="*/ 2147483646 h 308"/>
                <a:gd name="T14" fmla="*/ 2147483646 w 132"/>
                <a:gd name="T15" fmla="*/ 2147483646 h 30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049" name="Freeform 14">
              <a:extLst>
                <a:ext uri="{FF2B5EF4-FFF2-40B4-BE49-F238E27FC236}">
                  <a16:creationId xmlns:a16="http://schemas.microsoft.com/office/drawing/2014/main" id="{DFD5C8EC-D16F-F2A0-3612-0BBE3AB8863B}"/>
                </a:ext>
              </a:extLst>
            </p:cNvPr>
            <p:cNvSpPr>
              <a:spLocks/>
            </p:cNvSpPr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>
                <a:gd name="T0" fmla="*/ 2147483646 w 37"/>
                <a:gd name="T1" fmla="*/ 2147483646 h 79"/>
                <a:gd name="T2" fmla="*/ 2147483646 w 37"/>
                <a:gd name="T3" fmla="*/ 2147483646 h 79"/>
                <a:gd name="T4" fmla="*/ 0 w 37"/>
                <a:gd name="T5" fmla="*/ 0 h 79"/>
                <a:gd name="T6" fmla="*/ 2147483646 w 37"/>
                <a:gd name="T7" fmla="*/ 2147483646 h 7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050" name="Freeform 15">
              <a:extLst>
                <a:ext uri="{FF2B5EF4-FFF2-40B4-BE49-F238E27FC236}">
                  <a16:creationId xmlns:a16="http://schemas.microsoft.com/office/drawing/2014/main" id="{ABDD350B-DBC1-18D5-BD63-227403A4DB3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>
                <a:gd name="T0" fmla="*/ 2147483646 w 178"/>
                <a:gd name="T1" fmla="*/ 2147483646 h 722"/>
                <a:gd name="T2" fmla="*/ 2147483646 w 178"/>
                <a:gd name="T3" fmla="*/ 2147483646 h 722"/>
                <a:gd name="T4" fmla="*/ 2147483646 w 178"/>
                <a:gd name="T5" fmla="*/ 2147483646 h 722"/>
                <a:gd name="T6" fmla="*/ 2147483646 w 178"/>
                <a:gd name="T7" fmla="*/ 2147483646 h 722"/>
                <a:gd name="T8" fmla="*/ 0 w 178"/>
                <a:gd name="T9" fmla="*/ 0 h 722"/>
                <a:gd name="T10" fmla="*/ 2147483646 w 178"/>
                <a:gd name="T11" fmla="*/ 2147483646 h 722"/>
                <a:gd name="T12" fmla="*/ 2147483646 w 178"/>
                <a:gd name="T13" fmla="*/ 2147483646 h 722"/>
                <a:gd name="T14" fmla="*/ 2147483646 w 178"/>
                <a:gd name="T15" fmla="*/ 2147483646 h 722"/>
                <a:gd name="T16" fmla="*/ 2147483646 w 178"/>
                <a:gd name="T17" fmla="*/ 2147483646 h 722"/>
                <a:gd name="T18" fmla="*/ 2147483646 w 178"/>
                <a:gd name="T19" fmla="*/ 2147483646 h 722"/>
                <a:gd name="T20" fmla="*/ 2147483646 w 178"/>
                <a:gd name="T21" fmla="*/ 2147483646 h 72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051" name="Freeform 16">
              <a:extLst>
                <a:ext uri="{FF2B5EF4-FFF2-40B4-BE49-F238E27FC236}">
                  <a16:creationId xmlns:a16="http://schemas.microsoft.com/office/drawing/2014/main" id="{F5B5E8CC-FD0D-06B8-B184-5C47A2EF69BA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>
                <a:gd name="T0" fmla="*/ 2147483646 w 23"/>
                <a:gd name="T1" fmla="*/ 2147483646 h 635"/>
                <a:gd name="T2" fmla="*/ 2147483646 w 23"/>
                <a:gd name="T3" fmla="*/ 2147483646 h 635"/>
                <a:gd name="T4" fmla="*/ 2147483646 w 23"/>
                <a:gd name="T5" fmla="*/ 2147483646 h 635"/>
                <a:gd name="T6" fmla="*/ 2147483646 w 23"/>
                <a:gd name="T7" fmla="*/ 2147483646 h 635"/>
                <a:gd name="T8" fmla="*/ 2147483646 w 23"/>
                <a:gd name="T9" fmla="*/ 2147483646 h 635"/>
                <a:gd name="T10" fmla="*/ 2147483646 w 23"/>
                <a:gd name="T11" fmla="*/ 2147483646 h 635"/>
                <a:gd name="T12" fmla="*/ 2147483646 w 23"/>
                <a:gd name="T13" fmla="*/ 0 h 635"/>
                <a:gd name="T14" fmla="*/ 2147483646 w 23"/>
                <a:gd name="T15" fmla="*/ 0 h 635"/>
                <a:gd name="T16" fmla="*/ 2147483646 w 23"/>
                <a:gd name="T17" fmla="*/ 2147483646 h 635"/>
                <a:gd name="T18" fmla="*/ 2147483646 w 23"/>
                <a:gd name="T19" fmla="*/ 2147483646 h 63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052" name="Freeform 17">
              <a:extLst>
                <a:ext uri="{FF2B5EF4-FFF2-40B4-BE49-F238E27FC236}">
                  <a16:creationId xmlns:a16="http://schemas.microsoft.com/office/drawing/2014/main" id="{FB9D4205-7A77-01CB-F944-C453EA22D7A4}"/>
                </a:ext>
              </a:extLst>
            </p:cNvPr>
            <p:cNvSpPr>
              <a:spLocks/>
            </p:cNvSpPr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>
                <a:gd name="T0" fmla="*/ 0 w 17"/>
                <a:gd name="T1" fmla="*/ 0 h 107"/>
                <a:gd name="T2" fmla="*/ 2147483646 w 17"/>
                <a:gd name="T3" fmla="*/ 2147483646 h 107"/>
                <a:gd name="T4" fmla="*/ 2147483646 w 17"/>
                <a:gd name="T5" fmla="*/ 2147483646 h 107"/>
                <a:gd name="T6" fmla="*/ 2147483646 w 17"/>
                <a:gd name="T7" fmla="*/ 2147483646 h 107"/>
                <a:gd name="T8" fmla="*/ 2147483646 w 17"/>
                <a:gd name="T9" fmla="*/ 2147483646 h 107"/>
                <a:gd name="T10" fmla="*/ 0 w 17"/>
                <a:gd name="T11" fmla="*/ 0 h 10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053" name="Freeform 18">
              <a:extLst>
                <a:ext uri="{FF2B5EF4-FFF2-40B4-BE49-F238E27FC236}">
                  <a16:creationId xmlns:a16="http://schemas.microsoft.com/office/drawing/2014/main" id="{FC688608-ED71-81F3-52C6-D9E4BDB2D8E2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>
                <a:gd name="T0" fmla="*/ 0 w 41"/>
                <a:gd name="T1" fmla="*/ 0 h 222"/>
                <a:gd name="T2" fmla="*/ 2147483646 w 41"/>
                <a:gd name="T3" fmla="*/ 2147483646 h 222"/>
                <a:gd name="T4" fmla="*/ 2147483646 w 41"/>
                <a:gd name="T5" fmla="*/ 2147483646 h 222"/>
                <a:gd name="T6" fmla="*/ 2147483646 w 41"/>
                <a:gd name="T7" fmla="*/ 2147483646 h 222"/>
                <a:gd name="T8" fmla="*/ 2147483646 w 41"/>
                <a:gd name="T9" fmla="*/ 2147483646 h 222"/>
                <a:gd name="T10" fmla="*/ 2147483646 w 41"/>
                <a:gd name="T11" fmla="*/ 2147483646 h 222"/>
                <a:gd name="T12" fmla="*/ 2147483646 w 41"/>
                <a:gd name="T13" fmla="*/ 2147483646 h 222"/>
                <a:gd name="T14" fmla="*/ 2147483646 w 41"/>
                <a:gd name="T15" fmla="*/ 2147483646 h 222"/>
                <a:gd name="T16" fmla="*/ 2147483646 w 41"/>
                <a:gd name="T17" fmla="*/ 2147483646 h 222"/>
                <a:gd name="T18" fmla="*/ 0 w 41"/>
                <a:gd name="T19" fmla="*/ 0 h 22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054" name="Freeform 19">
              <a:extLst>
                <a:ext uri="{FF2B5EF4-FFF2-40B4-BE49-F238E27FC236}">
                  <a16:creationId xmlns:a16="http://schemas.microsoft.com/office/drawing/2014/main" id="{D457A285-5FC4-873D-5ADB-8281A655F615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>
                <a:gd name="T0" fmla="*/ 2147483646 w 450"/>
                <a:gd name="T1" fmla="*/ 2147483646 h 878"/>
                <a:gd name="T2" fmla="*/ 2147483646 w 450"/>
                <a:gd name="T3" fmla="*/ 2147483646 h 878"/>
                <a:gd name="T4" fmla="*/ 2147483646 w 450"/>
                <a:gd name="T5" fmla="*/ 2147483646 h 878"/>
                <a:gd name="T6" fmla="*/ 2147483646 w 450"/>
                <a:gd name="T7" fmla="*/ 2147483646 h 878"/>
                <a:gd name="T8" fmla="*/ 2147483646 w 450"/>
                <a:gd name="T9" fmla="*/ 2147483646 h 878"/>
                <a:gd name="T10" fmla="*/ 2147483646 w 450"/>
                <a:gd name="T11" fmla="*/ 2147483646 h 878"/>
                <a:gd name="T12" fmla="*/ 2147483646 w 450"/>
                <a:gd name="T13" fmla="*/ 2147483646 h 878"/>
                <a:gd name="T14" fmla="*/ 2147483646 w 450"/>
                <a:gd name="T15" fmla="*/ 0 h 878"/>
                <a:gd name="T16" fmla="*/ 2147483646 w 450"/>
                <a:gd name="T17" fmla="*/ 2147483646 h 878"/>
                <a:gd name="T18" fmla="*/ 2147483646 w 450"/>
                <a:gd name="T19" fmla="*/ 2147483646 h 878"/>
                <a:gd name="T20" fmla="*/ 2147483646 w 450"/>
                <a:gd name="T21" fmla="*/ 2147483646 h 878"/>
                <a:gd name="T22" fmla="*/ 2147483646 w 450"/>
                <a:gd name="T23" fmla="*/ 2147483646 h 878"/>
                <a:gd name="T24" fmla="*/ 2147483646 w 450"/>
                <a:gd name="T25" fmla="*/ 2147483646 h 878"/>
                <a:gd name="T26" fmla="*/ 0 w 450"/>
                <a:gd name="T27" fmla="*/ 2147483646 h 878"/>
                <a:gd name="T28" fmla="*/ 0 w 450"/>
                <a:gd name="T29" fmla="*/ 2147483646 h 878"/>
                <a:gd name="T30" fmla="*/ 2147483646 w 450"/>
                <a:gd name="T31" fmla="*/ 2147483646 h 878"/>
                <a:gd name="T32" fmla="*/ 2147483646 w 450"/>
                <a:gd name="T33" fmla="*/ 2147483646 h 87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055" name="Freeform 20">
              <a:extLst>
                <a:ext uri="{FF2B5EF4-FFF2-40B4-BE49-F238E27FC236}">
                  <a16:creationId xmlns:a16="http://schemas.microsoft.com/office/drawing/2014/main" id="{3382329C-E547-D49F-1314-E25973CF92C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>
                <a:gd name="T0" fmla="*/ 0 w 35"/>
                <a:gd name="T1" fmla="*/ 0 h 73"/>
                <a:gd name="T2" fmla="*/ 2147483646 w 35"/>
                <a:gd name="T3" fmla="*/ 2147483646 h 73"/>
                <a:gd name="T4" fmla="*/ 2147483646 w 35"/>
                <a:gd name="T5" fmla="*/ 2147483646 h 73"/>
                <a:gd name="T6" fmla="*/ 0 w 35"/>
                <a:gd name="T7" fmla="*/ 0 h 7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056" name="Freeform 21">
              <a:extLst>
                <a:ext uri="{FF2B5EF4-FFF2-40B4-BE49-F238E27FC236}">
                  <a16:creationId xmlns:a16="http://schemas.microsoft.com/office/drawing/2014/main" id="{228E47C7-9156-33BC-3559-39777DE55937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>
                <a:gd name="T0" fmla="*/ 2147483646 w 8"/>
                <a:gd name="T1" fmla="*/ 2147483646 h 48"/>
                <a:gd name="T2" fmla="*/ 2147483646 w 8"/>
                <a:gd name="T3" fmla="*/ 2147483646 h 48"/>
                <a:gd name="T4" fmla="*/ 2147483646 w 8"/>
                <a:gd name="T5" fmla="*/ 2147483646 h 48"/>
                <a:gd name="T6" fmla="*/ 2147483646 w 8"/>
                <a:gd name="T7" fmla="*/ 0 h 48"/>
                <a:gd name="T8" fmla="*/ 0 w 8"/>
                <a:gd name="T9" fmla="*/ 2147483646 h 48"/>
                <a:gd name="T10" fmla="*/ 2147483646 w 8"/>
                <a:gd name="T11" fmla="*/ 2147483646 h 4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057" name="Freeform 22">
              <a:extLst>
                <a:ext uri="{FF2B5EF4-FFF2-40B4-BE49-F238E27FC236}">
                  <a16:creationId xmlns:a16="http://schemas.microsoft.com/office/drawing/2014/main" id="{4BAF768A-CAD4-23E0-7D01-8BD02BF4B2D4}"/>
                </a:ext>
              </a:extLst>
            </p:cNvPr>
            <p:cNvSpPr>
              <a:spLocks/>
            </p:cNvSpPr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>
                <a:gd name="T0" fmla="*/ 2147483646 w 52"/>
                <a:gd name="T1" fmla="*/ 2147483646 h 135"/>
                <a:gd name="T2" fmla="*/ 0 w 52"/>
                <a:gd name="T3" fmla="*/ 0 h 135"/>
                <a:gd name="T4" fmla="*/ 2147483646 w 52"/>
                <a:gd name="T5" fmla="*/ 2147483646 h 135"/>
                <a:gd name="T6" fmla="*/ 2147483646 w 52"/>
                <a:gd name="T7" fmla="*/ 2147483646 h 135"/>
                <a:gd name="T8" fmla="*/ 2147483646 w 52"/>
                <a:gd name="T9" fmla="*/ 2147483646 h 135"/>
                <a:gd name="T10" fmla="*/ 2147483646 w 52"/>
                <a:gd name="T11" fmla="*/ 2147483646 h 135"/>
                <a:gd name="T12" fmla="*/ 2147483646 w 52"/>
                <a:gd name="T13" fmla="*/ 2147483646 h 135"/>
                <a:gd name="T14" fmla="*/ 2147483646 w 52"/>
                <a:gd name="T15" fmla="*/ 2147483646 h 13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1027" name="Group 48">
            <a:extLst>
              <a:ext uri="{FF2B5EF4-FFF2-40B4-BE49-F238E27FC236}">
                <a16:creationId xmlns:a16="http://schemas.microsoft.com/office/drawing/2014/main" id="{D4263722-186A-57A5-3656-0A49D33DA9D6}"/>
              </a:ext>
            </a:extLst>
          </p:cNvPr>
          <p:cNvGrpSpPr>
            <a:grpSpLocks/>
          </p:cNvGrpSpPr>
          <p:nvPr/>
        </p:nvGrpSpPr>
        <p:grpSpPr bwMode="auto">
          <a:xfrm>
            <a:off x="20638" y="0"/>
            <a:ext cx="1952625" cy="6853238"/>
            <a:chOff x="6627813" y="196102"/>
            <a:chExt cx="1952625" cy="5677649"/>
          </a:xfrm>
        </p:grpSpPr>
        <p:sp>
          <p:nvSpPr>
            <p:cNvPr id="1034" name="Freeform 27">
              <a:extLst>
                <a:ext uri="{FF2B5EF4-FFF2-40B4-BE49-F238E27FC236}">
                  <a16:creationId xmlns:a16="http://schemas.microsoft.com/office/drawing/2014/main" id="{A896CEE3-CD7C-257D-F8F0-F77E0E34F14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27813" y="196102"/>
              <a:ext cx="409575" cy="3646488"/>
            </a:xfrm>
            <a:custGeom>
              <a:avLst/>
              <a:gdLst>
                <a:gd name="T0" fmla="*/ 2147483646 w 103"/>
                <a:gd name="T1" fmla="*/ 2147483646 h 920"/>
                <a:gd name="T2" fmla="*/ 2147483646 w 103"/>
                <a:gd name="T3" fmla="*/ 2147483646 h 920"/>
                <a:gd name="T4" fmla="*/ 2147483646 w 103"/>
                <a:gd name="T5" fmla="*/ 2147483646 h 920"/>
                <a:gd name="T6" fmla="*/ 2147483646 w 103"/>
                <a:gd name="T7" fmla="*/ 2147483646 h 920"/>
                <a:gd name="T8" fmla="*/ 2147483646 w 103"/>
                <a:gd name="T9" fmla="*/ 2147483646 h 920"/>
                <a:gd name="T10" fmla="*/ 2147483646 w 103"/>
                <a:gd name="T11" fmla="*/ 2147483646 h 920"/>
                <a:gd name="T12" fmla="*/ 2147483646 w 103"/>
                <a:gd name="T13" fmla="*/ 2147483646 h 920"/>
                <a:gd name="T14" fmla="*/ 2147483646 w 103"/>
                <a:gd name="T15" fmla="*/ 2147483646 h 920"/>
                <a:gd name="T16" fmla="*/ 2147483646 w 103"/>
                <a:gd name="T17" fmla="*/ 2147483646 h 920"/>
                <a:gd name="T18" fmla="*/ 2147483646 w 103"/>
                <a:gd name="T19" fmla="*/ 2147483646 h 920"/>
                <a:gd name="T20" fmla="*/ 2147483646 w 103"/>
                <a:gd name="T21" fmla="*/ 2147483646 h 920"/>
                <a:gd name="T22" fmla="*/ 2147483646 w 103"/>
                <a:gd name="T23" fmla="*/ 0 h 920"/>
                <a:gd name="T24" fmla="*/ 0 w 103"/>
                <a:gd name="T25" fmla="*/ 0 h 920"/>
                <a:gd name="T26" fmla="*/ 2147483646 w 103"/>
                <a:gd name="T27" fmla="*/ 2147483646 h 920"/>
                <a:gd name="T28" fmla="*/ 2147483646 w 103"/>
                <a:gd name="T29" fmla="*/ 2147483646 h 92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035" name="Freeform 28">
              <a:extLst>
                <a:ext uri="{FF2B5EF4-FFF2-40B4-BE49-F238E27FC236}">
                  <a16:creationId xmlns:a16="http://schemas.microsoft.com/office/drawing/2014/main" id="{D1D1983A-0489-935E-71B2-F3513B6F517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>
                <a:gd name="T0" fmla="*/ 2147483646 w 88"/>
                <a:gd name="T1" fmla="*/ 2147483646 h 330"/>
                <a:gd name="T2" fmla="*/ 2147483646 w 88"/>
                <a:gd name="T3" fmla="*/ 2147483646 h 330"/>
                <a:gd name="T4" fmla="*/ 2147483646 w 88"/>
                <a:gd name="T5" fmla="*/ 2147483646 h 330"/>
                <a:gd name="T6" fmla="*/ 2147483646 w 88"/>
                <a:gd name="T7" fmla="*/ 2147483646 h 330"/>
                <a:gd name="T8" fmla="*/ 2147483646 w 88"/>
                <a:gd name="T9" fmla="*/ 2147483646 h 330"/>
                <a:gd name="T10" fmla="*/ 0 w 88"/>
                <a:gd name="T11" fmla="*/ 0 h 330"/>
                <a:gd name="T12" fmla="*/ 2147483646 w 88"/>
                <a:gd name="T13" fmla="*/ 2147483646 h 330"/>
                <a:gd name="T14" fmla="*/ 2147483646 w 88"/>
                <a:gd name="T15" fmla="*/ 2147483646 h 33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036" name="Freeform 29">
              <a:extLst>
                <a:ext uri="{FF2B5EF4-FFF2-40B4-BE49-F238E27FC236}">
                  <a16:creationId xmlns:a16="http://schemas.microsoft.com/office/drawing/2014/main" id="{1E9CC5F5-BD65-20F0-E257-C79E6928833F}"/>
                </a:ext>
              </a:extLst>
            </p:cNvPr>
            <p:cNvSpPr>
              <a:spLocks/>
            </p:cNvSpPr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>
                <a:gd name="T0" fmla="*/ 2147483646 w 90"/>
                <a:gd name="T1" fmla="*/ 2147483646 h 207"/>
                <a:gd name="T2" fmla="*/ 0 w 90"/>
                <a:gd name="T3" fmla="*/ 0 h 207"/>
                <a:gd name="T4" fmla="*/ 2147483646 w 90"/>
                <a:gd name="T5" fmla="*/ 2147483646 h 207"/>
                <a:gd name="T6" fmla="*/ 2147483646 w 90"/>
                <a:gd name="T7" fmla="*/ 2147483646 h 207"/>
                <a:gd name="T8" fmla="*/ 2147483646 w 90"/>
                <a:gd name="T9" fmla="*/ 2147483646 h 207"/>
                <a:gd name="T10" fmla="*/ 2147483646 w 90"/>
                <a:gd name="T11" fmla="*/ 2147483646 h 207"/>
                <a:gd name="T12" fmla="*/ 2147483646 w 90"/>
                <a:gd name="T13" fmla="*/ 2147483646 h 207"/>
                <a:gd name="T14" fmla="*/ 2147483646 w 90"/>
                <a:gd name="T15" fmla="*/ 2147483646 h 20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037" name="Freeform 30">
              <a:extLst>
                <a:ext uri="{FF2B5EF4-FFF2-40B4-BE49-F238E27FC236}">
                  <a16:creationId xmlns:a16="http://schemas.microsoft.com/office/drawing/2014/main" id="{5A6A59B6-158C-94C6-C5D2-FEBF2C283DCF}"/>
                </a:ext>
              </a:extLst>
            </p:cNvPr>
            <p:cNvSpPr>
              <a:spLocks/>
            </p:cNvSpPr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>
                <a:gd name="T0" fmla="*/ 2147483646 w 115"/>
                <a:gd name="T1" fmla="*/ 2147483646 h 467"/>
                <a:gd name="T2" fmla="*/ 2147483646 w 115"/>
                <a:gd name="T3" fmla="*/ 2147483646 h 467"/>
                <a:gd name="T4" fmla="*/ 2147483646 w 115"/>
                <a:gd name="T5" fmla="*/ 2147483646 h 467"/>
                <a:gd name="T6" fmla="*/ 2147483646 w 115"/>
                <a:gd name="T7" fmla="*/ 2147483646 h 467"/>
                <a:gd name="T8" fmla="*/ 0 w 115"/>
                <a:gd name="T9" fmla="*/ 0 h 467"/>
                <a:gd name="T10" fmla="*/ 2147483646 w 115"/>
                <a:gd name="T11" fmla="*/ 2147483646 h 467"/>
                <a:gd name="T12" fmla="*/ 2147483646 w 115"/>
                <a:gd name="T13" fmla="*/ 2147483646 h 467"/>
                <a:gd name="T14" fmla="*/ 2147483646 w 115"/>
                <a:gd name="T15" fmla="*/ 2147483646 h 467"/>
                <a:gd name="T16" fmla="*/ 2147483646 w 115"/>
                <a:gd name="T17" fmla="*/ 2147483646 h 467"/>
                <a:gd name="T18" fmla="*/ 2147483646 w 115"/>
                <a:gd name="T19" fmla="*/ 2147483646 h 467"/>
                <a:gd name="T20" fmla="*/ 2147483646 w 115"/>
                <a:gd name="T21" fmla="*/ 2147483646 h 46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038" name="Freeform 31">
              <a:extLst>
                <a:ext uri="{FF2B5EF4-FFF2-40B4-BE49-F238E27FC236}">
                  <a16:creationId xmlns:a16="http://schemas.microsoft.com/office/drawing/2014/main" id="{0C096AC3-E1EC-22C8-6948-E66DE96B0DCB}"/>
                </a:ext>
              </a:extLst>
            </p:cNvPr>
            <p:cNvSpPr>
              <a:spLocks/>
            </p:cNvSpPr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>
                <a:gd name="T0" fmla="*/ 2147483646 w 36"/>
                <a:gd name="T1" fmla="*/ 2147483646 h 633"/>
                <a:gd name="T2" fmla="*/ 2147483646 w 36"/>
                <a:gd name="T3" fmla="*/ 2147483646 h 633"/>
                <a:gd name="T4" fmla="*/ 2147483646 w 36"/>
                <a:gd name="T5" fmla="*/ 2147483646 h 633"/>
                <a:gd name="T6" fmla="*/ 2147483646 w 36"/>
                <a:gd name="T7" fmla="*/ 2147483646 h 633"/>
                <a:gd name="T8" fmla="*/ 2147483646 w 36"/>
                <a:gd name="T9" fmla="*/ 2147483646 h 633"/>
                <a:gd name="T10" fmla="*/ 2147483646 w 36"/>
                <a:gd name="T11" fmla="*/ 0 h 633"/>
                <a:gd name="T12" fmla="*/ 2147483646 w 36"/>
                <a:gd name="T13" fmla="*/ 0 h 633"/>
                <a:gd name="T14" fmla="*/ 2147483646 w 36"/>
                <a:gd name="T15" fmla="*/ 2147483646 h 633"/>
                <a:gd name="T16" fmla="*/ 2147483646 w 36"/>
                <a:gd name="T17" fmla="*/ 2147483646 h 633"/>
                <a:gd name="T18" fmla="*/ 2147483646 w 36"/>
                <a:gd name="T19" fmla="*/ 2147483646 h 633"/>
                <a:gd name="T20" fmla="*/ 2147483646 w 36"/>
                <a:gd name="T21" fmla="*/ 2147483646 h 633"/>
                <a:gd name="T22" fmla="*/ 2147483646 w 36"/>
                <a:gd name="T23" fmla="*/ 2147483646 h 633"/>
                <a:gd name="T24" fmla="*/ 2147483646 w 36"/>
                <a:gd name="T25" fmla="*/ 2147483646 h 63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039" name="Freeform 32">
              <a:extLst>
                <a:ext uri="{FF2B5EF4-FFF2-40B4-BE49-F238E27FC236}">
                  <a16:creationId xmlns:a16="http://schemas.microsoft.com/office/drawing/2014/main" id="{CF22A6B1-EF8C-E384-58D2-73D34574B58A}"/>
                </a:ext>
              </a:extLst>
            </p:cNvPr>
            <p:cNvSpPr>
              <a:spLocks/>
            </p:cNvSpPr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>
                <a:gd name="T0" fmla="*/ 2147483646 w 28"/>
                <a:gd name="T1" fmla="*/ 2147483646 h 59"/>
                <a:gd name="T2" fmla="*/ 2147483646 w 28"/>
                <a:gd name="T3" fmla="*/ 2147483646 h 59"/>
                <a:gd name="T4" fmla="*/ 0 w 28"/>
                <a:gd name="T5" fmla="*/ 0 h 59"/>
                <a:gd name="T6" fmla="*/ 2147483646 w 28"/>
                <a:gd name="T7" fmla="*/ 2147483646 h 5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040" name="Freeform 33">
              <a:extLst>
                <a:ext uri="{FF2B5EF4-FFF2-40B4-BE49-F238E27FC236}">
                  <a16:creationId xmlns:a16="http://schemas.microsoft.com/office/drawing/2014/main" id="{D1FEC75A-1BAA-1B40-73E8-FD70DB8BB5D3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>
                <a:gd name="T0" fmla="*/ 2147483646 w 17"/>
                <a:gd name="T1" fmla="*/ 2147483646 h 107"/>
                <a:gd name="T2" fmla="*/ 2147483646 w 17"/>
                <a:gd name="T3" fmla="*/ 2147483646 h 107"/>
                <a:gd name="T4" fmla="*/ 2147483646 w 17"/>
                <a:gd name="T5" fmla="*/ 2147483646 h 107"/>
                <a:gd name="T6" fmla="*/ 2147483646 w 17"/>
                <a:gd name="T7" fmla="*/ 2147483646 h 107"/>
                <a:gd name="T8" fmla="*/ 0 w 17"/>
                <a:gd name="T9" fmla="*/ 0 h 107"/>
                <a:gd name="T10" fmla="*/ 0 w 17"/>
                <a:gd name="T11" fmla="*/ 2147483646 h 107"/>
                <a:gd name="T12" fmla="*/ 2147483646 w 17"/>
                <a:gd name="T13" fmla="*/ 2147483646 h 10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041" name="Freeform 34">
              <a:extLst>
                <a:ext uri="{FF2B5EF4-FFF2-40B4-BE49-F238E27FC236}">
                  <a16:creationId xmlns:a16="http://schemas.microsoft.com/office/drawing/2014/main" id="{AF6E3ED8-3A89-550A-9699-47D9C9BF5079}"/>
                </a:ext>
              </a:extLst>
            </p:cNvPr>
            <p:cNvSpPr>
              <a:spLocks/>
            </p:cNvSpPr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>
                <a:gd name="T0" fmla="*/ 2147483646 w 294"/>
                <a:gd name="T1" fmla="*/ 2147483646 h 568"/>
                <a:gd name="T2" fmla="*/ 2147483646 w 294"/>
                <a:gd name="T3" fmla="*/ 2147483646 h 568"/>
                <a:gd name="T4" fmla="*/ 2147483646 w 294"/>
                <a:gd name="T5" fmla="*/ 2147483646 h 568"/>
                <a:gd name="T6" fmla="*/ 2147483646 w 294"/>
                <a:gd name="T7" fmla="*/ 2147483646 h 568"/>
                <a:gd name="T8" fmla="*/ 2147483646 w 294"/>
                <a:gd name="T9" fmla="*/ 2147483646 h 568"/>
                <a:gd name="T10" fmla="*/ 2147483646 w 294"/>
                <a:gd name="T11" fmla="*/ 2147483646 h 568"/>
                <a:gd name="T12" fmla="*/ 2147483646 w 294"/>
                <a:gd name="T13" fmla="*/ 0 h 568"/>
                <a:gd name="T14" fmla="*/ 2147483646 w 294"/>
                <a:gd name="T15" fmla="*/ 0 h 568"/>
                <a:gd name="T16" fmla="*/ 2147483646 w 294"/>
                <a:gd name="T17" fmla="*/ 2147483646 h 568"/>
                <a:gd name="T18" fmla="*/ 2147483646 w 294"/>
                <a:gd name="T19" fmla="*/ 2147483646 h 568"/>
                <a:gd name="T20" fmla="*/ 2147483646 w 294"/>
                <a:gd name="T21" fmla="*/ 2147483646 h 568"/>
                <a:gd name="T22" fmla="*/ 2147483646 w 294"/>
                <a:gd name="T23" fmla="*/ 2147483646 h 568"/>
                <a:gd name="T24" fmla="*/ 2147483646 w 294"/>
                <a:gd name="T25" fmla="*/ 2147483646 h 568"/>
                <a:gd name="T26" fmla="*/ 0 w 294"/>
                <a:gd name="T27" fmla="*/ 2147483646 h 568"/>
                <a:gd name="T28" fmla="*/ 2147483646 w 294"/>
                <a:gd name="T29" fmla="*/ 2147483646 h 568"/>
                <a:gd name="T30" fmla="*/ 2147483646 w 294"/>
                <a:gd name="T31" fmla="*/ 2147483646 h 56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042" name="Freeform 35">
              <a:extLst>
                <a:ext uri="{FF2B5EF4-FFF2-40B4-BE49-F238E27FC236}">
                  <a16:creationId xmlns:a16="http://schemas.microsoft.com/office/drawing/2014/main" id="{F25FA601-B266-ED0C-4222-66D1744CA513}"/>
                </a:ext>
              </a:extLst>
            </p:cNvPr>
            <p:cNvSpPr>
              <a:spLocks/>
            </p:cNvSpPr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>
                <a:gd name="T0" fmla="*/ 0 w 25"/>
                <a:gd name="T1" fmla="*/ 0 h 53"/>
                <a:gd name="T2" fmla="*/ 2147483646 w 25"/>
                <a:gd name="T3" fmla="*/ 2147483646 h 53"/>
                <a:gd name="T4" fmla="*/ 2147483646 w 25"/>
                <a:gd name="T5" fmla="*/ 2147483646 h 53"/>
                <a:gd name="T6" fmla="*/ 0 w 25"/>
                <a:gd name="T7" fmla="*/ 0 h 5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043" name="Freeform 36">
              <a:extLst>
                <a:ext uri="{FF2B5EF4-FFF2-40B4-BE49-F238E27FC236}">
                  <a16:creationId xmlns:a16="http://schemas.microsoft.com/office/drawing/2014/main" id="{1A3A9EC7-295A-BB2C-6B79-9EBFD2F4A8E0}"/>
                </a:ext>
              </a:extLst>
            </p:cNvPr>
            <p:cNvSpPr>
              <a:spLocks/>
            </p:cNvSpPr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>
                <a:gd name="T0" fmla="*/ 0 w 29"/>
                <a:gd name="T1" fmla="*/ 0 h 141"/>
                <a:gd name="T2" fmla="*/ 2147483646 w 29"/>
                <a:gd name="T3" fmla="*/ 2147483646 h 141"/>
                <a:gd name="T4" fmla="*/ 2147483646 w 29"/>
                <a:gd name="T5" fmla="*/ 2147483646 h 141"/>
                <a:gd name="T6" fmla="*/ 2147483646 w 29"/>
                <a:gd name="T7" fmla="*/ 2147483646 h 141"/>
                <a:gd name="T8" fmla="*/ 2147483646 w 29"/>
                <a:gd name="T9" fmla="*/ 2147483646 h 141"/>
                <a:gd name="T10" fmla="*/ 2147483646 w 29"/>
                <a:gd name="T11" fmla="*/ 2147483646 h 141"/>
                <a:gd name="T12" fmla="*/ 2147483646 w 29"/>
                <a:gd name="T13" fmla="*/ 2147483646 h 141"/>
                <a:gd name="T14" fmla="*/ 0 w 29"/>
                <a:gd name="T15" fmla="*/ 0 h 14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044" name="Freeform 37">
              <a:extLst>
                <a:ext uri="{FF2B5EF4-FFF2-40B4-BE49-F238E27FC236}">
                  <a16:creationId xmlns:a16="http://schemas.microsoft.com/office/drawing/2014/main" id="{1337FD2B-27C1-3426-3986-337865B5B1FF}"/>
                </a:ext>
              </a:extLst>
            </p:cNvPr>
            <p:cNvSpPr>
              <a:spLocks/>
            </p:cNvSpPr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>
                <a:gd name="T0" fmla="*/ 0 w 8"/>
                <a:gd name="T1" fmla="*/ 2147483646 h 48"/>
                <a:gd name="T2" fmla="*/ 2147483646 w 8"/>
                <a:gd name="T3" fmla="*/ 2147483646 h 48"/>
                <a:gd name="T4" fmla="*/ 2147483646 w 8"/>
                <a:gd name="T5" fmla="*/ 2147483646 h 48"/>
                <a:gd name="T6" fmla="*/ 2147483646 w 8"/>
                <a:gd name="T7" fmla="*/ 2147483646 h 48"/>
                <a:gd name="T8" fmla="*/ 0 w 8"/>
                <a:gd name="T9" fmla="*/ 0 h 48"/>
                <a:gd name="T10" fmla="*/ 0 w 8"/>
                <a:gd name="T11" fmla="*/ 2147483646 h 48"/>
                <a:gd name="T12" fmla="*/ 0 w 8"/>
                <a:gd name="T13" fmla="*/ 2147483646 h 4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045" name="Freeform 38">
              <a:extLst>
                <a:ext uri="{FF2B5EF4-FFF2-40B4-BE49-F238E27FC236}">
                  <a16:creationId xmlns:a16="http://schemas.microsoft.com/office/drawing/2014/main" id="{6C8BFD27-4469-C780-E2F5-2D8D2B7EA38D}"/>
                </a:ext>
              </a:extLst>
            </p:cNvPr>
            <p:cNvSpPr>
              <a:spLocks/>
            </p:cNvSpPr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>
                <a:gd name="T0" fmla="*/ 2147483646 w 44"/>
                <a:gd name="T1" fmla="*/ 2147483646 h 111"/>
                <a:gd name="T2" fmla="*/ 0 w 44"/>
                <a:gd name="T3" fmla="*/ 0 h 111"/>
                <a:gd name="T4" fmla="*/ 2147483646 w 44"/>
                <a:gd name="T5" fmla="*/ 2147483646 h 111"/>
                <a:gd name="T6" fmla="*/ 2147483646 w 44"/>
                <a:gd name="T7" fmla="*/ 2147483646 h 111"/>
                <a:gd name="T8" fmla="*/ 2147483646 w 44"/>
                <a:gd name="T9" fmla="*/ 2147483646 h 111"/>
                <a:gd name="T10" fmla="*/ 2147483646 w 44"/>
                <a:gd name="T11" fmla="*/ 2147483646 h 111"/>
                <a:gd name="T12" fmla="*/ 2147483646 w 44"/>
                <a:gd name="T13" fmla="*/ 2147483646 h 111"/>
                <a:gd name="T14" fmla="*/ 2147483646 w 44"/>
                <a:gd name="T15" fmla="*/ 2147483646 h 11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62" name="Rectangle 61">
            <a:extLst>
              <a:ext uri="{FF2B5EF4-FFF2-40B4-BE49-F238E27FC236}">
                <a16:creationId xmlns:a16="http://schemas.microsoft.com/office/drawing/2014/main" id="{D056BF30-5AF5-865A-BD47-753C22BD9131}"/>
              </a:ext>
            </a:extLst>
          </p:cNvPr>
          <p:cNvSpPr/>
          <p:nvPr/>
        </p:nvSpPr>
        <p:spPr>
          <a:xfrm>
            <a:off x="0" y="0"/>
            <a:ext cx="182563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29" name="Title Placeholder 1">
            <a:extLst>
              <a:ext uri="{FF2B5EF4-FFF2-40B4-BE49-F238E27FC236}">
                <a16:creationId xmlns:a16="http://schemas.microsoft.com/office/drawing/2014/main" id="{E9BEFDBC-50E7-F417-9D9E-94A3EA8A9A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944688" y="623888"/>
            <a:ext cx="6589712" cy="1281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30" name="Text Placeholder 2">
            <a:extLst>
              <a:ext uri="{FF2B5EF4-FFF2-40B4-BE49-F238E27FC236}">
                <a16:creationId xmlns:a16="http://schemas.microsoft.com/office/drawing/2014/main" id="{8C7E889E-2057-CF52-48E4-EB86AA2663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943100" y="2133600"/>
            <a:ext cx="65913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773B7-6F86-64B6-DB1D-AAE8CBE825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772400" y="6135688"/>
            <a:ext cx="766763" cy="3698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DCD6A053-38B9-4852-9972-AF97D75AF7D3}" type="datetime1">
              <a:rPr lang="en-US" smtClean="0"/>
              <a:t>5/23/2025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81BDD4-E593-C580-5A67-D7A4766D7C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43100" y="6135688"/>
            <a:ext cx="57165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C0B3F7-510E-5CDF-2105-A5A6FE116B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11175" y="787400"/>
            <a:ext cx="585788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2000">
                <a:solidFill>
                  <a:srgbClr val="FEFFFF"/>
                </a:solidFill>
              </a:defRPr>
            </a:lvl1pPr>
          </a:lstStyle>
          <a:p>
            <a:pPr>
              <a:defRPr/>
            </a:pPr>
            <a:fld id="{2593F1B1-F488-4B5A-BBE4-E8227C87EB3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32" r:id="rId1"/>
    <p:sldLayoutId id="2147484133" r:id="rId2"/>
    <p:sldLayoutId id="2147484134" r:id="rId3"/>
    <p:sldLayoutId id="2147484135" r:id="rId4"/>
    <p:sldLayoutId id="2147484136" r:id="rId5"/>
    <p:sldLayoutId id="2147484137" r:id="rId6"/>
    <p:sldLayoutId id="2147484138" r:id="rId7"/>
    <p:sldLayoutId id="2147484139" r:id="rId8"/>
    <p:sldLayoutId id="2147484140" r:id="rId9"/>
    <p:sldLayoutId id="2147484141" r:id="rId10"/>
    <p:sldLayoutId id="2147484142" r:id="rId11"/>
    <p:sldLayoutId id="2147484143" r:id="rId12"/>
    <p:sldLayoutId id="2147484144" r:id="rId13"/>
    <p:sldLayoutId id="2147484145" r:id="rId14"/>
    <p:sldLayoutId id="2147484146" r:id="rId15"/>
    <p:sldLayoutId id="2147484147" r:id="rId16"/>
  </p:sldLayoutIdLst>
  <p:hf sldNum="0" hdr="0" ftr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600" kern="1200">
          <a:solidFill>
            <a:srgbClr val="1581AA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rgbClr val="1581AA"/>
          </a:solidFill>
          <a:latin typeface="Century Gothic" panose="020B0502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rgbClr val="1581AA"/>
          </a:solidFill>
          <a:latin typeface="Century Gothic" panose="020B0502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rgbClr val="1581AA"/>
          </a:solidFill>
          <a:latin typeface="Century Gothic" panose="020B0502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rgbClr val="1581AA"/>
          </a:solidFill>
          <a:latin typeface="Century Gothic" panose="020B0502020202020204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Font typeface="Wingdings 3" panose="05040102010807070707" pitchFamily="18" charset="2"/>
        <a:buChar char=""/>
        <a:defRPr kern="1200">
          <a:solidFill>
            <a:srgbClr val="40404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Font typeface="Wingdings 3" panose="05040102010807070707" pitchFamily="18" charset="2"/>
        <a:buChar char=""/>
        <a:defRPr sz="1600" kern="1200">
          <a:solidFill>
            <a:srgbClr val="40404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Font typeface="Wingdings 3" panose="05040102010807070707" pitchFamily="18" charset="2"/>
        <a:buChar char=""/>
        <a:defRPr sz="1400" kern="1200">
          <a:solidFill>
            <a:srgbClr val="40404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Font typeface="Wingdings 3" panose="05040102010807070707" pitchFamily="18" charset="2"/>
        <a:buChar char=""/>
        <a:defRPr sz="1200" kern="1200">
          <a:solidFill>
            <a:srgbClr val="40404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Font typeface="Wingdings 3" panose="05040102010807070707" pitchFamily="18" charset="2"/>
        <a:buChar char=""/>
        <a:defRPr sz="1200" kern="1200">
          <a:solidFill>
            <a:srgbClr val="404040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#_bookmark24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lgaronline.com/edcollchap/edcoll/9781788972819/9781788972819.00017.x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>
            <a:extLst>
              <a:ext uri="{FF2B5EF4-FFF2-40B4-BE49-F238E27FC236}">
                <a16:creationId xmlns:a16="http://schemas.microsoft.com/office/drawing/2014/main" id="{FB7CE288-EA75-441B-E409-4945509D800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742380" y="3326613"/>
            <a:ext cx="7772400" cy="1550987"/>
          </a:xfrm>
        </p:spPr>
        <p:txBody>
          <a:bodyPr/>
          <a:lstStyle/>
          <a:p>
            <a:pPr marL="596265" marR="306705" algn="ctr">
              <a:spcBef>
                <a:spcPts val="480"/>
              </a:spcBef>
              <a:buNone/>
            </a:pPr>
            <a:r>
              <a:rPr lang="en-US" sz="2400" b="1" dirty="0">
                <a:solidFill>
                  <a:srgbClr val="00AEE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Transforming Legal Documents:</a:t>
            </a:r>
            <a:r>
              <a:rPr lang="en-US" sz="2400" b="1" spc="200" dirty="0">
                <a:solidFill>
                  <a:srgbClr val="00AEE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400" b="1" dirty="0">
                <a:solidFill>
                  <a:srgbClr val="00AEE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Fine-tuned Neural Summarization for Legal Text Processing</a:t>
            </a:r>
            <a:endParaRPr lang="en-IN" sz="2400" b="1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594995" marR="325120" algn="ctr">
              <a:spcBef>
                <a:spcPts val="635"/>
              </a:spcBef>
            </a:pP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20483" name="TextBox 1">
            <a:extLst>
              <a:ext uri="{FF2B5EF4-FFF2-40B4-BE49-F238E27FC236}">
                <a16:creationId xmlns:a16="http://schemas.microsoft.com/office/drawing/2014/main" id="{A07715AA-F5D1-2795-412F-DA95D6CE1F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4114800"/>
            <a:ext cx="3962400" cy="1785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IN" altLang="en-US" sz="1600" b="1" dirty="0">
                <a:solidFill>
                  <a:srgbClr val="FF0000"/>
                </a:solidFill>
                <a:latin typeface="Arial" panose="020B0604020202020204" pitchFamily="34" charset="0"/>
              </a:rPr>
              <a:t>Presented By: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IN" altLang="en-US" sz="1600" b="1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algn="just" eaLnBrk="1" hangingPunct="1">
              <a:spcBef>
                <a:spcPct val="0"/>
              </a:spcBef>
              <a:buClrTx/>
              <a:buNone/>
            </a:pPr>
            <a:r>
              <a:rPr lang="en-US" sz="15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Ajeeb Sagar		 </a:t>
            </a:r>
            <a:r>
              <a:rPr lang="en-US" sz="1500" b="1" spc="-1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ENG22AM0071</a:t>
            </a:r>
            <a:r>
              <a:rPr lang="en-US" sz="1500" b="1" spc="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</a:p>
          <a:p>
            <a:pPr algn="just" eaLnBrk="1" hangingPunct="1">
              <a:spcBef>
                <a:spcPct val="0"/>
              </a:spcBef>
              <a:buClrTx/>
              <a:buNone/>
            </a:pPr>
            <a:r>
              <a:rPr lang="en-US" sz="15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Akshat Agarwal	           </a:t>
            </a:r>
            <a:r>
              <a:rPr lang="en-US" sz="1500" b="1" spc="-1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ENG22AM0072 </a:t>
            </a:r>
          </a:p>
          <a:p>
            <a:pPr algn="just" eaLnBrk="1" hangingPunct="1">
              <a:spcBef>
                <a:spcPct val="0"/>
              </a:spcBef>
              <a:buClrTx/>
              <a:buNone/>
            </a:pPr>
            <a:r>
              <a:rPr lang="en-US" sz="15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Chethan k Murthy 	 ENG22AM0009</a:t>
            </a:r>
            <a:r>
              <a:rPr lang="en-US" sz="1500" b="1" spc="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algn="just" eaLnBrk="1" hangingPunct="1">
              <a:spcBef>
                <a:spcPct val="0"/>
              </a:spcBef>
              <a:buClrTx/>
              <a:buNone/>
            </a:pPr>
            <a:r>
              <a:rPr lang="en-US" sz="15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Mohammad </a:t>
            </a:r>
            <a:r>
              <a:rPr lang="en-US" sz="1500" b="1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Hunais</a:t>
            </a:r>
            <a:r>
              <a:rPr lang="en-US" sz="15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 </a:t>
            </a:r>
            <a:r>
              <a:rPr lang="en-US" sz="1500" b="1" spc="-1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ENG21AM0073 </a:t>
            </a:r>
            <a:endParaRPr lang="en-IN" altLang="en-US" sz="15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ClrTx/>
              <a:buFontTx/>
              <a:buNone/>
            </a:pPr>
            <a:endParaRPr lang="en-IN" altLang="en-US" b="1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0484" name="TextBox 5">
            <a:extLst>
              <a:ext uri="{FF2B5EF4-FFF2-40B4-BE49-F238E27FC236}">
                <a16:creationId xmlns:a16="http://schemas.microsoft.com/office/drawing/2014/main" id="{0BEDACBD-9337-1359-9B7E-656E74D3E7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250" y="5814895"/>
            <a:ext cx="5905500" cy="6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IN" altLang="en-US" sz="2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Under the Supervision 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IN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Prof. Pradeep Kumar k</a:t>
            </a:r>
            <a:endParaRPr lang="en-IN" altLang="en-US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485" name="TextBox 1">
            <a:extLst>
              <a:ext uri="{FF2B5EF4-FFF2-40B4-BE49-F238E27FC236}">
                <a16:creationId xmlns:a16="http://schemas.microsoft.com/office/drawing/2014/main" id="{CDA963DA-1AB6-B5BC-445E-E25FBC216D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96850"/>
            <a:ext cx="8950325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2800" b="1" dirty="0">
                <a:solidFill>
                  <a:schemeClr val="accent1"/>
                </a:solidFill>
                <a:latin typeface="Bookman Old Style" panose="02050604050505020204" pitchFamily="18" charset="0"/>
              </a:rPr>
              <a:t>  Dayananda Sagar University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2400" b="1" dirty="0">
                <a:solidFill>
                  <a:srgbClr val="0070C0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School of Engineering 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1100" b="1" dirty="0">
                <a:solidFill>
                  <a:schemeClr val="tx1"/>
                </a:solidFill>
                <a:latin typeface="Bookman Old Style" panose="02050604050505020204" pitchFamily="18" charset="0"/>
                <a:cs typeface="Arial" panose="020B0604020202020204" pitchFamily="34" charset="0"/>
              </a:rPr>
              <a:t>Devarakaggalahalli, Harohalli Kanakapura Road, Ramanagara, Karnataka 562112</a:t>
            </a:r>
            <a:endParaRPr lang="en-IN" altLang="en-US" sz="1100" b="1" dirty="0">
              <a:solidFill>
                <a:schemeClr val="tx1"/>
              </a:solidFill>
              <a:latin typeface="Bookman Old Style" panose="02050604050505020204" pitchFamily="18" charset="0"/>
              <a:cs typeface="Arial" panose="020B0604020202020204" pitchFamily="34" charset="0"/>
            </a:endParaRPr>
          </a:p>
        </p:txBody>
      </p:sp>
      <p:pic>
        <p:nvPicPr>
          <p:cNvPr id="20486" name="Picture 2">
            <a:extLst>
              <a:ext uri="{FF2B5EF4-FFF2-40B4-BE49-F238E27FC236}">
                <a16:creationId xmlns:a16="http://schemas.microsoft.com/office/drawing/2014/main" id="{09669DC2-4886-3AE8-E61A-683C815F1A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25" t="23734" r="11111" b="24168"/>
          <a:stretch>
            <a:fillRect/>
          </a:stretch>
        </p:blipFill>
        <p:spPr bwMode="auto">
          <a:xfrm>
            <a:off x="228600" y="379413"/>
            <a:ext cx="19812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7" name="Picture 3">
            <a:extLst>
              <a:ext uri="{FF2B5EF4-FFF2-40B4-BE49-F238E27FC236}">
                <a16:creationId xmlns:a16="http://schemas.microsoft.com/office/drawing/2014/main" id="{4CC65DCF-8719-B193-ACEE-5F5CEDBE69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0825" y="268288"/>
            <a:ext cx="742950" cy="757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8" name="TextBox 5">
            <a:extLst>
              <a:ext uri="{FF2B5EF4-FFF2-40B4-BE49-F238E27FC236}">
                <a16:creationId xmlns:a16="http://schemas.microsoft.com/office/drawing/2014/main" id="{F35601C0-9D4D-1EFA-D07B-20075C298A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1273175"/>
            <a:ext cx="70231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algn="ctr" defTabSz="914400">
              <a:spcBef>
                <a:spcPct val="0"/>
              </a:spcBef>
              <a:buClrTx/>
              <a:buFontTx/>
              <a:buNone/>
            </a:pPr>
            <a:r>
              <a:rPr lang="en-US" altLang="en-US" b="1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Department of Computer Science &amp; Engineering</a:t>
            </a:r>
          </a:p>
          <a:p>
            <a:pPr algn="ctr" defTabSz="914400">
              <a:spcBef>
                <a:spcPct val="0"/>
              </a:spcBef>
              <a:buClrTx/>
              <a:buFontTx/>
              <a:buNone/>
            </a:pPr>
            <a:r>
              <a:rPr lang="en-US" altLang="en-US" b="1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(Artificial Intelligence &amp; Machine Learning)</a:t>
            </a:r>
          </a:p>
        </p:txBody>
      </p:sp>
      <p:sp>
        <p:nvSpPr>
          <p:cNvPr id="20489" name="TextBox 7">
            <a:extLst>
              <a:ext uri="{FF2B5EF4-FFF2-40B4-BE49-F238E27FC236}">
                <a16:creationId xmlns:a16="http://schemas.microsoft.com/office/drawing/2014/main" id="{911645D3-91AC-6F6A-2D13-321A00427A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7993" y="1942895"/>
            <a:ext cx="755649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2800" b="1" dirty="0">
                <a:solidFill>
                  <a:schemeClr val="tx1"/>
                </a:solidFill>
                <a:latin typeface="Bookman Old Style" panose="02050604050505020204" pitchFamily="18" charset="0"/>
              </a:rPr>
              <a:t>Natural Language Models</a:t>
            </a:r>
            <a:endParaRPr lang="en-US" altLang="en-US" sz="2800" dirty="0">
              <a:solidFill>
                <a:schemeClr val="tx1"/>
              </a:solidFill>
            </a:endParaRPr>
          </a:p>
        </p:txBody>
      </p:sp>
      <p:sp>
        <p:nvSpPr>
          <p:cNvPr id="20490" name="TextBox 10">
            <a:extLst>
              <a:ext uri="{FF2B5EF4-FFF2-40B4-BE49-F238E27FC236}">
                <a16:creationId xmlns:a16="http://schemas.microsoft.com/office/drawing/2014/main" id="{3630E9EE-7679-4212-7E1E-249FFFEE04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7725" y="2514600"/>
            <a:ext cx="4679950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IN" altLang="en-US" b="1" dirty="0">
                <a:solidFill>
                  <a:schemeClr val="tx1"/>
                </a:solidFill>
                <a:latin typeface="Bookman Old Style" panose="02050604050505020204" pitchFamily="18" charset="0"/>
              </a:rPr>
              <a:t>SEMESTER – VI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IN" altLang="en-US" b="1" dirty="0">
                <a:solidFill>
                  <a:schemeClr val="tx1"/>
                </a:solidFill>
                <a:latin typeface="Bookman Old Style" panose="02050604050505020204" pitchFamily="18" charset="0"/>
              </a:rPr>
              <a:t>Course Code: </a:t>
            </a:r>
            <a:r>
              <a:rPr lang="en-US" altLang="en-US" b="1" dirty="0">
                <a:solidFill>
                  <a:srgbClr val="00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22AM3610</a:t>
            </a:r>
            <a:endParaRPr lang="en-IN" altLang="en-US" b="1" dirty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pPr algn="ctr">
              <a:spcBef>
                <a:spcPct val="0"/>
              </a:spcBef>
              <a:buClrTx/>
              <a:buFontTx/>
              <a:buNone/>
            </a:pPr>
            <a:endParaRPr lang="en-IN" altLang="en-US" b="1" dirty="0">
              <a:solidFill>
                <a:srgbClr val="FF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689CAE-D25B-480A-99F5-2B6732148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40C0CDC-874A-4339-A219-2555020161F8}" type="datetime1">
              <a:rPr lang="en-US" smtClean="0"/>
              <a:t>5/23/2025</a:t>
            </a:fld>
            <a:endParaRPr lang="en-US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3EAF3-460B-8C53-36CD-14775BBBF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352425"/>
            <a:ext cx="7010400" cy="790575"/>
          </a:xfrm>
        </p:spPr>
        <p:txBody>
          <a:bodyPr/>
          <a:lstStyle/>
          <a:p>
            <a:r>
              <a:rPr lang="en-IN" b="1" dirty="0"/>
              <a:t>Results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50C75-90E7-61F7-76D2-41DF725366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5401" y="1139952"/>
            <a:ext cx="7146474" cy="4879848"/>
          </a:xfrm>
        </p:spPr>
        <p:txBody>
          <a:bodyPr/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</a:t>
            </a:r>
            <a:r>
              <a:rPr lang="en-US" sz="1800" spc="-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confusion</a:t>
            </a:r>
            <a:r>
              <a:rPr lang="en-US" sz="1800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matrix</a:t>
            </a:r>
            <a:r>
              <a:rPr lang="en-US" sz="1800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reveals</a:t>
            </a:r>
            <a:r>
              <a:rPr lang="en-US" sz="1800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“Fig.</a:t>
            </a:r>
            <a:r>
              <a:rPr lang="en-US" sz="1800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u="none" strike="noStrike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hlinkClick r:id="rId2" action="ppaction://hlinkfile"/>
              </a:rPr>
              <a:t>1”</a:t>
            </a:r>
            <a:r>
              <a:rPr lang="en-US" sz="1800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that</a:t>
            </a:r>
            <a:r>
              <a:rPr lang="en-US" sz="1800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</a:t>
            </a:r>
            <a:r>
              <a:rPr lang="en-US" sz="1800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model</a:t>
            </a:r>
            <a:r>
              <a:rPr lang="en-US" sz="1800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performs</a:t>
            </a:r>
            <a:r>
              <a:rPr lang="en-US" sz="1800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well</a:t>
            </a:r>
            <a:r>
              <a:rPr lang="en-US" sz="1800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across</a:t>
            </a:r>
            <a:r>
              <a:rPr lang="en-US" sz="1800" spc="-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all</a:t>
            </a:r>
            <a:r>
              <a:rPr lang="en-US" sz="1800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categories—Legal Terms, Context Preservation, and References—with high true positive values and minimal mis- classifications.</a:t>
            </a:r>
            <a:r>
              <a:rPr lang="en-US" sz="1800" spc="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 majority of predictions fall along the diagonal of the matrix, indicating that the model accurately distinguishes between different aspects of legal text summarization.</a:t>
            </a:r>
            <a:r>
              <a:rPr lang="en-US" sz="1800" spc="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For instance, out of 450 instances labeled as ”Legal Terms,” the model 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56817-D12D-B02B-5A54-93DA8B778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4B2ACA7-C661-46BB-8CDE-214CCCAB9464}" type="datetime1">
              <a:rPr lang="en-US" smtClean="0"/>
              <a:t>5/23/2025</a:t>
            </a:fld>
            <a:endParaRPr lang="en-US" altLang="en-US"/>
          </a:p>
        </p:txBody>
      </p:sp>
      <p:pic>
        <p:nvPicPr>
          <p:cNvPr id="7" name="Image 145">
            <a:extLst>
              <a:ext uri="{FF2B5EF4-FFF2-40B4-BE49-F238E27FC236}">
                <a16:creationId xmlns:a16="http://schemas.microsoft.com/office/drawing/2014/main" id="{2506426B-D334-6672-7F01-1327E0F60C0A}"/>
              </a:ext>
            </a:extLst>
          </p:cNvPr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352800" y="3581400"/>
            <a:ext cx="2895600" cy="2211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1495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FC042-66DE-8AB8-9587-31DE40EE7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999" y="152400"/>
            <a:ext cx="7010401" cy="914400"/>
          </a:xfrm>
        </p:spPr>
        <p:txBody>
          <a:bodyPr/>
          <a:lstStyle/>
          <a:p>
            <a:r>
              <a:rPr lang="en-IN" b="1" dirty="0"/>
              <a:t>Results</a:t>
            </a:r>
            <a:br>
              <a:rPr lang="en-IN" dirty="0"/>
            </a:b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A7E07C-64AC-71C4-3DA1-C0D2656F9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2B8C210-31E8-4DC3-8783-F127581B1CFA}" type="datetime1">
              <a:rPr lang="en-US" smtClean="0"/>
              <a:t>5/23/2025</a:t>
            </a:fld>
            <a:endParaRPr lang="en-US" altLang="en-US"/>
          </a:p>
        </p:txBody>
      </p:sp>
      <p:sp>
        <p:nvSpPr>
          <p:cNvPr id="42" name="Rectangle 35">
            <a:extLst>
              <a:ext uri="{FF2B5EF4-FFF2-40B4-BE49-F238E27FC236}">
                <a16:creationId xmlns:a16="http://schemas.microsoft.com/office/drawing/2014/main" id="{7CB39A7E-74CE-E86E-643E-99CDCFC4FB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125" y="539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246B2D8-939C-015C-B588-A47B179895C4}"/>
              </a:ext>
            </a:extLst>
          </p:cNvPr>
          <p:cNvSpPr txBox="1"/>
          <p:nvPr/>
        </p:nvSpPr>
        <p:spPr>
          <a:xfrm>
            <a:off x="1066800" y="1337101"/>
            <a:ext cx="75438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The training and validation accuracy curves show a steady improvement over the epochs,         suggesting effective learning. Similarly, the loss values decrease consistently, which indicates good convergence of the model.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IN" dirty="0"/>
          </a:p>
        </p:txBody>
      </p:sp>
      <p:pic>
        <p:nvPicPr>
          <p:cNvPr id="46" name="Image 168">
            <a:extLst>
              <a:ext uri="{FF2B5EF4-FFF2-40B4-BE49-F238E27FC236}">
                <a16:creationId xmlns:a16="http://schemas.microsoft.com/office/drawing/2014/main" id="{527373AB-5B3A-338F-7205-31C8168B92D4}"/>
              </a:ext>
            </a:extLst>
          </p:cNvPr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91410" y="3276600"/>
            <a:ext cx="4361180" cy="1737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5023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D4B1A9-7A3C-EBF2-212E-382FD61EFB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914B6-5903-2B16-8A3E-1E4E6BE21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352425"/>
            <a:ext cx="7010400" cy="790575"/>
          </a:xfrm>
        </p:spPr>
        <p:txBody>
          <a:bodyPr/>
          <a:lstStyle/>
          <a:p>
            <a:r>
              <a:rPr lang="en-IN" b="1" dirty="0"/>
              <a:t>Sample Output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2EEFB3-4492-6DA3-80A4-393D4E52A3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5401" y="1139952"/>
            <a:ext cx="7146474" cy="4879848"/>
          </a:xfrm>
        </p:spPr>
        <p:txBody>
          <a:bodyPr/>
          <a:lstStyle/>
          <a:p>
            <a:pPr marL="241935" indent="148590" algn="just">
              <a:lnSpc>
                <a:spcPct val="147000"/>
              </a:lnSpc>
              <a:spcBef>
                <a:spcPts val="650"/>
              </a:spcBef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Summarization of the background of the SUPREME COURT JUDGMENT Output As Show</a:t>
            </a:r>
            <a:r>
              <a:rPr lang="en-US" sz="1800" spc="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that in “Fig.</a:t>
            </a:r>
            <a:r>
              <a:rPr lang="en-US" sz="1800" spc="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8 ,9,10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”</a:t>
            </a:r>
            <a:r>
              <a:rPr lang="en-US" sz="1800" spc="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</a:p>
          <a:p>
            <a:pPr marL="241935" indent="0" algn="just">
              <a:lnSpc>
                <a:spcPct val="147000"/>
              </a:lnSpc>
              <a:spcBef>
                <a:spcPts val="650"/>
              </a:spcBef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(AYODHYA</a:t>
            </a:r>
            <a:r>
              <a:rPr lang="en-US" sz="1800" spc="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VERDICT-</a:t>
            </a:r>
            <a:r>
              <a:rPr lang="en-US" sz="1800" spc="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RAM</a:t>
            </a:r>
            <a:r>
              <a:rPr lang="en-US" sz="1800" spc="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MANDIR)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E6EF1-0142-F389-91B1-2C74F5ACC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4B2ACA7-C661-46BB-8CDE-214CCCAB9464}" type="datetime1">
              <a:rPr lang="en-US" smtClean="0"/>
              <a:t>5/23/2025</a:t>
            </a:fld>
            <a:endParaRPr lang="en-US" altLang="en-US"/>
          </a:p>
        </p:txBody>
      </p:sp>
      <p:pic>
        <p:nvPicPr>
          <p:cNvPr id="6" name="Image 169">
            <a:extLst>
              <a:ext uri="{FF2B5EF4-FFF2-40B4-BE49-F238E27FC236}">
                <a16:creationId xmlns:a16="http://schemas.microsoft.com/office/drawing/2014/main" id="{FC283891-22C8-F4FE-7D0D-26B279C63E56}"/>
              </a:ext>
            </a:extLst>
          </p:cNvPr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90600" y="2721038"/>
            <a:ext cx="3581400" cy="1905000"/>
          </a:xfrm>
          <a:prstGeom prst="rect">
            <a:avLst/>
          </a:prstGeom>
        </p:spPr>
      </p:pic>
      <p:pic>
        <p:nvPicPr>
          <p:cNvPr id="8" name="Image 17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F54663D-1E7E-2F4D-BB5C-071A1904B23A}"/>
              </a:ext>
            </a:extLst>
          </p:cNvPr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9587" y="4741926"/>
            <a:ext cx="4214813" cy="149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0441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9AC17E-3068-8EED-CF97-7C3CAE24D8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1036D-9C30-52BB-7E10-08DCA3EF8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352425"/>
            <a:ext cx="7010400" cy="790575"/>
          </a:xfrm>
        </p:spPr>
        <p:txBody>
          <a:bodyPr/>
          <a:lstStyle/>
          <a:p>
            <a:r>
              <a:rPr lang="en-IN" b="1" dirty="0"/>
              <a:t>Sample Output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56E3D-592C-4C64-C85A-6F1B57080A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5401" y="1139952"/>
            <a:ext cx="7146474" cy="4879848"/>
          </a:xfrm>
        </p:spPr>
        <p:txBody>
          <a:bodyPr/>
          <a:lstStyle/>
          <a:p>
            <a:pPr marL="241935" indent="148590" algn="just">
              <a:lnSpc>
                <a:spcPct val="147000"/>
              </a:lnSpc>
              <a:spcBef>
                <a:spcPts val="650"/>
              </a:spcBef>
            </a:pPr>
            <a:r>
              <a:rPr lang="en-US" sz="1800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Summary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	</a:t>
            </a:r>
            <a:r>
              <a:rPr lang="en-US" sz="1800" spc="-3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of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	</a:t>
            </a:r>
            <a:r>
              <a:rPr lang="en-US" sz="1800" spc="-2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	</a:t>
            </a:r>
            <a:r>
              <a:rPr lang="en-US" sz="1800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Judgement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	</a:t>
            </a:r>
            <a:r>
              <a:rPr lang="en-US" sz="1800" spc="-3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of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	</a:t>
            </a:r>
            <a:r>
              <a:rPr lang="en-US" sz="1800" spc="-2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	</a:t>
            </a:r>
            <a:r>
              <a:rPr lang="en-US" sz="1800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Allahabad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	</a:t>
            </a:r>
            <a:r>
              <a:rPr lang="en-US" sz="1800" spc="-2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High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	</a:t>
            </a:r>
            <a:r>
              <a:rPr lang="en-US" sz="1800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Court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for</a:t>
            </a:r>
            <a:r>
              <a:rPr lang="en-US" sz="1800" spc="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</a:t>
            </a:r>
            <a:r>
              <a:rPr lang="en-US" sz="1800" spc="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Civil</a:t>
            </a:r>
            <a:r>
              <a:rPr lang="en-US" sz="1800" spc="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case</a:t>
            </a:r>
            <a:r>
              <a:rPr lang="en-US" sz="1800" spc="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“Fig.</a:t>
            </a:r>
            <a:r>
              <a:rPr lang="en-US" sz="1800" spc="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11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”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7AE33A-8BC3-7517-750F-222EC31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4B2ACA7-C661-46BB-8CDE-214CCCAB9464}" type="datetime1">
              <a:rPr lang="en-US" smtClean="0"/>
              <a:t>5/23/2025</a:t>
            </a:fld>
            <a:endParaRPr lang="en-US" altLang="en-US"/>
          </a:p>
        </p:txBody>
      </p:sp>
      <p:pic>
        <p:nvPicPr>
          <p:cNvPr id="7" name="Image 175">
            <a:extLst>
              <a:ext uri="{FF2B5EF4-FFF2-40B4-BE49-F238E27FC236}">
                <a16:creationId xmlns:a16="http://schemas.microsoft.com/office/drawing/2014/main" id="{4DAB04BC-F541-4058-B16A-EBD0FEC97E6D}"/>
              </a:ext>
            </a:extLst>
          </p:cNvPr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08359" y="2538920"/>
            <a:ext cx="5730240" cy="3179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3177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528C2-B030-28B5-2625-391E90363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4008" y="306333"/>
            <a:ext cx="6591985" cy="760467"/>
          </a:xfrm>
        </p:spPr>
        <p:txBody>
          <a:bodyPr/>
          <a:lstStyle/>
          <a:p>
            <a:r>
              <a:rPr lang="en-IN" b="1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BC707-0322-B68E-A939-7CCDA5C12A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6218" y="1291431"/>
            <a:ext cx="7167563" cy="5068888"/>
          </a:xfrm>
        </p:spPr>
        <p:txBody>
          <a:bodyPr/>
          <a:lstStyle/>
          <a:p>
            <a:pPr>
              <a:buNone/>
            </a:pPr>
            <a:r>
              <a:rPr lang="en-US" b="1" dirty="0"/>
              <a:t>Key Achievements &amp; Technical Performance</a:t>
            </a:r>
          </a:p>
          <a:p>
            <a:pPr>
              <a:buNone/>
            </a:pPr>
            <a:r>
              <a:rPr lang="en-US" b="1" dirty="0"/>
              <a:t>Summary of Research Outcomes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Model Architecture:</a:t>
            </a:r>
            <a:r>
              <a:rPr lang="en-US" dirty="0"/>
              <a:t> Fine-tuned BART-based summarization system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Precision in Legal Term Preservation:</a:t>
            </a:r>
            <a:r>
              <a:rPr lang="en-US" dirty="0"/>
              <a:t> </a:t>
            </a:r>
            <a:r>
              <a:rPr lang="en-US" b="1" dirty="0"/>
              <a:t>89.3%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F1-score (All Categories):</a:t>
            </a:r>
            <a:r>
              <a:rPr lang="en-US" dirty="0"/>
              <a:t> </a:t>
            </a:r>
            <a:r>
              <a:rPr lang="en-US" b="1" dirty="0"/>
              <a:t>&gt; 0.84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Document Length Capacity:</a:t>
            </a:r>
            <a:r>
              <a:rPr lang="en-US" dirty="0"/>
              <a:t> Up to </a:t>
            </a:r>
            <a:r>
              <a:rPr lang="en-US" b="1" dirty="0"/>
              <a:t>15,000 characters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Overall Accuracy:</a:t>
            </a:r>
            <a:r>
              <a:rPr lang="en-US" dirty="0"/>
              <a:t> </a:t>
            </a:r>
            <a:r>
              <a:rPr lang="en-US" b="1" dirty="0"/>
              <a:t>87.7%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Processing Time:</a:t>
            </a:r>
            <a:r>
              <a:rPr lang="en-US" dirty="0"/>
              <a:t> Reduced by </a:t>
            </a:r>
            <a:r>
              <a:rPr lang="en-US" b="1" dirty="0"/>
              <a:t>45%</a:t>
            </a:r>
            <a:r>
              <a:rPr lang="en-US" dirty="0"/>
              <a:t> compared to baseline models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Cross-Validation Score:</a:t>
            </a:r>
            <a:r>
              <a:rPr lang="en-US" dirty="0"/>
              <a:t> </a:t>
            </a:r>
            <a:r>
              <a:rPr lang="en-US" b="1" dirty="0"/>
              <a:t>0.870 ± 0.005</a:t>
            </a:r>
            <a:endParaRPr lang="en-US" dirty="0"/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A266B1-694D-5E85-806C-025C253BB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290F7A0-A5D7-4D01-AEB9-7A356BFB3DE0}" type="datetime1">
              <a:rPr lang="en-US" smtClean="0"/>
              <a:t>5/23/2025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266605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543E55-5F45-8B49-08CA-88D6817EDF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DB355-405C-6C2B-122A-0C30F6BFE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361950"/>
            <a:ext cx="8020992" cy="760467"/>
          </a:xfrm>
        </p:spPr>
        <p:txBody>
          <a:bodyPr/>
          <a:lstStyle/>
          <a:p>
            <a:r>
              <a:rPr lang="en-IN" b="1" dirty="0"/>
              <a:t>Future Work and Enhancements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E8DE7F-067D-EBC0-ACC0-EC6025F4AB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6218" y="1291431"/>
            <a:ext cx="7167563" cy="5068888"/>
          </a:xfrm>
        </p:spPr>
        <p:txBody>
          <a:bodyPr/>
          <a:lstStyle/>
          <a:p>
            <a:pPr>
              <a:buNone/>
            </a:pPr>
            <a:r>
              <a:rPr lang="en-IN" b="1" dirty="0"/>
              <a:t>Multilingual Expansion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Support for legal documents in </a:t>
            </a:r>
            <a:r>
              <a:rPr lang="en-IN" b="1" dirty="0"/>
              <a:t>regional &amp; global languages</a:t>
            </a: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Incorporation of </a:t>
            </a:r>
            <a:r>
              <a:rPr lang="en-IN" b="1" dirty="0"/>
              <a:t>specialized tokenizers</a:t>
            </a:r>
            <a:r>
              <a:rPr lang="en-IN" dirty="0"/>
              <a:t> and </a:t>
            </a:r>
            <a:r>
              <a:rPr lang="en-IN" b="1" dirty="0"/>
              <a:t>language models</a:t>
            </a: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Preserves legal accuracy across diverse linguistic contexts</a:t>
            </a:r>
          </a:p>
          <a:p>
            <a:pPr>
              <a:buNone/>
            </a:pPr>
            <a:r>
              <a:rPr lang="en-IN" b="1" dirty="0"/>
              <a:t>New Features Roadmap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Real-time collaborative summarization</a:t>
            </a: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Integration with </a:t>
            </a:r>
            <a:r>
              <a:rPr lang="en-IN" b="1" dirty="0"/>
              <a:t>legal research databases</a:t>
            </a: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Advanced comparison tools</a:t>
            </a:r>
            <a:r>
              <a:rPr lang="en-IN" dirty="0"/>
              <a:t> for cross-document analysis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User Interface Enhancements:</a:t>
            </a:r>
            <a:endParaRPr lang="en-I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Interactive summary editors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Customizable output formats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Language selection dropdowns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5ADC61-ABC2-0431-ECAF-EE4CC0BB3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290F7A0-A5D7-4D01-AEB9-7A356BFB3DE0}" type="datetime1">
              <a:rPr lang="en-US" smtClean="0"/>
              <a:t>5/23/2025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42878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41828-9F75-6B81-8064-775E167EB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64617"/>
            <a:ext cx="7010401" cy="595090"/>
          </a:xfrm>
        </p:spPr>
        <p:txBody>
          <a:bodyPr/>
          <a:lstStyle/>
          <a:p>
            <a:r>
              <a:rPr lang="en-IN" b="1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424A80-ADCA-0EFC-5CF1-452EFD9CD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5401" y="1143000"/>
            <a:ext cx="7033762" cy="4800600"/>
          </a:xfrm>
        </p:spPr>
        <p:txBody>
          <a:bodyPr/>
          <a:lstStyle/>
          <a:p>
            <a:pPr marL="0" marR="78740" lvl="0" indent="0">
              <a:lnSpc>
                <a:spcPct val="147000"/>
              </a:lnSpc>
              <a:spcBef>
                <a:spcPts val="605"/>
              </a:spcBef>
              <a:buSzPts val="1200"/>
              <a:buNone/>
              <a:tabLst>
                <a:tab pos="598170" algn="l"/>
                <a:tab pos="599440" algn="l"/>
              </a:tabLst>
            </a:pPr>
            <a:r>
              <a:rPr lang="en-US" sz="1800" spc="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Wan, Lulu, et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spc="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al.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spc="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”Long-length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spc="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legal document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spc="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classification.”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spc="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arXiv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spc="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preprint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spc="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arXiv:1912.06905 </a:t>
            </a:r>
            <a:r>
              <a:rPr lang="en-US" sz="1800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(2019).</a:t>
            </a:r>
            <a:endParaRPr lang="en-IN" sz="1800" spc="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78105" lvl="0" indent="0">
              <a:lnSpc>
                <a:spcPct val="147000"/>
              </a:lnSpc>
              <a:spcBef>
                <a:spcPts val="995"/>
              </a:spcBef>
              <a:buSzPts val="1200"/>
              <a:buNone/>
              <a:tabLst>
                <a:tab pos="598170" algn="l"/>
                <a:tab pos="599440" algn="l"/>
              </a:tabLst>
            </a:pPr>
            <a:r>
              <a:rPr lang="en-US" sz="1800" spc="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Bommarito</a:t>
            </a:r>
            <a:r>
              <a:rPr lang="en-US" sz="1800" spc="12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spc="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II,</a:t>
            </a:r>
            <a:r>
              <a:rPr lang="en-US" sz="1800" spc="12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spc="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Michael</a:t>
            </a:r>
            <a:r>
              <a:rPr lang="en-US" sz="1800" spc="12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spc="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J.,</a:t>
            </a:r>
            <a:r>
              <a:rPr lang="en-US" sz="1800" spc="14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spc="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Daniel</a:t>
            </a:r>
            <a:r>
              <a:rPr lang="en-US" sz="1800" spc="12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spc="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Martin</a:t>
            </a:r>
            <a:r>
              <a:rPr lang="en-US" sz="1800" spc="12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spc="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Katz,</a:t>
            </a:r>
            <a:r>
              <a:rPr lang="en-US" sz="1800" spc="14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spc="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and</a:t>
            </a:r>
            <a:r>
              <a:rPr lang="en-US" sz="1800" spc="12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spc="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Eric</a:t>
            </a:r>
            <a:r>
              <a:rPr lang="en-US" sz="1800" spc="12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spc="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M.</a:t>
            </a:r>
            <a:r>
              <a:rPr lang="en-US" sz="1800" spc="12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spc="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Detterman.</a:t>
            </a:r>
            <a:r>
              <a:rPr lang="en-US" sz="1800" spc="12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spc="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”</a:t>
            </a:r>
            <a:r>
              <a:rPr lang="en-US" sz="1800" spc="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LexNLP</a:t>
            </a:r>
            <a:r>
              <a:rPr lang="en-US" sz="1800" spc="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:</a:t>
            </a:r>
            <a:r>
              <a:rPr lang="en-US" sz="1800" spc="12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spc="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Natural language</a:t>
            </a:r>
            <a:r>
              <a:rPr lang="en-US" sz="1800" spc="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spc="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processing</a:t>
            </a:r>
            <a:r>
              <a:rPr lang="en-US" sz="1800" spc="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spc="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and</a:t>
            </a:r>
            <a:r>
              <a:rPr lang="en-US" sz="1800" spc="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spc="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information</a:t>
            </a:r>
            <a:r>
              <a:rPr lang="en-US" sz="1800" spc="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spc="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extraction</a:t>
            </a:r>
            <a:r>
              <a:rPr lang="en-US" sz="1800" spc="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spc="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for</a:t>
            </a:r>
            <a:r>
              <a:rPr lang="en-US" sz="1800" spc="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spc="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legal</a:t>
            </a:r>
            <a:r>
              <a:rPr lang="en-US" sz="1800" spc="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spc="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and</a:t>
            </a:r>
            <a:r>
              <a:rPr lang="en-US" sz="1800" spc="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spc="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regulatory</a:t>
            </a:r>
            <a:r>
              <a:rPr lang="en-US" sz="1800" spc="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spc="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texts.”</a:t>
            </a:r>
            <a:r>
              <a:rPr lang="en-US" sz="1800" spc="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spc="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Research handbook</a:t>
            </a:r>
            <a:r>
              <a:rPr lang="en-US" sz="1800" spc="-3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spc="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on</a:t>
            </a:r>
            <a:r>
              <a:rPr lang="en-US" sz="1800" spc="-3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spc="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big</a:t>
            </a:r>
            <a:r>
              <a:rPr lang="en-US" sz="1800" spc="-3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spc="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data</a:t>
            </a:r>
            <a:r>
              <a:rPr lang="en-US" sz="1800" spc="-3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spc="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law,</a:t>
            </a:r>
            <a:r>
              <a:rPr lang="en-US" sz="1800" spc="-3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spc="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pp</a:t>
            </a:r>
            <a:r>
              <a:rPr lang="en-US" sz="1800" spc="-3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spc="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216-227,</a:t>
            </a:r>
            <a:r>
              <a:rPr lang="en-US" sz="1800" spc="-3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spc="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Edward</a:t>
            </a:r>
            <a:r>
              <a:rPr lang="en-US" sz="1800" spc="-3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spc="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Elgar</a:t>
            </a:r>
            <a:r>
              <a:rPr lang="en-US" sz="1800" spc="-3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spc="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Publishing.</a:t>
            </a:r>
            <a:r>
              <a:rPr lang="en-US" sz="1800" spc="-3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spc="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2021. </a:t>
            </a:r>
            <a:r>
              <a:rPr lang="en-US" sz="1800" u="none" strike="noStrike" spc="-10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hlinkClick r:id="rId2"/>
              </a:rPr>
              <a:t>https://www.elgaronline.com/edcollchap/edcoll/9781788972819/9781788972819.</a:t>
            </a:r>
            <a:r>
              <a:rPr lang="en-US" sz="1800" spc="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u="none" strike="noStrike" spc="-10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hlinkClick r:id="rId2"/>
              </a:rPr>
              <a:t>00017.xml</a:t>
            </a:r>
            <a:endParaRPr lang="en-IN" sz="1800" spc="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79375" lvl="0" indent="0" algn="just">
              <a:lnSpc>
                <a:spcPct val="147000"/>
              </a:lnSpc>
              <a:spcBef>
                <a:spcPts val="990"/>
              </a:spcBef>
              <a:buSzPts val="1200"/>
              <a:buNone/>
              <a:tabLst>
                <a:tab pos="598170" algn="l"/>
                <a:tab pos="599440" algn="l"/>
              </a:tabLst>
            </a:pPr>
            <a:r>
              <a:rPr lang="en-US" sz="1800" spc="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Licari, Daniele, and Giovanni </a:t>
            </a:r>
            <a:r>
              <a:rPr lang="en-US" sz="1800" spc="6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Coman</a:t>
            </a:r>
            <a:r>
              <a:rPr lang="en-US" sz="1800" spc="3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</a:t>
            </a:r>
            <a:r>
              <a:rPr lang="en-US" sz="1800" spc="-49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`</a:t>
            </a:r>
            <a:r>
              <a:rPr lang="en-US" sz="1800" spc="6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e.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spc="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”ITALIAN-LEGAL-BERT models for improving </a:t>
            </a:r>
            <a:r>
              <a:rPr lang="en-US" sz="1800" spc="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nat</a:t>
            </a:r>
            <a:r>
              <a:rPr lang="en-US" sz="1800" spc="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- </a:t>
            </a:r>
            <a:r>
              <a:rPr lang="en-US" sz="1800" spc="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ural</a:t>
            </a:r>
            <a:r>
              <a:rPr lang="en-US" sz="1800" spc="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spc="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language</a:t>
            </a:r>
            <a:r>
              <a:rPr lang="en-US" sz="1800" spc="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spc="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processing</a:t>
            </a:r>
            <a:r>
              <a:rPr lang="en-US" sz="1800" spc="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spc="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tasks</a:t>
            </a:r>
            <a:r>
              <a:rPr lang="en-US" sz="1800" spc="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spc="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in</a:t>
            </a:r>
            <a:r>
              <a:rPr lang="en-US" sz="1800" spc="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spc="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</a:t>
            </a:r>
            <a:r>
              <a:rPr lang="en-US" sz="1800" spc="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spc="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Italian</a:t>
            </a:r>
            <a:r>
              <a:rPr lang="en-US" sz="1800" spc="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spc="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legal</a:t>
            </a:r>
            <a:r>
              <a:rPr lang="en-US" sz="1800" spc="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spc="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domain.”</a:t>
            </a:r>
            <a:r>
              <a:rPr lang="en-US" sz="1800" spc="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spc="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Computer</a:t>
            </a:r>
            <a:r>
              <a:rPr lang="en-US" sz="1800" spc="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spc="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Law</a:t>
            </a:r>
            <a:r>
              <a:rPr lang="en-US" sz="1800" spc="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spc="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&amp;</a:t>
            </a:r>
            <a:r>
              <a:rPr lang="en-US" sz="1800" spc="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spc="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Security</a:t>
            </a:r>
            <a:r>
              <a:rPr lang="en-US" sz="1800" spc="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spc="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Review 52 (2024):</a:t>
            </a:r>
            <a:r>
              <a:rPr lang="en-US" sz="1800" spc="13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spc="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105908.</a:t>
            </a:r>
            <a:endParaRPr lang="en-IN" sz="1800" spc="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buNone/>
            </a:pP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43B7D-CE19-1EB8-3416-076BC6DD3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3A8B704-4DC2-4992-A4E1-463625FDF7D8}" type="datetime1">
              <a:rPr lang="en-US" smtClean="0"/>
              <a:t>5/23/2025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5892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>
            <a:extLst>
              <a:ext uri="{FF2B5EF4-FFF2-40B4-BE49-F238E27FC236}">
                <a16:creationId xmlns:a16="http://schemas.microsoft.com/office/drawing/2014/main" id="{2B2EF5AC-FC05-67E3-3748-0C6D6B07D1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76400" y="573088"/>
            <a:ext cx="6589713" cy="747712"/>
          </a:xfrm>
        </p:spPr>
        <p:txBody>
          <a:bodyPr/>
          <a:lstStyle/>
          <a:p>
            <a:pPr eaLnBrk="1" hangingPunct="1"/>
            <a:r>
              <a:rPr lang="en-US" altLang="en-US">
                <a:latin typeface="Bookman Old Style" panose="02050604050505020204" pitchFamily="18" charset="0"/>
              </a:rPr>
              <a:t>Contents</a:t>
            </a:r>
            <a:endParaRPr lang="en-IN" altLang="en-US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531" name="Content Placeholder 2">
            <a:extLst>
              <a:ext uri="{FF2B5EF4-FFF2-40B4-BE49-F238E27FC236}">
                <a16:creationId xmlns:a16="http://schemas.microsoft.com/office/drawing/2014/main" id="{B39BF3D2-92AF-B36A-CDDD-94F9B034CBE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676400" y="1752600"/>
            <a:ext cx="6591300" cy="3778250"/>
          </a:xfrm>
        </p:spPr>
        <p:txBody>
          <a:bodyPr/>
          <a:lstStyle/>
          <a:p>
            <a:pPr>
              <a:buFont typeface="Wingdings 3" panose="05040102010807070707" pitchFamily="82" charset="2"/>
              <a:buChar char=""/>
              <a:defRPr/>
            </a:pPr>
            <a:r>
              <a:rPr lang="en-US" dirty="0">
                <a:latin typeface="Bookman Old Style" panose="02050604050505020204" pitchFamily="18" charset="0"/>
              </a:rPr>
              <a:t>Introduction</a:t>
            </a:r>
          </a:p>
          <a:p>
            <a:pPr>
              <a:buFont typeface="Wingdings 3" panose="05040102010807070707" pitchFamily="82" charset="2"/>
              <a:buChar char=""/>
              <a:defRPr/>
            </a:pPr>
            <a:r>
              <a:rPr lang="en-US" dirty="0">
                <a:latin typeface="Bookman Old Style" panose="02050604050505020204" pitchFamily="18" charset="0"/>
              </a:rPr>
              <a:t>Problem Statement</a:t>
            </a:r>
          </a:p>
          <a:p>
            <a:pPr>
              <a:buFont typeface="Wingdings 3" panose="05040102010807070707" pitchFamily="82" charset="2"/>
              <a:buChar char=""/>
              <a:defRPr/>
            </a:pPr>
            <a:r>
              <a:rPr lang="en-US" dirty="0">
                <a:latin typeface="Bookman Old Style" panose="02050604050505020204" pitchFamily="18" charset="0"/>
              </a:rPr>
              <a:t>Literature Survey</a:t>
            </a:r>
          </a:p>
          <a:p>
            <a:pPr>
              <a:buFont typeface="Wingdings 3" panose="05040102010807070707" pitchFamily="82" charset="2"/>
              <a:buChar char=""/>
              <a:defRPr/>
            </a:pPr>
            <a:r>
              <a:rPr lang="en-US" dirty="0">
                <a:latin typeface="Bookman Old Style" panose="02050604050505020204" pitchFamily="18" charset="0"/>
              </a:rPr>
              <a:t>Methodology</a:t>
            </a:r>
          </a:p>
          <a:p>
            <a:pPr>
              <a:buFont typeface="Wingdings 3" panose="05040102010807070707" pitchFamily="82" charset="2"/>
              <a:buChar char=""/>
              <a:defRPr/>
            </a:pPr>
            <a:r>
              <a:rPr lang="en-US" dirty="0">
                <a:latin typeface="Bookman Old Style" panose="02050604050505020204" pitchFamily="18" charset="0"/>
              </a:rPr>
              <a:t>Result</a:t>
            </a:r>
          </a:p>
          <a:p>
            <a:pPr>
              <a:buFont typeface="Wingdings 3" panose="05040102010807070707" pitchFamily="82" charset="2"/>
              <a:buChar char=""/>
              <a:defRPr/>
            </a:pPr>
            <a:r>
              <a:rPr lang="en-US" altLang="en-US" dirty="0">
                <a:latin typeface="Bookman Old Style" panose="02050604050505020204" pitchFamily="18" charset="0"/>
                <a:cs typeface="Calibri" panose="020F0502020204030204" pitchFamily="34" charset="0"/>
              </a:rPr>
              <a:t>Conclusion</a:t>
            </a:r>
          </a:p>
          <a:p>
            <a:pPr>
              <a:buFont typeface="Wingdings 3" panose="05040102010807070707" pitchFamily="82" charset="2"/>
              <a:buChar char=""/>
              <a:defRPr/>
            </a:pPr>
            <a:r>
              <a:rPr lang="en-US" altLang="en-US" dirty="0">
                <a:latin typeface="Bookman Old Style" panose="02050604050505020204" pitchFamily="18" charset="0"/>
                <a:cs typeface="Calibri" panose="020F0502020204030204" pitchFamily="34" charset="0"/>
              </a:rPr>
              <a:t>Reference</a:t>
            </a:r>
            <a:endParaRPr lang="en-I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eaLnBrk="1" hangingPunct="1">
              <a:buFont typeface="Wingdings 3" panose="05040102010807070707" pitchFamily="18" charset="2"/>
              <a:buNone/>
              <a:defRPr/>
            </a:pPr>
            <a:endParaRPr lang="en-I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>
              <a:defRPr/>
            </a:pPr>
            <a:endParaRPr lang="en-I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75B608-A814-F033-A719-6671E9C9A80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7772400" y="6135688"/>
            <a:ext cx="1066800" cy="369887"/>
          </a:xfrm>
        </p:spPr>
        <p:txBody>
          <a:bodyPr/>
          <a:lstStyle/>
          <a:p>
            <a:pPr>
              <a:defRPr/>
            </a:pPr>
            <a:fld id="{FE7A8CAD-E283-4D19-9FE8-04EA0EE7E4A2}" type="datetime1">
              <a:rPr lang="en-US" smtClean="0"/>
              <a:t>5/23/2025</a:t>
            </a:fld>
            <a:endParaRPr lang="en-US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>
            <a:extLst>
              <a:ext uri="{FF2B5EF4-FFF2-40B4-BE49-F238E27FC236}">
                <a16:creationId xmlns:a16="http://schemas.microsoft.com/office/drawing/2014/main" id="{1CB0EFB1-D9DD-962A-8EC3-C228A288D4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76400" y="573088"/>
            <a:ext cx="6589713" cy="747712"/>
          </a:xfrm>
        </p:spPr>
        <p:txBody>
          <a:bodyPr/>
          <a:lstStyle/>
          <a:p>
            <a:pPr eaLnBrk="1" hangingPunct="1"/>
            <a:r>
              <a:rPr lang="en-US" altLang="en-US" b="1" dirty="0">
                <a:latin typeface="Bookman Old Style" panose="02050604050505020204" pitchFamily="18" charset="0"/>
                <a:cs typeface="Calibri" panose="020F0502020204030204" pitchFamily="34" charset="0"/>
              </a:rPr>
              <a:t>Introduction</a:t>
            </a:r>
            <a:endParaRPr lang="en-IN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555" name="Content Placeholder 2">
            <a:extLst>
              <a:ext uri="{FF2B5EF4-FFF2-40B4-BE49-F238E27FC236}">
                <a16:creationId xmlns:a16="http://schemas.microsoft.com/office/drawing/2014/main" id="{92052612-A310-254C-717B-A9D841675C2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10184" y="1828800"/>
            <a:ext cx="8077200" cy="4748213"/>
          </a:xfrm>
        </p:spPr>
        <p:txBody>
          <a:bodyPr/>
          <a:lstStyle/>
          <a:p>
            <a:pPr>
              <a:buNone/>
            </a:pPr>
            <a:r>
              <a:rPr lang="en-US" b="1" dirty="0"/>
              <a:t>The Problem</a:t>
            </a:r>
          </a:p>
          <a:p>
            <a:pPr>
              <a:buNone/>
            </a:pPr>
            <a:r>
              <a:rPr lang="en-US" b="1" dirty="0"/>
              <a:t>The Growing Challenge in Legal Document Processing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Legal sectors are overwhelmed by a </a:t>
            </a:r>
            <a:r>
              <a:rPr lang="en-US" b="1" dirty="0"/>
              <a:t>rapid increase in documentation</a:t>
            </a:r>
            <a:r>
              <a:rPr lang="en-US" dirty="0"/>
              <a:t> — contracts, case files, policies, and more.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These documents are often: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Extremely </a:t>
            </a:r>
            <a:r>
              <a:rPr lang="en-US" b="1" dirty="0"/>
              <a:t>lengthy</a:t>
            </a:r>
            <a:r>
              <a:rPr lang="en-US" dirty="0"/>
              <a:t> (hundreds to thousands of pages)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Dense with legal jargon</a:t>
            </a:r>
            <a:r>
              <a:rPr lang="en-US" dirty="0"/>
              <a:t> and complex structure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Time-consuming</a:t>
            </a:r>
            <a:r>
              <a:rPr lang="en-US" dirty="0"/>
              <a:t> to read and analyze manually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Legal professionals, researchers, and stakeholders face: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High risk of missing critical information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Delays in decision-making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D9034D-4AD6-DFAD-82AD-6A057A28C96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7772400" y="6135688"/>
            <a:ext cx="990600" cy="369887"/>
          </a:xfrm>
        </p:spPr>
        <p:txBody>
          <a:bodyPr/>
          <a:lstStyle/>
          <a:p>
            <a:pPr>
              <a:defRPr/>
            </a:pPr>
            <a:fld id="{FFDCABD6-07EF-44A8-A14E-679AED7B7F3E}" type="datetime1">
              <a:rPr lang="en-US" smtClean="0"/>
              <a:t>5/23/2025</a:t>
            </a:fld>
            <a:endParaRPr lang="en-US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0C933-DBA4-E41D-A7BC-85EBBC1D9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1" y="624110"/>
            <a:ext cx="7162800" cy="1052290"/>
          </a:xfrm>
        </p:spPr>
        <p:txBody>
          <a:bodyPr/>
          <a:lstStyle/>
          <a:p>
            <a:r>
              <a:rPr lang="en-US" altLang="en-US" b="1" dirty="0">
                <a:latin typeface="Bookman Old Style" panose="02050604050505020204" pitchFamily="18" charset="0"/>
                <a:cs typeface="Calibri" panose="020F0502020204030204" pitchFamily="34" charset="0"/>
              </a:rPr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4D65F-4080-34A0-C6C5-FD2BC11A3B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1" y="1447800"/>
            <a:ext cx="7543800" cy="4463422"/>
          </a:xfrm>
        </p:spPr>
        <p:txBody>
          <a:bodyPr/>
          <a:lstStyle/>
          <a:p>
            <a:pPr>
              <a:buNone/>
            </a:pPr>
            <a:r>
              <a:rPr lang="en-US" b="1" dirty="0"/>
              <a:t>The Need for Intelligent Automation</a:t>
            </a:r>
          </a:p>
          <a:p>
            <a:pPr>
              <a:buNone/>
            </a:pPr>
            <a:r>
              <a:rPr lang="en-US" b="1" dirty="0"/>
              <a:t>Why Legal Document Summarization?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There’s an urgent need for </a:t>
            </a:r>
            <a:r>
              <a:rPr lang="en-US" b="1" dirty="0"/>
              <a:t>automated systems</a:t>
            </a:r>
            <a:r>
              <a:rPr lang="en-US" dirty="0"/>
              <a:t> that can: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Quickly </a:t>
            </a:r>
            <a:r>
              <a:rPr lang="en-US" b="1" dirty="0"/>
              <a:t>understand</a:t>
            </a:r>
            <a:r>
              <a:rPr lang="en-US" dirty="0"/>
              <a:t> and </a:t>
            </a:r>
            <a:r>
              <a:rPr lang="en-US" b="1" dirty="0"/>
              <a:t>summarize</a:t>
            </a:r>
            <a:r>
              <a:rPr lang="en-US" dirty="0"/>
              <a:t> large legal texts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Retain </a:t>
            </a:r>
            <a:r>
              <a:rPr lang="en-US" b="1" dirty="0"/>
              <a:t>essential legal meaning and context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Make documents </a:t>
            </a:r>
            <a:r>
              <a:rPr lang="en-US" b="1" dirty="0"/>
              <a:t>more accessible</a:t>
            </a:r>
            <a:r>
              <a:rPr lang="en-US" dirty="0"/>
              <a:t> to both experts and non-experts</a:t>
            </a:r>
          </a:p>
          <a:p>
            <a:pPr>
              <a:buNone/>
            </a:pPr>
            <a:r>
              <a:rPr lang="en-US" b="1" dirty="0"/>
              <a:t>Our Solution: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 </a:t>
            </a:r>
            <a:r>
              <a:rPr lang="en-US" b="1" dirty="0"/>
              <a:t>transformer-based summarization system</a:t>
            </a:r>
            <a:r>
              <a:rPr lang="en-US" dirty="0"/>
              <a:t> built on </a:t>
            </a:r>
            <a:r>
              <a:rPr lang="en-US" b="1" dirty="0"/>
              <a:t>BART</a:t>
            </a:r>
            <a:r>
              <a:rPr lang="en-US" dirty="0"/>
              <a:t>, fine-tuned specifically for the </a:t>
            </a:r>
            <a:r>
              <a:rPr lang="en-US" b="1" dirty="0"/>
              <a:t>legal domain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Key Goals: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Improve </a:t>
            </a:r>
            <a:r>
              <a:rPr lang="en-US" b="1" dirty="0"/>
              <a:t>efficiency</a:t>
            </a:r>
            <a:r>
              <a:rPr lang="en-US" dirty="0"/>
              <a:t> and </a:t>
            </a:r>
            <a:r>
              <a:rPr lang="en-US" b="1" dirty="0"/>
              <a:t>accuracy</a:t>
            </a:r>
            <a:r>
              <a:rPr lang="en-US" dirty="0"/>
              <a:t> in legal reviews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Save valuable </a:t>
            </a:r>
            <a:r>
              <a:rPr lang="en-US" b="1" dirty="0"/>
              <a:t>time and effort</a:t>
            </a:r>
            <a:r>
              <a:rPr lang="en-US" dirty="0"/>
              <a:t> for legal professionals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Enable </a:t>
            </a:r>
            <a:r>
              <a:rPr lang="en-US" b="1" dirty="0"/>
              <a:t>scalability</a:t>
            </a:r>
            <a:r>
              <a:rPr lang="en-US" dirty="0"/>
              <a:t> for processing large document volumes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7F745F-08D7-D643-15D8-C7B7495D9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6646946-E0AE-4A29-8E50-57413697F39D}" type="datetime1">
              <a:rPr lang="en-US" smtClean="0"/>
              <a:t>5/23/2025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6162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E77A3-C192-9DAD-89A7-EBE7A048C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7800" y="624110"/>
            <a:ext cx="7086601" cy="823690"/>
          </a:xfrm>
        </p:spPr>
        <p:txBody>
          <a:bodyPr/>
          <a:lstStyle/>
          <a:p>
            <a:r>
              <a:rPr lang="en-IN" b="1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E521F-68C8-15E5-611D-0B259429F7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837" y="1560512"/>
            <a:ext cx="7929564" cy="4611688"/>
          </a:xfrm>
        </p:spPr>
        <p:txBody>
          <a:bodyPr/>
          <a:lstStyle/>
          <a:p>
            <a:r>
              <a:rPr lang="en-US" dirty="0"/>
              <a:t>The legal industry is burdened by the </a:t>
            </a:r>
            <a:r>
              <a:rPr lang="en-US" b="1" dirty="0"/>
              <a:t>exponential growth of complex legal documents</a:t>
            </a:r>
            <a:r>
              <a:rPr lang="en-US" dirty="0"/>
              <a:t>, making manual processing increasingly unsustainable.</a:t>
            </a:r>
          </a:p>
          <a:p>
            <a:pPr>
              <a:buNone/>
            </a:pPr>
            <a:r>
              <a:rPr lang="en-US" b="1" dirty="0"/>
              <a:t>Key Challenges: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High volume of unstructured text</a:t>
            </a:r>
            <a:r>
              <a:rPr lang="en-US" dirty="0"/>
              <a:t> containing legal jargon, references, and nuanced context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Manual summarization</a:t>
            </a:r>
            <a:r>
              <a:rPr lang="en-US" dirty="0"/>
              <a:t> is slow, error-prone, resource-intensive, and subjective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Limited accessibility</a:t>
            </a:r>
            <a:r>
              <a:rPr lang="en-US" dirty="0"/>
              <a:t> for clients, paralegals, and non-experts due to technical complexity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Existing NLP tools</a:t>
            </a:r>
            <a:r>
              <a:rPr lang="en-US" dirty="0"/>
              <a:t> lack domain-specific understanding, often compromising legal accuracy and context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Absence of </a:t>
            </a:r>
            <a:r>
              <a:rPr lang="en-US" b="1" dirty="0"/>
              <a:t>robust evaluation frameworks</a:t>
            </a:r>
            <a:r>
              <a:rPr lang="en-US" dirty="0"/>
              <a:t> and </a:t>
            </a:r>
            <a:r>
              <a:rPr lang="en-US" b="1" dirty="0"/>
              <a:t>quality assurance</a:t>
            </a:r>
            <a:r>
              <a:rPr lang="en-US" dirty="0"/>
              <a:t> for automated summaries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69E6FB-337C-2EF9-35E8-E46093E76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592CAC7-C241-40EA-8799-6A1F2B52688C}" type="datetime1">
              <a:rPr lang="en-US" smtClean="0"/>
              <a:t>5/23/2025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2997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07" name="Group 25606">
            <a:extLst>
              <a:ext uri="{FF2B5EF4-FFF2-40B4-BE49-F238E27FC236}">
                <a16:creationId xmlns:a16="http://schemas.microsoft.com/office/drawing/2014/main" id="{7B7EFD05-5F12-420E-8AEF-74D5EF9D5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0" y="228600"/>
            <a:ext cx="2138628" cy="6638625"/>
            <a:chOff x="2487613" y="285750"/>
            <a:chExt cx="2428875" cy="5654676"/>
          </a:xfrm>
        </p:grpSpPr>
        <p:sp>
          <p:nvSpPr>
            <p:cNvPr id="25608" name="Freeform 11">
              <a:extLst>
                <a:ext uri="{FF2B5EF4-FFF2-40B4-BE49-F238E27FC236}">
                  <a16:creationId xmlns:a16="http://schemas.microsoft.com/office/drawing/2014/main" id="{6B6786B7-9BA0-488B-8C6B-1C5BB4E2A5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5609" name="Freeform 12">
              <a:extLst>
                <a:ext uri="{FF2B5EF4-FFF2-40B4-BE49-F238E27FC236}">
                  <a16:creationId xmlns:a16="http://schemas.microsoft.com/office/drawing/2014/main" id="{ACF6C842-D596-43D3-B584-5672E0D331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5610" name="Freeform 13">
              <a:extLst>
                <a:ext uri="{FF2B5EF4-FFF2-40B4-BE49-F238E27FC236}">
                  <a16:creationId xmlns:a16="http://schemas.microsoft.com/office/drawing/2014/main" id="{6DF84F3E-35FA-497B-B6FA-F453E82F3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5611" name="Freeform 14">
              <a:extLst>
                <a:ext uri="{FF2B5EF4-FFF2-40B4-BE49-F238E27FC236}">
                  <a16:creationId xmlns:a16="http://schemas.microsoft.com/office/drawing/2014/main" id="{2846D7FA-E05C-448E-B156-F77C205A14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5612" name="Freeform 15">
              <a:extLst>
                <a:ext uri="{FF2B5EF4-FFF2-40B4-BE49-F238E27FC236}">
                  <a16:creationId xmlns:a16="http://schemas.microsoft.com/office/drawing/2014/main" id="{E269AD3A-E6B6-4322-A013-276CBC1B08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5613" name="Freeform 16">
              <a:extLst>
                <a:ext uri="{FF2B5EF4-FFF2-40B4-BE49-F238E27FC236}">
                  <a16:creationId xmlns:a16="http://schemas.microsoft.com/office/drawing/2014/main" id="{CEFB9F00-6239-4BF6-B439-D16231B240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5614" name="Freeform 17">
              <a:extLst>
                <a:ext uri="{FF2B5EF4-FFF2-40B4-BE49-F238E27FC236}">
                  <a16:creationId xmlns:a16="http://schemas.microsoft.com/office/drawing/2014/main" id="{74D1DDDB-FC85-40C5-9225-06312C451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5615" name="Freeform 18">
              <a:extLst>
                <a:ext uri="{FF2B5EF4-FFF2-40B4-BE49-F238E27FC236}">
                  <a16:creationId xmlns:a16="http://schemas.microsoft.com/office/drawing/2014/main" id="{E9217709-40C1-4F4A-AB69-8A693608A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5616" name="Freeform 19">
              <a:extLst>
                <a:ext uri="{FF2B5EF4-FFF2-40B4-BE49-F238E27FC236}">
                  <a16:creationId xmlns:a16="http://schemas.microsoft.com/office/drawing/2014/main" id="{ACCD26D6-BC97-43F5-B803-5838985FC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5617" name="Freeform 20">
              <a:extLst>
                <a:ext uri="{FF2B5EF4-FFF2-40B4-BE49-F238E27FC236}">
                  <a16:creationId xmlns:a16="http://schemas.microsoft.com/office/drawing/2014/main" id="{8136022F-2988-42E2-90E1-617D189FF1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5618" name="Freeform 21">
              <a:extLst>
                <a:ext uri="{FF2B5EF4-FFF2-40B4-BE49-F238E27FC236}">
                  <a16:creationId xmlns:a16="http://schemas.microsoft.com/office/drawing/2014/main" id="{03859925-85FA-4D69-A0AB-6F827E3B5C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5619" name="Freeform 22">
              <a:extLst>
                <a:ext uri="{FF2B5EF4-FFF2-40B4-BE49-F238E27FC236}">
                  <a16:creationId xmlns:a16="http://schemas.microsoft.com/office/drawing/2014/main" id="{BAE65FC7-970A-4DCC-9FB4-CF0F7496A9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25621" name="Group 25620">
            <a:extLst>
              <a:ext uri="{FF2B5EF4-FFF2-40B4-BE49-F238E27FC236}">
                <a16:creationId xmlns:a16="http://schemas.microsoft.com/office/drawing/2014/main" id="{B64F33C7-E158-4057-87E7-6F42AA6D0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412" y="157"/>
            <a:ext cx="1767505" cy="6853096"/>
            <a:chOff x="6627813" y="195610"/>
            <a:chExt cx="1952625" cy="5678141"/>
          </a:xfrm>
        </p:grpSpPr>
        <p:sp>
          <p:nvSpPr>
            <p:cNvPr id="25622" name="Freeform 27">
              <a:extLst>
                <a:ext uri="{FF2B5EF4-FFF2-40B4-BE49-F238E27FC236}">
                  <a16:creationId xmlns:a16="http://schemas.microsoft.com/office/drawing/2014/main" id="{26714E66-FCC0-42F6-B127-0F91203BC5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5623" name="Freeform 28">
              <a:extLst>
                <a:ext uri="{FF2B5EF4-FFF2-40B4-BE49-F238E27FC236}">
                  <a16:creationId xmlns:a16="http://schemas.microsoft.com/office/drawing/2014/main" id="{7E0BD3C9-F0D9-4A53-87DF-71D17D328D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5624" name="Freeform 29">
              <a:extLst>
                <a:ext uri="{FF2B5EF4-FFF2-40B4-BE49-F238E27FC236}">
                  <a16:creationId xmlns:a16="http://schemas.microsoft.com/office/drawing/2014/main" id="{DFA9FE4C-FCED-4A9A-9E43-358EB75011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5625" name="Freeform 30">
              <a:extLst>
                <a:ext uri="{FF2B5EF4-FFF2-40B4-BE49-F238E27FC236}">
                  <a16:creationId xmlns:a16="http://schemas.microsoft.com/office/drawing/2014/main" id="{E5D5BB28-15EC-4D32-9C05-C2206AF9E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5626" name="Freeform 31">
              <a:extLst>
                <a:ext uri="{FF2B5EF4-FFF2-40B4-BE49-F238E27FC236}">
                  <a16:creationId xmlns:a16="http://schemas.microsoft.com/office/drawing/2014/main" id="{06210E9D-4080-4566-B32A-3A8BE356F8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5627" name="Freeform 32">
              <a:extLst>
                <a:ext uri="{FF2B5EF4-FFF2-40B4-BE49-F238E27FC236}">
                  <a16:creationId xmlns:a16="http://schemas.microsoft.com/office/drawing/2014/main" id="{894D3505-0982-40B2-8131-1B6BFF2736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5628" name="Freeform 33">
              <a:extLst>
                <a:ext uri="{FF2B5EF4-FFF2-40B4-BE49-F238E27FC236}">
                  <a16:creationId xmlns:a16="http://schemas.microsoft.com/office/drawing/2014/main" id="{11598CAB-0965-48D6-999C-91450C50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5629" name="Freeform 34">
              <a:extLst>
                <a:ext uri="{FF2B5EF4-FFF2-40B4-BE49-F238E27FC236}">
                  <a16:creationId xmlns:a16="http://schemas.microsoft.com/office/drawing/2014/main" id="{29E94126-468A-4060-BCBC-DC3806A46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5630" name="Freeform 35">
              <a:extLst>
                <a:ext uri="{FF2B5EF4-FFF2-40B4-BE49-F238E27FC236}">
                  <a16:creationId xmlns:a16="http://schemas.microsoft.com/office/drawing/2014/main" id="{438F3422-C112-405B-B955-7B16907214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5631" name="Freeform 36">
              <a:extLst>
                <a:ext uri="{FF2B5EF4-FFF2-40B4-BE49-F238E27FC236}">
                  <a16:creationId xmlns:a16="http://schemas.microsoft.com/office/drawing/2014/main" id="{C99C65FC-23C1-4B1D-A385-29B46619D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5632" name="Freeform 37">
              <a:extLst>
                <a:ext uri="{FF2B5EF4-FFF2-40B4-BE49-F238E27FC236}">
                  <a16:creationId xmlns:a16="http://schemas.microsoft.com/office/drawing/2014/main" id="{53D192C3-5E79-4B85-98D0-8F6C681CDC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5633" name="Freeform 38">
              <a:extLst>
                <a:ext uri="{FF2B5EF4-FFF2-40B4-BE49-F238E27FC236}">
                  <a16:creationId xmlns:a16="http://schemas.microsoft.com/office/drawing/2014/main" id="{8709C0CF-D42A-4EE0-9C30-B0B72C69AD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25635" name="Rectangle 25634">
            <a:extLst>
              <a:ext uri="{FF2B5EF4-FFF2-40B4-BE49-F238E27FC236}">
                <a16:creationId xmlns:a16="http://schemas.microsoft.com/office/drawing/2014/main" id="{B8FE8EF1-7AF2-4864-A8DE-7EE3481DA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3716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5637" name="Freeform 6">
            <a:extLst>
              <a:ext uri="{FF2B5EF4-FFF2-40B4-BE49-F238E27FC236}">
                <a16:creationId xmlns:a16="http://schemas.microsoft.com/office/drawing/2014/main" id="{76CB6AE4-A444-41E5-A744-47F048A15E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308489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IN"/>
          </a:p>
        </p:txBody>
      </p:sp>
      <p:sp useBgFill="1">
        <p:nvSpPr>
          <p:cNvPr id="25639" name="Rectangle 25638">
            <a:extLst>
              <a:ext uri="{FF2B5EF4-FFF2-40B4-BE49-F238E27FC236}">
                <a16:creationId xmlns:a16="http://schemas.microsoft.com/office/drawing/2014/main" id="{A922CC7D-9AB0-495B-8AEC-81B7CDEE1A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9144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641" name="Group 25640">
            <a:extLst>
              <a:ext uri="{FF2B5EF4-FFF2-40B4-BE49-F238E27FC236}">
                <a16:creationId xmlns:a16="http://schemas.microsoft.com/office/drawing/2014/main" id="{001EF6D3-851E-4B24-A9CD-D38CA18A5B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0" y="228600"/>
            <a:ext cx="2138628" cy="6638625"/>
            <a:chOff x="2487613" y="285750"/>
            <a:chExt cx="2428875" cy="5654676"/>
          </a:xfrm>
        </p:grpSpPr>
        <p:sp>
          <p:nvSpPr>
            <p:cNvPr id="25701" name="Freeform 11">
              <a:extLst>
                <a:ext uri="{FF2B5EF4-FFF2-40B4-BE49-F238E27FC236}">
                  <a16:creationId xmlns:a16="http://schemas.microsoft.com/office/drawing/2014/main" id="{34C02ECD-F75C-45DF-A249-716AE4455D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5643" name="Freeform 12">
              <a:extLst>
                <a:ext uri="{FF2B5EF4-FFF2-40B4-BE49-F238E27FC236}">
                  <a16:creationId xmlns:a16="http://schemas.microsoft.com/office/drawing/2014/main" id="{11648B16-4A94-4F3F-B47F-F0C334287C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5702" name="Freeform 13">
              <a:extLst>
                <a:ext uri="{FF2B5EF4-FFF2-40B4-BE49-F238E27FC236}">
                  <a16:creationId xmlns:a16="http://schemas.microsoft.com/office/drawing/2014/main" id="{37B30A17-8AF2-443F-A549-420892746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5703" name="Freeform 14">
              <a:extLst>
                <a:ext uri="{FF2B5EF4-FFF2-40B4-BE49-F238E27FC236}">
                  <a16:creationId xmlns:a16="http://schemas.microsoft.com/office/drawing/2014/main" id="{899AF856-9FE0-41D3-AE38-0028650E5D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5704" name="Freeform 15">
              <a:extLst>
                <a:ext uri="{FF2B5EF4-FFF2-40B4-BE49-F238E27FC236}">
                  <a16:creationId xmlns:a16="http://schemas.microsoft.com/office/drawing/2014/main" id="{0AA03574-BAE0-48F0-AFFD-7FE53A80A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5705" name="Freeform 16">
              <a:extLst>
                <a:ext uri="{FF2B5EF4-FFF2-40B4-BE49-F238E27FC236}">
                  <a16:creationId xmlns:a16="http://schemas.microsoft.com/office/drawing/2014/main" id="{E5C11F0E-3CE3-4AA3-8903-97F7B6E77E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5706" name="Freeform 17">
              <a:extLst>
                <a:ext uri="{FF2B5EF4-FFF2-40B4-BE49-F238E27FC236}">
                  <a16:creationId xmlns:a16="http://schemas.microsoft.com/office/drawing/2014/main" id="{0084F2D6-47B1-4245-9971-C28AB2991F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5707" name="Freeform 18">
              <a:extLst>
                <a:ext uri="{FF2B5EF4-FFF2-40B4-BE49-F238E27FC236}">
                  <a16:creationId xmlns:a16="http://schemas.microsoft.com/office/drawing/2014/main" id="{5ED0731E-418A-460F-A64A-D885C733A6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5708" name="Freeform 19">
              <a:extLst>
                <a:ext uri="{FF2B5EF4-FFF2-40B4-BE49-F238E27FC236}">
                  <a16:creationId xmlns:a16="http://schemas.microsoft.com/office/drawing/2014/main" id="{CA7B555A-665D-4AF0-BE1D-FD9FD5518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5709" name="Freeform 20">
              <a:extLst>
                <a:ext uri="{FF2B5EF4-FFF2-40B4-BE49-F238E27FC236}">
                  <a16:creationId xmlns:a16="http://schemas.microsoft.com/office/drawing/2014/main" id="{76639BB9-DC72-4905-B646-14612CA4C4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5710" name="Freeform 21">
              <a:extLst>
                <a:ext uri="{FF2B5EF4-FFF2-40B4-BE49-F238E27FC236}">
                  <a16:creationId xmlns:a16="http://schemas.microsoft.com/office/drawing/2014/main" id="{33F5F41C-CB34-4D75-A726-A6A1468CC3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5711" name="Freeform 22">
              <a:extLst>
                <a:ext uri="{FF2B5EF4-FFF2-40B4-BE49-F238E27FC236}">
                  <a16:creationId xmlns:a16="http://schemas.microsoft.com/office/drawing/2014/main" id="{4ECB3308-01BD-41F1-96DE-633B57C7EB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25602" name="Title 1">
            <a:extLst>
              <a:ext uri="{FF2B5EF4-FFF2-40B4-BE49-F238E27FC236}">
                <a16:creationId xmlns:a16="http://schemas.microsoft.com/office/drawing/2014/main" id="{C176B882-AE24-C53B-4D67-247CB38C05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00200" y="425573"/>
            <a:ext cx="5260182" cy="949202"/>
          </a:xfrm>
        </p:spPr>
        <p:txBody>
          <a:bodyPr vert="horz" lIns="91440" tIns="45720" rIns="91440" bIns="45720" rtlCol="0" anchor="b">
            <a:normAutofit/>
          </a:bodyPr>
          <a:lstStyle/>
          <a:p>
            <a:pPr eaLnBrk="1" hangingPunct="1"/>
            <a:r>
              <a:rPr lang="en-US" altLang="en-US" b="1" dirty="0">
                <a:solidFill>
                  <a:schemeClr val="accent2">
                    <a:lumMod val="75000"/>
                  </a:schemeClr>
                </a:solidFill>
                <a:latin typeface="Century Gothic (Headings)"/>
              </a:rPr>
              <a:t>Literature Survey</a:t>
            </a:r>
          </a:p>
        </p:txBody>
      </p:sp>
      <p:grpSp>
        <p:nvGrpSpPr>
          <p:cNvPr id="25712" name="Group 25711">
            <a:extLst>
              <a:ext uri="{FF2B5EF4-FFF2-40B4-BE49-F238E27FC236}">
                <a16:creationId xmlns:a16="http://schemas.microsoft.com/office/drawing/2014/main" id="{84A5389E-FAF0-49F8-B7DE-5DB1D39A4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412" y="-786"/>
            <a:ext cx="1767505" cy="6854040"/>
            <a:chOff x="6627813" y="194833"/>
            <a:chExt cx="1952625" cy="5678918"/>
          </a:xfrm>
        </p:grpSpPr>
        <p:sp>
          <p:nvSpPr>
            <p:cNvPr id="25713" name="Freeform 27">
              <a:extLst>
                <a:ext uri="{FF2B5EF4-FFF2-40B4-BE49-F238E27FC236}">
                  <a16:creationId xmlns:a16="http://schemas.microsoft.com/office/drawing/2014/main" id="{38290ECD-2C1E-41E9-B72C-8A74E6A4D0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5714" name="Freeform 28">
              <a:extLst>
                <a:ext uri="{FF2B5EF4-FFF2-40B4-BE49-F238E27FC236}">
                  <a16:creationId xmlns:a16="http://schemas.microsoft.com/office/drawing/2014/main" id="{D4262E79-CD33-402B-8B11-B973D22F2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5715" name="Freeform 29">
              <a:extLst>
                <a:ext uri="{FF2B5EF4-FFF2-40B4-BE49-F238E27FC236}">
                  <a16:creationId xmlns:a16="http://schemas.microsoft.com/office/drawing/2014/main" id="{D4E66077-E4B7-4D37-AAC4-0F2BDF92F3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5716" name="Freeform 30">
              <a:extLst>
                <a:ext uri="{FF2B5EF4-FFF2-40B4-BE49-F238E27FC236}">
                  <a16:creationId xmlns:a16="http://schemas.microsoft.com/office/drawing/2014/main" id="{C1CA20B0-9D1B-4696-8843-E29F303F5F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5717" name="Freeform 31">
              <a:extLst>
                <a:ext uri="{FF2B5EF4-FFF2-40B4-BE49-F238E27FC236}">
                  <a16:creationId xmlns:a16="http://schemas.microsoft.com/office/drawing/2014/main" id="{8D6F844C-835B-426A-B64E-08FFD6F25F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5718" name="Freeform 32">
              <a:extLst>
                <a:ext uri="{FF2B5EF4-FFF2-40B4-BE49-F238E27FC236}">
                  <a16:creationId xmlns:a16="http://schemas.microsoft.com/office/drawing/2014/main" id="{0FA43E74-9BE8-4976-92B5-EAE1CE13D6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5719" name="Freeform 33">
              <a:extLst>
                <a:ext uri="{FF2B5EF4-FFF2-40B4-BE49-F238E27FC236}">
                  <a16:creationId xmlns:a16="http://schemas.microsoft.com/office/drawing/2014/main" id="{9ACB84C5-04AD-4802-B5BD-57BDC91F7A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5720" name="Freeform 34">
              <a:extLst>
                <a:ext uri="{FF2B5EF4-FFF2-40B4-BE49-F238E27FC236}">
                  <a16:creationId xmlns:a16="http://schemas.microsoft.com/office/drawing/2014/main" id="{800BB42D-795C-4D34-B0C0-48C6DCAA56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5721" name="Freeform 35">
              <a:extLst>
                <a:ext uri="{FF2B5EF4-FFF2-40B4-BE49-F238E27FC236}">
                  <a16:creationId xmlns:a16="http://schemas.microsoft.com/office/drawing/2014/main" id="{F053FFBE-8DFA-4F0C-8654-84B82FF44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5722" name="Freeform 36">
              <a:extLst>
                <a:ext uri="{FF2B5EF4-FFF2-40B4-BE49-F238E27FC236}">
                  <a16:creationId xmlns:a16="http://schemas.microsoft.com/office/drawing/2014/main" id="{CF5AB1EE-3C75-41FC-BAC6-83222999D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5723" name="Freeform 37">
              <a:extLst>
                <a:ext uri="{FF2B5EF4-FFF2-40B4-BE49-F238E27FC236}">
                  <a16:creationId xmlns:a16="http://schemas.microsoft.com/office/drawing/2014/main" id="{5EB7AD58-332B-4EA3-9386-08FD9554B4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5724" name="Freeform 38">
              <a:extLst>
                <a:ext uri="{FF2B5EF4-FFF2-40B4-BE49-F238E27FC236}">
                  <a16:creationId xmlns:a16="http://schemas.microsoft.com/office/drawing/2014/main" id="{60F8A3C2-0BFB-44EE-9532-B1FE646326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25725" name="Rectangle 25724">
            <a:extLst>
              <a:ext uri="{FF2B5EF4-FFF2-40B4-BE49-F238E27FC236}">
                <a16:creationId xmlns:a16="http://schemas.microsoft.com/office/drawing/2014/main" id="{AA4E6AA2-BEA6-4D9C-940A-56C57341D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3716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5726" name="Freeform 33">
            <a:extLst>
              <a:ext uri="{FF2B5EF4-FFF2-40B4-BE49-F238E27FC236}">
                <a16:creationId xmlns:a16="http://schemas.microsoft.com/office/drawing/2014/main" id="{ED642ED3-CFED-4142-8502-CCC1994470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753578"/>
            <a:ext cx="1308489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16D62B-8A6A-D265-BC0A-87713639017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7771209" y="6130437"/>
            <a:ext cx="859712" cy="37039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  <a:defRPr/>
            </a:pPr>
            <a:fld id="{9E5AD5E2-7D5A-4C79-9BCD-A9B5E584D84B}" type="datetime1">
              <a:rPr lang="en-US" smtClean="0"/>
              <a:pPr defTabSz="914400">
                <a:spcAft>
                  <a:spcPts val="600"/>
                </a:spcAft>
                <a:defRPr/>
              </a:pPr>
              <a:t>5/23/2025</a:t>
            </a:fld>
            <a:endParaRPr lang="en-US" alt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E801539-80D0-E718-E52E-556DF59529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4582748"/>
              </p:ext>
            </p:extLst>
          </p:nvPr>
        </p:nvGraphicFramePr>
        <p:xfrm>
          <a:off x="1705565" y="1951909"/>
          <a:ext cx="6722034" cy="3849608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228460">
                  <a:extLst>
                    <a:ext uri="{9D8B030D-6E8A-4147-A177-3AD203B41FA5}">
                      <a16:colId xmlns:a16="http://schemas.microsoft.com/office/drawing/2014/main" val="26649371"/>
                    </a:ext>
                  </a:extLst>
                </a:gridCol>
                <a:gridCol w="293399">
                  <a:extLst>
                    <a:ext uri="{9D8B030D-6E8A-4147-A177-3AD203B41FA5}">
                      <a16:colId xmlns:a16="http://schemas.microsoft.com/office/drawing/2014/main" val="3461065951"/>
                    </a:ext>
                  </a:extLst>
                </a:gridCol>
                <a:gridCol w="2155662">
                  <a:extLst>
                    <a:ext uri="{9D8B030D-6E8A-4147-A177-3AD203B41FA5}">
                      <a16:colId xmlns:a16="http://schemas.microsoft.com/office/drawing/2014/main" val="437237846"/>
                    </a:ext>
                  </a:extLst>
                </a:gridCol>
                <a:gridCol w="2076136">
                  <a:extLst>
                    <a:ext uri="{9D8B030D-6E8A-4147-A177-3AD203B41FA5}">
                      <a16:colId xmlns:a16="http://schemas.microsoft.com/office/drawing/2014/main" val="1728990894"/>
                    </a:ext>
                  </a:extLst>
                </a:gridCol>
                <a:gridCol w="1968377">
                  <a:extLst>
                    <a:ext uri="{9D8B030D-6E8A-4147-A177-3AD203B41FA5}">
                      <a16:colId xmlns:a16="http://schemas.microsoft.com/office/drawing/2014/main" val="1159595761"/>
                    </a:ext>
                  </a:extLst>
                </a:gridCol>
              </a:tblGrid>
              <a:tr h="261447">
                <a:tc>
                  <a:txBody>
                    <a:bodyPr/>
                    <a:lstStyle/>
                    <a:p>
                      <a:pPr marL="0" algn="ctr" fontAlgn="t">
                        <a:lnSpc>
                          <a:spcPts val="1210"/>
                        </a:lnSpc>
                        <a:buNone/>
                      </a:pPr>
                      <a:r>
                        <a:rPr lang="en-US" sz="800" b="1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SI</a:t>
                      </a:r>
                      <a:r>
                        <a:rPr lang="en-US" sz="800" b="1" i="0" u="none" strike="noStrike" spc="185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800" b="1" i="0" u="none" strike="noStrike" spc="-25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No.</a:t>
                      </a:r>
                      <a:endParaRPr lang="en-US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58" marR="7058" marT="705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144" algn="ctr" fontAlgn="t">
                        <a:lnSpc>
                          <a:spcPts val="1210"/>
                        </a:lnSpc>
                        <a:buNone/>
                      </a:pPr>
                      <a:r>
                        <a:rPr lang="en-US" sz="800" b="1" i="0" u="none" strike="noStrike" spc="-2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Year</a:t>
                      </a:r>
                      <a:endParaRPr lang="en-US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58" marR="7058" marT="705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3152" algn="l" fontAlgn="t">
                        <a:lnSpc>
                          <a:spcPts val="1210"/>
                        </a:lnSpc>
                        <a:buNone/>
                      </a:pPr>
                      <a:r>
                        <a:rPr lang="en-US" sz="800" b="1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Study</a:t>
                      </a:r>
                      <a:r>
                        <a:rPr lang="en-US" sz="800" b="1" i="0" u="none" strike="noStrike" spc="85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800" b="1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of</a:t>
                      </a:r>
                      <a:r>
                        <a:rPr lang="en-US" sz="800" b="1" i="0" u="none" strike="noStrike" spc="85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800" b="1" i="0" u="none" strike="noStrike" spc="-1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Paper</a:t>
                      </a:r>
                      <a:endParaRPr lang="en-US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58" marR="7058" marT="705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3152" algn="l" fontAlgn="t">
                        <a:lnSpc>
                          <a:spcPts val="1210"/>
                        </a:lnSpc>
                        <a:buNone/>
                      </a:pPr>
                      <a:r>
                        <a:rPr lang="en-US" sz="800" b="1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Methodology</a:t>
                      </a:r>
                      <a:r>
                        <a:rPr lang="en-US" sz="800" b="1" i="0" u="none" strike="noStrike" spc="12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800" b="1" i="0" u="none" strike="noStrike" spc="-2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Used</a:t>
                      </a:r>
                      <a:endParaRPr lang="en-US" sz="1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58" marR="7058" marT="705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3152" algn="l" fontAlgn="t">
                        <a:lnSpc>
                          <a:spcPts val="1210"/>
                        </a:lnSpc>
                        <a:buNone/>
                      </a:pPr>
                      <a:r>
                        <a:rPr lang="en-US" sz="800" b="1" i="0" u="none" strike="noStrike" spc="-1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Limitations</a:t>
                      </a:r>
                      <a:endParaRPr lang="en-US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58" marR="7058" marT="705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1969382"/>
                  </a:ext>
                </a:extLst>
              </a:tr>
              <a:tr h="400828">
                <a:tc>
                  <a:txBody>
                    <a:bodyPr/>
                    <a:lstStyle/>
                    <a:p>
                      <a:pPr marL="0" algn="ctr" fontAlgn="t">
                        <a:lnSpc>
                          <a:spcPts val="1210"/>
                        </a:lnSpc>
                        <a:buNone/>
                      </a:pPr>
                      <a:r>
                        <a:rPr lang="en-US" sz="800" b="0" i="0" u="none" strike="noStrike" spc="-5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58" marR="7058" marT="705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144" marR="0" algn="ctr" fontAlgn="t">
                        <a:lnSpc>
                          <a:spcPts val="1210"/>
                        </a:lnSpc>
                        <a:buNone/>
                      </a:pPr>
                      <a:r>
                        <a:rPr lang="en-US" sz="800" b="0" i="0" u="none" strike="noStrike" spc="-2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2019</a:t>
                      </a:r>
                      <a:endParaRPr lang="en-US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58" marR="7058" marT="705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3152" algn="just" fontAlgn="t">
                        <a:lnSpc>
                          <a:spcPts val="1210"/>
                        </a:lnSpc>
                        <a:buNone/>
                      </a:pPr>
                      <a:r>
                        <a:rPr lang="en-US" sz="800" b="0" i="1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Long-length</a:t>
                      </a:r>
                      <a:r>
                        <a:rPr lang="en-US" sz="800" b="0" i="1" u="none" strike="noStrike" spc="215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sz="800" b="0" i="1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Legal</a:t>
                      </a:r>
                      <a:r>
                        <a:rPr lang="en-US" sz="800" b="0" i="1" u="none" strike="noStrike" spc="215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sz="800" b="0" i="1" u="none" strike="noStrike" spc="-2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Doc-</a:t>
                      </a:r>
                      <a:endParaRPr lang="en-US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marL="73152" marR="73152" algn="just" fontAlgn="t">
                        <a:lnSpc>
                          <a:spcPts val="1300"/>
                        </a:lnSpc>
                        <a:spcBef>
                          <a:spcPts val="35"/>
                        </a:spcBef>
                        <a:buNone/>
                      </a:pPr>
                      <a:r>
                        <a:rPr lang="en-US" sz="800" b="0" i="1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ument Classification </a:t>
                      </a:r>
                      <a:r>
                        <a:rPr lang="en-US" sz="8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by Lulu Wan, George Papa- georgiou,</a:t>
                      </a:r>
                      <a:r>
                        <a:rPr lang="en-US" sz="800" b="0" i="0" u="none" strike="noStrike" spc="-7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8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Michael</a:t>
                      </a:r>
                      <a:r>
                        <a:rPr lang="en-US" sz="800" b="0" i="0" u="none" strike="noStrike" spc="-65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8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Seddon &amp; Mirko Bernardoni</a:t>
                      </a:r>
                      <a:endParaRPr lang="en-US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58" marR="7058" marT="705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3152" algn="just" fontAlgn="t">
                        <a:lnSpc>
                          <a:spcPts val="1210"/>
                        </a:lnSpc>
                        <a:buNone/>
                      </a:pPr>
                      <a:r>
                        <a:rPr lang="en-US" sz="8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Split</a:t>
                      </a:r>
                      <a:r>
                        <a:rPr lang="en-US" sz="800" b="0" i="0" u="none" strike="noStrike" spc="315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</a:t>
                      </a:r>
                      <a:r>
                        <a:rPr lang="en-US" sz="8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documents</a:t>
                      </a:r>
                      <a:r>
                        <a:rPr lang="en-US" sz="800" b="0" i="0" u="none" strike="noStrike" spc="315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</a:t>
                      </a:r>
                      <a:r>
                        <a:rPr lang="en-US" sz="800" b="0" i="0" u="none" strike="noStrike" spc="-2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into</a:t>
                      </a:r>
                      <a:endParaRPr lang="en-US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marL="73152" marR="73152" algn="just" fontAlgn="t">
                        <a:lnSpc>
                          <a:spcPts val="1300"/>
                        </a:lnSpc>
                        <a:spcBef>
                          <a:spcPts val="35"/>
                        </a:spcBef>
                        <a:buNone/>
                      </a:pPr>
                      <a:r>
                        <a:rPr lang="en-US" sz="8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chunks, embedded with Doc2Vec, aggregated us- ing BiLSTM + attention </a:t>
                      </a:r>
                      <a:r>
                        <a:rPr lang="en-US" sz="800" b="0" i="0" u="none" strike="noStrike" spc="-1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mechanism.</a:t>
                      </a:r>
                      <a:endParaRPr lang="en-US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58" marR="7058" marT="705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3152" algn="just" fontAlgn="t">
                        <a:lnSpc>
                          <a:spcPts val="1210"/>
                        </a:lnSpc>
                        <a:buNone/>
                      </a:pPr>
                      <a:r>
                        <a:rPr lang="en-US" sz="8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Limited</a:t>
                      </a:r>
                      <a:r>
                        <a:rPr lang="en-US" sz="800" b="0" i="0" u="none" strike="noStrike" spc="21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sz="8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by</a:t>
                      </a:r>
                      <a:r>
                        <a:rPr lang="en-US" sz="800" b="0" i="0" u="none" strike="noStrike" spc="21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sz="8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absence</a:t>
                      </a:r>
                      <a:r>
                        <a:rPr lang="en-US" sz="800" b="0" i="0" u="none" strike="noStrike" spc="215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sz="800" b="0" i="0" u="none" strike="noStrike" spc="-25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of</a:t>
                      </a:r>
                      <a:endParaRPr lang="en-US" sz="1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marL="73152" marR="73152" algn="just" fontAlgn="t">
                        <a:lnSpc>
                          <a:spcPct val="103000"/>
                        </a:lnSpc>
                        <a:spcBef>
                          <a:spcPts val="50"/>
                        </a:spcBef>
                        <a:buNone/>
                      </a:pPr>
                      <a:r>
                        <a:rPr lang="en-US" sz="8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large-scale legal datasets; lacks</a:t>
                      </a:r>
                      <a:r>
                        <a:rPr lang="en-US" sz="800" b="0" i="0" u="none" strike="noStrike" spc="-7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8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use</a:t>
                      </a:r>
                      <a:r>
                        <a:rPr lang="en-US" sz="800" b="0" i="0" u="none" strike="noStrike" spc="-65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8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of</a:t>
                      </a:r>
                      <a:r>
                        <a:rPr lang="en-US" sz="800" b="0" i="0" u="none" strike="noStrike" spc="-65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8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advanced</a:t>
                      </a:r>
                      <a:r>
                        <a:rPr lang="en-US" sz="800" b="0" i="0" u="none" strike="noStrike" spc="-65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8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pre- processing like NER.</a:t>
                      </a:r>
                      <a:endParaRPr lang="en-US" sz="1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58" marR="7058" marT="705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6912099"/>
                  </a:ext>
                </a:extLst>
              </a:tr>
              <a:tr h="514141">
                <a:tc>
                  <a:txBody>
                    <a:bodyPr/>
                    <a:lstStyle/>
                    <a:p>
                      <a:pPr marL="0" algn="ctr" fontAlgn="t">
                        <a:lnSpc>
                          <a:spcPts val="1210"/>
                        </a:lnSpc>
                        <a:buNone/>
                      </a:pPr>
                      <a:r>
                        <a:rPr lang="en-US" sz="800" b="0" i="0" u="none" strike="noStrike" spc="-5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58" marR="7058" marT="705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144" marR="0" algn="ctr" fontAlgn="t">
                        <a:lnSpc>
                          <a:spcPts val="1210"/>
                        </a:lnSpc>
                        <a:buNone/>
                      </a:pPr>
                      <a:r>
                        <a:rPr lang="en-US" sz="800" b="0" i="0" u="none" strike="noStrike" spc="-2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2020</a:t>
                      </a:r>
                      <a:endParaRPr lang="en-US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58" marR="7058" marT="705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3152" algn="just" fontAlgn="t">
                        <a:lnSpc>
                          <a:spcPts val="1210"/>
                        </a:lnSpc>
                        <a:buNone/>
                      </a:pPr>
                      <a:r>
                        <a:rPr lang="en-US" sz="800" b="0" i="1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LexNLP:</a:t>
                      </a:r>
                      <a:r>
                        <a:rPr lang="en-US" sz="800" b="0" i="1" u="none" strike="noStrike" spc="195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800" b="0" i="1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Natural</a:t>
                      </a:r>
                      <a:r>
                        <a:rPr lang="en-US" sz="800" b="0" i="1" u="none" strike="noStrike" spc="195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800" b="0" i="1" u="none" strike="noStrike" spc="-1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language</a:t>
                      </a:r>
                      <a:endParaRPr lang="en-US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marL="73152" marR="73152" algn="just" fontAlgn="t">
                        <a:lnSpc>
                          <a:spcPts val="1300"/>
                        </a:lnSpc>
                        <a:spcBef>
                          <a:spcPts val="35"/>
                        </a:spcBef>
                        <a:buNone/>
                      </a:pPr>
                      <a:r>
                        <a:rPr lang="en-US" sz="800" b="0" i="1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processing and informa- tion extraction for legal and regulatory texts </a:t>
                      </a:r>
                      <a:r>
                        <a:rPr lang="en-US" sz="8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by Michael J. Bommarito II, Daniel Martin Katz &amp;</a:t>
                      </a:r>
                      <a:r>
                        <a:rPr lang="en-US" sz="800" b="0" i="0" u="none" strike="noStrike" spc="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8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Eric M. Detterman</a:t>
                      </a:r>
                      <a:endParaRPr lang="en-US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58" marR="7058" marT="705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3152" algn="just" fontAlgn="t">
                        <a:lnSpc>
                          <a:spcPts val="1210"/>
                        </a:lnSpc>
                        <a:buNone/>
                      </a:pPr>
                      <a:r>
                        <a:rPr lang="en-US" sz="8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Used</a:t>
                      </a:r>
                      <a:r>
                        <a:rPr lang="en-US" sz="800" b="0" i="0" u="none" strike="noStrike" spc="19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sz="8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LexNLP</a:t>
                      </a:r>
                      <a:r>
                        <a:rPr lang="en-US" sz="800" b="0" i="0" u="none" strike="noStrike" spc="195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sz="8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built</a:t>
                      </a:r>
                      <a:r>
                        <a:rPr lang="en-US" sz="800" b="0" i="0" u="none" strike="noStrike" spc="195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sz="800" b="0" i="0" u="none" strike="noStrike" spc="-25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on</a:t>
                      </a:r>
                      <a:endParaRPr lang="en-US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marL="73152" marR="73152" algn="just" fontAlgn="t">
                        <a:lnSpc>
                          <a:spcPct val="103000"/>
                        </a:lnSpc>
                        <a:spcBef>
                          <a:spcPts val="50"/>
                        </a:spcBef>
                        <a:buNone/>
                      </a:pPr>
                      <a:r>
                        <a:rPr lang="en-US" sz="8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NLTK, scikit-learn, and </a:t>
                      </a:r>
                      <a:r>
                        <a:rPr lang="en-US" sz="800" b="0" i="0" u="none" strike="noStrike" spc="-1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SciPy</a:t>
                      </a:r>
                      <a:r>
                        <a:rPr lang="en-US" sz="800" b="0" i="0" u="none" strike="noStrike" spc="-45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800" b="0" i="0" u="none" strike="noStrike" spc="-1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for</a:t>
                      </a:r>
                      <a:r>
                        <a:rPr lang="en-US" sz="800" b="0" i="0" u="none" strike="noStrike" spc="-45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800" b="0" i="0" u="none" strike="noStrike" spc="-1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structuring</a:t>
                      </a:r>
                      <a:r>
                        <a:rPr lang="en-US" sz="800" b="0" i="0" u="none" strike="noStrike" spc="-45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800" b="0" i="0" u="none" strike="noStrike" spc="-1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legal </a:t>
                      </a:r>
                      <a:r>
                        <a:rPr lang="en-US" sz="800" b="0" i="0" u="none" strike="noStrike" spc="-2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text.</a:t>
                      </a:r>
                      <a:endParaRPr lang="en-US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58" marR="7058" marT="705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3152" algn="l" fontAlgn="t">
                        <a:lnSpc>
                          <a:spcPts val="1210"/>
                        </a:lnSpc>
                        <a:buNone/>
                      </a:pPr>
                      <a:r>
                        <a:rPr lang="en-US" sz="8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General</a:t>
                      </a:r>
                      <a:r>
                        <a:rPr lang="en-US" sz="800" b="0" i="0" u="none" strike="noStrike" spc="395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8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NLP</a:t>
                      </a:r>
                      <a:r>
                        <a:rPr lang="en-US" sz="800" b="0" i="0" u="none" strike="noStrike" spc="395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8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tools</a:t>
                      </a:r>
                      <a:r>
                        <a:rPr lang="en-US" sz="800" b="0" i="0" u="none" strike="noStrike" spc="395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800" b="0" i="0" u="none" strike="noStrike" spc="-25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may</a:t>
                      </a:r>
                      <a:endParaRPr lang="en-US" sz="1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marL="73152" algn="l" fontAlgn="t">
                        <a:lnSpc>
                          <a:spcPct val="103000"/>
                        </a:lnSpc>
                        <a:spcBef>
                          <a:spcPts val="50"/>
                        </a:spcBef>
                        <a:buNone/>
                      </a:pPr>
                      <a:r>
                        <a:rPr lang="en-US" sz="8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miss legal nuances; limited structured legal datasets.</a:t>
                      </a:r>
                      <a:endParaRPr lang="en-US" sz="1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58" marR="7058" marT="705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8826128"/>
                  </a:ext>
                </a:extLst>
              </a:tr>
              <a:tr h="882029">
                <a:tc>
                  <a:txBody>
                    <a:bodyPr/>
                    <a:lstStyle/>
                    <a:p>
                      <a:pPr marL="0" algn="ctr" fontAlgn="t">
                        <a:lnSpc>
                          <a:spcPts val="1210"/>
                        </a:lnSpc>
                        <a:buNone/>
                      </a:pPr>
                      <a:r>
                        <a:rPr lang="en-US" sz="800" b="0" i="0" u="none" strike="noStrike" spc="-5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58" marR="7058" marT="705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144" marR="0" algn="ctr" fontAlgn="t">
                        <a:lnSpc>
                          <a:spcPts val="1210"/>
                        </a:lnSpc>
                        <a:buNone/>
                      </a:pPr>
                      <a:r>
                        <a:rPr lang="en-US" sz="800" b="0" i="0" u="none" strike="noStrike" spc="-2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2023</a:t>
                      </a:r>
                      <a:endParaRPr lang="en-US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58" marR="7058" marT="705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3152" algn="l" fontAlgn="t">
                        <a:lnSpc>
                          <a:spcPts val="1210"/>
                        </a:lnSpc>
                        <a:buNone/>
                      </a:pPr>
                      <a:r>
                        <a:rPr lang="en-US" sz="800" b="0" i="1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ITALIAN-LEGAL-</a:t>
                      </a:r>
                      <a:r>
                        <a:rPr lang="en-US" sz="800" b="0" i="1" u="none" strike="noStrike" spc="-2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BERT</a:t>
                      </a:r>
                      <a:endParaRPr lang="en-US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marL="73152" marR="73152" algn="just" fontAlgn="t">
                        <a:lnSpc>
                          <a:spcPct val="103000"/>
                        </a:lnSpc>
                        <a:spcBef>
                          <a:spcPts val="50"/>
                        </a:spcBef>
                        <a:buNone/>
                      </a:pPr>
                      <a:r>
                        <a:rPr lang="en-US" sz="800" b="0" i="1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models for improving nat- ural language processing tasks in the Italian legal domain</a:t>
                      </a:r>
                      <a:r>
                        <a:rPr lang="en-US" sz="800" b="0" i="1" u="none" strike="noStrike" spc="36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8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by</a:t>
                      </a:r>
                      <a:r>
                        <a:rPr lang="en-US" sz="800" b="0" i="0" u="none" strike="noStrike" spc="265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8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Daniele</a:t>
                      </a:r>
                      <a:r>
                        <a:rPr lang="en-US" sz="800" b="0" i="0" u="none" strike="noStrike" spc="265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800" b="0" i="0" u="none" strike="noStrike" spc="-1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Licari</a:t>
                      </a:r>
                      <a:endParaRPr lang="en-US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marL="73152" algn="just" fontAlgn="t">
                        <a:lnSpc>
                          <a:spcPts val="1210"/>
                        </a:lnSpc>
                        <a:spcBef>
                          <a:spcPts val="10"/>
                        </a:spcBef>
                        <a:buNone/>
                      </a:pPr>
                      <a:r>
                        <a:rPr lang="en-US" sz="8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800" b="0" i="0" u="none" strike="noStrike" spc="-15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8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Giovanni</a:t>
                      </a:r>
                      <a:r>
                        <a:rPr lang="en-US" sz="800" b="0" i="0" u="none" strike="noStrike" spc="-15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800" b="0" i="0" u="none" strike="noStrike" spc="55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Coman</a:t>
                      </a:r>
                      <a:r>
                        <a:rPr lang="en-US" sz="800" b="0" i="0" u="none" strike="noStrike" spc="25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en-US" sz="800" b="0" i="0" u="none" strike="noStrike" spc="-455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`</a:t>
                      </a:r>
                      <a:r>
                        <a:rPr lang="en-US" sz="800" b="0" i="0" u="none" strike="noStrike" spc="55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</a:t>
                      </a:r>
                      <a:endParaRPr lang="en-US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58" marR="7058" marT="705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3152" algn="just" fontAlgn="t">
                        <a:lnSpc>
                          <a:spcPts val="1210"/>
                        </a:lnSpc>
                        <a:buNone/>
                      </a:pPr>
                      <a:r>
                        <a:rPr lang="en-US" sz="8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Developed</a:t>
                      </a:r>
                      <a:r>
                        <a:rPr lang="en-US" sz="800" b="0" i="0" u="none" strike="noStrike" spc="39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sz="8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en-US" sz="800" b="0" i="0" u="none" strike="noStrike" spc="255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</a:t>
                      </a:r>
                      <a:r>
                        <a:rPr lang="en-US" sz="800" b="0" i="0" u="none" strike="noStrike" spc="-1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domain-</a:t>
                      </a:r>
                      <a:endParaRPr lang="en-US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marL="73152" marR="73152" algn="just" fontAlgn="t">
                        <a:lnSpc>
                          <a:spcPct val="103000"/>
                        </a:lnSpc>
                        <a:spcBef>
                          <a:spcPts val="50"/>
                        </a:spcBef>
                        <a:buNone/>
                      </a:pPr>
                      <a:r>
                        <a:rPr lang="en-US" sz="8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specific BERT vari-</a:t>
                      </a:r>
                      <a:r>
                        <a:rPr lang="en-US" sz="800" b="0" i="0" u="none" strike="noStrike" spc="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8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ants; Fine-tuned BERT </a:t>
                      </a:r>
                      <a:r>
                        <a:rPr lang="en-US" sz="800" b="0" i="0" u="none" strike="noStrike" spc="-1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(ITALIAN-LEGAL-</a:t>
                      </a:r>
                      <a:endParaRPr lang="en-US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marL="73152" algn="just" fontAlgn="t">
                        <a:lnSpc>
                          <a:spcPts val="1210"/>
                        </a:lnSpc>
                        <a:spcBef>
                          <a:spcPts val="10"/>
                        </a:spcBef>
                        <a:buNone/>
                        <a:tabLst>
                          <a:tab pos="1127760" algn="l"/>
                        </a:tabLst>
                      </a:pPr>
                      <a:r>
                        <a:rPr lang="en-US" sz="8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BERT-</a:t>
                      </a:r>
                      <a:r>
                        <a:rPr lang="en-US" sz="800" b="0" i="0" u="none" strike="noStrike" spc="-2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FP),</a:t>
                      </a:r>
                      <a:r>
                        <a:rPr lang="en-US" sz="8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	</a:t>
                      </a:r>
                      <a:r>
                        <a:rPr lang="en-US" sz="800" b="0" i="0" u="none" strike="noStrike" spc="-1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Trained-</a:t>
                      </a:r>
                      <a:endParaRPr lang="en-US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marL="73152" marR="73152" algn="just" fontAlgn="t">
                        <a:lnSpc>
                          <a:spcPct val="103000"/>
                        </a:lnSpc>
                        <a:spcBef>
                          <a:spcPts val="55"/>
                        </a:spcBef>
                        <a:buNone/>
                        <a:tabLst>
                          <a:tab pos="1254760" algn="l"/>
                        </a:tabLst>
                      </a:pPr>
                      <a:r>
                        <a:rPr lang="en-US" sz="800" b="0" i="0" u="none" strike="noStrike" spc="-1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from-scratch</a:t>
                      </a:r>
                      <a:r>
                        <a:rPr lang="en-US" sz="8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	</a:t>
                      </a:r>
                      <a:r>
                        <a:rPr lang="en-US" sz="800" b="0" i="0" u="none" strike="noStrike" spc="-2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BERT </a:t>
                      </a:r>
                      <a:r>
                        <a:rPr lang="en-US" sz="800" b="0" i="0" u="none" strike="noStrike" spc="-1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(ITALIAN-LEGAL-</a:t>
                      </a:r>
                      <a:endParaRPr lang="en-US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marL="73152" algn="just" fontAlgn="t">
                        <a:lnSpc>
                          <a:spcPts val="1210"/>
                        </a:lnSpc>
                        <a:buNone/>
                        <a:tabLst>
                          <a:tab pos="1132840" algn="l"/>
                        </a:tabLst>
                      </a:pPr>
                      <a:r>
                        <a:rPr lang="en-US" sz="8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BERT-</a:t>
                      </a:r>
                      <a:r>
                        <a:rPr lang="en-US" sz="800" b="0" i="0" u="none" strike="noStrike" spc="-2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SC),</a:t>
                      </a:r>
                      <a:r>
                        <a:rPr lang="en-US" sz="8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	</a:t>
                      </a:r>
                      <a:r>
                        <a:rPr lang="en-US" sz="800" b="0" i="0" u="none" strike="noStrike" spc="-1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Distilled</a:t>
                      </a:r>
                      <a:endParaRPr lang="en-US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marL="73152" algn="just" fontAlgn="t">
                        <a:lnSpc>
                          <a:spcPts val="1210"/>
                        </a:lnSpc>
                        <a:spcBef>
                          <a:spcPts val="55"/>
                        </a:spcBef>
                        <a:buNone/>
                      </a:pPr>
                      <a:r>
                        <a:rPr lang="en-US" sz="8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version,</a:t>
                      </a:r>
                      <a:r>
                        <a:rPr lang="en-US" sz="800" b="0" i="0" u="none" strike="noStrike" spc="75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800" b="0" i="0" u="none" strike="noStrike" spc="-2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LSG.</a:t>
                      </a:r>
                      <a:endParaRPr lang="en-US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58" marR="7058" marT="705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3152" algn="just" fontAlgn="t">
                        <a:lnSpc>
                          <a:spcPts val="1210"/>
                        </a:lnSpc>
                        <a:buNone/>
                      </a:pPr>
                      <a:r>
                        <a:rPr lang="en-US" sz="8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Limited</a:t>
                      </a:r>
                      <a:r>
                        <a:rPr lang="en-US" sz="800" b="0" i="0" u="none" strike="noStrike" spc="395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</a:t>
                      </a:r>
                      <a:r>
                        <a:rPr lang="en-US" sz="800" b="0" i="0" u="none" strike="noStrike" spc="-1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computational</a:t>
                      </a:r>
                      <a:endParaRPr lang="en-US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marL="73152" marR="73152" algn="just" fontAlgn="t">
                        <a:lnSpc>
                          <a:spcPct val="103000"/>
                        </a:lnSpc>
                        <a:spcBef>
                          <a:spcPts val="50"/>
                        </a:spcBef>
                        <a:buNone/>
                      </a:pPr>
                      <a:r>
                        <a:rPr lang="en-US" sz="8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resources, Smaller batch size and suboptimal parameter tuning, Task- dependent performance.</a:t>
                      </a:r>
                      <a:endParaRPr lang="en-US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58" marR="7058" marT="705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8719150"/>
                  </a:ext>
                </a:extLst>
              </a:tr>
              <a:tr h="889464">
                <a:tc>
                  <a:txBody>
                    <a:bodyPr/>
                    <a:lstStyle/>
                    <a:p>
                      <a:pPr marL="0" algn="ctr" fontAlgn="t">
                        <a:lnSpc>
                          <a:spcPts val="1210"/>
                        </a:lnSpc>
                        <a:buNone/>
                      </a:pPr>
                      <a:r>
                        <a:rPr lang="en-US" sz="800" b="0" i="0" u="none" strike="noStrike" spc="-5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58" marR="7058" marT="705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144" marR="0" algn="ctr" fontAlgn="t">
                        <a:lnSpc>
                          <a:spcPts val="1210"/>
                        </a:lnSpc>
                        <a:buNone/>
                      </a:pPr>
                      <a:r>
                        <a:rPr lang="en-US" sz="800" b="0" i="0" u="none" strike="noStrike" spc="-2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2024</a:t>
                      </a:r>
                      <a:endParaRPr lang="en-US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58" marR="7058" marT="705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3152" algn="just" fontAlgn="t">
                        <a:lnSpc>
                          <a:spcPts val="1210"/>
                        </a:lnSpc>
                        <a:buNone/>
                      </a:pPr>
                      <a:r>
                        <a:rPr lang="en-US" sz="800" b="0" i="1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HLDC:</a:t>
                      </a:r>
                      <a:r>
                        <a:rPr lang="en-US" sz="800" b="0" i="1" u="none" strike="noStrike" spc="35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800" b="0" i="1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Hindi</a:t>
                      </a:r>
                      <a:r>
                        <a:rPr lang="en-US" sz="800" b="0" i="1" u="none" strike="noStrike" spc="35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800" b="0" i="1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Legal</a:t>
                      </a:r>
                      <a:r>
                        <a:rPr lang="en-US" sz="800" b="0" i="1" u="none" strike="noStrike" spc="35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800" b="0" i="1" u="none" strike="noStrike" spc="-1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Docu-</a:t>
                      </a:r>
                      <a:endParaRPr lang="en-US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marL="73152" marR="73152" algn="just" fontAlgn="t">
                        <a:lnSpc>
                          <a:spcPct val="103000"/>
                        </a:lnSpc>
                        <a:spcBef>
                          <a:spcPts val="50"/>
                        </a:spcBef>
                        <a:buNone/>
                      </a:pPr>
                      <a:r>
                        <a:rPr lang="en-US" sz="800" b="0" i="1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ments</a:t>
                      </a:r>
                      <a:r>
                        <a:rPr lang="en-US" sz="800" b="0" i="1" u="none" strike="noStrike" spc="-7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800" b="0" i="1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Corpus</a:t>
                      </a:r>
                      <a:r>
                        <a:rPr lang="en-US" sz="800" b="0" i="1" u="none" strike="noStrike" spc="-3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8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by</a:t>
                      </a:r>
                      <a:r>
                        <a:rPr lang="en-US" sz="800" b="0" i="0" u="none" strike="noStrike" spc="-7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8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Kapoor, Arnav, Mudit Dhawan, Anmol Goel, T. H. Ar-</a:t>
                      </a:r>
                      <a:r>
                        <a:rPr lang="en-US" sz="800" b="0" i="0" u="none" strike="noStrike" spc="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8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jun, Akshala Bhatnagar, Vibhu Agrawal, Amul Agrawal, Arnab Bhat- tacharya, Ponnurangam Kumaraguru &amp; Ashutosh </a:t>
                      </a:r>
                      <a:r>
                        <a:rPr lang="en-US" sz="800" b="0" i="0" u="none" strike="noStrike" spc="-2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Modi.</a:t>
                      </a:r>
                      <a:endParaRPr lang="en-US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58" marR="7058" marT="705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3152" algn="just" fontAlgn="t">
                        <a:lnSpc>
                          <a:spcPts val="1210"/>
                        </a:lnSpc>
                        <a:buNone/>
                      </a:pPr>
                      <a:r>
                        <a:rPr lang="en-US" sz="8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Introduced</a:t>
                      </a:r>
                      <a:r>
                        <a:rPr lang="en-US" sz="800" b="0" i="0" u="none" strike="noStrike" spc="24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</a:t>
                      </a:r>
                      <a:r>
                        <a:rPr lang="en-US" sz="8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Hindi</a:t>
                      </a:r>
                      <a:r>
                        <a:rPr lang="en-US" sz="800" b="0" i="0" u="none" strike="noStrike" spc="245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</a:t>
                      </a:r>
                      <a:r>
                        <a:rPr lang="en-US" sz="800" b="0" i="0" u="none" strike="noStrike" spc="-25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Le-</a:t>
                      </a:r>
                      <a:endParaRPr lang="en-US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marL="73152" marR="73152" algn="just" fontAlgn="t">
                        <a:lnSpc>
                          <a:spcPct val="103000"/>
                        </a:lnSpc>
                        <a:spcBef>
                          <a:spcPts val="50"/>
                        </a:spcBef>
                        <a:buNone/>
                      </a:pPr>
                      <a:r>
                        <a:rPr lang="en-US" sz="8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gal Documents Corpus (HLDC)</a:t>
                      </a:r>
                      <a:r>
                        <a:rPr lang="en-US" sz="800" b="0" i="0" u="none" strike="noStrike" spc="29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</a:t>
                      </a:r>
                      <a:r>
                        <a:rPr lang="en-US" sz="8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with</a:t>
                      </a:r>
                      <a:r>
                        <a:rPr lang="en-US" sz="800" b="0" i="0" u="none" strike="noStrike" spc="29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</a:t>
                      </a:r>
                      <a:r>
                        <a:rPr lang="en-US" sz="800" b="0" i="0" u="none" strike="noStrike" spc="-1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900K+</a:t>
                      </a:r>
                      <a:endParaRPr lang="en-US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marL="73152" algn="just" fontAlgn="t">
                        <a:lnSpc>
                          <a:spcPts val="1210"/>
                        </a:lnSpc>
                        <a:spcBef>
                          <a:spcPts val="5"/>
                        </a:spcBef>
                        <a:buNone/>
                        <a:tabLst>
                          <a:tab pos="1114425" algn="l"/>
                        </a:tabLst>
                      </a:pPr>
                      <a:r>
                        <a:rPr lang="en-US" sz="800" b="0" i="0" u="none" strike="noStrike" spc="-1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documents;</a:t>
                      </a:r>
                      <a:r>
                        <a:rPr lang="en-US" sz="8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	</a:t>
                      </a:r>
                      <a:r>
                        <a:rPr lang="en-US" sz="800" b="0" i="0" u="none" strike="noStrike" spc="-1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Doc2Vec</a:t>
                      </a:r>
                      <a:endParaRPr lang="en-US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marL="73152" marR="73152" algn="just" fontAlgn="t">
                        <a:lnSpc>
                          <a:spcPts val="1300"/>
                        </a:lnSpc>
                        <a:spcBef>
                          <a:spcPts val="35"/>
                        </a:spcBef>
                        <a:buNone/>
                        <a:tabLst>
                          <a:tab pos="1009650" algn="l"/>
                        </a:tabLst>
                      </a:pPr>
                      <a:r>
                        <a:rPr lang="en-US" sz="8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 SVM/XGBoost; In- </a:t>
                      </a:r>
                      <a:r>
                        <a:rPr lang="en-US" sz="800" b="0" i="0" u="none" strike="noStrike" spc="-1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dicBERT;</a:t>
                      </a:r>
                      <a:r>
                        <a:rPr lang="en-US" sz="8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	</a:t>
                      </a:r>
                      <a:r>
                        <a:rPr lang="en-US" sz="800" b="0" i="0" u="none" strike="noStrike" spc="-2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Multi-task </a:t>
                      </a:r>
                      <a:r>
                        <a:rPr lang="en-US" sz="8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Learning (MTL) model; Main Task:</a:t>
                      </a:r>
                      <a:r>
                        <a:rPr lang="en-US" sz="800" b="0" i="0" u="none" strike="noStrike" spc="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8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Bail Pre- diction; Auxiliary Task: Sentence</a:t>
                      </a:r>
                      <a:r>
                        <a:rPr lang="en-US" sz="800" b="0" i="0" u="none" strike="noStrike" spc="-7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8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Salience</a:t>
                      </a:r>
                      <a:r>
                        <a:rPr lang="en-US" sz="800" b="0" i="0" u="none" strike="noStrike" spc="-65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8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Classifi- </a:t>
                      </a:r>
                      <a:r>
                        <a:rPr lang="en-US" sz="800" b="0" i="0" u="none" strike="noStrike" spc="-1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cation.</a:t>
                      </a:r>
                      <a:endParaRPr lang="en-US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58" marR="7058" marT="705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3152" algn="just" fontAlgn="t">
                        <a:lnSpc>
                          <a:spcPts val="1210"/>
                        </a:lnSpc>
                        <a:buNone/>
                      </a:pPr>
                      <a:r>
                        <a:rPr lang="en-US" sz="8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District-wise</a:t>
                      </a:r>
                      <a:r>
                        <a:rPr lang="en-US" sz="800" b="0" i="0" u="none" strike="noStrike" spc="39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8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model</a:t>
                      </a:r>
                      <a:r>
                        <a:rPr lang="en-US" sz="800" b="0" i="0" u="none" strike="noStrike" spc="395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800" b="0" i="0" u="none" strike="noStrike" spc="-2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per-</a:t>
                      </a:r>
                      <a:endParaRPr lang="en-US" sz="1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marL="73152" marR="73152" algn="just" fontAlgn="t">
                        <a:lnSpc>
                          <a:spcPct val="103000"/>
                        </a:lnSpc>
                        <a:spcBef>
                          <a:spcPts val="50"/>
                        </a:spcBef>
                        <a:buNone/>
                      </a:pPr>
                      <a:r>
                        <a:rPr lang="en-US" sz="800" b="0" i="0" u="none" strike="noStrike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formance</a:t>
                      </a:r>
                      <a:r>
                        <a:rPr lang="en-US" sz="800" b="0" i="0" u="none" strike="noStrike" spc="-45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8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drops</a:t>
                      </a:r>
                      <a:r>
                        <a:rPr lang="en-US" sz="800" b="0" i="0" u="none" strike="noStrike" spc="-45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8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due</a:t>
                      </a:r>
                      <a:r>
                        <a:rPr lang="en-US" sz="800" b="0" i="0" u="none" strike="noStrike" spc="-45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8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</a:t>
                      </a:r>
                      <a:r>
                        <a:rPr lang="en-US" sz="800" b="0" i="0" u="none" strike="noStrike" spc="-45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8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di- </a:t>
                      </a:r>
                      <a:r>
                        <a:rPr lang="en-US" sz="800" b="0" i="0" u="none" strike="noStrike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alectal</a:t>
                      </a:r>
                      <a:r>
                        <a:rPr lang="en-US" sz="8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and lexical varia- </a:t>
                      </a:r>
                      <a:r>
                        <a:rPr lang="en-US" sz="800" b="0" i="0" u="none" strike="noStrike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tion</a:t>
                      </a:r>
                      <a:r>
                        <a:rPr lang="en-US" sz="8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; Sentence salience an- </a:t>
                      </a:r>
                      <a:r>
                        <a:rPr lang="en-US" sz="800" b="0" i="0" u="none" strike="noStrike" spc="-1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notations</a:t>
                      </a:r>
                      <a:r>
                        <a:rPr lang="en-US" sz="800" b="0" i="0" u="none" strike="noStrike" spc="-6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800" b="0" i="0" u="none" strike="noStrike" spc="-1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are</a:t>
                      </a:r>
                      <a:r>
                        <a:rPr lang="en-US" sz="800" b="0" i="0" u="none" strike="noStrike" spc="-55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800" b="0" i="0" u="none" strike="noStrike" spc="-1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noisy,</a:t>
                      </a:r>
                      <a:r>
                        <a:rPr lang="en-US" sz="800" b="0" i="0" u="none" strike="noStrike" spc="-55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800" b="0" i="0" u="none" strike="noStrike" spc="-1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affect- </a:t>
                      </a:r>
                      <a:r>
                        <a:rPr lang="en-US" sz="800" b="0" i="0" u="none" strike="noStrike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ing</a:t>
                      </a:r>
                      <a:r>
                        <a:rPr lang="en-US" sz="8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auxiliary task qual-</a:t>
                      </a:r>
                      <a:r>
                        <a:rPr lang="en-US" sz="800" b="0" i="0" u="none" strike="noStrike" spc="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800" b="0" i="0" u="none" strike="noStrike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ity</a:t>
                      </a:r>
                      <a:r>
                        <a:rPr lang="en-US" sz="8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; MTL model </a:t>
                      </a:r>
                      <a:r>
                        <a:rPr lang="en-US" sz="800" b="0" i="0" u="none" strike="noStrike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underper</a:t>
                      </a:r>
                      <a:r>
                        <a:rPr lang="en-US" sz="8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 forms due to lack of gen- </a:t>
                      </a:r>
                      <a:r>
                        <a:rPr lang="en-US" sz="800" b="0" i="0" u="none" strike="noStrike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eralization</a:t>
                      </a:r>
                      <a:r>
                        <a:rPr lang="en-US" sz="8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across diverse linguistic styles;</a:t>
                      </a:r>
                      <a:endParaRPr lang="en-US" sz="1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58" marR="7058" marT="705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444805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F96E0-5ACD-170D-058E-4A53CA07F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7800" y="228600"/>
            <a:ext cx="7086600" cy="838200"/>
          </a:xfrm>
        </p:spPr>
        <p:txBody>
          <a:bodyPr/>
          <a:lstStyle/>
          <a:p>
            <a:r>
              <a:rPr lang="en-US" altLang="en-US" b="1" dirty="0">
                <a:latin typeface="Bookman Old Style" panose="02050604050505020204" pitchFamily="18" charset="0"/>
                <a:cs typeface="Calibri" panose="020F0502020204030204" pitchFamily="34" charset="0"/>
              </a:rPr>
              <a:t>Methodology</a:t>
            </a:r>
            <a:br>
              <a:rPr lang="en-IN" altLang="en-US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132415-E66A-D14F-D763-8CAD1071AD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6256" y="1270095"/>
            <a:ext cx="7507288" cy="5068888"/>
          </a:xfrm>
        </p:spPr>
        <p:txBody>
          <a:bodyPr/>
          <a:lstStyle/>
          <a:p>
            <a:pPr>
              <a:buNone/>
            </a:pPr>
            <a:r>
              <a:rPr lang="en-IN" b="1" dirty="0"/>
              <a:t>Summarization Pipeline</a:t>
            </a:r>
          </a:p>
          <a:p>
            <a:pPr>
              <a:buNone/>
            </a:pPr>
            <a:r>
              <a:rPr lang="en-IN" b="1" dirty="0"/>
              <a:t>Our Approach</a:t>
            </a:r>
          </a:p>
          <a:p>
            <a:pPr>
              <a:buNone/>
            </a:pPr>
            <a:r>
              <a:rPr lang="en-IN" dirty="0"/>
              <a:t>We designed a sophisticated pipeline for legal document summarization, built on </a:t>
            </a:r>
            <a:r>
              <a:rPr lang="en-IN" b="1" dirty="0"/>
              <a:t>fine-tuned BART</a:t>
            </a:r>
            <a:r>
              <a:rPr lang="en-IN" dirty="0"/>
              <a:t> architecture tailored for the legal domain.</a:t>
            </a:r>
          </a:p>
          <a:p>
            <a:pPr>
              <a:buNone/>
            </a:pPr>
            <a:r>
              <a:rPr lang="en-IN" b="1" dirty="0"/>
              <a:t>Key Components: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Dynamic padding &amp; truncation</a:t>
            </a:r>
            <a:r>
              <a:rPr lang="en-IN" dirty="0"/>
              <a:t> to handle documents up to </a:t>
            </a:r>
            <a:r>
              <a:rPr lang="en-IN" b="1" dirty="0"/>
              <a:t>15,000 characters</a:t>
            </a: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Input context window</a:t>
            </a:r>
            <a:r>
              <a:rPr lang="en-IN" dirty="0"/>
              <a:t>: 512 tokens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Summary generation length</a:t>
            </a:r>
            <a:r>
              <a:rPr lang="en-IN" dirty="0"/>
              <a:t>: 128 tokens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Training Optimizer</a:t>
            </a:r>
            <a:r>
              <a:rPr lang="en-IN" dirty="0"/>
              <a:t>: </a:t>
            </a:r>
            <a:r>
              <a:rPr lang="en-IN" dirty="0" err="1"/>
              <a:t>AdamW</a:t>
            </a:r>
            <a:r>
              <a:rPr lang="en-IN" dirty="0"/>
              <a:t> (</a:t>
            </a:r>
            <a:r>
              <a:rPr lang="en-IN" dirty="0" err="1"/>
              <a:t>lr</a:t>
            </a:r>
            <a:r>
              <a:rPr lang="en-IN" dirty="0"/>
              <a:t> = 3e-5, weight decay = 0.01)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Evaluation</a:t>
            </a:r>
            <a:r>
              <a:rPr lang="en-IN" dirty="0"/>
              <a:t>: ROUGE metrics for summary quality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Deployment Ready</a:t>
            </a:r>
            <a:r>
              <a:rPr lang="en-IN" dirty="0"/>
              <a:t>: GPU-accelerated, scalable, and modular for integration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B981AB-CF12-9C59-065F-F4DAAEA17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9F2139A-C982-40D1-82D8-E0B66C50EC26}" type="datetime1">
              <a:rPr lang="en-US" smtClean="0"/>
              <a:t>5/23/2025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94623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>
            <a:extLst>
              <a:ext uri="{FF2B5EF4-FFF2-40B4-BE49-F238E27FC236}">
                <a16:creationId xmlns:a16="http://schemas.microsoft.com/office/drawing/2014/main" id="{0BE2C4E5-9694-B77A-E854-9C4D43F676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06537" y="265176"/>
            <a:ext cx="6589713" cy="747712"/>
          </a:xfrm>
        </p:spPr>
        <p:txBody>
          <a:bodyPr/>
          <a:lstStyle/>
          <a:p>
            <a:pPr eaLnBrk="1" hangingPunct="1"/>
            <a:r>
              <a:rPr lang="en-US" altLang="en-US" b="1" dirty="0">
                <a:latin typeface="Bookman Old Style" panose="02050604050505020204" pitchFamily="18" charset="0"/>
                <a:cs typeface="Calibri" panose="020F0502020204030204" pitchFamily="34" charset="0"/>
              </a:rPr>
              <a:t>Methodology</a:t>
            </a:r>
            <a:br>
              <a:rPr lang="en-IN" altLang="en-US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IN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627" name="Content Placeholder 2">
            <a:extLst>
              <a:ext uri="{FF2B5EF4-FFF2-40B4-BE49-F238E27FC236}">
                <a16:creationId xmlns:a16="http://schemas.microsoft.com/office/drawing/2014/main" id="{292CF8EC-8729-8C71-0E5A-177CA2FDA01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106486" y="1218311"/>
            <a:ext cx="7389813" cy="5308600"/>
          </a:xfrm>
        </p:spPr>
        <p:txBody>
          <a:bodyPr/>
          <a:lstStyle/>
          <a:p>
            <a:pPr>
              <a:buNone/>
            </a:pPr>
            <a:r>
              <a:rPr lang="en-IN" b="1" dirty="0"/>
              <a:t>Data Collection &amp; Preprocessing</a:t>
            </a:r>
          </a:p>
          <a:p>
            <a:pPr>
              <a:buNone/>
            </a:pPr>
            <a:r>
              <a:rPr lang="en-IN" b="1" dirty="0"/>
              <a:t>Data Source: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 err="1"/>
              <a:t>BillSum</a:t>
            </a:r>
            <a:r>
              <a:rPr lang="en-IN" b="1" dirty="0"/>
              <a:t> Dataset</a:t>
            </a:r>
            <a:r>
              <a:rPr lang="en-IN" dirty="0"/>
              <a:t> (US Congressional Bills + Summaries)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Filtered for: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Document length: 100–15,000 characters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Summary length: 10–2,000 characters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Integrity of legal context and terminology</a:t>
            </a:r>
          </a:p>
          <a:p>
            <a:pPr>
              <a:buNone/>
            </a:pPr>
            <a:r>
              <a:rPr lang="en-IN" b="1" dirty="0"/>
              <a:t>Preprocessing Steps: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Text cleaning: format normalization, citation standardization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Tokenization using </a:t>
            </a:r>
            <a:r>
              <a:rPr lang="en-IN" b="1" dirty="0"/>
              <a:t>BART tokenizer</a:t>
            </a:r>
            <a:r>
              <a:rPr lang="en-IN" dirty="0"/>
              <a:t> with legal adaptation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Dynamic padding</a:t>
            </a:r>
            <a:r>
              <a:rPr lang="en-IN" dirty="0"/>
              <a:t>, truncation, and </a:t>
            </a:r>
            <a:r>
              <a:rPr lang="en-IN" b="1" dirty="0"/>
              <a:t>attention mask generation</a:t>
            </a: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Text normalization: capitalization, numeric standardization, section header formatting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Automated checks for quality and coherence</a:t>
            </a:r>
          </a:p>
          <a:p>
            <a:pPr algn="just"/>
            <a:endParaRPr lang="en-I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87070A-0D75-71E1-A085-94ABD3FA4D5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7772400" y="6135688"/>
            <a:ext cx="990600" cy="369887"/>
          </a:xfrm>
        </p:spPr>
        <p:txBody>
          <a:bodyPr/>
          <a:lstStyle/>
          <a:p>
            <a:pPr>
              <a:defRPr/>
            </a:pPr>
            <a:fld id="{280BF94F-04F6-47AC-9F8E-7821A58C43CA}" type="datetime1">
              <a:rPr lang="en-US" smtClean="0"/>
              <a:t>5/23/2025</a:t>
            </a:fld>
            <a:endParaRPr lang="en-US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F8A449-FD6E-71E4-4566-D7D2E59C36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>
            <a:extLst>
              <a:ext uri="{FF2B5EF4-FFF2-40B4-BE49-F238E27FC236}">
                <a16:creationId xmlns:a16="http://schemas.microsoft.com/office/drawing/2014/main" id="{60EECBDC-C9E8-AF6E-1DBE-C9A8260B95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06537" y="265176"/>
            <a:ext cx="6589713" cy="747712"/>
          </a:xfrm>
        </p:spPr>
        <p:txBody>
          <a:bodyPr/>
          <a:lstStyle/>
          <a:p>
            <a:pPr eaLnBrk="1" hangingPunct="1"/>
            <a:r>
              <a:rPr lang="en-US" altLang="en-US" b="1" dirty="0">
                <a:latin typeface="Bookman Old Style" panose="02050604050505020204" pitchFamily="18" charset="0"/>
                <a:cs typeface="Calibri" panose="020F0502020204030204" pitchFamily="34" charset="0"/>
              </a:rPr>
              <a:t>Methodology</a:t>
            </a:r>
            <a:br>
              <a:rPr lang="en-IN" altLang="en-US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IN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627" name="Content Placeholder 2">
            <a:extLst>
              <a:ext uri="{FF2B5EF4-FFF2-40B4-BE49-F238E27FC236}">
                <a16:creationId xmlns:a16="http://schemas.microsoft.com/office/drawing/2014/main" id="{3D330824-2509-C6C7-23BF-597299F694D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106486" y="1218311"/>
            <a:ext cx="7389813" cy="5308600"/>
          </a:xfrm>
        </p:spPr>
        <p:txBody>
          <a:bodyPr/>
          <a:lstStyle/>
          <a:p>
            <a:pPr>
              <a:buNone/>
            </a:pPr>
            <a:r>
              <a:rPr lang="en-IN" b="1" dirty="0"/>
              <a:t>Model Architecture &amp; Implementation</a:t>
            </a:r>
          </a:p>
          <a:p>
            <a:pPr>
              <a:buNone/>
            </a:pPr>
            <a:r>
              <a:rPr lang="en-IN" b="1" dirty="0"/>
              <a:t>Model: Fine-tuned BART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Encoder-decoder transformer</a:t>
            </a:r>
            <a:r>
              <a:rPr lang="en-IN" dirty="0"/>
              <a:t> structure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Handles input of 512 tokens, generates summaries of up to 128 tokens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Beam Search (width=4)</a:t>
            </a:r>
            <a:r>
              <a:rPr lang="en-IN" dirty="0"/>
              <a:t> with penalties for improved coherence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Gradient accumulation</a:t>
            </a:r>
            <a:r>
              <a:rPr lang="en-IN" dirty="0"/>
              <a:t> (4 steps) for larger effective batch size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Optimized with: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b="1" dirty="0" err="1"/>
              <a:t>AdamW</a:t>
            </a:r>
            <a:r>
              <a:rPr lang="en-IN" dirty="0"/>
              <a:t> optimizer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b="1" dirty="0"/>
              <a:t>Linear learning rate warmup</a:t>
            </a: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Custom attention mechanisms</a:t>
            </a:r>
            <a:r>
              <a:rPr lang="en-IN" dirty="0"/>
              <a:t> to prioritize legal context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Mixed-precision training</a:t>
            </a:r>
            <a:r>
              <a:rPr lang="en-IN" dirty="0"/>
              <a:t> and </a:t>
            </a:r>
            <a:r>
              <a:rPr lang="en-IN" b="1" dirty="0"/>
              <a:t>device-aware (CPU/GPU) adaptation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B7F2F7-9455-91D3-B748-4556AEE6727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7772400" y="6135688"/>
            <a:ext cx="990600" cy="369887"/>
          </a:xfrm>
        </p:spPr>
        <p:txBody>
          <a:bodyPr/>
          <a:lstStyle/>
          <a:p>
            <a:pPr>
              <a:defRPr/>
            </a:pPr>
            <a:fld id="{280BF94F-04F6-47AC-9F8E-7821A58C43CA}" type="datetime1">
              <a:rPr lang="en-US" smtClean="0"/>
              <a:t>5/23/2025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4108900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1CACE3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1644</TotalTime>
  <Words>1368</Words>
  <Application>Microsoft Office PowerPoint</Application>
  <PresentationFormat>On-screen Show (4:3)</PresentationFormat>
  <Paragraphs>194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Bookman Old Style</vt:lpstr>
      <vt:lpstr>Calibri</vt:lpstr>
      <vt:lpstr>Century Gothic</vt:lpstr>
      <vt:lpstr>Century Gothic (Headings)</vt:lpstr>
      <vt:lpstr>Times New Roman</vt:lpstr>
      <vt:lpstr>Wingdings 3</vt:lpstr>
      <vt:lpstr>Wisp</vt:lpstr>
      <vt:lpstr>PowerPoint Presentation</vt:lpstr>
      <vt:lpstr>Contents</vt:lpstr>
      <vt:lpstr>Introduction</vt:lpstr>
      <vt:lpstr>Introduction</vt:lpstr>
      <vt:lpstr>Problem Statement</vt:lpstr>
      <vt:lpstr>Literature Survey</vt:lpstr>
      <vt:lpstr>Methodology </vt:lpstr>
      <vt:lpstr>Methodology </vt:lpstr>
      <vt:lpstr>Methodology </vt:lpstr>
      <vt:lpstr>Results </vt:lpstr>
      <vt:lpstr>Results </vt:lpstr>
      <vt:lpstr>Sample Output </vt:lpstr>
      <vt:lpstr>Sample Output </vt:lpstr>
      <vt:lpstr>Conclusion</vt:lpstr>
      <vt:lpstr>Future Work and Enhancements</vt:lpstr>
      <vt:lpstr>References</vt:lpstr>
    </vt:vector>
  </TitlesOfParts>
  <Company>.:L4zy w4r3z:.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Abstract</dc:title>
  <dc:creator>exam</dc:creator>
  <cp:lastModifiedBy>Ajeeb Sagar</cp:lastModifiedBy>
  <cp:revision>56</cp:revision>
  <cp:lastPrinted>2025-05-23T07:19:37Z</cp:lastPrinted>
  <dcterms:created xsi:type="dcterms:W3CDTF">2014-02-04T16:39:29Z</dcterms:created>
  <dcterms:modified xsi:type="dcterms:W3CDTF">2025-05-23T07:20:01Z</dcterms:modified>
</cp:coreProperties>
</file>