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Canva Sans 1" charset="1" panose="020B0503030501040103"/>
      <p:regular r:id="rId20"/>
    </p:embeddedFont>
    <p:embeddedFont>
      <p:font typeface="Canva Sans 1 Bold" charset="1" panose="020B0803030501040103"/>
      <p:regular r:id="rId21"/>
    </p:embeddedFont>
    <p:embeddedFont>
      <p:font typeface="Canva Sans 1 Italics" charset="1" panose="020B0503030501040103"/>
      <p:regular r:id="rId22"/>
    </p:embeddedFont>
    <p:embeddedFont>
      <p:font typeface="Canva Sans 1 Bold Italics" charset="1" panose="020B0803030501040103"/>
      <p:regular r:id="rId23"/>
    </p:embeddedFont>
    <p:embeddedFont>
      <p:font typeface="Canva Sans 2" charset="1" panose="020B0503030501040103"/>
      <p:regular r:id="rId24"/>
    </p:embeddedFont>
    <p:embeddedFont>
      <p:font typeface="Canva Sans 2 Bold" charset="1" panose="020B0803030501040103"/>
      <p:regular r:id="rId25"/>
    </p:embeddedFont>
    <p:embeddedFont>
      <p:font typeface="Canva Sans 2 Italics" charset="1" panose="020B0503030501040103"/>
      <p:regular r:id="rId26"/>
    </p:embeddedFont>
    <p:embeddedFont>
      <p:font typeface="Canva Sans 2 Bold Italics" charset="1" panose="020B0803030501040103"/>
      <p:regular r:id="rId27"/>
    </p:embeddedFont>
    <p:embeddedFont>
      <p:font typeface="Canva Sans 2 Medium" charset="1" panose="020B0603030501040103"/>
      <p:regular r:id="rId28"/>
    </p:embeddedFont>
    <p:embeddedFont>
      <p:font typeface="Canva Sans 2 Medium Italics" charset="1" panose="020B06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gif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5.png" Type="http://schemas.openxmlformats.org/officeDocument/2006/relationships/image"/><Relationship Id="rId14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36.png" Type="http://schemas.openxmlformats.org/officeDocument/2006/relationships/image"/><Relationship Id="rId13" Target="../media/image37.svg" Type="http://schemas.openxmlformats.org/officeDocument/2006/relationships/image"/><Relationship Id="rId14" Target="../media/image38.pn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9.png" Type="http://schemas.openxmlformats.org/officeDocument/2006/relationships/image"/><Relationship Id="rId4" Target="../media/image40.sv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4.png" Type="http://schemas.openxmlformats.org/officeDocument/2006/relationships/image"/><Relationship Id="rId6" Target="../media/image45.svg" Type="http://schemas.openxmlformats.org/officeDocument/2006/relationships/image"/><Relationship Id="rId7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4182386" y="4125391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645433" y="-3331086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560863" y="403375"/>
            <a:ext cx="9490791" cy="2813445"/>
            <a:chOff x="0" y="0"/>
            <a:chExt cx="1832826" cy="5433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2826" cy="543322"/>
            </a:xfrm>
            <a:custGeom>
              <a:avLst/>
              <a:gdLst/>
              <a:ahLst/>
              <a:cxnLst/>
              <a:rect r="r" b="b" t="t" l="l"/>
              <a:pathLst>
                <a:path h="543322" w="1832826">
                  <a:moveTo>
                    <a:pt x="0" y="0"/>
                  </a:moveTo>
                  <a:lnTo>
                    <a:pt x="1832826" y="0"/>
                  </a:lnTo>
                  <a:lnTo>
                    <a:pt x="1832826" y="543322"/>
                  </a:lnTo>
                  <a:lnTo>
                    <a:pt x="0" y="5433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4DE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32826" cy="562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362392" y="5143500"/>
            <a:ext cx="9887732" cy="3364714"/>
          </a:xfrm>
          <a:custGeom>
            <a:avLst/>
            <a:gdLst/>
            <a:ahLst/>
            <a:cxnLst/>
            <a:rect r="r" b="b" t="t" l="l"/>
            <a:pathLst>
              <a:path h="3364714" w="9887732">
                <a:moveTo>
                  <a:pt x="0" y="0"/>
                </a:moveTo>
                <a:lnTo>
                  <a:pt x="9887732" y="0"/>
                </a:lnTo>
                <a:lnTo>
                  <a:pt x="9887732" y="3364714"/>
                </a:lnTo>
                <a:lnTo>
                  <a:pt x="0" y="33647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030" r="0" b="-103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98108" y="592655"/>
            <a:ext cx="7891784" cy="2230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38"/>
              </a:lnSpc>
            </a:pPr>
            <a:r>
              <a:rPr lang="en-US" sz="13216" spc="1295">
                <a:solidFill>
                  <a:srgbClr val="040506"/>
                </a:solidFill>
                <a:latin typeface="Oswald Bold"/>
              </a:rPr>
              <a:t>PROJECT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1529551" y="48024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2293638"/>
            <a:ext cx="17782852" cy="5533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9"/>
              </a:lnSpc>
            </a:pPr>
            <a:r>
              <a:rPr lang="en-US" sz="4471">
                <a:solidFill>
                  <a:srgbClr val="231F20"/>
                </a:solidFill>
                <a:latin typeface="Canva Sans 1 Bold"/>
              </a:rPr>
              <a:t>SyncHub addresses the need for a collaborative coding platform where students can engage in real-time coding practices, collaborate on projects, and build a comprehensive showcase of their coding skills. The platform aims to create a dynamic and supportive coding community for students to enhance their coding proficiency.</a:t>
            </a:r>
          </a:p>
          <a:p>
            <a:pPr algn="ctr">
              <a:lnSpc>
                <a:spcPts val="625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853074" y="6416438"/>
            <a:ext cx="1794364" cy="3307584"/>
          </a:xfrm>
          <a:custGeom>
            <a:avLst/>
            <a:gdLst/>
            <a:ahLst/>
            <a:cxnLst/>
            <a:rect r="r" b="b" t="t" l="l"/>
            <a:pathLst>
              <a:path h="3307584" w="1794364">
                <a:moveTo>
                  <a:pt x="0" y="0"/>
                </a:moveTo>
                <a:lnTo>
                  <a:pt x="1794364" y="0"/>
                </a:lnTo>
                <a:lnTo>
                  <a:pt x="1794364" y="3307584"/>
                </a:lnTo>
                <a:lnTo>
                  <a:pt x="0" y="33075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2205378" y="7827031"/>
            <a:ext cx="3873967" cy="2459969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14929161" y="6416438"/>
            <a:ext cx="3358839" cy="3211889"/>
          </a:xfrm>
          <a:custGeom>
            <a:avLst/>
            <a:gdLst/>
            <a:ahLst/>
            <a:cxnLst/>
            <a:rect r="r" b="b" t="t" l="l"/>
            <a:pathLst>
              <a:path h="3211889" w="3358839">
                <a:moveTo>
                  <a:pt x="0" y="0"/>
                </a:moveTo>
                <a:lnTo>
                  <a:pt x="3358839" y="0"/>
                </a:lnTo>
                <a:lnTo>
                  <a:pt x="3358839" y="3211889"/>
                </a:lnTo>
                <a:lnTo>
                  <a:pt x="0" y="32118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25938" y="751165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1529551" y="48024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61198" y="4248655"/>
            <a:ext cx="13847192" cy="3304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</a:pPr>
            <a:r>
              <a:rPr lang="en-US" sz="3771">
                <a:solidFill>
                  <a:srgbClr val="231F20"/>
                </a:solidFill>
                <a:latin typeface="Canva Sans 1 Bold"/>
              </a:rPr>
              <a:t>To establish SyncHub as the go-to platform for students to:</a:t>
            </a:r>
          </a:p>
          <a:p>
            <a:pPr algn="ctr" marL="814241" indent="-407121" lvl="1">
              <a:lnSpc>
                <a:spcPts val="5279"/>
              </a:lnSpc>
              <a:buFont typeface="Arial"/>
              <a:buChar char="•"/>
            </a:pPr>
            <a:r>
              <a:rPr lang="en-US" sz="3771">
                <a:solidFill>
                  <a:srgbClr val="231F20"/>
                </a:solidFill>
                <a:latin typeface="Canva Sans 1 Bold"/>
              </a:rPr>
              <a:t>- Practice coding collaboratively in real-time.</a:t>
            </a:r>
          </a:p>
          <a:p>
            <a:pPr algn="ctr" marL="814241" indent="-407121" lvl="1">
              <a:lnSpc>
                <a:spcPts val="5279"/>
              </a:lnSpc>
              <a:buFont typeface="Arial"/>
              <a:buChar char="•"/>
            </a:pPr>
            <a:r>
              <a:rPr lang="en-US" sz="3771">
                <a:solidFill>
                  <a:srgbClr val="231F20"/>
                </a:solidFill>
                <a:latin typeface="Canva Sans 1 Bold"/>
              </a:rPr>
              <a:t>- Collaborate seamlessly on coding projects.</a:t>
            </a:r>
          </a:p>
          <a:p>
            <a:pPr algn="ctr" marL="814241" indent="-407121" lvl="1">
              <a:lnSpc>
                <a:spcPts val="5279"/>
              </a:lnSpc>
              <a:buFont typeface="Arial"/>
              <a:buChar char="•"/>
            </a:pPr>
            <a:r>
              <a:rPr lang="en-US" sz="3771">
                <a:solidFill>
                  <a:srgbClr val="231F20"/>
                </a:solidFill>
                <a:latin typeface="Canva Sans 1 Bold"/>
              </a:rPr>
              <a:t>- Showcase their coding projects and skills effectively.</a:t>
            </a:r>
          </a:p>
          <a:p>
            <a:pPr algn="ctr">
              <a:lnSpc>
                <a:spcPts val="52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204199" y="2032603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OBJECTIVE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66039" y="0"/>
            <a:ext cx="4179286" cy="2834316"/>
          </a:xfrm>
          <a:custGeom>
            <a:avLst/>
            <a:gdLst/>
            <a:ahLst/>
            <a:cxnLst/>
            <a:rect r="r" b="b" t="t" l="l"/>
            <a:pathLst>
              <a:path h="2834316" w="4179286">
                <a:moveTo>
                  <a:pt x="0" y="0"/>
                </a:moveTo>
                <a:lnTo>
                  <a:pt x="4179285" y="0"/>
                </a:lnTo>
                <a:lnTo>
                  <a:pt x="4179285" y="2834316"/>
                </a:lnTo>
                <a:lnTo>
                  <a:pt x="0" y="2834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1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GOALS AND OBJECTIVES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2661" y="4628728"/>
            <a:ext cx="4317533" cy="170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Provide students with a real-time code editor that enables collaborative coding sessions, allowing them to learn and practice together.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218805" y="3206190"/>
            <a:ext cx="3474003" cy="647719"/>
            <a:chOff x="0" y="0"/>
            <a:chExt cx="914964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2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807531" y="4480257"/>
            <a:ext cx="6254887" cy="102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Facilitate seamless collaboration on coding projects, encouraging teamwork and knowledge sharing.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284209" y="3206190"/>
            <a:ext cx="3474003" cy="647719"/>
            <a:chOff x="0" y="0"/>
            <a:chExt cx="914964" cy="1705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3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397308" y="4577809"/>
            <a:ext cx="3360904" cy="2735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Enable students to showcase their coding projects, achievements, and skills in a visually appealing and comprehensive manner.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215324" y="3989554"/>
            <a:ext cx="4592207" cy="484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8"/>
              </a:lnSpc>
            </a:pPr>
            <a:r>
              <a:rPr lang="en-US" sz="2806">
                <a:solidFill>
                  <a:srgbClr val="231F20"/>
                </a:solidFill>
                <a:latin typeface="Canva Sans 2 Bold"/>
              </a:rPr>
              <a:t>Real-Time Coding Practice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19991" y="3907900"/>
            <a:ext cx="4435053" cy="51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8"/>
              </a:lnSpc>
            </a:pPr>
            <a:r>
              <a:rPr lang="en-US" sz="3020">
                <a:solidFill>
                  <a:srgbClr val="231F20"/>
                </a:solidFill>
                <a:latin typeface="Canva Sans 2 Bold"/>
              </a:rPr>
              <a:t>Seamless Collaboration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211120" y="3917425"/>
            <a:ext cx="3618233" cy="50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7"/>
              </a:lnSpc>
            </a:pPr>
            <a:r>
              <a:rPr lang="en-US" sz="2998">
                <a:solidFill>
                  <a:srgbClr val="231F20"/>
                </a:solidFill>
                <a:latin typeface="Canva Sans 2 Bold"/>
              </a:rPr>
              <a:t>Effective Showcase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81512" y="714340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SKILLS REQUIRED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232580" y="-364687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34493" y="3162637"/>
            <a:ext cx="2023995" cy="2854353"/>
          </a:xfrm>
          <a:custGeom>
            <a:avLst/>
            <a:gdLst/>
            <a:ahLst/>
            <a:cxnLst/>
            <a:rect r="r" b="b" t="t" l="l"/>
            <a:pathLst>
              <a:path h="2854353" w="2023995">
                <a:moveTo>
                  <a:pt x="0" y="0"/>
                </a:moveTo>
                <a:lnTo>
                  <a:pt x="2023996" y="0"/>
                </a:lnTo>
                <a:lnTo>
                  <a:pt x="2023996" y="2854353"/>
                </a:lnTo>
                <a:lnTo>
                  <a:pt x="0" y="28543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20005" y="3053763"/>
            <a:ext cx="2023995" cy="2854353"/>
          </a:xfrm>
          <a:custGeom>
            <a:avLst/>
            <a:gdLst/>
            <a:ahLst/>
            <a:cxnLst/>
            <a:rect r="r" b="b" t="t" l="l"/>
            <a:pathLst>
              <a:path h="2854353" w="2023995">
                <a:moveTo>
                  <a:pt x="0" y="0"/>
                </a:moveTo>
                <a:lnTo>
                  <a:pt x="2023995" y="0"/>
                </a:lnTo>
                <a:lnTo>
                  <a:pt x="2023995" y="2854353"/>
                </a:lnTo>
                <a:lnTo>
                  <a:pt x="0" y="28543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06531" y="3614176"/>
            <a:ext cx="2402814" cy="2402814"/>
          </a:xfrm>
          <a:custGeom>
            <a:avLst/>
            <a:gdLst/>
            <a:ahLst/>
            <a:cxnLst/>
            <a:rect r="r" b="b" t="t" l="l"/>
            <a:pathLst>
              <a:path h="2402814" w="2402814">
                <a:moveTo>
                  <a:pt x="0" y="0"/>
                </a:moveTo>
                <a:lnTo>
                  <a:pt x="2402814" y="0"/>
                </a:lnTo>
                <a:lnTo>
                  <a:pt x="2402814" y="2402814"/>
                </a:lnTo>
                <a:lnTo>
                  <a:pt x="0" y="24028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66076" y="7083720"/>
            <a:ext cx="2658388" cy="2462332"/>
          </a:xfrm>
          <a:custGeom>
            <a:avLst/>
            <a:gdLst/>
            <a:ahLst/>
            <a:cxnLst/>
            <a:rect r="r" b="b" t="t" l="l"/>
            <a:pathLst>
              <a:path h="2462332" w="2658388">
                <a:moveTo>
                  <a:pt x="0" y="0"/>
                </a:moveTo>
                <a:lnTo>
                  <a:pt x="2658388" y="0"/>
                </a:lnTo>
                <a:lnTo>
                  <a:pt x="2658388" y="2462331"/>
                </a:lnTo>
                <a:lnTo>
                  <a:pt x="0" y="24623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20005" y="7083720"/>
            <a:ext cx="2226315" cy="2453854"/>
          </a:xfrm>
          <a:custGeom>
            <a:avLst/>
            <a:gdLst/>
            <a:ahLst/>
            <a:cxnLst/>
            <a:rect r="r" b="b" t="t" l="l"/>
            <a:pathLst>
              <a:path h="2453854" w="2226315">
                <a:moveTo>
                  <a:pt x="0" y="0"/>
                </a:moveTo>
                <a:lnTo>
                  <a:pt x="2226314" y="0"/>
                </a:lnTo>
                <a:lnTo>
                  <a:pt x="2226314" y="2453854"/>
                </a:lnTo>
                <a:lnTo>
                  <a:pt x="0" y="245385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49631" y="7220126"/>
            <a:ext cx="3682949" cy="2189519"/>
          </a:xfrm>
          <a:custGeom>
            <a:avLst/>
            <a:gdLst/>
            <a:ahLst/>
            <a:cxnLst/>
            <a:rect r="r" b="b" t="t" l="l"/>
            <a:pathLst>
              <a:path h="2189519" w="3682949">
                <a:moveTo>
                  <a:pt x="0" y="0"/>
                </a:moveTo>
                <a:lnTo>
                  <a:pt x="3682949" y="0"/>
                </a:lnTo>
                <a:lnTo>
                  <a:pt x="3682949" y="2189519"/>
                </a:lnTo>
                <a:lnTo>
                  <a:pt x="0" y="21895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79206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589541" y="5472067"/>
            <a:ext cx="151089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542437" y="5240576"/>
            <a:ext cx="501082" cy="5010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4DE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3756" y="6866850"/>
            <a:ext cx="3740068" cy="185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64754" indent="-232377" lvl="1">
              <a:lnSpc>
                <a:spcPts val="2970"/>
              </a:lnSpc>
              <a:buFont typeface="Arial"/>
              <a:buChar char="•"/>
            </a:pPr>
            <a:r>
              <a:rPr lang="en-US" sz="2152" spc="210">
                <a:solidFill>
                  <a:srgbClr val="231F20"/>
                </a:solidFill>
                <a:latin typeface="DM Sans"/>
              </a:rPr>
              <a:t>Collaborative code editing in real-time.</a:t>
            </a:r>
          </a:p>
          <a:p>
            <a:pPr algn="ctr" marL="464754" indent="-232377" lvl="1">
              <a:lnSpc>
                <a:spcPts val="2970"/>
              </a:lnSpc>
              <a:buFont typeface="Arial"/>
              <a:buChar char="•"/>
            </a:pPr>
            <a:r>
              <a:rPr lang="en-US" sz="2152" spc="210">
                <a:solidFill>
                  <a:srgbClr val="231F20"/>
                </a:solidFill>
                <a:latin typeface="DM Sans"/>
              </a:rPr>
              <a:t>User-specific code versioning and history.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79206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25083" y="5694517"/>
            <a:ext cx="3335790" cy="972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839" spc="278">
                <a:solidFill>
                  <a:srgbClr val="231F20"/>
                </a:solidFill>
                <a:latin typeface="DM Sans Bold"/>
              </a:rPr>
              <a:t>REAL-TIME CODE EDITOR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267505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030737" y="5240576"/>
            <a:ext cx="501082" cy="5010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4DE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267505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758062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521294" y="5240576"/>
            <a:ext cx="501082" cy="5010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4DE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758062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3248619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11851" y="5240576"/>
            <a:ext cx="501082" cy="50108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4DE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248619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536000" y="6954546"/>
            <a:ext cx="3490557" cy="2426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3749" indent="-216875" lvl="1">
              <a:lnSpc>
                <a:spcPts val="2772"/>
              </a:lnSpc>
              <a:buFont typeface="Arial"/>
              <a:buChar char="•"/>
            </a:pPr>
            <a:r>
              <a:rPr lang="en-US" sz="2009" spc="196">
                <a:solidFill>
                  <a:srgbClr val="231F20"/>
                </a:solidFill>
                <a:latin typeface="DM Sans"/>
              </a:rPr>
              <a:t>Create, edit, and delete projects.</a:t>
            </a:r>
          </a:p>
          <a:p>
            <a:pPr algn="ctr" marL="433749" indent="-216875" lvl="1">
              <a:lnSpc>
                <a:spcPts val="2772"/>
              </a:lnSpc>
              <a:buFont typeface="Arial"/>
              <a:buChar char="•"/>
            </a:pPr>
            <a:r>
              <a:rPr lang="en-US" sz="2009" spc="196">
                <a:solidFill>
                  <a:srgbClr val="231F20"/>
                </a:solidFill>
                <a:latin typeface="DM Sans"/>
              </a:rPr>
              <a:t>Manage project details, including descriptions and collaborators.</a:t>
            </a:r>
          </a:p>
          <a:p>
            <a:pPr algn="ctr">
              <a:lnSpc>
                <a:spcPts val="2772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5954034" y="5694517"/>
            <a:ext cx="2758338" cy="1298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2"/>
              </a:lnSpc>
            </a:pPr>
            <a:r>
              <a:rPr lang="en-US" sz="2501" spc="245">
                <a:solidFill>
                  <a:srgbClr val="231F20"/>
                </a:solidFill>
                <a:latin typeface="DM Sans Bold"/>
              </a:rPr>
              <a:t>PROJECT CREATION AND MANAGEMENT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950497" y="6801050"/>
            <a:ext cx="3373114" cy="199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9155" indent="-209578" lvl="1">
              <a:lnSpc>
                <a:spcPts val="2679"/>
              </a:lnSpc>
              <a:buFont typeface="Arial"/>
              <a:buChar char="•"/>
            </a:pPr>
            <a:r>
              <a:rPr lang="en-US" sz="1941" spc="190">
                <a:solidFill>
                  <a:srgbClr val="231F20"/>
                </a:solidFill>
                <a:latin typeface="DM Sans"/>
              </a:rPr>
              <a:t>Import projects from GitHub repositories.</a:t>
            </a:r>
          </a:p>
          <a:p>
            <a:pPr algn="ctr" marL="419155" indent="-209578" lvl="1">
              <a:lnSpc>
                <a:spcPts val="2679"/>
              </a:lnSpc>
              <a:buFont typeface="Arial"/>
              <a:buChar char="•"/>
            </a:pPr>
            <a:r>
              <a:rPr lang="en-US" sz="1941" spc="190">
                <a:solidFill>
                  <a:srgbClr val="231F20"/>
                </a:solidFill>
                <a:latin typeface="DM Sans"/>
              </a:rPr>
              <a:t>Automatic synchronization with GitHub updates.</a:t>
            </a:r>
          </a:p>
          <a:p>
            <a:pPr algn="ctr">
              <a:lnSpc>
                <a:spcPts val="267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9298779" y="5683479"/>
            <a:ext cx="2946112" cy="99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GITHUB INTEGRATION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244891" y="6971709"/>
            <a:ext cx="3756161" cy="2981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66754" indent="-233377" lvl="1">
              <a:lnSpc>
                <a:spcPts val="2983"/>
              </a:lnSpc>
              <a:buFont typeface="Arial"/>
              <a:buChar char="•"/>
            </a:pPr>
            <a:r>
              <a:rPr lang="en-US" sz="2161" spc="211">
                <a:solidFill>
                  <a:srgbClr val="231F20"/>
                </a:solidFill>
                <a:latin typeface="DM Sans"/>
              </a:rPr>
              <a:t>Upload and showcase project multimedia assets (images, videos).</a:t>
            </a:r>
          </a:p>
          <a:p>
            <a:pPr algn="ctr" marL="466754" indent="-233377" lvl="1">
              <a:lnSpc>
                <a:spcPts val="2983"/>
              </a:lnSpc>
              <a:buFont typeface="Arial"/>
              <a:buChar char="•"/>
            </a:pPr>
            <a:r>
              <a:rPr lang="en-US" sz="2161" spc="211">
                <a:solidFill>
                  <a:srgbClr val="231F20"/>
                </a:solidFill>
                <a:latin typeface="DM Sans"/>
              </a:rPr>
              <a:t>Image and video gallery within project showcases.</a:t>
            </a:r>
          </a:p>
          <a:p>
            <a:pPr algn="ctr">
              <a:lnSpc>
                <a:spcPts val="2983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2679448" y="5677354"/>
            <a:ext cx="3165889" cy="133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7"/>
              </a:lnSpc>
            </a:pPr>
            <a:r>
              <a:rPr lang="en-US" sz="2570" spc="251">
                <a:solidFill>
                  <a:srgbClr val="231F20"/>
                </a:solidFill>
                <a:latin typeface="DM Sans Bold"/>
              </a:rPr>
              <a:t>MULTIMEDIA SHOWCASE FOR PROJECTS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-10799999">
            <a:off x="-2729621" y="-7074240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3603790" y="388159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REQUIREMENT AND PLAN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37517" y="-874735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0646613" y="3123224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71188" y="4662957"/>
            <a:ext cx="3145217" cy="3434885"/>
            <a:chOff x="0" y="0"/>
            <a:chExt cx="862412" cy="9418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92748" y="7646681"/>
            <a:ext cx="2302097" cy="60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Leader</a:t>
            </a:r>
          </a:p>
          <a:p>
            <a:pPr algn="ctr">
              <a:lnSpc>
                <a:spcPts val="2464"/>
              </a:lnSpc>
            </a:pP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28700" y="3684278"/>
            <a:ext cx="2706695" cy="2696122"/>
            <a:chOff x="0" y="0"/>
            <a:chExt cx="6502400" cy="6477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860223" y="4761740"/>
            <a:ext cx="3145217" cy="3434885"/>
            <a:chOff x="0" y="0"/>
            <a:chExt cx="862412" cy="9418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5078427" y="3413679"/>
            <a:ext cx="2706695" cy="2696122"/>
            <a:chOff x="0" y="0"/>
            <a:chExt cx="6502400" cy="6477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947142" y="4761740"/>
            <a:ext cx="3145217" cy="3434885"/>
            <a:chOff x="0" y="0"/>
            <a:chExt cx="862412" cy="9418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9152767" y="3473118"/>
            <a:ext cx="2706695" cy="2696122"/>
            <a:chOff x="0" y="0"/>
            <a:chExt cx="6502400" cy="6477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771188" y="8196625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860223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933506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804097" y="8030085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3209245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OUR TEAM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53507" y="6613517"/>
            <a:ext cx="2257081" cy="80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Abha </a:t>
            </a:r>
          </a:p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Maurya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324784" y="6613517"/>
            <a:ext cx="2213980" cy="80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Akshat</a:t>
            </a:r>
          </a:p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Awasthi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501501" y="6742118"/>
            <a:ext cx="2009227" cy="80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Abhinav</a:t>
            </a:r>
          </a:p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Patel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740698" y="6699639"/>
            <a:ext cx="2009227" cy="80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Ashirwad</a:t>
            </a:r>
          </a:p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Ujjain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92367" y="5013621"/>
            <a:ext cx="4514794" cy="1568012"/>
          </a:xfrm>
          <a:custGeom>
            <a:avLst/>
            <a:gdLst/>
            <a:ahLst/>
            <a:cxnLst/>
            <a:rect r="r" b="b" t="t" l="l"/>
            <a:pathLst>
              <a:path h="1568012" w="4514794">
                <a:moveTo>
                  <a:pt x="0" y="0"/>
                </a:moveTo>
                <a:lnTo>
                  <a:pt x="4514793" y="0"/>
                </a:lnTo>
                <a:lnTo>
                  <a:pt x="4514793" y="1568012"/>
                </a:lnTo>
                <a:lnTo>
                  <a:pt x="0" y="15680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1733" y="5519911"/>
            <a:ext cx="6065708" cy="94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42"/>
              </a:lnSpc>
              <a:spcBef>
                <a:spcPct val="0"/>
              </a:spcBef>
            </a:pPr>
            <a:r>
              <a:rPr lang="en-US" sz="2744">
                <a:solidFill>
                  <a:srgbClr val="000000"/>
                </a:solidFill>
                <a:latin typeface="DM Sans Italics"/>
              </a:rPr>
              <a:t>Thank you for your attention and for considering our project syncHub.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1733" y="2105045"/>
            <a:ext cx="8097687" cy="159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DAFmq_Tr5HI</dc:identifier>
  <dcterms:modified xsi:type="dcterms:W3CDTF">2011-08-01T06:04:30Z</dcterms:modified>
  <cp:revision>1</cp:revision>
  <dc:title>Education Impact Report  Charity Presentation in Beige Light Green Dark Green Corporate Clean Style</dc:title>
</cp:coreProperties>
</file>