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2"/>
  </p:notesMasterIdLst>
  <p:sldIdLst>
    <p:sldId id="258" r:id="rId2"/>
    <p:sldId id="259" r:id="rId3"/>
    <p:sldId id="260" r:id="rId4"/>
    <p:sldId id="261" r:id="rId5"/>
    <p:sldId id="262" r:id="rId6"/>
    <p:sldId id="263" r:id="rId7"/>
    <p:sldId id="264" r:id="rId8"/>
    <p:sldId id="266" r:id="rId9"/>
    <p:sldId id="267" r:id="rId10"/>
    <p:sldId id="268" r:id="rId11"/>
    <p:sldId id="269" r:id="rId12"/>
    <p:sldId id="270" r:id="rId13"/>
    <p:sldId id="271" r:id="rId14"/>
    <p:sldId id="273" r:id="rId15"/>
    <p:sldId id="274" r:id="rId16"/>
    <p:sldId id="275" r:id="rId17"/>
    <p:sldId id="276"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77"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7" d="100"/>
          <a:sy n="67" d="100"/>
        </p:scale>
        <p:origin x="1244" y="5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4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4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4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4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70BC1078-46ED-40F9-8930-935BAD7C2B02}" type="datetimeFigureOut">
              <a:rPr lang="zh-CN" altLang="en-US" smtClean="0"/>
              <a:pPr/>
              <a:t>2021/5/5</a:t>
            </a:fld>
            <a:endParaRPr lang="zh-CN" alt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zh-CN" alt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B52ADC-5BFA-4FBD-BEE2-16096B7F4166}" type="slidenum">
              <a:rPr lang="zh-CN" altLang="en-US" smtClean="0"/>
              <a:pPr/>
              <a:t>‹#›</a:t>
            </a:fld>
            <a:endParaRPr lang="zh-CN" altLang="en-US"/>
          </a:p>
        </p:txBody>
      </p:sp>
    </p:spTree>
    <p:extLst>
      <p:ext uri="{BB962C8B-B14F-4D97-AF65-F5344CB8AC3E}">
        <p14:creationId xmlns:p14="http://schemas.microsoft.com/office/powerpoint/2010/main" val="495521344"/>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BC1078-46ED-40F9-8930-935BAD7C2B02}" type="datetimeFigureOut">
              <a:rPr lang="zh-CN" altLang="en-US" smtClean="0"/>
              <a:pPr/>
              <a:t>2021/5/5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B52ADC-5BFA-4FBD-BEE2-16096B7F4166}" type="slidenum">
              <a:rPr lang="zh-CN" altLang="en-US" smtClean="0"/>
              <a:pPr/>
              <a:t>‹#›</a:t>
            </a:fld>
            <a:endParaRPr lang="zh-CN" altLang="en-US"/>
          </a:p>
        </p:txBody>
      </p:sp>
    </p:spTree>
    <p:extLst>
      <p:ext uri="{BB962C8B-B14F-4D97-AF65-F5344CB8AC3E}">
        <p14:creationId xmlns:p14="http://schemas.microsoft.com/office/powerpoint/2010/main" val="74521882"/>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0BC1078-46ED-40F9-8930-935BAD7C2B02}" type="datetimeFigureOut">
              <a:rPr lang="zh-CN" altLang="en-US" smtClean="0"/>
              <a:pPr/>
              <a:t>2021/5/5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B52ADC-5BFA-4FBD-BEE2-16096B7F4166}" type="slidenum">
              <a:rPr lang="zh-CN" altLang="en-US" smtClean="0"/>
              <a:pPr/>
              <a:t>‹#›</a:t>
            </a:fld>
            <a:endParaRPr lang="zh-CN" altLang="en-US"/>
          </a:p>
        </p:txBody>
      </p:sp>
    </p:spTree>
    <p:extLst>
      <p:ext uri="{BB962C8B-B14F-4D97-AF65-F5344CB8AC3E}">
        <p14:creationId xmlns:p14="http://schemas.microsoft.com/office/powerpoint/2010/main" val="3295406460"/>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0BC1078-46ED-40F9-8930-935BAD7C2B02}" type="datetimeFigureOut">
              <a:rPr lang="zh-CN" altLang="en-US" smtClean="0"/>
              <a:pPr/>
              <a:t>2021/5/5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B52ADC-5BFA-4FBD-BEE2-16096B7F4166}" type="slidenum">
              <a:rPr lang="zh-CN" altLang="en-US" smtClean="0"/>
              <a:pPr/>
              <a:t>‹#›</a:t>
            </a:fld>
            <a:endParaRPr lang="zh-CN" altLang="en-US"/>
          </a:p>
        </p:txBody>
      </p:sp>
    </p:spTree>
    <p:extLst>
      <p:ext uri="{BB962C8B-B14F-4D97-AF65-F5344CB8AC3E}">
        <p14:creationId xmlns:p14="http://schemas.microsoft.com/office/powerpoint/2010/main" val="3134891208"/>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BC1078-46ED-40F9-8930-935BAD7C2B02}" type="datetimeFigureOut">
              <a:rPr lang="zh-CN" altLang="en-US" smtClean="0"/>
              <a:pPr/>
              <a:t>2021/5/5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B52ADC-5BFA-4FBD-BEE2-16096B7F4166}" type="slidenum">
              <a:rPr lang="zh-CN" altLang="en-US" smtClean="0"/>
              <a:pPr/>
              <a:t>‹#›</a:t>
            </a:fld>
            <a:endParaRPr lang="zh-CN" altLang="en-US"/>
          </a:p>
        </p:txBody>
      </p:sp>
    </p:spTree>
    <p:extLst>
      <p:ext uri="{BB962C8B-B14F-4D97-AF65-F5344CB8AC3E}">
        <p14:creationId xmlns:p14="http://schemas.microsoft.com/office/powerpoint/2010/main" val="1514624245"/>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0BC1078-46ED-40F9-8930-935BAD7C2B02}" type="datetimeFigureOut">
              <a:rPr lang="zh-CN" altLang="en-US" smtClean="0"/>
              <a:pPr/>
              <a:t>2021/5/5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B52ADC-5BFA-4FBD-BEE2-16096B7F4166}" type="slidenum">
              <a:rPr lang="zh-CN" altLang="en-US" smtClean="0"/>
              <a:pPr/>
              <a:t>‹#›</a:t>
            </a:fld>
            <a:endParaRPr lang="zh-CN" altLang="en-US"/>
          </a:p>
        </p:txBody>
      </p:sp>
    </p:spTree>
    <p:extLst>
      <p:ext uri="{BB962C8B-B14F-4D97-AF65-F5344CB8AC3E}">
        <p14:creationId xmlns:p14="http://schemas.microsoft.com/office/powerpoint/2010/main" val="2632708137"/>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0BC1078-46ED-40F9-8930-935BAD7C2B02}" type="datetimeFigureOut">
              <a:rPr lang="zh-CN" altLang="en-US" smtClean="0"/>
              <a:pPr/>
              <a:t>2021/5/5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B52ADC-5BFA-4FBD-BEE2-16096B7F4166}" type="slidenum">
              <a:rPr lang="zh-CN" altLang="en-US" smtClean="0"/>
              <a:pPr/>
              <a:t>‹#›</a:t>
            </a:fld>
            <a:endParaRPr lang="zh-CN" altLang="en-US"/>
          </a:p>
        </p:txBody>
      </p:sp>
    </p:spTree>
    <p:extLst>
      <p:ext uri="{BB962C8B-B14F-4D97-AF65-F5344CB8AC3E}">
        <p14:creationId xmlns:p14="http://schemas.microsoft.com/office/powerpoint/2010/main" val="564721550"/>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70BC1078-46ED-40F9-8930-935BAD7C2B02}" type="datetimeFigureOut">
              <a:rPr lang="zh-CN" altLang="en-US" smtClean="0"/>
              <a:pPr/>
              <a:t>2021/5/5</a:t>
            </a:fld>
            <a:endParaRPr lang="zh-CN" altLang="en-US"/>
          </a:p>
        </p:txBody>
      </p:sp>
      <p:sp>
        <p:nvSpPr>
          <p:cNvPr id="5" name="Footer Placeholder 4"/>
          <p:cNvSpPr>
            <a:spLocks noGrp="1"/>
          </p:cNvSpPr>
          <p:nvPr>
            <p:ph type="ftr" sz="quarter" idx="11"/>
          </p:nvPr>
        </p:nvSpPr>
        <p:spPr>
          <a:xfrm>
            <a:off x="516133" y="6387910"/>
            <a:ext cx="3859795" cy="228660"/>
          </a:xfrm>
        </p:spPr>
        <p:txBody>
          <a:bodyPr/>
          <a:lstStyle/>
          <a:p>
            <a:endParaRPr lang="zh-CN" alt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B52ADC-5BFA-4FBD-BEE2-16096B7F4166}" type="slidenum">
              <a:rPr lang="zh-CN" altLang="en-US" smtClean="0"/>
              <a:pPr/>
              <a:t>‹#›</a:t>
            </a:fld>
            <a:endParaRPr lang="zh-CN" altLang="en-US"/>
          </a:p>
        </p:txBody>
      </p:sp>
    </p:spTree>
    <p:extLst>
      <p:ext uri="{BB962C8B-B14F-4D97-AF65-F5344CB8AC3E}">
        <p14:creationId xmlns:p14="http://schemas.microsoft.com/office/powerpoint/2010/main" val="2894725006"/>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BC1078-46ED-40F9-8930-935BAD7C2B02}" type="datetimeFigureOut">
              <a:rPr lang="zh-CN" altLang="en-US" smtClean="0"/>
              <a:pPr/>
              <a:t>2021/5/5</a:t>
            </a:fld>
            <a:endParaRPr lang="zh-CN" altLang="en-US"/>
          </a:p>
        </p:txBody>
      </p:sp>
      <p:sp>
        <p:nvSpPr>
          <p:cNvPr id="5" name="Footer Placeholder 4"/>
          <p:cNvSpPr>
            <a:spLocks noGrp="1"/>
          </p:cNvSpPr>
          <p:nvPr>
            <p:ph type="ftr" sz="quarter" idx="11"/>
          </p:nvPr>
        </p:nvSpPr>
        <p:spPr>
          <a:xfrm>
            <a:off x="538546" y="6365498"/>
            <a:ext cx="3859795" cy="228660"/>
          </a:xfrm>
        </p:spPr>
        <p:txBody>
          <a:bodyPr/>
          <a:lstStyle/>
          <a:p>
            <a:endParaRPr lang="zh-CN" alt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B52ADC-5BFA-4FBD-BEE2-16096B7F4166}" type="slidenum">
              <a:rPr lang="zh-CN" altLang="en-US" smtClean="0"/>
              <a:pPr/>
              <a:t>‹#›</a:t>
            </a:fld>
            <a:endParaRPr lang="zh-CN" altLang="en-US"/>
          </a:p>
        </p:txBody>
      </p:sp>
    </p:spTree>
    <p:extLst>
      <p:ext uri="{BB962C8B-B14F-4D97-AF65-F5344CB8AC3E}">
        <p14:creationId xmlns:p14="http://schemas.microsoft.com/office/powerpoint/2010/main" val="2003196987"/>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BC1078-46ED-40F9-8930-935BAD7C2B02}" type="datetimeFigureOut">
              <a:rPr lang="zh-CN" altLang="en-US" smtClean="0"/>
              <a:pPr/>
              <a:t>2021/5/5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B52ADC-5BFA-4FBD-BEE2-16096B7F4166}" type="slidenum">
              <a:rPr lang="zh-CN" altLang="en-US" smtClean="0"/>
              <a:pPr/>
              <a:t>‹#›</a:t>
            </a:fld>
            <a:endParaRPr lang="zh-CN" altLang="en-US"/>
          </a:p>
        </p:txBody>
      </p:sp>
    </p:spTree>
    <p:extLst>
      <p:ext uri="{BB962C8B-B14F-4D97-AF65-F5344CB8AC3E}">
        <p14:creationId xmlns:p14="http://schemas.microsoft.com/office/powerpoint/2010/main" val="843794564"/>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BC1078-46ED-40F9-8930-935BAD7C2B02}" type="datetimeFigureOut">
              <a:rPr lang="zh-CN" altLang="en-US" smtClean="0"/>
              <a:pPr/>
              <a:t>2021/5/5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B52ADC-5BFA-4FBD-BEE2-16096B7F4166}" type="slidenum">
              <a:rPr lang="zh-CN" altLang="en-US" smtClean="0"/>
              <a:pPr/>
              <a:t>‹#›</a:t>
            </a:fld>
            <a:endParaRPr lang="zh-CN" altLang="en-US"/>
          </a:p>
        </p:txBody>
      </p:sp>
    </p:spTree>
    <p:extLst>
      <p:ext uri="{BB962C8B-B14F-4D97-AF65-F5344CB8AC3E}">
        <p14:creationId xmlns:p14="http://schemas.microsoft.com/office/powerpoint/2010/main" val="1717044868"/>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BC1078-46ED-40F9-8930-935BAD7C2B02}" type="datetimeFigureOut">
              <a:rPr lang="zh-CN" altLang="en-US" smtClean="0"/>
              <a:pPr/>
              <a:t>2021/5/5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B52ADC-5BFA-4FBD-BEE2-16096B7F4166}" type="slidenum">
              <a:rPr lang="zh-CN" altLang="en-US" smtClean="0"/>
              <a:pPr/>
              <a:t>‹#›</a:t>
            </a:fld>
            <a:endParaRPr lang="zh-CN" altLang="en-US"/>
          </a:p>
        </p:txBody>
      </p:sp>
    </p:spTree>
    <p:extLst>
      <p:ext uri="{BB962C8B-B14F-4D97-AF65-F5344CB8AC3E}">
        <p14:creationId xmlns:p14="http://schemas.microsoft.com/office/powerpoint/2010/main" val="154379416"/>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BC1078-46ED-40F9-8930-935BAD7C2B02}" type="datetimeFigureOut">
              <a:rPr lang="zh-CN" altLang="en-US" smtClean="0"/>
              <a:pPr/>
              <a:t>2021/5/5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B52ADC-5BFA-4FBD-BEE2-16096B7F4166}" type="slidenum">
              <a:rPr lang="zh-CN" altLang="en-US" smtClean="0"/>
              <a:pPr/>
              <a:t>‹#›</a:t>
            </a:fld>
            <a:endParaRPr lang="zh-CN" altLang="en-US"/>
          </a:p>
        </p:txBody>
      </p:sp>
    </p:spTree>
    <p:extLst>
      <p:ext uri="{BB962C8B-B14F-4D97-AF65-F5344CB8AC3E}">
        <p14:creationId xmlns:p14="http://schemas.microsoft.com/office/powerpoint/2010/main" val="757237109"/>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BC1078-46ED-40F9-8930-935BAD7C2B02}" type="datetimeFigureOut">
              <a:rPr lang="zh-CN" altLang="en-US" smtClean="0"/>
              <a:pPr/>
              <a:t>2021/5/5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B52ADC-5BFA-4FBD-BEE2-16096B7F4166}" type="slidenum">
              <a:rPr lang="zh-CN" altLang="en-US" smtClean="0"/>
              <a:pPr/>
              <a:t>‹#›</a:t>
            </a:fld>
            <a:endParaRPr lang="zh-CN" altLang="en-US"/>
          </a:p>
        </p:txBody>
      </p:sp>
    </p:spTree>
    <p:extLst>
      <p:ext uri="{BB962C8B-B14F-4D97-AF65-F5344CB8AC3E}">
        <p14:creationId xmlns:p14="http://schemas.microsoft.com/office/powerpoint/2010/main" val="325799740"/>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70BC1078-46ED-40F9-8930-935BAD7C2B02}" type="datetimeFigureOut">
              <a:rPr lang="zh-CN" altLang="en-US" smtClean="0"/>
              <a:pPr/>
              <a:t>2021/5/5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B52ADC-5BFA-4FBD-BEE2-16096B7F4166}" type="slidenum">
              <a:rPr lang="zh-CN" altLang="en-US" smtClean="0"/>
              <a:pPr/>
              <a:t>‹#›</a:t>
            </a:fld>
            <a:endParaRPr lang="zh-CN" altLang="en-US"/>
          </a:p>
        </p:txBody>
      </p:sp>
    </p:spTree>
    <p:extLst>
      <p:ext uri="{BB962C8B-B14F-4D97-AF65-F5344CB8AC3E}">
        <p14:creationId xmlns:p14="http://schemas.microsoft.com/office/powerpoint/2010/main" val="2301451509"/>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BC1078-46ED-40F9-8930-935BAD7C2B02}" type="datetimeFigureOut">
              <a:rPr lang="zh-CN" altLang="en-US" smtClean="0"/>
              <a:pPr/>
              <a:t>2021/5/5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B52ADC-5BFA-4FBD-BEE2-16096B7F4166}" type="slidenum">
              <a:rPr lang="zh-CN" altLang="en-US" smtClean="0"/>
              <a:pPr/>
              <a:t>‹#›</a:t>
            </a:fld>
            <a:endParaRPr lang="zh-CN" altLang="en-US"/>
          </a:p>
        </p:txBody>
      </p:sp>
    </p:spTree>
    <p:extLst>
      <p:ext uri="{BB962C8B-B14F-4D97-AF65-F5344CB8AC3E}">
        <p14:creationId xmlns:p14="http://schemas.microsoft.com/office/powerpoint/2010/main" val="1369227223"/>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BC1078-46ED-40F9-8930-935BAD7C2B02}" type="datetimeFigureOut">
              <a:rPr lang="zh-CN" altLang="en-US" smtClean="0"/>
              <a:pPr/>
              <a:t>2021/5/5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B52ADC-5BFA-4FBD-BEE2-16096B7F4166}" type="slidenum">
              <a:rPr lang="zh-CN" altLang="en-US" smtClean="0"/>
              <a:pPr/>
              <a:t>‹#›</a:t>
            </a:fld>
            <a:endParaRPr lang="zh-CN" altLang="en-US"/>
          </a:p>
        </p:txBody>
      </p:sp>
    </p:spTree>
    <p:extLst>
      <p:ext uri="{BB962C8B-B14F-4D97-AF65-F5344CB8AC3E}">
        <p14:creationId xmlns:p14="http://schemas.microsoft.com/office/powerpoint/2010/main" val="2875476880"/>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70BC1078-46ED-40F9-8930-935BAD7C2B02}" type="datetimeFigureOut">
              <a:rPr lang="zh-CN" altLang="en-US" smtClean="0"/>
              <a:pPr/>
              <a:t>2021/5/5</a:t>
            </a:fld>
            <a:endParaRPr lang="zh-CN" alt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zh-CN" alt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D5B52ADC-5BFA-4FBD-BEE2-16096B7F4166}" type="slidenum">
              <a:rPr lang="zh-CN" altLang="en-US" smtClean="0"/>
              <a:pPr/>
              <a:t>‹#›</a:t>
            </a:fld>
            <a:endParaRPr lang="zh-CN" altLang="en-US"/>
          </a:p>
        </p:txBody>
      </p:sp>
    </p:spTree>
    <p:extLst>
      <p:ext uri="{BB962C8B-B14F-4D97-AF65-F5344CB8AC3E}">
        <p14:creationId xmlns:p14="http://schemas.microsoft.com/office/powerpoint/2010/main" val="118696287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ransition spd="slow">
    <p:wipe/>
  </p:transition>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048646"/>
          <p:cNvSpPr>
            <a:spLocks noGrp="1"/>
          </p:cNvSpPr>
          <p:nvPr>
            <p:ph type="title"/>
          </p:nvPr>
        </p:nvSpPr>
        <p:spPr>
          <a:xfrm>
            <a:off x="394395" y="485775"/>
            <a:ext cx="7949505" cy="5014913"/>
          </a:xfrm>
        </p:spPr>
        <p:txBody>
          <a:bodyPr vert="horz" anchor="ct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4763" indent="0" algn="ctr">
              <a:buNone/>
            </a:pPr>
            <a:r>
              <a:rPr lang="en-US" sz="5400" b="1" spc="50" dirty="0">
                <a:ln w="11430">
                  <a:solidFill>
                    <a:srgbClr val="00206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oper Black" pitchFamily="18" charset="0"/>
              </a:rPr>
              <a:t>PRESENTATION</a:t>
            </a:r>
            <a:br>
              <a:rPr lang="en-US" sz="5400" b="1" spc="50" dirty="0">
                <a:ln w="11430">
                  <a:solidFill>
                    <a:srgbClr val="00206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oper Black" pitchFamily="18" charset="0"/>
              </a:rPr>
            </a:br>
            <a:r>
              <a:rPr lang="en-US" sz="5400" b="1" spc="50" dirty="0">
                <a:ln w="11430">
                  <a:solidFill>
                    <a:srgbClr val="00206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oper Black" pitchFamily="18" charset="0"/>
              </a:rPr>
              <a:t>ON</a:t>
            </a:r>
            <a:br>
              <a:rPr lang="en-US" sz="5400" b="1" spc="50" dirty="0">
                <a:ln w="11430">
                  <a:solidFill>
                    <a:srgbClr val="00206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oper Black" pitchFamily="18" charset="0"/>
              </a:rPr>
            </a:br>
            <a:r>
              <a:rPr lang="en-US" sz="5400" b="1" spc="50" dirty="0">
                <a:ln w="11430">
                  <a:solidFill>
                    <a:srgbClr val="00206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oper Black" pitchFamily="18" charset="0"/>
              </a:rPr>
              <a:t>CLOUD COMPUTING</a:t>
            </a:r>
            <a:endParaRPr lang="en-IN" sz="5400" b="1" spc="50" dirty="0">
              <a:ln w="11430">
                <a:solidFill>
                  <a:srgbClr val="00206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oper Black" pitchFamily="18" charset="0"/>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048667"/>
          <p:cNvSpPr>
            <a:spLocks noGrp="1"/>
          </p:cNvSpPr>
          <p:nvPr>
            <p:ph type="title"/>
          </p:nvPr>
        </p:nvSpPr>
        <p:spPr>
          <a:xfrm>
            <a:off x="585788" y="965201"/>
            <a:ext cx="8243887" cy="1325563"/>
          </a:xfrm>
        </p:spPr>
        <p:txBody>
          <a:bodyPr>
            <a:normAutofit/>
          </a:bodyPr>
          <a:lstStyle/>
          <a:p>
            <a:pPr algn="ctr"/>
            <a:r>
              <a:rPr lang="en-US" sz="5400" b="1" dirty="0">
                <a:ln w="28575">
                  <a:solidFill>
                    <a:srgbClr val="FF0000"/>
                  </a:solidFill>
                </a:ln>
              </a:rPr>
              <a:t>Service Models</a:t>
            </a:r>
            <a:endParaRPr lang="en-IN" sz="5400" b="1" dirty="0">
              <a:ln w="28575">
                <a:solidFill>
                  <a:srgbClr val="FF0000"/>
                </a:solidFill>
              </a:ln>
            </a:endParaRPr>
          </a:p>
        </p:txBody>
      </p:sp>
      <p:sp>
        <p:nvSpPr>
          <p:cNvPr id="1048669" name="Content Placeholder 1048668"/>
          <p:cNvSpPr>
            <a:spLocks noGrp="1"/>
          </p:cNvSpPr>
          <p:nvPr>
            <p:ph idx="1"/>
          </p:nvPr>
        </p:nvSpPr>
        <p:spPr>
          <a:xfrm>
            <a:off x="628650" y="2582027"/>
            <a:ext cx="7886700" cy="2318586"/>
          </a:xfrm>
        </p:spPr>
        <p:txBody>
          <a:bodyPr>
            <a:normAutofit lnSpcReduction="1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Service models are the reference models on which the cloud computing is based. These can be categorized into three basic service models as listed :</a:t>
            </a:r>
            <a:endParaRPr lang="en-I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Content Placeholder 1048670"/>
          <p:cNvSpPr>
            <a:spLocks noGrp="1"/>
          </p:cNvSpPr>
          <p:nvPr>
            <p:ph idx="1"/>
          </p:nvPr>
        </p:nvSpPr>
        <p:spPr>
          <a:xfrm>
            <a:off x="628650" y="1838047"/>
            <a:ext cx="7886700" cy="4338916"/>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514350" indent="-514350">
              <a:buFont typeface="+mj-lt"/>
              <a:buAutoNum type="arabicPeriod"/>
            </a:pP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Infrastructure as a service (</a:t>
            </a:r>
            <a:r>
              <a:rPr lang="en-US" sz="32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IaaS</a:t>
            </a: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endParaRPr lang="en-I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marL="514350" indent="-514350">
              <a:buFont typeface="+mj-lt"/>
              <a:buAutoNum type="arabicPeriod"/>
            </a:pPr>
            <a:endParaRPr lang="en-I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marL="514350" indent="-514350">
              <a:buFont typeface="+mj-lt"/>
              <a:buAutoNum type="arabicPeriod"/>
            </a:pP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Platform as a service (</a:t>
            </a:r>
            <a:r>
              <a:rPr lang="en-US" sz="32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PaaS</a:t>
            </a: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endParaRPr lang="en-I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marL="514350" indent="-514350">
              <a:buFont typeface="+mj-lt"/>
              <a:buAutoNum type="arabicPeriod"/>
            </a:pPr>
            <a:endParaRPr lang="en-I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marL="514350" indent="-514350">
              <a:buFont typeface="+mj-lt"/>
              <a:buAutoNum type="arabicPeriod"/>
            </a:pP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Software as a service (</a:t>
            </a:r>
            <a:r>
              <a:rPr lang="en-US" sz="32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SaaS</a:t>
            </a: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endParaRPr lang="en-I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Title 1048671"/>
          <p:cNvSpPr>
            <a:spLocks noGrp="1"/>
          </p:cNvSpPr>
          <p:nvPr>
            <p:ph type="title"/>
          </p:nvPr>
        </p:nvSpPr>
        <p:spPr>
          <a:xfrm>
            <a:off x="600076" y="228600"/>
            <a:ext cx="7886700" cy="1325563"/>
          </a:xfrm>
        </p:spPr>
        <p:txBody>
          <a:bodyPr>
            <a:noAutofit/>
          </a:bodyPr>
          <a:lstStyle/>
          <a:p>
            <a:pPr algn="ctr"/>
            <a:r>
              <a:rPr lang="en-US" sz="4800" b="1" dirty="0">
                <a:ln w="28575">
                  <a:solidFill>
                    <a:srgbClr val="FF0000"/>
                  </a:solidFill>
                </a:ln>
              </a:rPr>
              <a:t>Infrastructure as a service (</a:t>
            </a:r>
            <a:r>
              <a:rPr lang="en-US" sz="4800" b="1" dirty="0" err="1">
                <a:ln w="28575">
                  <a:solidFill>
                    <a:srgbClr val="FF0000"/>
                  </a:solidFill>
                </a:ln>
              </a:rPr>
              <a:t>Iaas</a:t>
            </a:r>
            <a:r>
              <a:rPr lang="en-US" sz="4800" b="1" dirty="0">
                <a:ln w="28575">
                  <a:solidFill>
                    <a:srgbClr val="FF0000"/>
                  </a:solidFill>
                </a:ln>
              </a:rPr>
              <a:t>) </a:t>
            </a:r>
            <a:endParaRPr lang="en-IN" sz="4800" b="1" dirty="0">
              <a:ln w="28575">
                <a:solidFill>
                  <a:srgbClr val="FF0000"/>
                </a:solidFill>
              </a:ln>
            </a:endParaRPr>
          </a:p>
        </p:txBody>
      </p:sp>
      <p:sp>
        <p:nvSpPr>
          <p:cNvPr id="1048673" name="Content Placeholder 1048672"/>
          <p:cNvSpPr>
            <a:spLocks noGrp="1"/>
          </p:cNvSpPr>
          <p:nvPr>
            <p:ph idx="1"/>
          </p:nvPr>
        </p:nvSpPr>
        <p:spPr>
          <a:xfrm>
            <a:off x="628650" y="1482724"/>
            <a:ext cx="7886700" cy="5032375"/>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28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IaaS</a:t>
            </a: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is the delivery of technology Infrastructure as an on demand </a:t>
            </a:r>
            <a:r>
              <a:rPr lang="en-US" sz="28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scable</a:t>
            </a: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service. </a:t>
            </a:r>
            <a:endParaRPr lang="en-IN"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r>
              <a:rPr lang="en-US" sz="28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IaaS</a:t>
            </a: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provides access to </a:t>
            </a:r>
            <a:r>
              <a:rPr lang="en-US" sz="28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fundamemtal</a:t>
            </a: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a:t>
            </a:r>
            <a:r>
              <a:rPr lang="en-US" sz="28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resourcrs</a:t>
            </a: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such as physical machines, virtual machines, virtual storage, etc. </a:t>
            </a:r>
            <a:endParaRPr lang="en-IN"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buFont typeface="Wingdings" charset="2"/>
              <a:buChar char="n"/>
            </a:pP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Usually billed on usage</a:t>
            </a:r>
            <a:endParaRPr lang="en-IN"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buFont typeface="Wingdings" charset="2"/>
              <a:buChar char="n"/>
            </a:pP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Usually multi tenant virtualized environment</a:t>
            </a:r>
            <a:endParaRPr lang="en-IN"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buFont typeface="Wingdings" charset="2"/>
              <a:buChar char="n"/>
            </a:pP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Can be coupled with Managed Services for OS and application support</a:t>
            </a:r>
            <a:endParaRPr lang="en-IN"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Picture 2097153"/>
          <p:cNvPicPr>
            <a:picLocks/>
          </p:cNvPicPr>
          <p:nvPr/>
        </p:nvPicPr>
        <p:blipFill>
          <a:blip r:embed="rId2"/>
          <a:stretch>
            <a:fillRect/>
          </a:stretch>
        </p:blipFill>
        <p:spPr>
          <a:xfrm>
            <a:off x="0" y="0"/>
            <a:ext cx="9144000" cy="6857999"/>
          </a:xfrm>
          <a:prstGeom prst="rect">
            <a:avLst/>
          </a:prstGeom>
        </p:spPr>
      </p:pic>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Title 1048678"/>
          <p:cNvSpPr>
            <a:spLocks noGrp="1"/>
          </p:cNvSpPr>
          <p:nvPr>
            <p:ph type="title"/>
          </p:nvPr>
        </p:nvSpPr>
        <p:spPr>
          <a:xfrm>
            <a:off x="628650" y="0"/>
            <a:ext cx="7886700" cy="1325563"/>
          </a:xfrm>
        </p:spPr>
        <p:txBody>
          <a:bodyPr>
            <a:noAutofit/>
          </a:bodyPr>
          <a:lstStyle/>
          <a:p>
            <a:pPr algn="ctr"/>
            <a:r>
              <a:rPr lang="en-US" b="1" dirty="0">
                <a:ln w="19050">
                  <a:solidFill>
                    <a:srgbClr val="FF0000"/>
                  </a:solidFill>
                </a:ln>
              </a:rPr>
              <a:t>Platform as a Service (</a:t>
            </a:r>
            <a:r>
              <a:rPr lang="en-US" b="1" dirty="0" err="1">
                <a:ln w="19050">
                  <a:solidFill>
                    <a:srgbClr val="FF0000"/>
                  </a:solidFill>
                </a:ln>
              </a:rPr>
              <a:t>PaaS</a:t>
            </a:r>
            <a:r>
              <a:rPr lang="en-US" b="1" dirty="0">
                <a:ln w="19050">
                  <a:solidFill>
                    <a:srgbClr val="FF0000"/>
                  </a:solidFill>
                </a:ln>
              </a:rPr>
              <a:t>) </a:t>
            </a:r>
            <a:endParaRPr lang="en-IN" b="1" dirty="0">
              <a:ln w="19050">
                <a:solidFill>
                  <a:srgbClr val="FF0000"/>
                </a:solidFill>
              </a:ln>
            </a:endParaRPr>
          </a:p>
        </p:txBody>
      </p:sp>
      <p:sp>
        <p:nvSpPr>
          <p:cNvPr id="1048680" name="Content Placeholder 1048679"/>
          <p:cNvSpPr>
            <a:spLocks noGrp="1"/>
          </p:cNvSpPr>
          <p:nvPr>
            <p:ph idx="1"/>
          </p:nvPr>
        </p:nvSpPr>
        <p:spPr>
          <a:xfrm>
            <a:off x="642937" y="1182688"/>
            <a:ext cx="7886700" cy="567531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28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PaaS</a:t>
            </a: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provides the runtime environment for applications, development and deployment tools, etc. </a:t>
            </a:r>
            <a:endParaRPr lang="en-IN"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r>
              <a:rPr lang="en-US" sz="28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PaaS</a:t>
            </a: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provides all of the facilities required to support the complete life cycle of building and delivering web application and service entirely from the Internet. </a:t>
            </a:r>
            <a:endParaRPr lang="en-IN"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Typically application must be developed with a particular platform in mind</a:t>
            </a:r>
            <a:endParaRPr lang="en-IN"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buFont typeface="Wingdings" charset="2"/>
              <a:buChar char="n"/>
            </a:pP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Multi tenant environments</a:t>
            </a:r>
            <a:endParaRPr lang="en-IN"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buFont typeface="Wingdings" charset="2"/>
              <a:buChar char="n"/>
            </a:pP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Highly scalable multi tier architecture</a:t>
            </a:r>
            <a:endParaRPr lang="en-IN"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Picture 2097154"/>
          <p:cNvPicPr>
            <a:picLocks/>
          </p:cNvPicPr>
          <p:nvPr/>
        </p:nvPicPr>
        <p:blipFill>
          <a:blip r:embed="rId2"/>
          <a:stretch>
            <a:fillRect/>
          </a:stretch>
        </p:blipFill>
        <p:spPr>
          <a:xfrm>
            <a:off x="1" y="0"/>
            <a:ext cx="9144000" cy="6858000"/>
          </a:xfrm>
          <a:prstGeom prst="rect">
            <a:avLst/>
          </a:prstGeom>
        </p:spPr>
      </p:pic>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Title 1048682"/>
          <p:cNvSpPr>
            <a:spLocks noGrp="1"/>
          </p:cNvSpPr>
          <p:nvPr>
            <p:ph type="title"/>
          </p:nvPr>
        </p:nvSpPr>
        <p:spPr/>
        <p:txBody>
          <a:bodyPr>
            <a:noAutofit/>
          </a:bodyPr>
          <a:lstStyle/>
          <a:p>
            <a:pPr algn="ctr"/>
            <a:r>
              <a:rPr lang="en-US" sz="5400" dirty="0">
                <a:ln w="28575">
                  <a:solidFill>
                    <a:srgbClr val="FF0000"/>
                  </a:solidFill>
                </a:ln>
              </a:rPr>
              <a:t>Software as a Service (</a:t>
            </a:r>
            <a:r>
              <a:rPr lang="en-US" sz="5400" dirty="0" err="1">
                <a:ln w="28575">
                  <a:solidFill>
                    <a:srgbClr val="FF0000"/>
                  </a:solidFill>
                </a:ln>
              </a:rPr>
              <a:t>SaaS</a:t>
            </a:r>
            <a:r>
              <a:rPr lang="en-US" sz="5400" dirty="0">
                <a:ln w="28575">
                  <a:solidFill>
                    <a:srgbClr val="FF0000"/>
                  </a:solidFill>
                </a:ln>
              </a:rPr>
              <a:t>) </a:t>
            </a:r>
            <a:endParaRPr lang="en-IN" sz="5400" dirty="0">
              <a:ln w="28575">
                <a:solidFill>
                  <a:srgbClr val="FF0000"/>
                </a:solidFill>
              </a:ln>
            </a:endParaRPr>
          </a:p>
        </p:txBody>
      </p:sp>
      <p:sp>
        <p:nvSpPr>
          <p:cNvPr id="1048684" name="Content Placeholder 1048683"/>
          <p:cNvSpPr>
            <a:spLocks noGrp="1"/>
          </p:cNvSpPr>
          <p:nvPr>
            <p:ph idx="1"/>
          </p:nvPr>
        </p:nvSpPr>
        <p:spPr>
          <a:xfrm>
            <a:off x="628650" y="1825624"/>
            <a:ext cx="7886700" cy="5032375"/>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28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SaaS</a:t>
            </a: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model allows to use software applications as a service to end users. </a:t>
            </a:r>
            <a:endParaRPr lang="en-IN"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r>
              <a:rPr lang="en-US" sz="28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SaaS</a:t>
            </a: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is a software delivery methodology that provides licensed multi-tenant access to software and it's functions remotely as a web-based service</a:t>
            </a:r>
            <a:endParaRPr lang="en-IN"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endParaRPr lang="en-IN"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buFont typeface="Wingdings" charset="2"/>
              <a:buChar char="n"/>
            </a:pP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Usually billed based on range </a:t>
            </a:r>
            <a:endParaRPr lang="en-IN"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buFont typeface="Wingdings" charset="2"/>
              <a:buChar char="n"/>
            </a:pP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Usually multi tenant environment</a:t>
            </a:r>
            <a:endParaRPr lang="en-IN"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a:buFont typeface="Wingdings" charset="2"/>
              <a:buChar char="n"/>
            </a:pPr>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Highly scalable architecture</a:t>
            </a:r>
            <a:endParaRPr lang="en-IN"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Content Placeholder 1048685"/>
          <p:cNvSpPr>
            <a:spLocks noGrp="1"/>
          </p:cNvSpPr>
          <p:nvPr>
            <p:ph idx="1"/>
          </p:nvPr>
        </p:nvSpPr>
        <p:spPr>
          <a:xfrm>
            <a:off x="628650" y="632929"/>
            <a:ext cx="7886700" cy="5544034"/>
          </a:xfrm>
        </p:spPr>
        <p:txBody>
          <a:bodyPr/>
          <a:lstStyle/>
          <a:p>
            <a:endParaRPr lang="en-IN"/>
          </a:p>
        </p:txBody>
      </p:sp>
      <p:pic>
        <p:nvPicPr>
          <p:cNvPr id="2097156" name="Picture 2097155"/>
          <p:cNvPicPr>
            <a:picLocks/>
          </p:cNvPicPr>
          <p:nvPr/>
        </p:nvPicPr>
        <p:blipFill>
          <a:blip r:embed="rId2"/>
          <a:stretch>
            <a:fillRect/>
          </a:stretch>
        </p:blipFill>
        <p:spPr>
          <a:xfrm>
            <a:off x="0" y="0"/>
            <a:ext cx="9144000" cy="6858000"/>
          </a:xfrm>
          <a:prstGeom prst="rect">
            <a:avLst/>
          </a:prstGeom>
        </p:spPr>
      </p:pic>
    </p:spTree>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E12C-1D91-481B-AF84-4EFEA56D1AB6}"/>
              </a:ext>
            </a:extLst>
          </p:cNvPr>
          <p:cNvSpPr>
            <a:spLocks noGrp="1"/>
          </p:cNvSpPr>
          <p:nvPr>
            <p:ph type="title"/>
          </p:nvPr>
        </p:nvSpPr>
        <p:spPr/>
        <p:txBody>
          <a:bodyPr/>
          <a:lstStyle/>
          <a:p>
            <a:pPr algn="ctr"/>
            <a:r>
              <a:rPr lang="en-IN" b="1" i="1" u="sng" dirty="0">
                <a:solidFill>
                  <a:srgbClr val="FF0000"/>
                </a:solidFill>
              </a:rPr>
              <a:t>SERVICE LEVEL AGREEMENT(SLA</a:t>
            </a:r>
            <a:r>
              <a:rPr lang="en-IN" b="1" i="1" dirty="0">
                <a:solidFill>
                  <a:srgbClr val="FF0000"/>
                </a:solidFill>
              </a:rPr>
              <a:t>)</a:t>
            </a:r>
            <a:endParaRPr lang="en-IN" b="1" dirty="0">
              <a:solidFill>
                <a:srgbClr val="FF0000"/>
              </a:solidFill>
            </a:endParaRPr>
          </a:p>
        </p:txBody>
      </p:sp>
      <p:sp>
        <p:nvSpPr>
          <p:cNvPr id="3" name="Content Placeholder 2">
            <a:extLst>
              <a:ext uri="{FF2B5EF4-FFF2-40B4-BE49-F238E27FC236}">
                <a16:creationId xmlns:a16="http://schemas.microsoft.com/office/drawing/2014/main" id="{97968ADD-97FB-49CD-9B62-0B14A638A093}"/>
              </a:ext>
            </a:extLst>
          </p:cNvPr>
          <p:cNvSpPr>
            <a:spLocks noGrp="1"/>
          </p:cNvSpPr>
          <p:nvPr>
            <p:ph idx="1"/>
          </p:nvPr>
        </p:nvSpPr>
        <p:spPr>
          <a:xfrm>
            <a:off x="864382" y="1752600"/>
            <a:ext cx="6345260" cy="4267200"/>
          </a:xfrm>
        </p:spPr>
        <p:txBody>
          <a:bodyPr>
            <a:noAutofit/>
          </a:bodyPr>
          <a:lstStyle/>
          <a:p>
            <a:r>
              <a:rPr lang="en-US" sz="2400" b="1" i="1" dirty="0">
                <a:solidFill>
                  <a:srgbClr val="FF0000"/>
                </a:solidFill>
              </a:rPr>
              <a:t>Service level agreements in Cloud </a:t>
            </a:r>
            <a:r>
              <a:rPr lang="en-US" sz="2400" b="1" i="1" dirty="0" err="1">
                <a:solidFill>
                  <a:srgbClr val="FF0000"/>
                </a:solidFill>
              </a:rPr>
              <a:t>computingA</a:t>
            </a:r>
            <a:r>
              <a:rPr lang="en-US" sz="2400" b="1" i="1" dirty="0">
                <a:solidFill>
                  <a:srgbClr val="FF0000"/>
                </a:solidFill>
              </a:rPr>
              <a:t> Service Level Agreement (SLA) is the bond for performance negotiated between the cloud services provider and the client. Earlier, in cloud computing all Service Level Agreements were negotiated between a client and the service consumer. Nowadays, with the initiation of large utility-like cloud computing providers, most Service Level Agreements are standardized until a client becomes a large consumer of cloud services. </a:t>
            </a:r>
            <a:endParaRPr lang="en-IN" sz="2400" b="1" i="1" dirty="0">
              <a:solidFill>
                <a:srgbClr val="FF0000"/>
              </a:solidFill>
            </a:endParaRPr>
          </a:p>
        </p:txBody>
      </p:sp>
    </p:spTree>
    <p:extLst>
      <p:ext uri="{BB962C8B-B14F-4D97-AF65-F5344CB8AC3E}">
        <p14:creationId xmlns:p14="http://schemas.microsoft.com/office/powerpoint/2010/main" val="2795420226"/>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CCE9C-913B-4E69-9BFB-A3F9B373DA1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E152884-F61B-4397-B4D1-A3CAE03F7918}"/>
              </a:ext>
            </a:extLst>
          </p:cNvPr>
          <p:cNvSpPr>
            <a:spLocks noGrp="1"/>
          </p:cNvSpPr>
          <p:nvPr>
            <p:ph idx="1"/>
          </p:nvPr>
        </p:nvSpPr>
        <p:spPr>
          <a:xfrm>
            <a:off x="864382" y="1876425"/>
            <a:ext cx="6345260" cy="4143375"/>
          </a:xfrm>
        </p:spPr>
        <p:txBody>
          <a:bodyPr>
            <a:noAutofit/>
          </a:bodyPr>
          <a:lstStyle/>
          <a:p>
            <a:pPr marL="0" indent="0">
              <a:buNone/>
            </a:pPr>
            <a:r>
              <a:rPr lang="en-US" sz="2800" b="1" dirty="0">
                <a:solidFill>
                  <a:srgbClr val="FF0000"/>
                </a:solidFill>
              </a:rPr>
              <a:t>SLA are also defined at different levels which are mentioned below:</a:t>
            </a:r>
          </a:p>
          <a:p>
            <a:pPr marL="0" indent="0">
              <a:buNone/>
            </a:pPr>
            <a:r>
              <a:rPr lang="en-US" sz="2800" b="1" dirty="0">
                <a:solidFill>
                  <a:srgbClr val="FF0000"/>
                </a:solidFill>
              </a:rPr>
              <a:t> </a:t>
            </a:r>
            <a:r>
              <a:rPr lang="en-US" sz="2800" b="1" i="1" u="sng" dirty="0">
                <a:solidFill>
                  <a:srgbClr val="FF0000"/>
                </a:solidFill>
              </a:rPr>
              <a:t>Windows Azure SLA </a:t>
            </a:r>
            <a:r>
              <a:rPr lang="en-US" sz="2800" b="1" dirty="0">
                <a:solidFill>
                  <a:srgbClr val="FF0000"/>
                </a:solidFill>
              </a:rPr>
              <a:t>–Window Azure has different SLA’s for compute and storage. For compute, there is a guarantee that when a client deploys two or more role instances in separate fault and upgrade domains, client’s internet facing roles will have external connectivity minimum 99.95% of the time. </a:t>
            </a:r>
            <a:endParaRPr lang="en-IN" sz="2800" b="1" dirty="0">
              <a:solidFill>
                <a:srgbClr val="FF0000"/>
              </a:solidFill>
            </a:endParaRPr>
          </a:p>
        </p:txBody>
      </p:sp>
    </p:spTree>
    <p:extLst>
      <p:ext uri="{BB962C8B-B14F-4D97-AF65-F5344CB8AC3E}">
        <p14:creationId xmlns:p14="http://schemas.microsoft.com/office/powerpoint/2010/main" val="14462855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itle 1048647"/>
          <p:cNvSpPr>
            <a:spLocks noGrp="1"/>
          </p:cNvSpPr>
          <p:nvPr>
            <p:ph type="title"/>
          </p:nvPr>
        </p:nvSpPr>
        <p:spPr/>
        <p:txBody>
          <a:bodyPr>
            <a:normAutofit fontScale="90000"/>
          </a:bodyPr>
          <a:lstStyle/>
          <a:p>
            <a:pPr algn="ctr"/>
            <a:r>
              <a:rPr lang="en-US" sz="5400" dirty="0">
                <a:ln w="38100">
                  <a:solidFill>
                    <a:srgbClr val="FF0000"/>
                  </a:solidFill>
                  <a:prstDash val="solid"/>
                </a:ln>
                <a:effectLst>
                  <a:outerShdw blurRad="38100" dist="32000" dir="5400000" algn="tl">
                    <a:srgbClr val="000000">
                      <a:alpha val="30000"/>
                    </a:srgbClr>
                  </a:outerShdw>
                </a:effectLst>
              </a:rPr>
              <a:t>INTRODUCTION</a:t>
            </a:r>
            <a:endParaRPr lang="en-IN" sz="5400" dirty="0">
              <a:ln w="38100">
                <a:solidFill>
                  <a:srgbClr val="FF0000"/>
                </a:solidFill>
                <a:prstDash val="solid"/>
              </a:ln>
              <a:effectLst>
                <a:outerShdw blurRad="38100" dist="32000" dir="5400000" algn="tl">
                  <a:srgbClr val="000000">
                    <a:alpha val="30000"/>
                  </a:srgbClr>
                </a:outerShdw>
              </a:effectLst>
            </a:endParaRPr>
          </a:p>
        </p:txBody>
      </p:sp>
      <p:sp>
        <p:nvSpPr>
          <p:cNvPr id="1048649" name="Content Placeholder 1048648"/>
          <p:cNvSpPr>
            <a:spLocks noGrp="1"/>
          </p:cNvSpPr>
          <p:nvPr>
            <p:ph sz="half" idx="1"/>
          </p:nvPr>
        </p:nvSpPr>
        <p:spPr>
          <a:xfrm>
            <a:off x="628650" y="1825625"/>
            <a:ext cx="7879138" cy="4675188"/>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Cloud computing provides us a mean </a:t>
            </a:r>
            <a:r>
              <a:rPr lang="en-US" sz="32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bt</a:t>
            </a: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which we can access the application as utilities, over the Internet. It allows us to create, configure, and customize application online. </a:t>
            </a:r>
            <a:endParaRPr lang="en-I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With cloud computing users can access database </a:t>
            </a:r>
            <a:r>
              <a:rPr lang="en-US" sz="32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resourcrs</a:t>
            </a: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via the internet from any where for as long as they need without worrying about any maintenance or management of actual resources. </a:t>
            </a:r>
            <a:endParaRPr lang="en-I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0335A-945D-4EE9-8D51-900DA717C36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C42CD56-27C1-4804-870B-3F63AA57BD8E}"/>
              </a:ext>
            </a:extLst>
          </p:cNvPr>
          <p:cNvSpPr>
            <a:spLocks noGrp="1"/>
          </p:cNvSpPr>
          <p:nvPr>
            <p:ph idx="1"/>
          </p:nvPr>
        </p:nvSpPr>
        <p:spPr>
          <a:xfrm>
            <a:off x="864382" y="1636963"/>
            <a:ext cx="6345260" cy="4382837"/>
          </a:xfrm>
        </p:spPr>
        <p:txBody>
          <a:bodyPr>
            <a:noAutofit/>
          </a:bodyPr>
          <a:lstStyle/>
          <a:p>
            <a:r>
              <a:rPr lang="en-US" sz="2600" b="1" i="1" u="sng" dirty="0">
                <a:solidFill>
                  <a:srgbClr val="FF0000"/>
                </a:solidFill>
              </a:rPr>
              <a:t>SQL Azure SLA </a:t>
            </a:r>
            <a:r>
              <a:rPr lang="en-US" sz="2600" b="1" i="1" dirty="0">
                <a:solidFill>
                  <a:srgbClr val="FF0000"/>
                </a:solidFill>
              </a:rPr>
              <a:t>–SQL Azure clients will have connectivity between the database and internet gateway of SQL Azure. SQL Azure will handle a “Monthly Availability” of 99.9% within a month. Monthly Availability Proportion for a particular tenant database is the ratio of the time the database was available to customers to the total time in a month. Time is measured in some intervals of minutes in a 30-day monthly cycle.</a:t>
            </a:r>
            <a:endParaRPr lang="en-IN" sz="2600" i="1" dirty="0"/>
          </a:p>
        </p:txBody>
      </p:sp>
    </p:spTree>
    <p:extLst>
      <p:ext uri="{BB962C8B-B14F-4D97-AF65-F5344CB8AC3E}">
        <p14:creationId xmlns:p14="http://schemas.microsoft.com/office/powerpoint/2010/main" val="4110075889"/>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2E217-B352-4885-BF3C-B1C327459ED7}"/>
              </a:ext>
            </a:extLst>
          </p:cNvPr>
          <p:cNvSpPr>
            <a:spLocks noGrp="1"/>
          </p:cNvSpPr>
          <p:nvPr>
            <p:ph type="title"/>
          </p:nvPr>
        </p:nvSpPr>
        <p:spPr/>
        <p:txBody>
          <a:bodyPr/>
          <a:lstStyle/>
          <a:p>
            <a:pPr algn="ctr"/>
            <a:r>
              <a:rPr lang="en-US" sz="3600" b="1" i="1" u="sng" dirty="0">
                <a:solidFill>
                  <a:srgbClr val="FF0000"/>
                </a:solidFill>
              </a:rPr>
              <a:t>Mobile Cloud Computing(MCC)</a:t>
            </a:r>
            <a:endParaRPr lang="en-IN" sz="3600" u="sng" dirty="0"/>
          </a:p>
        </p:txBody>
      </p:sp>
      <p:sp>
        <p:nvSpPr>
          <p:cNvPr id="3" name="Content Placeholder 2">
            <a:extLst>
              <a:ext uri="{FF2B5EF4-FFF2-40B4-BE49-F238E27FC236}">
                <a16:creationId xmlns:a16="http://schemas.microsoft.com/office/drawing/2014/main" id="{4F191A52-E966-4C52-A51B-A4C7CE9B7B61}"/>
              </a:ext>
            </a:extLst>
          </p:cNvPr>
          <p:cNvSpPr>
            <a:spLocks noGrp="1"/>
          </p:cNvSpPr>
          <p:nvPr>
            <p:ph idx="1"/>
          </p:nvPr>
        </p:nvSpPr>
        <p:spPr>
          <a:xfrm>
            <a:off x="864382" y="1819275"/>
            <a:ext cx="6345260" cy="4200525"/>
          </a:xfrm>
        </p:spPr>
        <p:txBody>
          <a:bodyPr>
            <a:noAutofit/>
          </a:bodyPr>
          <a:lstStyle/>
          <a:p>
            <a:r>
              <a:rPr lang="en-US" sz="2800" b="1" i="1" dirty="0">
                <a:solidFill>
                  <a:srgbClr val="FF0000"/>
                </a:solidFill>
              </a:rPr>
              <a:t>MCC is the combination of cloud computing and mobile computing to bring rich computational resources to mobile users, network operators, as well as cloud computing </a:t>
            </a:r>
            <a:r>
              <a:rPr lang="en-US" sz="2800" b="1" i="1" dirty="0" err="1">
                <a:solidFill>
                  <a:srgbClr val="FF0000"/>
                </a:solidFill>
              </a:rPr>
              <a:t>providers.The</a:t>
            </a:r>
            <a:r>
              <a:rPr lang="en-US" sz="2800" b="1" i="1" dirty="0">
                <a:solidFill>
                  <a:srgbClr val="FF0000"/>
                </a:solidFill>
              </a:rPr>
              <a:t> ultimate goal of MCC is to enable execution of rich mobile applications on a plethora of mobile devices, with a rich user </a:t>
            </a:r>
            <a:r>
              <a:rPr lang="en-US" sz="2800" b="1" i="1" dirty="0" err="1">
                <a:solidFill>
                  <a:srgbClr val="FF0000"/>
                </a:solidFill>
              </a:rPr>
              <a:t>experience.MCC</a:t>
            </a:r>
            <a:r>
              <a:rPr lang="en-US" sz="2800" b="1" i="1" dirty="0">
                <a:solidFill>
                  <a:srgbClr val="FF0000"/>
                </a:solidFill>
              </a:rPr>
              <a:t> provides business opportunities for mobile network operators as well as cloud providers</a:t>
            </a:r>
            <a:endParaRPr lang="en-IN" sz="2800" b="1" i="1" dirty="0">
              <a:solidFill>
                <a:srgbClr val="FF0000"/>
              </a:solidFill>
            </a:endParaRPr>
          </a:p>
        </p:txBody>
      </p:sp>
    </p:spTree>
    <p:extLst>
      <p:ext uri="{BB962C8B-B14F-4D97-AF65-F5344CB8AC3E}">
        <p14:creationId xmlns:p14="http://schemas.microsoft.com/office/powerpoint/2010/main" val="3770869500"/>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B214A-E730-4B55-B0A9-5B5DAACF9A2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5132179-0859-43DD-A706-EE5BFC91BE14}"/>
              </a:ext>
            </a:extLst>
          </p:cNvPr>
          <p:cNvPicPr>
            <a:picLocks noGrp="1" noChangeAspect="1"/>
          </p:cNvPicPr>
          <p:nvPr>
            <p:ph idx="1"/>
          </p:nvPr>
        </p:nvPicPr>
        <p:blipFill>
          <a:blip r:embed="rId2"/>
          <a:stretch>
            <a:fillRect/>
          </a:stretch>
        </p:blipFill>
        <p:spPr>
          <a:xfrm>
            <a:off x="476250" y="0"/>
            <a:ext cx="8191500" cy="6305550"/>
          </a:xfrm>
          <a:prstGeom prst="rect">
            <a:avLst/>
          </a:prstGeom>
        </p:spPr>
      </p:pic>
    </p:spTree>
    <p:extLst>
      <p:ext uri="{BB962C8B-B14F-4D97-AF65-F5344CB8AC3E}">
        <p14:creationId xmlns:p14="http://schemas.microsoft.com/office/powerpoint/2010/main" val="1546738816"/>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22254-B7D8-4F2A-9FD4-21A25ACDC16F}"/>
              </a:ext>
            </a:extLst>
          </p:cNvPr>
          <p:cNvSpPr>
            <a:spLocks noGrp="1"/>
          </p:cNvSpPr>
          <p:nvPr>
            <p:ph type="title"/>
          </p:nvPr>
        </p:nvSpPr>
        <p:spPr/>
        <p:txBody>
          <a:bodyPr/>
          <a:lstStyle/>
          <a:p>
            <a:pPr algn="ctr"/>
            <a:r>
              <a:rPr lang="en-IN" sz="4000" b="1" i="1" u="sng" dirty="0">
                <a:solidFill>
                  <a:srgbClr val="FF0000"/>
                </a:solidFill>
              </a:rPr>
              <a:t>FOG COMPUTING</a:t>
            </a:r>
          </a:p>
        </p:txBody>
      </p:sp>
      <p:sp>
        <p:nvSpPr>
          <p:cNvPr id="3" name="Content Placeholder 2">
            <a:extLst>
              <a:ext uri="{FF2B5EF4-FFF2-40B4-BE49-F238E27FC236}">
                <a16:creationId xmlns:a16="http://schemas.microsoft.com/office/drawing/2014/main" id="{9E191905-0FAD-47FB-80F5-C6D11A58143A}"/>
              </a:ext>
            </a:extLst>
          </p:cNvPr>
          <p:cNvSpPr>
            <a:spLocks noGrp="1"/>
          </p:cNvSpPr>
          <p:nvPr>
            <p:ph idx="1"/>
          </p:nvPr>
        </p:nvSpPr>
        <p:spPr>
          <a:xfrm>
            <a:off x="864382" y="2238375"/>
            <a:ext cx="6345260" cy="3781425"/>
          </a:xfrm>
        </p:spPr>
        <p:txBody>
          <a:bodyPr>
            <a:noAutofit/>
          </a:bodyPr>
          <a:lstStyle/>
          <a:p>
            <a:r>
              <a:rPr lang="en-US" sz="3200" b="1" i="1" dirty="0">
                <a:solidFill>
                  <a:srgbClr val="FF0000"/>
                </a:solidFill>
              </a:rPr>
              <a:t>Fog computing or fog networking, also known as fogging, is an architecture that uses edge devices to carry out a substantial amount of computation, storage, and communication locally and routed over the Internet backbone.</a:t>
            </a:r>
            <a:endParaRPr lang="en-IN" sz="3200" b="1" i="1" dirty="0">
              <a:solidFill>
                <a:srgbClr val="FF0000"/>
              </a:solidFill>
            </a:endParaRPr>
          </a:p>
        </p:txBody>
      </p:sp>
    </p:spTree>
    <p:extLst>
      <p:ext uri="{BB962C8B-B14F-4D97-AF65-F5344CB8AC3E}">
        <p14:creationId xmlns:p14="http://schemas.microsoft.com/office/powerpoint/2010/main" val="56579132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D3647-BCDB-44A6-B786-C5497D0899B5}"/>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F444E9FE-E772-4FA5-BD42-39B157BCA877}"/>
              </a:ext>
            </a:extLst>
          </p:cNvPr>
          <p:cNvPicPr>
            <a:picLocks noGrp="1" noChangeAspect="1"/>
          </p:cNvPicPr>
          <p:nvPr>
            <p:ph idx="1"/>
          </p:nvPr>
        </p:nvPicPr>
        <p:blipFill>
          <a:blip r:embed="rId2"/>
          <a:stretch>
            <a:fillRect/>
          </a:stretch>
        </p:blipFill>
        <p:spPr>
          <a:xfrm>
            <a:off x="0" y="0"/>
            <a:ext cx="9144000" cy="5848350"/>
          </a:xfrm>
          <a:prstGeom prst="rect">
            <a:avLst/>
          </a:prstGeom>
        </p:spPr>
      </p:pic>
    </p:spTree>
    <p:extLst>
      <p:ext uri="{BB962C8B-B14F-4D97-AF65-F5344CB8AC3E}">
        <p14:creationId xmlns:p14="http://schemas.microsoft.com/office/powerpoint/2010/main" val="1370770280"/>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5F371-D2B2-4BD9-87BA-9E9B00449C00}"/>
              </a:ext>
            </a:extLst>
          </p:cNvPr>
          <p:cNvSpPr>
            <a:spLocks noGrp="1"/>
          </p:cNvSpPr>
          <p:nvPr>
            <p:ph type="title"/>
          </p:nvPr>
        </p:nvSpPr>
        <p:spPr/>
        <p:txBody>
          <a:bodyPr/>
          <a:lstStyle/>
          <a:p>
            <a:pPr algn="ctr"/>
            <a:r>
              <a:rPr lang="en-IN" sz="4000" b="1" i="1" u="sng" dirty="0">
                <a:solidFill>
                  <a:srgbClr val="FF0000"/>
                </a:solidFill>
              </a:rPr>
              <a:t>GREEN CLOUD</a:t>
            </a:r>
          </a:p>
        </p:txBody>
      </p:sp>
      <p:sp>
        <p:nvSpPr>
          <p:cNvPr id="3" name="Content Placeholder 2">
            <a:extLst>
              <a:ext uri="{FF2B5EF4-FFF2-40B4-BE49-F238E27FC236}">
                <a16:creationId xmlns:a16="http://schemas.microsoft.com/office/drawing/2014/main" id="{346A5BB5-982A-430A-BE63-EF99E90B096E}"/>
              </a:ext>
            </a:extLst>
          </p:cNvPr>
          <p:cNvSpPr>
            <a:spLocks noGrp="1"/>
          </p:cNvSpPr>
          <p:nvPr>
            <p:ph idx="1"/>
          </p:nvPr>
        </p:nvSpPr>
        <p:spPr/>
        <p:txBody>
          <a:bodyPr>
            <a:noAutofit/>
          </a:bodyPr>
          <a:lstStyle/>
          <a:p>
            <a:r>
              <a:rPr lang="en-US" sz="2400" b="1" i="1" dirty="0">
                <a:solidFill>
                  <a:srgbClr val="FF0000"/>
                </a:solidFill>
              </a:rPr>
              <a:t>Green cloud is a buzzword that refers to the potential environmental benefits that information technology (IT) services delivered over the Internet can offer society. The term combines the words green -- meaning environmentally friendly -- and cloud, the traditional symbol for the Internet and the shortened name for a type of service delivery model known as cloud computing.</a:t>
            </a:r>
            <a:endParaRPr lang="en-IN" sz="2400" b="1" i="1" dirty="0">
              <a:solidFill>
                <a:srgbClr val="FF0000"/>
              </a:solidFill>
            </a:endParaRPr>
          </a:p>
        </p:txBody>
      </p:sp>
    </p:spTree>
    <p:extLst>
      <p:ext uri="{BB962C8B-B14F-4D97-AF65-F5344CB8AC3E}">
        <p14:creationId xmlns:p14="http://schemas.microsoft.com/office/powerpoint/2010/main" val="412754233"/>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B31F7-E21E-42B6-8C21-F77A6E80A76A}"/>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F31B4F1F-2896-44C8-87A1-EAA4CE5B0FD7}"/>
              </a:ext>
            </a:extLst>
          </p:cNvPr>
          <p:cNvPicPr>
            <a:picLocks noGrp="1" noChangeAspect="1"/>
          </p:cNvPicPr>
          <p:nvPr>
            <p:ph idx="1"/>
          </p:nvPr>
        </p:nvPicPr>
        <p:blipFill>
          <a:blip r:embed="rId2"/>
          <a:stretch>
            <a:fillRect/>
          </a:stretch>
        </p:blipFill>
        <p:spPr>
          <a:xfrm>
            <a:off x="0" y="0"/>
            <a:ext cx="9144000" cy="5467350"/>
          </a:xfrm>
          <a:prstGeom prst="rect">
            <a:avLst/>
          </a:prstGeom>
        </p:spPr>
      </p:pic>
    </p:spTree>
    <p:extLst>
      <p:ext uri="{BB962C8B-B14F-4D97-AF65-F5344CB8AC3E}">
        <p14:creationId xmlns:p14="http://schemas.microsoft.com/office/powerpoint/2010/main" val="3276324526"/>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37453-6B72-4FD1-8E2D-76C0886B14D4}"/>
              </a:ext>
            </a:extLst>
          </p:cNvPr>
          <p:cNvSpPr>
            <a:spLocks noGrp="1"/>
          </p:cNvSpPr>
          <p:nvPr>
            <p:ph type="title"/>
          </p:nvPr>
        </p:nvSpPr>
        <p:spPr/>
        <p:txBody>
          <a:bodyPr/>
          <a:lstStyle/>
          <a:p>
            <a:pPr algn="ctr"/>
            <a:r>
              <a:rPr lang="en-US" sz="3600" b="1" i="1" u="sng" dirty="0">
                <a:solidFill>
                  <a:srgbClr val="FF0000"/>
                </a:solidFill>
              </a:rPr>
              <a:t>Advantages of Green Cloud Computing</a:t>
            </a:r>
            <a:endParaRPr lang="en-IN" sz="3600" b="1" i="1" u="sng" dirty="0">
              <a:solidFill>
                <a:srgbClr val="FF0000"/>
              </a:solidFill>
            </a:endParaRPr>
          </a:p>
        </p:txBody>
      </p:sp>
      <p:sp>
        <p:nvSpPr>
          <p:cNvPr id="3" name="Content Placeholder 2">
            <a:extLst>
              <a:ext uri="{FF2B5EF4-FFF2-40B4-BE49-F238E27FC236}">
                <a16:creationId xmlns:a16="http://schemas.microsoft.com/office/drawing/2014/main" id="{9503551F-90FD-4075-A961-E22863792716}"/>
              </a:ext>
            </a:extLst>
          </p:cNvPr>
          <p:cNvSpPr>
            <a:spLocks noGrp="1"/>
          </p:cNvSpPr>
          <p:nvPr>
            <p:ph idx="1"/>
          </p:nvPr>
        </p:nvSpPr>
        <p:spPr>
          <a:xfrm>
            <a:off x="864382" y="1990725"/>
            <a:ext cx="6345260" cy="4029075"/>
          </a:xfrm>
        </p:spPr>
        <p:txBody>
          <a:bodyPr>
            <a:noAutofit/>
          </a:bodyPr>
          <a:lstStyle/>
          <a:p>
            <a:r>
              <a:rPr lang="en-US" sz="2600" b="1" i="1" u="sng" dirty="0">
                <a:solidFill>
                  <a:srgbClr val="FF0000"/>
                </a:solidFill>
              </a:rPr>
              <a:t>Conserving Energy by Green Cloud Computing - </a:t>
            </a:r>
            <a:r>
              <a:rPr lang="en-US" sz="2600" b="1" i="1" dirty="0">
                <a:solidFill>
                  <a:srgbClr val="FF0000"/>
                </a:solidFill>
              </a:rPr>
              <a:t>In the year 2013, Google funded a project to measure the energy usage and carbon emission of cloud computing. The amount of constant power consumed for common software programs such as spreadsheets, email, and CRM systems to cloud is expected to reduce total energy consumption by 87% with this new project.</a:t>
            </a:r>
            <a:endParaRPr lang="en-IN" sz="2600" b="1" i="1" dirty="0">
              <a:solidFill>
                <a:srgbClr val="FF0000"/>
              </a:solidFill>
            </a:endParaRPr>
          </a:p>
        </p:txBody>
      </p:sp>
    </p:spTree>
    <p:extLst>
      <p:ext uri="{BB962C8B-B14F-4D97-AF65-F5344CB8AC3E}">
        <p14:creationId xmlns:p14="http://schemas.microsoft.com/office/powerpoint/2010/main" val="926128467"/>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23DE8-6A11-4C9B-A0DC-D38D7123F43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56DEAB2-40FD-4CC4-805C-83F7F7C64619}"/>
              </a:ext>
            </a:extLst>
          </p:cNvPr>
          <p:cNvSpPr>
            <a:spLocks noGrp="1"/>
          </p:cNvSpPr>
          <p:nvPr>
            <p:ph idx="1"/>
          </p:nvPr>
        </p:nvSpPr>
        <p:spPr/>
        <p:txBody>
          <a:bodyPr>
            <a:normAutofit/>
          </a:bodyPr>
          <a:lstStyle/>
          <a:p>
            <a:r>
              <a:rPr lang="en-US" sz="2800" b="1" i="1" u="sng" dirty="0">
                <a:solidFill>
                  <a:srgbClr val="FF0000"/>
                </a:solidFill>
              </a:rPr>
              <a:t>Remote Working reduces the Carbon Footprint in the Environment </a:t>
            </a:r>
            <a:r>
              <a:rPr lang="en-US" sz="2800" b="1" i="1" dirty="0">
                <a:solidFill>
                  <a:srgbClr val="FF0000"/>
                </a:solidFill>
              </a:rPr>
              <a:t>-The green cloud computing advantages seen in the organization today is remote working and flexibility to work from anywhere and anytime.</a:t>
            </a:r>
            <a:endParaRPr lang="en-IN" sz="2800" b="1" i="1" dirty="0">
              <a:solidFill>
                <a:srgbClr val="FF0000"/>
              </a:solidFill>
            </a:endParaRPr>
          </a:p>
        </p:txBody>
      </p:sp>
    </p:spTree>
    <p:extLst>
      <p:ext uri="{BB962C8B-B14F-4D97-AF65-F5344CB8AC3E}">
        <p14:creationId xmlns:p14="http://schemas.microsoft.com/office/powerpoint/2010/main" val="950567189"/>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D874F-9B0E-4512-8592-9F226E409C48}"/>
              </a:ext>
            </a:extLst>
          </p:cNvPr>
          <p:cNvSpPr>
            <a:spLocks noGrp="1"/>
          </p:cNvSpPr>
          <p:nvPr>
            <p:ph type="title"/>
          </p:nvPr>
        </p:nvSpPr>
        <p:spPr/>
        <p:txBody>
          <a:bodyPr/>
          <a:lstStyle/>
          <a:p>
            <a:pPr algn="ctr"/>
            <a:r>
              <a:rPr lang="en-US" sz="3600" b="1" i="1" u="sng" dirty="0">
                <a:solidFill>
                  <a:srgbClr val="FF0000"/>
                </a:solidFill>
              </a:rPr>
              <a:t>Disadvantages of Green Cloud Computing</a:t>
            </a:r>
            <a:endParaRPr lang="en-IN" sz="3600" u="sng" dirty="0"/>
          </a:p>
        </p:txBody>
      </p:sp>
      <p:sp>
        <p:nvSpPr>
          <p:cNvPr id="3" name="Content Placeholder 2">
            <a:extLst>
              <a:ext uri="{FF2B5EF4-FFF2-40B4-BE49-F238E27FC236}">
                <a16:creationId xmlns:a16="http://schemas.microsoft.com/office/drawing/2014/main" id="{40F1CEF8-B532-4604-8A28-05EF7EBE9EA9}"/>
              </a:ext>
            </a:extLst>
          </p:cNvPr>
          <p:cNvSpPr>
            <a:spLocks noGrp="1"/>
          </p:cNvSpPr>
          <p:nvPr>
            <p:ph idx="1"/>
          </p:nvPr>
        </p:nvSpPr>
        <p:spPr>
          <a:xfrm>
            <a:off x="864382" y="2057400"/>
            <a:ext cx="6345260" cy="3962400"/>
          </a:xfrm>
        </p:spPr>
        <p:txBody>
          <a:bodyPr>
            <a:noAutofit/>
          </a:bodyPr>
          <a:lstStyle/>
          <a:p>
            <a:r>
              <a:rPr lang="en-US" sz="2600" b="1" i="1" dirty="0">
                <a:solidFill>
                  <a:srgbClr val="FF0000"/>
                </a:solidFill>
              </a:rPr>
              <a:t>Implementation Cost is High the initial investment for green computing is considered to be high by medium-sized and small organizations. Green computing is still not yet affordable to everyone.</a:t>
            </a:r>
          </a:p>
          <a:p>
            <a:r>
              <a:rPr lang="en-US" sz="2600" b="1" i="1" dirty="0">
                <a:solidFill>
                  <a:srgbClr val="FF0000"/>
                </a:solidFill>
              </a:rPr>
              <a:t>Evolving Technology will be challenging to Adapt </a:t>
            </a:r>
            <a:r>
              <a:rPr lang="en-US" sz="2600" b="1" i="1" dirty="0" err="1">
                <a:solidFill>
                  <a:srgbClr val="FF0000"/>
                </a:solidFill>
              </a:rPr>
              <a:t>To.Green</a:t>
            </a:r>
            <a:r>
              <a:rPr lang="en-US" sz="2600" b="1" i="1" dirty="0">
                <a:solidFill>
                  <a:srgbClr val="FF0000"/>
                </a:solidFill>
              </a:rPr>
              <a:t> cloud computing technology is evolving, so it is slightly challenging for everyone to adapt to immediately.</a:t>
            </a:r>
            <a:endParaRPr lang="en-IN" sz="2600" b="1" i="1" dirty="0">
              <a:solidFill>
                <a:srgbClr val="FF0000"/>
              </a:solidFill>
            </a:endParaRPr>
          </a:p>
        </p:txBody>
      </p:sp>
    </p:spTree>
    <p:extLst>
      <p:ext uri="{BB962C8B-B14F-4D97-AF65-F5344CB8AC3E}">
        <p14:creationId xmlns:p14="http://schemas.microsoft.com/office/powerpoint/2010/main" val="275714502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048650"/>
          <p:cNvSpPr>
            <a:spLocks noGrp="1"/>
          </p:cNvSpPr>
          <p:nvPr>
            <p:ph type="title"/>
          </p:nvPr>
        </p:nvSpPr>
        <p:spPr/>
        <p:txBody>
          <a:bodyPr>
            <a:normAutofit fontScale="90000"/>
          </a:bodyPr>
          <a:lstStyle/>
          <a:p>
            <a:pPr algn="ctr"/>
            <a:r>
              <a:rPr lang="en-US" sz="5400" b="1" dirty="0">
                <a:ln w="28575">
                  <a:solidFill>
                    <a:srgbClr val="FF0000"/>
                  </a:solidFill>
                </a:ln>
              </a:rPr>
              <a:t>What Is Cloud? </a:t>
            </a:r>
            <a:endParaRPr lang="en-IN" sz="5400" b="1" dirty="0">
              <a:ln w="28575">
                <a:solidFill>
                  <a:srgbClr val="FF0000"/>
                </a:solidFill>
              </a:ln>
            </a:endParaRPr>
          </a:p>
        </p:txBody>
      </p:sp>
      <p:sp>
        <p:nvSpPr>
          <p:cNvPr id="1048652" name="Content Placeholder 1048651"/>
          <p:cNvSpPr>
            <a:spLocks noGrp="1"/>
          </p:cNvSpPr>
          <p:nvPr>
            <p:ph sz="half" idx="1"/>
          </p:nvPr>
        </p:nvSpPr>
        <p:spPr>
          <a:xfrm>
            <a:off x="628650" y="1636963"/>
            <a:ext cx="7895037" cy="4539999"/>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The term cloud refers to a Network Or Internet. In other words, we can say that cloud is something, which is present at remote location. </a:t>
            </a:r>
            <a:endParaRPr lang="en-IN"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Cloud can provide services over network, i.e., on public network or on private network, i.e., WAN, LAN or VPN. </a:t>
            </a:r>
            <a:endParaRPr lang="en-IN"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r>
              <a:rPr lang="en-US"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Application such as e-mail, web conferencing, customer relationship management(CRM), all run in cloud. </a:t>
            </a:r>
            <a:endParaRPr lang="en-IN" sz="2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0805" y="2160151"/>
            <a:ext cx="8673839" cy="2800767"/>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r"/>
            <a:r>
              <a:rPr lang="en-US" sz="4400" b="1" i="1" cap="none" spc="0" dirty="0">
                <a:ln w="28575">
                  <a:solidFill>
                    <a:srgbClr val="FF0000"/>
                  </a:solidFill>
                </a:ln>
                <a:solidFill>
                  <a:srgbClr val="FF0000"/>
                </a:solidFill>
                <a:effectLst>
                  <a:outerShdw blurRad="50800" dist="39000" dir="5460000" algn="tl">
                    <a:srgbClr val="000000">
                      <a:alpha val="38000"/>
                    </a:srgbClr>
                  </a:outerShdw>
                </a:effectLst>
                <a:highlight>
                  <a:srgbClr val="000080"/>
                </a:highlight>
              </a:rPr>
              <a:t>PRESENTATION BY </a:t>
            </a:r>
            <a:endParaRPr lang="en-US" sz="4400" b="1" i="1" dirty="0">
              <a:ln w="28575">
                <a:solidFill>
                  <a:srgbClr val="FF0000"/>
                </a:solidFill>
              </a:ln>
              <a:solidFill>
                <a:srgbClr val="FF0000"/>
              </a:solidFill>
              <a:effectLst>
                <a:outerShdw blurRad="50800" dist="39000" dir="5460000" algn="tl">
                  <a:srgbClr val="000000">
                    <a:alpha val="38000"/>
                  </a:srgbClr>
                </a:outerShdw>
              </a:effectLst>
              <a:highlight>
                <a:srgbClr val="000080"/>
              </a:highlight>
            </a:endParaRPr>
          </a:p>
          <a:p>
            <a:pPr algn="r"/>
            <a:r>
              <a:rPr lang="en-US" sz="4400" b="1" i="1" cap="none" spc="0" dirty="0">
                <a:ln w="28575">
                  <a:solidFill>
                    <a:srgbClr val="FF0000"/>
                  </a:solidFill>
                </a:ln>
                <a:solidFill>
                  <a:srgbClr val="FF0000"/>
                </a:solidFill>
                <a:effectLst>
                  <a:outerShdw blurRad="50800" dist="39000" dir="5460000" algn="tl">
                    <a:srgbClr val="000000">
                      <a:alpha val="38000"/>
                    </a:srgbClr>
                  </a:outerShdw>
                </a:effectLst>
                <a:highlight>
                  <a:srgbClr val="000080"/>
                </a:highlight>
              </a:rPr>
              <a:t>- </a:t>
            </a:r>
            <a:r>
              <a:rPr lang="en-US" sz="4400" b="1" i="1" dirty="0">
                <a:ln w="28575">
                  <a:solidFill>
                    <a:srgbClr val="FF0000"/>
                  </a:solidFill>
                </a:ln>
                <a:solidFill>
                  <a:srgbClr val="FF0000"/>
                </a:solidFill>
                <a:effectLst>
                  <a:outerShdw blurRad="50800" dist="39000" dir="5460000" algn="tl">
                    <a:srgbClr val="000000">
                      <a:alpha val="38000"/>
                    </a:srgbClr>
                  </a:outerShdw>
                </a:effectLst>
                <a:highlight>
                  <a:srgbClr val="000080"/>
                </a:highlight>
              </a:rPr>
              <a:t>HARSHIT SAINI</a:t>
            </a:r>
          </a:p>
          <a:p>
            <a:pPr algn="r"/>
            <a:r>
              <a:rPr lang="en-US" sz="4400" b="1" i="1" dirty="0">
                <a:ln w="28575">
                  <a:solidFill>
                    <a:srgbClr val="FF0000"/>
                  </a:solidFill>
                </a:ln>
                <a:solidFill>
                  <a:srgbClr val="FF0000"/>
                </a:solidFill>
                <a:effectLst>
                  <a:outerShdw blurRad="50800" dist="39000" dir="5460000" algn="tl">
                    <a:srgbClr val="000000">
                      <a:alpha val="38000"/>
                    </a:srgbClr>
                  </a:outerShdw>
                </a:effectLst>
                <a:highlight>
                  <a:srgbClr val="000080"/>
                </a:highlight>
              </a:rPr>
              <a:t>SECTION- K</a:t>
            </a:r>
          </a:p>
          <a:p>
            <a:pPr algn="r"/>
            <a:r>
              <a:rPr lang="en-US" sz="4400" b="1" i="1" cap="none" spc="0" dirty="0">
                <a:ln w="28575">
                  <a:solidFill>
                    <a:srgbClr val="FF0000"/>
                  </a:solidFill>
                </a:ln>
                <a:solidFill>
                  <a:srgbClr val="FF0000"/>
                </a:solidFill>
                <a:effectLst>
                  <a:outerShdw blurRad="50800" dist="39000" dir="5460000" algn="tl">
                    <a:srgbClr val="000000">
                      <a:alpha val="38000"/>
                    </a:srgbClr>
                  </a:outerShdw>
                </a:effectLst>
                <a:highlight>
                  <a:srgbClr val="000080"/>
                </a:highlight>
              </a:rPr>
              <a:t>ROLL NUMBER- 25</a:t>
            </a:r>
          </a:p>
        </p:txBody>
      </p:sp>
      <p:sp>
        <p:nvSpPr>
          <p:cNvPr id="7" name="Isosceles Triangle 6"/>
          <p:cNvSpPr/>
          <p:nvPr/>
        </p:nvSpPr>
        <p:spPr>
          <a:xfrm>
            <a:off x="1485900" y="714375"/>
            <a:ext cx="1060704" cy="914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itle 1048653"/>
          <p:cNvSpPr>
            <a:spLocks noGrp="1"/>
          </p:cNvSpPr>
          <p:nvPr>
            <p:ph type="title"/>
          </p:nvPr>
        </p:nvSpPr>
        <p:spPr>
          <a:xfrm>
            <a:off x="0" y="365126"/>
            <a:ext cx="9144000" cy="1325563"/>
          </a:xfrm>
        </p:spPr>
        <p:txBody>
          <a:bodyPr>
            <a:noAutofit/>
          </a:bodyPr>
          <a:lstStyle/>
          <a:p>
            <a:pPr algn="ctr"/>
            <a:r>
              <a:rPr lang="en-US" sz="4800" b="1" dirty="0">
                <a:ln w="28575">
                  <a:solidFill>
                    <a:srgbClr val="FF0000"/>
                  </a:solidFill>
                </a:ln>
              </a:rPr>
              <a:t>What is Cloud Computing? </a:t>
            </a:r>
            <a:endParaRPr lang="en-IN" sz="4800" b="1" dirty="0">
              <a:ln w="28575">
                <a:solidFill>
                  <a:srgbClr val="FF0000"/>
                </a:solidFill>
              </a:ln>
            </a:endParaRPr>
          </a:p>
        </p:txBody>
      </p:sp>
      <p:sp>
        <p:nvSpPr>
          <p:cNvPr id="1048655" name="Content Placeholder 1048654"/>
          <p:cNvSpPr>
            <a:spLocks noGrp="1"/>
          </p:cNvSpPr>
          <p:nvPr>
            <p:ph idx="1"/>
          </p:nvPr>
        </p:nvSpPr>
        <p:spPr/>
        <p:txBody>
          <a:bodyPr>
            <a:normAutofit fontScale="775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Cloud Computing refers to manipulating, configuring, </a:t>
            </a:r>
            <a:r>
              <a:rPr lang="en-US" sz="32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andaccessing</a:t>
            </a: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the application online. It offers online data storage, infrastructure and application. </a:t>
            </a:r>
            <a:endParaRPr lang="en-I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Cloud Computing is both a combination of software and hardware based computing resources delivered as a network service. </a:t>
            </a:r>
            <a:endParaRPr lang="en-I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2097151"/>
          <p:cNvPicPr>
            <a:picLocks/>
          </p:cNvPicPr>
          <p:nvPr/>
        </p:nvPicPr>
        <p:blipFill>
          <a:blip r:embed="rId2"/>
          <a:stretch>
            <a:fillRect/>
          </a:stretch>
        </p:blipFill>
        <p:spPr>
          <a:xfrm>
            <a:off x="0" y="0"/>
            <a:ext cx="9144000" cy="6858000"/>
          </a:xfrm>
          <a:prstGeom prst="rect">
            <a:avLst/>
          </a:prstGeom>
        </p:spPr>
      </p:pic>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Title 1048657"/>
          <p:cNvSpPr>
            <a:spLocks noGrp="1"/>
          </p:cNvSpPr>
          <p:nvPr>
            <p:ph type="title"/>
          </p:nvPr>
        </p:nvSpPr>
        <p:spPr/>
        <p:txBody>
          <a:bodyPr>
            <a:normAutofit fontScale="90000"/>
          </a:bodyPr>
          <a:lstStyle/>
          <a:p>
            <a:pPr algn="ctr"/>
            <a:r>
              <a:rPr lang="en-US" sz="5400" b="1" dirty="0">
                <a:ln w="28575">
                  <a:solidFill>
                    <a:srgbClr val="FF0000"/>
                  </a:solidFill>
                </a:ln>
              </a:rPr>
              <a:t>Basic Concepts</a:t>
            </a:r>
            <a:endParaRPr lang="en-IN" sz="5400" b="1" dirty="0">
              <a:ln w="28575">
                <a:solidFill>
                  <a:srgbClr val="FF0000"/>
                </a:solidFill>
              </a:ln>
            </a:endParaRPr>
          </a:p>
        </p:txBody>
      </p:sp>
      <p:sp>
        <p:nvSpPr>
          <p:cNvPr id="1048659" name="Content Placeholder 1048658"/>
          <p:cNvSpPr>
            <a:spLocks noGrp="1"/>
          </p:cNvSpPr>
          <p:nvPr>
            <p:ph idx="1"/>
          </p:nvPr>
        </p:nvSpPr>
        <p:spPr>
          <a:xfrm>
            <a:off x="628650" y="1825625"/>
            <a:ext cx="7886700" cy="4175125"/>
          </a:xfrm>
        </p:spPr>
        <p:txBody>
          <a:bodyPr>
            <a:normAutofit lnSpcReduction="1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There are certain services and models working behind the scene making the cloud computing feasible and </a:t>
            </a:r>
            <a:r>
              <a:rPr lang="en-US" sz="3200" b="1" spc="50" dirty="0" err="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accesible</a:t>
            </a: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to end users. Following are the working models for cloud computing:</a:t>
            </a:r>
            <a:endParaRPr lang="en-I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marL="514350" indent="-514350">
              <a:buFont typeface="+mj-lt"/>
              <a:buAutoNum type="arabicPeriod"/>
            </a:pP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Deployment models</a:t>
            </a:r>
            <a:endParaRPr lang="en-I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marL="514350" indent="-514350">
              <a:buFont typeface="+mj-lt"/>
              <a:buAutoNum type="arabicPeriod"/>
            </a:pP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Service models</a:t>
            </a:r>
            <a:endParaRPr lang="en-I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Title 1048659"/>
          <p:cNvSpPr>
            <a:spLocks noGrp="1"/>
          </p:cNvSpPr>
          <p:nvPr>
            <p:ph type="title"/>
          </p:nvPr>
        </p:nvSpPr>
        <p:spPr/>
        <p:txBody>
          <a:bodyPr>
            <a:normAutofit fontScale="90000"/>
          </a:bodyPr>
          <a:lstStyle/>
          <a:p>
            <a:pPr algn="ctr"/>
            <a:r>
              <a:rPr lang="en-US" sz="5400" b="1" dirty="0">
                <a:ln w="28575">
                  <a:solidFill>
                    <a:srgbClr val="FF0000"/>
                  </a:solidFill>
                </a:ln>
              </a:rPr>
              <a:t>Deployment Models</a:t>
            </a:r>
            <a:endParaRPr lang="en-IN" sz="5400" b="1" dirty="0">
              <a:ln w="28575">
                <a:solidFill>
                  <a:srgbClr val="FF0000"/>
                </a:solidFill>
              </a:ln>
            </a:endParaRPr>
          </a:p>
        </p:txBody>
      </p:sp>
      <p:sp>
        <p:nvSpPr>
          <p:cNvPr id="1048661" name="Content Placeholder 1048660"/>
          <p:cNvSpPr>
            <a:spLocks noGrp="1"/>
          </p:cNvSpPr>
          <p:nvPr>
            <p:ph idx="1"/>
          </p:nvPr>
        </p:nvSpPr>
        <p:spPr/>
        <p:txBody>
          <a:bodyPr>
            <a:normAutofit fontScale="85000" lnSpcReduction="20000"/>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Deployment models define the type of access to the cloud, i.e., how the cloud located? Cloud can have any of the four types:</a:t>
            </a:r>
            <a:endParaRPr lang="en-I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marL="514350" indent="-514350">
              <a:buFont typeface="+mj-lt"/>
              <a:buAutoNum type="arabicPeriod"/>
            </a:pP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Public</a:t>
            </a:r>
            <a:endParaRPr lang="en-I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marL="514350" indent="-514350">
              <a:buFont typeface="+mj-lt"/>
              <a:buAutoNum type="arabicPeriod"/>
            </a:pP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Private</a:t>
            </a:r>
            <a:endParaRPr lang="en-I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marL="514350" indent="-514350">
              <a:buFont typeface="+mj-lt"/>
              <a:buAutoNum type="arabicPeriod"/>
            </a:pP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Hybrid</a:t>
            </a:r>
            <a:endParaRPr lang="en-I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marL="514350" indent="-514350">
              <a:buFont typeface="+mj-lt"/>
              <a:buAutoNum type="arabicPeriod"/>
            </a:pP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Community</a:t>
            </a:r>
            <a:endParaRPr lang="en-IN"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2097152"/>
          <p:cNvPicPr>
            <a:picLocks/>
          </p:cNvPicPr>
          <p:nvPr/>
        </p:nvPicPr>
        <p:blipFill>
          <a:blip r:embed="rId2"/>
          <a:stretch>
            <a:fillRect/>
          </a:stretch>
        </p:blipFill>
        <p:spPr>
          <a:xfrm>
            <a:off x="0" y="0"/>
            <a:ext cx="9143999" cy="6858000"/>
          </a:xfrm>
          <a:prstGeom prst="rect">
            <a:avLst/>
          </a:prstGeom>
        </p:spPr>
      </p:pic>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Content Placeholder 1048666"/>
          <p:cNvSpPr>
            <a:spLocks noGrp="1"/>
          </p:cNvSpPr>
          <p:nvPr>
            <p:ph idx="1"/>
          </p:nvPr>
        </p:nvSpPr>
        <p:spPr>
          <a:xfrm rot="21600000">
            <a:off x="568744" y="823899"/>
            <a:ext cx="8006510" cy="5095426"/>
          </a:xfrm>
        </p:spPr>
        <p:txBody>
          <a:bodyPr>
            <a:normAutofit fontScale="97143"/>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514350" indent="-514350">
              <a:buFont typeface="+mj-lt"/>
              <a:buAutoNum type="arabicPeriod"/>
            </a:pPr>
            <a:r>
              <a:rPr lang="en-US" sz="3600" b="1" spc="50" dirty="0">
                <a:ln w="28575">
                  <a:solidFill>
                    <a:srgbClr val="FF0000"/>
                  </a:solidFill>
                </a:ln>
                <a:solidFill>
                  <a:srgbClr val="C00000"/>
                </a:solidFill>
                <a:effectLst>
                  <a:outerShdw blurRad="76200" dist="50800" dir="5400000" algn="tl" rotWithShape="0">
                    <a:srgbClr val="000000">
                      <a:alpha val="65000"/>
                    </a:srgbClr>
                  </a:outerShdw>
                </a:effectLst>
              </a:rPr>
              <a:t>PUBLIC CLOUD: </a:t>
            </a: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The Public cloud allows system and service to be easily accessible to the general public. Public cloud may be less secure because of its openness, e.g., e-mail. </a:t>
            </a:r>
            <a:endParaRPr lang="en-IN"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marL="514350" indent="-514350">
              <a:buFont typeface="+mj-lt"/>
              <a:buAutoNum type="arabicPeriod"/>
            </a:pPr>
            <a:r>
              <a:rPr lang="en-US" sz="3600" b="1" spc="50" dirty="0">
                <a:ln w="28575">
                  <a:solidFill>
                    <a:srgbClr val="FF0000"/>
                  </a:solidFill>
                </a:ln>
                <a:solidFill>
                  <a:srgbClr val="C00000"/>
                </a:solidFill>
                <a:effectLst>
                  <a:outerShdw blurRad="76200" dist="50800" dir="5400000" algn="tl" rotWithShape="0">
                    <a:srgbClr val="000000">
                      <a:alpha val="65000"/>
                    </a:srgbClr>
                  </a:outerShdw>
                </a:effectLst>
              </a:rPr>
              <a:t>PRIVATE CLOUD: </a:t>
            </a: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The Private cloud allows systems and services to be accessible within an organization. It offers increased security because of its private nature. </a:t>
            </a:r>
            <a:endParaRPr lang="en-IN"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marL="514350" indent="-514350">
              <a:buFont typeface="+mj-lt"/>
              <a:buAutoNum type="arabicPeriod"/>
            </a:pPr>
            <a:r>
              <a:rPr lang="en-US" sz="3600" b="1" spc="50" dirty="0">
                <a:ln w="28575">
                  <a:solidFill>
                    <a:srgbClr val="FF0000"/>
                  </a:solidFill>
                </a:ln>
                <a:solidFill>
                  <a:srgbClr val="C00000"/>
                </a:solidFill>
                <a:effectLst>
                  <a:outerShdw blurRad="76200" dist="50800" dir="5400000" algn="tl" rotWithShape="0">
                    <a:srgbClr val="000000">
                      <a:alpha val="65000"/>
                    </a:srgbClr>
                  </a:outerShdw>
                </a:effectLst>
              </a:rPr>
              <a:t>COMMUNITY CLOUD: </a:t>
            </a: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The community cloud allows systems and services to be accessible by group of organizations. </a:t>
            </a:r>
            <a:endParaRPr lang="en-IN"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a:p>
            <a:pPr marL="514350" indent="-514350">
              <a:buFont typeface="+mj-lt"/>
              <a:buAutoNum type="arabicPeriod"/>
            </a:pPr>
            <a:r>
              <a:rPr lang="en-US" sz="3600" b="1" spc="50" dirty="0">
                <a:ln w="28575">
                  <a:solidFill>
                    <a:srgbClr val="FF0000"/>
                  </a:solidFill>
                </a:ln>
                <a:solidFill>
                  <a:srgbClr val="C00000"/>
                </a:solidFill>
                <a:effectLst>
                  <a:outerShdw blurRad="76200" dist="50800" dir="5400000" algn="tl" rotWithShape="0">
                    <a:srgbClr val="000000">
                      <a:alpha val="65000"/>
                    </a:srgbClr>
                  </a:outerShdw>
                </a:effectLst>
              </a:rPr>
              <a:t>HYBRID CLOUD: </a:t>
            </a:r>
            <a:r>
              <a:rPr lang="en-US"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The hybrid cloud is mixture of public and private cloud. However, the critical activities are performed using private cloud while the non-critical activities are performed using public cloud. </a:t>
            </a:r>
            <a:endParaRPr lang="en-IN"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mokey Glass">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6380039</TotalTime>
  <Words>1198</Words>
  <Application>Microsoft Office PowerPoint</Application>
  <PresentationFormat>On-screen Show (4:3)</PresentationFormat>
  <Paragraphs>72</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Century Gothic</vt:lpstr>
      <vt:lpstr>Cooper Black</vt:lpstr>
      <vt:lpstr>Wingdings</vt:lpstr>
      <vt:lpstr>Wingdings 3</vt:lpstr>
      <vt:lpstr>Ion Boardroom</vt:lpstr>
      <vt:lpstr>PRESENTATION ON CLOUD COMPUTING</vt:lpstr>
      <vt:lpstr>INTRODUCTION</vt:lpstr>
      <vt:lpstr>What Is Cloud? </vt:lpstr>
      <vt:lpstr>What is Cloud Computing? </vt:lpstr>
      <vt:lpstr>PowerPoint Presentation</vt:lpstr>
      <vt:lpstr>Basic Concepts</vt:lpstr>
      <vt:lpstr>Deployment Models</vt:lpstr>
      <vt:lpstr>PowerPoint Presentation</vt:lpstr>
      <vt:lpstr>PowerPoint Presentation</vt:lpstr>
      <vt:lpstr>Service Models</vt:lpstr>
      <vt:lpstr>PowerPoint Presentation</vt:lpstr>
      <vt:lpstr>Infrastructure as a service (Iaas) </vt:lpstr>
      <vt:lpstr>PowerPoint Presentation</vt:lpstr>
      <vt:lpstr>Platform as a Service (PaaS) </vt:lpstr>
      <vt:lpstr>PowerPoint Presentation</vt:lpstr>
      <vt:lpstr>Software as a Service (SaaS) </vt:lpstr>
      <vt:lpstr>PowerPoint Presentation</vt:lpstr>
      <vt:lpstr>SERVICE LEVEL AGREEMENT(SLA)</vt:lpstr>
      <vt:lpstr>PowerPoint Presentation</vt:lpstr>
      <vt:lpstr>PowerPoint Presentation</vt:lpstr>
      <vt:lpstr>Mobile Cloud Computing(MCC)</vt:lpstr>
      <vt:lpstr>PowerPoint Presentation</vt:lpstr>
      <vt:lpstr>FOG COMPUTING</vt:lpstr>
      <vt:lpstr>PowerPoint Presentation</vt:lpstr>
      <vt:lpstr>GREEN CLOUD</vt:lpstr>
      <vt:lpstr>PowerPoint Presentation</vt:lpstr>
      <vt:lpstr>Advantages of Green Cloud Computing</vt:lpstr>
      <vt:lpstr>PowerPoint Presentation</vt:lpstr>
      <vt:lpstr>Disadvantages of Green Cloud Computing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CLOUD COMPUTING</dc:title>
  <dc:creator>Redmi Note 8 Pro</dc:creator>
  <cp:lastModifiedBy>Harshit Saini</cp:lastModifiedBy>
  <cp:revision>12</cp:revision>
  <dcterms:created xsi:type="dcterms:W3CDTF">2015-05-11T22:30:45Z</dcterms:created>
  <dcterms:modified xsi:type="dcterms:W3CDTF">2021-05-05T08:11:57Z</dcterms:modified>
</cp:coreProperties>
</file>