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12.gif" ContentType="image/gif"/>
  <Override PartName="/ppt/media/image13.gif" ContentType="image/gif"/>
  <Override PartName="/ppt/media/image11.gif" ContentType="image/gif"/>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729360" y="2079000"/>
            <a:ext cx="76885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729360" y="3260160"/>
            <a:ext cx="76885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72936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66920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3" name="PlaceHolder 4"/>
          <p:cNvSpPr>
            <a:spLocks noGrp="1"/>
          </p:cNvSpPr>
          <p:nvPr>
            <p:ph type="body"/>
          </p:nvPr>
        </p:nvSpPr>
        <p:spPr>
          <a:xfrm>
            <a:off x="4669200" y="326016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4" name="PlaceHolder 5"/>
          <p:cNvSpPr>
            <a:spLocks noGrp="1"/>
          </p:cNvSpPr>
          <p:nvPr>
            <p:ph type="body"/>
          </p:nvPr>
        </p:nvSpPr>
        <p:spPr>
          <a:xfrm>
            <a:off x="729360" y="326016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729360" y="2079000"/>
            <a:ext cx="76885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729360" y="2079000"/>
            <a:ext cx="76885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38" name="" descr=""/>
          <p:cNvPicPr/>
          <p:nvPr/>
        </p:nvPicPr>
        <p:blipFill>
          <a:blip r:embed="rId2"/>
          <a:stretch/>
        </p:blipFill>
        <p:spPr>
          <a:xfrm>
            <a:off x="3156480" y="2079000"/>
            <a:ext cx="2833560" cy="2260800"/>
          </a:xfrm>
          <a:prstGeom prst="rect">
            <a:avLst/>
          </a:prstGeom>
          <a:ln>
            <a:noFill/>
          </a:ln>
        </p:spPr>
      </p:pic>
      <p:pic>
        <p:nvPicPr>
          <p:cNvPr id="39" name="" descr=""/>
          <p:cNvPicPr/>
          <p:nvPr/>
        </p:nvPicPr>
        <p:blipFill>
          <a:blip r:embed="rId3"/>
          <a:stretch/>
        </p:blipFill>
        <p:spPr>
          <a:xfrm>
            <a:off x="3156480" y="2079000"/>
            <a:ext cx="2833560" cy="22608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7" name="PlaceHolder 2"/>
          <p:cNvSpPr>
            <a:spLocks noGrp="1"/>
          </p:cNvSpPr>
          <p:nvPr>
            <p:ph type="subTitle"/>
          </p:nvPr>
        </p:nvSpPr>
        <p:spPr>
          <a:xfrm>
            <a:off x="729360" y="2079000"/>
            <a:ext cx="7688520" cy="2260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729360" y="2079000"/>
            <a:ext cx="76885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729360" y="2079000"/>
            <a:ext cx="37519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2" name="PlaceHolder 3"/>
          <p:cNvSpPr>
            <a:spLocks noGrp="1"/>
          </p:cNvSpPr>
          <p:nvPr>
            <p:ph type="body"/>
          </p:nvPr>
        </p:nvSpPr>
        <p:spPr>
          <a:xfrm>
            <a:off x="4669200" y="2079000"/>
            <a:ext cx="37519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729360" y="1318680"/>
            <a:ext cx="7688520" cy="2481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72936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729360" y="326016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669200" y="2079000"/>
            <a:ext cx="37519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 name="PlaceHolder 2"/>
          <p:cNvSpPr>
            <a:spLocks noGrp="1"/>
          </p:cNvSpPr>
          <p:nvPr>
            <p:ph type="subTitle"/>
          </p:nvPr>
        </p:nvSpPr>
        <p:spPr>
          <a:xfrm>
            <a:off x="729360" y="2079000"/>
            <a:ext cx="7688520" cy="2260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729360" y="2079000"/>
            <a:ext cx="37519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66920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4669200" y="326016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72936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66920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6" name="PlaceHolder 4"/>
          <p:cNvSpPr>
            <a:spLocks noGrp="1"/>
          </p:cNvSpPr>
          <p:nvPr>
            <p:ph type="body"/>
          </p:nvPr>
        </p:nvSpPr>
        <p:spPr>
          <a:xfrm>
            <a:off x="729360" y="3260160"/>
            <a:ext cx="76885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729360" y="2079000"/>
            <a:ext cx="76885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729360" y="3260160"/>
            <a:ext cx="76885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1" name="PlaceHolder 2"/>
          <p:cNvSpPr>
            <a:spLocks noGrp="1"/>
          </p:cNvSpPr>
          <p:nvPr>
            <p:ph type="body"/>
          </p:nvPr>
        </p:nvSpPr>
        <p:spPr>
          <a:xfrm>
            <a:off x="72936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2" name="PlaceHolder 3"/>
          <p:cNvSpPr>
            <a:spLocks noGrp="1"/>
          </p:cNvSpPr>
          <p:nvPr>
            <p:ph type="body"/>
          </p:nvPr>
        </p:nvSpPr>
        <p:spPr>
          <a:xfrm>
            <a:off x="466920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3" name="PlaceHolder 4"/>
          <p:cNvSpPr>
            <a:spLocks noGrp="1"/>
          </p:cNvSpPr>
          <p:nvPr>
            <p:ph type="body"/>
          </p:nvPr>
        </p:nvSpPr>
        <p:spPr>
          <a:xfrm>
            <a:off x="4669200" y="326016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4" name="PlaceHolder 5"/>
          <p:cNvSpPr>
            <a:spLocks noGrp="1"/>
          </p:cNvSpPr>
          <p:nvPr>
            <p:ph type="body"/>
          </p:nvPr>
        </p:nvSpPr>
        <p:spPr>
          <a:xfrm>
            <a:off x="729360" y="326016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6" name="PlaceHolder 2"/>
          <p:cNvSpPr>
            <a:spLocks noGrp="1"/>
          </p:cNvSpPr>
          <p:nvPr>
            <p:ph type="body"/>
          </p:nvPr>
        </p:nvSpPr>
        <p:spPr>
          <a:xfrm>
            <a:off x="729360" y="2079000"/>
            <a:ext cx="76885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7" name="PlaceHolder 3"/>
          <p:cNvSpPr>
            <a:spLocks noGrp="1"/>
          </p:cNvSpPr>
          <p:nvPr>
            <p:ph type="body"/>
          </p:nvPr>
        </p:nvSpPr>
        <p:spPr>
          <a:xfrm>
            <a:off x="729360" y="2079000"/>
            <a:ext cx="76885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78" name="" descr=""/>
          <p:cNvPicPr/>
          <p:nvPr/>
        </p:nvPicPr>
        <p:blipFill>
          <a:blip r:embed="rId2"/>
          <a:stretch/>
        </p:blipFill>
        <p:spPr>
          <a:xfrm>
            <a:off x="3156480" y="2079000"/>
            <a:ext cx="2833560" cy="2260800"/>
          </a:xfrm>
          <a:prstGeom prst="rect">
            <a:avLst/>
          </a:prstGeom>
          <a:ln>
            <a:noFill/>
          </a:ln>
        </p:spPr>
      </p:pic>
      <p:pic>
        <p:nvPicPr>
          <p:cNvPr id="79" name="" descr=""/>
          <p:cNvPicPr/>
          <p:nvPr/>
        </p:nvPicPr>
        <p:blipFill>
          <a:blip r:embed="rId3"/>
          <a:stretch/>
        </p:blipFill>
        <p:spPr>
          <a:xfrm>
            <a:off x="3156480" y="2079000"/>
            <a:ext cx="2833560" cy="226080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729360" y="2079000"/>
            <a:ext cx="76885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729360" y="2079000"/>
            <a:ext cx="37519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2" name="PlaceHolder 3"/>
          <p:cNvSpPr>
            <a:spLocks noGrp="1"/>
          </p:cNvSpPr>
          <p:nvPr>
            <p:ph type="body"/>
          </p:nvPr>
        </p:nvSpPr>
        <p:spPr>
          <a:xfrm>
            <a:off x="4669200" y="2079000"/>
            <a:ext cx="37519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29360" y="1318680"/>
            <a:ext cx="7688520" cy="2481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72936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729360" y="326016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69200" y="2079000"/>
            <a:ext cx="37519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729360" y="2079000"/>
            <a:ext cx="37519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6920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669200" y="326016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72936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66920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6" name="PlaceHolder 4"/>
          <p:cNvSpPr>
            <a:spLocks noGrp="1"/>
          </p:cNvSpPr>
          <p:nvPr>
            <p:ph type="body"/>
          </p:nvPr>
        </p:nvSpPr>
        <p:spPr>
          <a:xfrm>
            <a:off x="729360" y="3260160"/>
            <a:ext cx="76885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0" name="CustomShape 1"/>
          <p:cNvSpPr/>
          <p:nvPr/>
        </p:nvSpPr>
        <p:spPr>
          <a:xfrm>
            <a:off x="0" y="0"/>
            <a:ext cx="9143640" cy="487440"/>
          </a:xfrm>
          <a:prstGeom prst="rect">
            <a:avLst/>
          </a:prstGeom>
          <a:solidFill>
            <a:schemeClr val="lt1"/>
          </a:solidFill>
          <a:ln>
            <a:noFill/>
          </a:ln>
        </p:spPr>
        <p:style>
          <a:lnRef idx="0"/>
          <a:fillRef idx="0"/>
          <a:effectRef idx="0"/>
          <a:fontRef idx="minor"/>
        </p:style>
      </p:sp>
      <p:sp>
        <p:nvSpPr>
          <p:cNvPr id="1" name="CustomShape 2"/>
          <p:cNvSpPr/>
          <p:nvPr/>
        </p:nvSpPr>
        <p:spPr>
          <a:xfrm rot="16200000">
            <a:off x="1366560" y="1027800"/>
            <a:ext cx="45360" cy="372600"/>
          </a:xfrm>
          <a:prstGeom prst="rect">
            <a:avLst/>
          </a:prstGeom>
          <a:solidFill>
            <a:schemeClr val="accent3"/>
          </a:solidFill>
          <a:ln>
            <a:noFill/>
          </a:ln>
        </p:spPr>
        <p:style>
          <a:lnRef idx="0"/>
          <a:fillRef idx="0"/>
          <a:effectRef idx="0"/>
          <a:fontRef idx="minor"/>
        </p:style>
      </p:sp>
      <p:sp>
        <p:nvSpPr>
          <p:cNvPr id="2" name="CustomShape 3"/>
          <p:cNvSpPr/>
          <p:nvPr/>
        </p:nvSpPr>
        <p:spPr>
          <a:xfrm rot="16200000">
            <a:off x="995400" y="1026360"/>
            <a:ext cx="45360" cy="375480"/>
          </a:xfrm>
          <a:prstGeom prst="rect">
            <a:avLst/>
          </a:prstGeom>
          <a:solidFill>
            <a:schemeClr val="dk1"/>
          </a:solidFill>
          <a:ln>
            <a:noFill/>
          </a:ln>
        </p:spPr>
        <p:style>
          <a:lnRef idx="0"/>
          <a:fillRef idx="0"/>
          <a:effectRef idx="0"/>
          <a:fontRef idx="minor"/>
        </p:style>
      </p:sp>
      <p:sp>
        <p:nvSpPr>
          <p:cNvPr id="3" name="PlaceHolder 4"/>
          <p:cNvSpPr>
            <a:spLocks noGrp="1"/>
          </p:cNvSpPr>
          <p:nvPr>
            <p:ph type="title"/>
          </p:nvPr>
        </p:nvSpPr>
        <p:spPr>
          <a:xfrm>
            <a:off x="729360" y="1322280"/>
            <a:ext cx="7687800" cy="1664280"/>
          </a:xfrm>
          <a:prstGeom prst="rect">
            <a:avLst/>
          </a:prstGeom>
        </p:spPr>
        <p:txBody>
          <a:bodyPr tIns="91440" bIns="91440"/>
          <a:p>
            <a:endParaRPr b="0" lang="en-US" sz="1400" spc="-1" strike="noStrike">
              <a:solidFill>
                <a:srgbClr val="000000"/>
              </a:solidFill>
              <a:uFill>
                <a:solidFill>
                  <a:srgbClr val="ffffff"/>
                </a:solidFill>
              </a:uFill>
              <a:latin typeface="Arial"/>
            </a:endParaRPr>
          </a:p>
        </p:txBody>
      </p:sp>
      <p:sp>
        <p:nvSpPr>
          <p:cNvPr id="4" name="PlaceHolder 5"/>
          <p:cNvSpPr>
            <a:spLocks noGrp="1"/>
          </p:cNvSpPr>
          <p:nvPr>
            <p:ph type="sldNum"/>
          </p:nvPr>
        </p:nvSpPr>
        <p:spPr>
          <a:xfrm>
            <a:off x="8536320" y="4749840"/>
            <a:ext cx="548280" cy="393120"/>
          </a:xfrm>
          <a:prstGeom prst="rect">
            <a:avLst/>
          </a:prstGeom>
        </p:spPr>
        <p:txBody>
          <a:bodyPr tIns="91440" bIns="91440" anchor="ctr"/>
          <a:p>
            <a:pPr algn="r">
              <a:lnSpc>
                <a:spcPct val="100000"/>
              </a:lnSpc>
            </a:pPr>
            <a:fld id="{40EC0003-3FF2-4BCA-A4D7-1C9EBBBF35AA}" type="slidenum">
              <a:rPr b="0" lang="en-US" sz="1000" spc="-1" strike="noStrike">
                <a:solidFill>
                  <a:srgbClr val="595959"/>
                </a:solidFill>
                <a:uFill>
                  <a:solidFill>
                    <a:srgbClr val="ffffff"/>
                  </a:solidFill>
                </a:uFill>
                <a:latin typeface="Lato"/>
                <a:ea typeface="Lato"/>
              </a:rPr>
              <a:t>&lt;number&gt;</a:t>
            </a:fld>
            <a:endParaRPr b="0" lang="en-US" sz="1400" spc="-1" strike="noStrike">
              <a:solidFill>
                <a:srgbClr val="000000"/>
              </a:solidFill>
              <a:uFill>
                <a:solidFill>
                  <a:srgbClr val="ffffff"/>
                </a:solidFill>
              </a:uFill>
              <a:latin typeface="Times New Roman"/>
            </a:endParaRPr>
          </a:p>
        </p:txBody>
      </p:sp>
      <p:sp>
        <p:nvSpPr>
          <p:cNvPr id="5" name="PlaceHolder 6"/>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0" y="0"/>
            <a:ext cx="9143640" cy="487440"/>
          </a:xfrm>
          <a:prstGeom prst="rect">
            <a:avLst/>
          </a:prstGeom>
          <a:solidFill>
            <a:schemeClr val="lt2"/>
          </a:solidFill>
          <a:ln>
            <a:noFill/>
          </a:ln>
        </p:spPr>
        <p:style>
          <a:lnRef idx="0"/>
          <a:fillRef idx="0"/>
          <a:effectRef idx="0"/>
          <a:fontRef idx="minor"/>
        </p:style>
      </p:sp>
      <p:sp>
        <p:nvSpPr>
          <p:cNvPr id="41" name="CustomShape 2"/>
          <p:cNvSpPr/>
          <p:nvPr/>
        </p:nvSpPr>
        <p:spPr>
          <a:xfrm rot="16200000">
            <a:off x="1366560" y="1027800"/>
            <a:ext cx="45360" cy="372600"/>
          </a:xfrm>
          <a:prstGeom prst="rect">
            <a:avLst/>
          </a:prstGeom>
          <a:solidFill>
            <a:schemeClr val="accent3"/>
          </a:solidFill>
          <a:ln>
            <a:noFill/>
          </a:ln>
        </p:spPr>
        <p:style>
          <a:lnRef idx="0"/>
          <a:fillRef idx="0"/>
          <a:effectRef idx="0"/>
          <a:fontRef idx="minor"/>
        </p:style>
      </p:sp>
      <p:sp>
        <p:nvSpPr>
          <p:cNvPr id="42" name="CustomShape 3"/>
          <p:cNvSpPr/>
          <p:nvPr/>
        </p:nvSpPr>
        <p:spPr>
          <a:xfrm rot="16200000">
            <a:off x="995400" y="1026360"/>
            <a:ext cx="45360" cy="375480"/>
          </a:xfrm>
          <a:prstGeom prst="rect">
            <a:avLst/>
          </a:prstGeom>
          <a:solidFill>
            <a:schemeClr val="dk1"/>
          </a:solidFill>
          <a:ln>
            <a:noFill/>
          </a:ln>
        </p:spPr>
        <p:style>
          <a:lnRef idx="0"/>
          <a:fillRef idx="0"/>
          <a:effectRef idx="0"/>
          <a:fontRef idx="minor"/>
        </p:style>
      </p:sp>
      <p:sp>
        <p:nvSpPr>
          <p:cNvPr id="43" name="PlaceHolder 4"/>
          <p:cNvSpPr>
            <a:spLocks noGrp="1"/>
          </p:cNvSpPr>
          <p:nvPr>
            <p:ph type="title"/>
          </p:nvPr>
        </p:nvSpPr>
        <p:spPr>
          <a:xfrm>
            <a:off x="729360" y="1318680"/>
            <a:ext cx="7688520" cy="534960"/>
          </a:xfrm>
          <a:prstGeom prst="rect">
            <a:avLst/>
          </a:prstGeom>
        </p:spPr>
        <p:txBody>
          <a:bodyPr tIns="91440" bIns="91440"/>
          <a:p>
            <a:endParaRPr b="0" lang="en-US" sz="1400" spc="-1" strike="noStrike">
              <a:solidFill>
                <a:srgbClr val="000000"/>
              </a:solidFill>
              <a:uFill>
                <a:solidFill>
                  <a:srgbClr val="ffffff"/>
                </a:solidFill>
              </a:uFill>
              <a:latin typeface="Arial"/>
            </a:endParaRPr>
          </a:p>
        </p:txBody>
      </p:sp>
      <p:sp>
        <p:nvSpPr>
          <p:cNvPr id="44" name="PlaceHolder 5"/>
          <p:cNvSpPr>
            <a:spLocks noGrp="1"/>
          </p:cNvSpPr>
          <p:nvPr>
            <p:ph type="body"/>
          </p:nvPr>
        </p:nvSpPr>
        <p:spPr>
          <a:xfrm>
            <a:off x="729360" y="2079000"/>
            <a:ext cx="7688520" cy="2260800"/>
          </a:xfrm>
          <a:prstGeom prst="rect">
            <a:avLst/>
          </a:prstGeom>
        </p:spPr>
        <p:txBody>
          <a:bodyPr tIns="91440" bIns="91440"/>
          <a:p>
            <a:pPr marL="432000" indent="-324000">
              <a:buClr>
                <a:srgbClr val="000000"/>
              </a:buClr>
              <a:buSzPct val="45000"/>
              <a:buFont typeface="Wingdings" charset="2"/>
              <a:buChar char=""/>
            </a:pPr>
            <a:r>
              <a:rPr b="0" lang="en-US" sz="1300" spc="-1" strike="noStrike">
                <a:solidFill>
                  <a:srgbClr val="000000"/>
                </a:solidFill>
                <a:uFill>
                  <a:solidFill>
                    <a:srgbClr val="ffffff"/>
                  </a:solidFill>
                </a:uFill>
                <a:latin typeface="Arial"/>
              </a:rPr>
              <a:t>Click to edit the outline text format</a:t>
            </a:r>
            <a:endParaRPr b="0" lang="en-US" sz="13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300" spc="-1" strike="noStrike">
                <a:solidFill>
                  <a:srgbClr val="000000"/>
                </a:solidFill>
                <a:uFill>
                  <a:solidFill>
                    <a:srgbClr val="ffffff"/>
                  </a:solidFill>
                </a:uFill>
                <a:latin typeface="Arial"/>
              </a:rPr>
              <a:t>Second Outline Level</a:t>
            </a:r>
            <a:endParaRPr b="0" lang="en-US" sz="13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300" spc="-1" strike="noStrike">
                <a:solidFill>
                  <a:srgbClr val="000000"/>
                </a:solidFill>
                <a:uFill>
                  <a:solidFill>
                    <a:srgbClr val="ffffff"/>
                  </a:solidFill>
                </a:uFill>
                <a:latin typeface="Arial"/>
              </a:rPr>
              <a:t>Third Outline Level</a:t>
            </a:r>
            <a:endParaRPr b="0" lang="en-US" sz="13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300" spc="-1" strike="noStrike">
                <a:solidFill>
                  <a:srgbClr val="000000"/>
                </a:solidFill>
                <a:uFill>
                  <a:solidFill>
                    <a:srgbClr val="ffffff"/>
                  </a:solidFill>
                </a:uFill>
                <a:latin typeface="Arial"/>
              </a:rPr>
              <a:t>Fourth Outline Level</a:t>
            </a:r>
            <a:endParaRPr b="0" lang="en-US" sz="13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300" spc="-1" strike="noStrike">
                <a:solidFill>
                  <a:srgbClr val="000000"/>
                </a:solidFill>
                <a:uFill>
                  <a:solidFill>
                    <a:srgbClr val="ffffff"/>
                  </a:solidFill>
                </a:uFill>
                <a:latin typeface="Arial"/>
              </a:rPr>
              <a:t>Fifth Outline Level</a:t>
            </a:r>
            <a:endParaRPr b="0" lang="en-US" sz="13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300" spc="-1" strike="noStrike">
                <a:solidFill>
                  <a:srgbClr val="000000"/>
                </a:solidFill>
                <a:uFill>
                  <a:solidFill>
                    <a:srgbClr val="ffffff"/>
                  </a:solidFill>
                </a:uFill>
                <a:latin typeface="Arial"/>
              </a:rPr>
              <a:t>Sixth Outline Level</a:t>
            </a:r>
            <a:endParaRPr b="0" lang="en-US" sz="13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300" spc="-1" strike="noStrike">
                <a:solidFill>
                  <a:srgbClr val="000000"/>
                </a:solidFill>
                <a:uFill>
                  <a:solidFill>
                    <a:srgbClr val="ffffff"/>
                  </a:solidFill>
                </a:uFill>
                <a:latin typeface="Arial"/>
              </a:rPr>
              <a:t>Seventh Outline Level</a:t>
            </a:r>
            <a:endParaRPr b="0" lang="en-US" sz="1300" spc="-1" strike="noStrike">
              <a:solidFill>
                <a:srgbClr val="000000"/>
              </a:solidFill>
              <a:uFill>
                <a:solidFill>
                  <a:srgbClr val="ffffff"/>
                </a:solidFill>
              </a:uFill>
              <a:latin typeface="Arial"/>
            </a:endParaRPr>
          </a:p>
        </p:txBody>
      </p:sp>
      <p:sp>
        <p:nvSpPr>
          <p:cNvPr id="45" name="PlaceHolder 6"/>
          <p:cNvSpPr>
            <a:spLocks noGrp="1"/>
          </p:cNvSpPr>
          <p:nvPr>
            <p:ph type="sldNum"/>
          </p:nvPr>
        </p:nvSpPr>
        <p:spPr>
          <a:xfrm>
            <a:off x="8536320" y="4749840"/>
            <a:ext cx="548280" cy="393120"/>
          </a:xfrm>
          <a:prstGeom prst="rect">
            <a:avLst/>
          </a:prstGeom>
        </p:spPr>
        <p:txBody>
          <a:bodyPr tIns="91440" bIns="91440" anchor="ctr"/>
          <a:p>
            <a:pPr algn="r">
              <a:lnSpc>
                <a:spcPct val="100000"/>
              </a:lnSpc>
            </a:pPr>
            <a:fld id="{5B869D98-A05D-4105-B309-66D86AFC3DE9}" type="slidenum">
              <a:rPr b="0" lang="en-US" sz="1000" spc="-1" strike="noStrike">
                <a:solidFill>
                  <a:srgbClr val="595959"/>
                </a:solidFill>
                <a:uFill>
                  <a:solidFill>
                    <a:srgbClr val="ffffff"/>
                  </a:solidFill>
                </a:uFill>
                <a:latin typeface="Lato"/>
                <a:ea typeface="Lato"/>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hyperlink" Target="http://people.csail.mit.edu/yichangshih/time_lapse/time_lapse.pdf" TargetMode="External"/><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11.gif"/><Relationship Id="rId2" Type="http://schemas.openxmlformats.org/officeDocument/2006/relationships/image" Target="../media/image12.gif"/><Relationship Id="rId3" Type="http://schemas.openxmlformats.org/officeDocument/2006/relationships/image" Target="../media/image13.gif"/><Relationship Id="rId4"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729360" y="1322280"/>
            <a:ext cx="7687800" cy="1664280"/>
          </a:xfrm>
          <a:prstGeom prst="rect">
            <a:avLst/>
          </a:prstGeom>
          <a:noFill/>
          <a:ln>
            <a:noFill/>
          </a:ln>
        </p:spPr>
        <p:txBody>
          <a:bodyPr tIns="91440" bIns="91440"/>
          <a:p>
            <a:pPr>
              <a:lnSpc>
                <a:spcPct val="100000"/>
              </a:lnSpc>
            </a:pPr>
            <a:r>
              <a:rPr b="1" lang="en-US" sz="4200" spc="-1" strike="noStrike">
                <a:solidFill>
                  <a:srgbClr val="1a1a1a"/>
                </a:solidFill>
                <a:uFill>
                  <a:solidFill>
                    <a:srgbClr val="ffffff"/>
                  </a:solidFill>
                </a:uFill>
                <a:latin typeface="Raleway"/>
                <a:ea typeface="Raleway"/>
              </a:rPr>
              <a:t>Data-driven Hallucination</a:t>
            </a:r>
            <a:endParaRPr b="0" lang="en-US" sz="1400" spc="-1" strike="noStrike">
              <a:solidFill>
                <a:srgbClr val="000000"/>
              </a:solidFill>
              <a:uFill>
                <a:solidFill>
                  <a:srgbClr val="ffffff"/>
                </a:solidFill>
              </a:uFill>
              <a:latin typeface="Arial"/>
            </a:endParaRPr>
          </a:p>
        </p:txBody>
      </p:sp>
      <p:sp>
        <p:nvSpPr>
          <p:cNvPr id="81" name="TextShape 2"/>
          <p:cNvSpPr txBox="1"/>
          <p:nvPr/>
        </p:nvSpPr>
        <p:spPr>
          <a:xfrm>
            <a:off x="729720" y="3173040"/>
            <a:ext cx="7687800" cy="540720"/>
          </a:xfrm>
          <a:prstGeom prst="rect">
            <a:avLst/>
          </a:prstGeom>
          <a:noFill/>
          <a:ln>
            <a:noFill/>
          </a:ln>
        </p:spPr>
        <p:txBody>
          <a:bodyPr tIns="91440" bIns="91440"/>
          <a:p>
            <a:pPr>
              <a:lnSpc>
                <a:spcPct val="100000"/>
              </a:lnSpc>
            </a:pPr>
            <a:r>
              <a:rPr b="0" lang="en-US" sz="1600" spc="-1" strike="noStrike">
                <a:solidFill>
                  <a:srgbClr val="595959"/>
                </a:solidFill>
                <a:uFill>
                  <a:solidFill>
                    <a:srgbClr val="ffffff"/>
                  </a:solidFill>
                </a:uFill>
                <a:latin typeface="Lato"/>
                <a:ea typeface="Lato"/>
              </a:rPr>
              <a:t>Team: Image Processors</a:t>
            </a:r>
            <a:r>
              <a:rPr b="0" lang="en-US" sz="1600" spc="-1" strike="noStrike">
                <a:solidFill>
                  <a:srgbClr val="595959"/>
                </a:solidFill>
                <a:uFill>
                  <a:solidFill>
                    <a:srgbClr val="ffffff"/>
                  </a:solidFill>
                </a:uFill>
                <a:latin typeface="Lato"/>
                <a:ea typeface="Lato"/>
              </a:rPr>
              <a:t>	</a:t>
            </a:r>
            <a:r>
              <a:rPr b="0" lang="en-US" sz="1600" spc="-1" strike="noStrike">
                <a:solidFill>
                  <a:srgbClr val="595959"/>
                </a:solidFill>
                <a:uFill>
                  <a:solidFill>
                    <a:srgbClr val="ffffff"/>
                  </a:solidFill>
                </a:uFill>
                <a:latin typeface="Lato"/>
                <a:ea typeface="Lato"/>
              </a:rPr>
              <a:t>	</a:t>
            </a:r>
            <a:r>
              <a:rPr b="0" lang="en-US" sz="1600" spc="-1" strike="noStrike">
                <a:solidFill>
                  <a:srgbClr val="595959"/>
                </a:solidFill>
                <a:uFill>
                  <a:solidFill>
                    <a:srgbClr val="ffffff"/>
                  </a:solidFill>
                </a:uFill>
                <a:latin typeface="Lato"/>
                <a:ea typeface="Lato"/>
              </a:rPr>
              <a:t>	</a:t>
            </a:r>
            <a:r>
              <a:rPr b="0" lang="en-US" sz="1600" spc="-1" strike="noStrike">
                <a:solidFill>
                  <a:srgbClr val="595959"/>
                </a:solidFill>
                <a:uFill>
                  <a:solidFill>
                    <a:srgbClr val="ffffff"/>
                  </a:solidFill>
                </a:uFill>
                <a:latin typeface="Lato"/>
                <a:ea typeface="Lato"/>
              </a:rPr>
              <a:t>	</a:t>
            </a:r>
            <a:r>
              <a:rPr b="0" lang="en-US" sz="1600" spc="-1" strike="noStrike">
                <a:solidFill>
                  <a:srgbClr val="595959"/>
                </a:solidFill>
                <a:uFill>
                  <a:solidFill>
                    <a:srgbClr val="ffffff"/>
                  </a:solidFill>
                </a:uFill>
                <a:latin typeface="Lato"/>
                <a:ea typeface="Lato"/>
              </a:rPr>
              <a:t>	</a:t>
            </a:r>
            <a:r>
              <a:rPr b="0" lang="en-US" sz="1600" spc="-1" strike="noStrike">
                <a:solidFill>
                  <a:srgbClr val="595959"/>
                </a:solidFill>
                <a:uFill>
                  <a:solidFill>
                    <a:srgbClr val="ffffff"/>
                  </a:solidFill>
                </a:uFill>
                <a:latin typeface="Lato"/>
                <a:ea typeface="Lato"/>
              </a:rPr>
              <a:t>	</a:t>
            </a:r>
            <a:r>
              <a:rPr b="0" lang="en-US" sz="1600" spc="-1" strike="noStrike">
                <a:solidFill>
                  <a:srgbClr val="595959"/>
                </a:solidFill>
                <a:uFill>
                  <a:solidFill>
                    <a:srgbClr val="ffffff"/>
                  </a:solidFill>
                </a:uFill>
                <a:latin typeface="Lato"/>
                <a:ea typeface="Lato"/>
              </a:rPr>
              <a:t>	</a:t>
            </a:r>
            <a:endParaRPr b="0" lang="en-US" sz="3200" spc="-1" strike="noStrike">
              <a:solidFill>
                <a:srgbClr val="000000"/>
              </a:solidFill>
              <a:uFill>
                <a:solidFill>
                  <a:srgbClr val="ffffff"/>
                </a:solidFill>
              </a:uFill>
              <a:latin typeface="Arial"/>
            </a:endParaRPr>
          </a:p>
          <a:p>
            <a:pPr>
              <a:lnSpc>
                <a:spcPct val="100000"/>
              </a:lnSpc>
            </a:pPr>
            <a:r>
              <a:rPr b="0" lang="en-US" sz="1600" spc="-1" strike="noStrike">
                <a:solidFill>
                  <a:srgbClr val="595959"/>
                </a:solidFill>
                <a:uFill>
                  <a:solidFill>
                    <a:srgbClr val="ffffff"/>
                  </a:solidFill>
                </a:uFill>
                <a:latin typeface="Lato"/>
                <a:ea typeface="Lato"/>
              </a:rPr>
              <a:t>Manish -2018101073</a:t>
            </a:r>
            <a:endParaRPr b="0" lang="en-US" sz="3200" spc="-1" strike="noStrike">
              <a:solidFill>
                <a:srgbClr val="000000"/>
              </a:solidFill>
              <a:uFill>
                <a:solidFill>
                  <a:srgbClr val="ffffff"/>
                </a:solidFill>
              </a:uFill>
              <a:latin typeface="Arial"/>
            </a:endParaRPr>
          </a:p>
          <a:p>
            <a:pPr>
              <a:lnSpc>
                <a:spcPct val="100000"/>
              </a:lnSpc>
            </a:pPr>
            <a:r>
              <a:rPr b="0" lang="en-US" sz="1600" spc="-1" strike="noStrike">
                <a:solidFill>
                  <a:srgbClr val="595959"/>
                </a:solidFill>
                <a:uFill>
                  <a:solidFill>
                    <a:srgbClr val="ffffff"/>
                  </a:solidFill>
                </a:uFill>
                <a:latin typeface="Lato"/>
                <a:ea typeface="Lato"/>
              </a:rPr>
              <a:t>Akshat Goyal - 2018101075</a:t>
            </a:r>
            <a:endParaRPr b="0" lang="en-US" sz="3200" spc="-1" strike="noStrike">
              <a:solidFill>
                <a:srgbClr val="000000"/>
              </a:solidFill>
              <a:uFill>
                <a:solidFill>
                  <a:srgbClr val="ffffff"/>
                </a:solidFill>
              </a:uFill>
              <a:latin typeface="Arial"/>
            </a:endParaRPr>
          </a:p>
          <a:p>
            <a:pPr>
              <a:lnSpc>
                <a:spcPct val="100000"/>
              </a:lnSpc>
            </a:pPr>
            <a:r>
              <a:rPr b="0" lang="en-US" sz="1600" spc="-1" strike="noStrike">
                <a:solidFill>
                  <a:srgbClr val="595959"/>
                </a:solidFill>
                <a:uFill>
                  <a:solidFill>
                    <a:srgbClr val="ffffff"/>
                  </a:solidFill>
                </a:uFill>
                <a:latin typeface="Lato"/>
                <a:ea typeface="Lato"/>
              </a:rPr>
              <a:t>Dixit Kumar Garg - 2018101077</a:t>
            </a:r>
            <a:endParaRPr b="0" lang="en-US" sz="3200" spc="-1" strike="noStrike">
              <a:solidFill>
                <a:srgbClr val="000000"/>
              </a:solidFill>
              <a:uFill>
                <a:solidFill>
                  <a:srgbClr val="ffffff"/>
                </a:solidFill>
              </a:uFill>
              <a:latin typeface="Arial"/>
            </a:endParaRPr>
          </a:p>
          <a:p>
            <a:pPr>
              <a:lnSpc>
                <a:spcPct val="100000"/>
              </a:lnSpc>
            </a:pPr>
            <a:r>
              <a:rPr b="0" lang="en-US" sz="1600" spc="-1" strike="noStrike">
                <a:solidFill>
                  <a:srgbClr val="595959"/>
                </a:solidFill>
                <a:uFill>
                  <a:solidFill>
                    <a:srgbClr val="ffffff"/>
                  </a:solidFill>
                </a:uFill>
                <a:latin typeface="Lato"/>
                <a:ea typeface="Lato"/>
              </a:rPr>
              <a:t>Khadiravana - 2019121008</a:t>
            </a:r>
            <a:endParaRPr b="0" lang="en-US" sz="3200" spc="-1" strike="noStrike">
              <a:solidFill>
                <a:srgbClr val="000000"/>
              </a:solidFill>
              <a:uFill>
                <a:solidFill>
                  <a:srgbClr val="ffffff"/>
                </a:solidFill>
              </a:uFill>
              <a:latin typeface="Arial"/>
            </a:endParaRPr>
          </a:p>
          <a:p>
            <a:pPr>
              <a:lnSpc>
                <a:spcPct val="100000"/>
              </a:lnSpc>
            </a:pPr>
            <a:endParaRPr b="0" lang="en-US" sz="3200" spc="-1" strike="noStrike">
              <a:solidFill>
                <a:srgbClr val="000000"/>
              </a:solidFill>
              <a:uFill>
                <a:solidFill>
                  <a:srgbClr val="ffffff"/>
                </a:solidFill>
              </a:uFill>
              <a:latin typeface="Arial"/>
            </a:endParaRPr>
          </a:p>
          <a:p>
            <a:pPr>
              <a:lnSpc>
                <a:spcPct val="100000"/>
              </a:lnSpc>
            </a:pPr>
            <a:r>
              <a:rPr b="0" lang="en-US" sz="1600" spc="-1" strike="noStrike">
                <a:solidFill>
                  <a:srgbClr val="595959"/>
                </a:solidFill>
                <a:uFill>
                  <a:solidFill>
                    <a:srgbClr val="ffffff"/>
                  </a:solidFill>
                </a:uFill>
                <a:latin typeface="Lato"/>
                <a:ea typeface="Lato"/>
              </a:rPr>
              <a:t> </a:t>
            </a:r>
            <a:endParaRPr b="0" lang="en-US" sz="3200" spc="-1" strike="noStrike">
              <a:solidFill>
                <a:srgbClr val="000000"/>
              </a:solidFill>
              <a:uFill>
                <a:solidFill>
                  <a:srgbClr val="ffffff"/>
                </a:solidFill>
              </a:uFill>
              <a:latin typeface="Arial"/>
            </a:endParaRPr>
          </a:p>
          <a:p>
            <a:pPr>
              <a:lnSpc>
                <a:spcPct val="100000"/>
              </a:lnSpc>
            </a:pPr>
            <a:endParaRPr b="0" lang="en-US" sz="3200" spc="-1" strike="noStrike">
              <a:solidFill>
                <a:srgbClr val="000000"/>
              </a:solidFill>
              <a:uFill>
                <a:solidFill>
                  <a:srgbClr val="ffffff"/>
                </a:solidFill>
              </a:uFill>
              <a:latin typeface="Arial"/>
            </a:endParaRPr>
          </a:p>
        </p:txBody>
      </p:sp>
      <p:sp>
        <p:nvSpPr>
          <p:cNvPr id="82" name="CustomShape 3"/>
          <p:cNvSpPr/>
          <p:nvPr/>
        </p:nvSpPr>
        <p:spPr>
          <a:xfrm>
            <a:off x="6911280" y="4644360"/>
            <a:ext cx="2037600" cy="360360"/>
          </a:xfrm>
          <a:prstGeom prst="rect">
            <a:avLst/>
          </a:prstGeom>
          <a:noFill/>
          <a:ln>
            <a:noFill/>
          </a:ln>
        </p:spPr>
        <p:style>
          <a:lnRef idx="0"/>
          <a:fillRef idx="0"/>
          <a:effectRef idx="0"/>
          <a:fontRef idx="minor"/>
        </p:style>
        <p:txBody>
          <a:bodyPr tIns="91440" bIns="91440"/>
          <a:p>
            <a:pPr>
              <a:lnSpc>
                <a:spcPct val="100000"/>
              </a:lnSpc>
            </a:pPr>
            <a:r>
              <a:rPr b="0" lang="en-US" sz="1600" spc="-1" strike="noStrike" u="sng">
                <a:solidFill>
                  <a:srgbClr val="1c3678"/>
                </a:solidFill>
                <a:uFill>
                  <a:solidFill>
                    <a:srgbClr val="ffffff"/>
                  </a:solidFill>
                </a:uFill>
                <a:latin typeface="Lato"/>
                <a:ea typeface="Lato"/>
                <a:hlinkClick r:id="rId1"/>
              </a:rPr>
              <a:t>Original Paper link</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Milestones Remaining</a:t>
            </a:r>
            <a:endParaRPr b="0" lang="en-US" sz="1400" spc="-1" strike="noStrike">
              <a:solidFill>
                <a:srgbClr val="000000"/>
              </a:solidFill>
              <a:uFill>
                <a:solidFill>
                  <a:srgbClr val="ffffff"/>
                </a:solidFill>
              </a:uFill>
              <a:latin typeface="Arial"/>
            </a:endParaRPr>
          </a:p>
        </p:txBody>
      </p:sp>
      <p:sp>
        <p:nvSpPr>
          <p:cNvPr id="121" name="TextShape 2"/>
          <p:cNvSpPr txBox="1"/>
          <p:nvPr/>
        </p:nvSpPr>
        <p:spPr>
          <a:xfrm>
            <a:off x="729360" y="2079000"/>
            <a:ext cx="7688520" cy="2260800"/>
          </a:xfrm>
          <a:prstGeom prst="rect">
            <a:avLst/>
          </a:prstGeom>
          <a:noFill/>
          <a:ln>
            <a:noFill/>
          </a:ln>
        </p:spPr>
        <p:txBody>
          <a:bodyPr tIns="91440" bIns="91440"/>
          <a:p>
            <a:pPr marL="457200" indent="-310680">
              <a:lnSpc>
                <a:spcPct val="100000"/>
              </a:lnSpc>
              <a:buClr>
                <a:srgbClr val="595959"/>
              </a:buClr>
              <a:buFont typeface="Lato"/>
              <a:buAutoNum type="arabicPeriod"/>
            </a:pPr>
            <a:r>
              <a:rPr b="0" lang="en-US" sz="1300" spc="-1" strike="noStrike">
                <a:solidFill>
                  <a:srgbClr val="595959"/>
                </a:solidFill>
                <a:uFill>
                  <a:solidFill>
                    <a:srgbClr val="ffffff"/>
                  </a:solidFill>
                </a:uFill>
                <a:latin typeface="Lato"/>
                <a:ea typeface="Lato"/>
              </a:rPr>
              <a:t>Local Matching</a:t>
            </a:r>
            <a:r>
              <a:rPr b="0" lang="en-US" sz="1300" spc="-1" strike="noStrike">
                <a:solidFill>
                  <a:srgbClr val="595959"/>
                </a:solidFill>
                <a:uFill>
                  <a:solidFill>
                    <a:srgbClr val="ffffff"/>
                  </a:solidFill>
                </a:uFill>
                <a:latin typeface="Lato"/>
                <a:ea typeface="Lato"/>
              </a:rPr>
              <a:t>
</a:t>
            </a:r>
            <a:r>
              <a:rPr b="0" lang="en-US" sz="1100" spc="-1" strike="noStrike">
                <a:solidFill>
                  <a:srgbClr val="695d46"/>
                </a:solidFill>
                <a:uFill>
                  <a:solidFill>
                    <a:srgbClr val="ffffff"/>
                  </a:solidFill>
                </a:uFill>
                <a:latin typeface="Open Sans"/>
                <a:ea typeface="Open Sans"/>
              </a:rPr>
              <a:t>We seek to pair each pixel in the input image I with a pixel in the matched frame. For this, we formulate the problem as a Markov random field (MRF).</a:t>
            </a:r>
            <a:endParaRPr b="0" lang="en-US" sz="1400" spc="-1" strike="noStrike">
              <a:solidFill>
                <a:srgbClr val="000000"/>
              </a:solidFill>
              <a:uFill>
                <a:solidFill>
                  <a:srgbClr val="ffffff"/>
                </a:solidFill>
              </a:uFill>
              <a:latin typeface="Arial"/>
            </a:endParaRPr>
          </a:p>
          <a:p>
            <a:pPr marL="457200" indent="-310680">
              <a:lnSpc>
                <a:spcPct val="100000"/>
              </a:lnSpc>
              <a:buClr>
                <a:srgbClr val="595959"/>
              </a:buClr>
              <a:buFont typeface="Lato"/>
              <a:buAutoNum type="arabicPeriod"/>
            </a:pPr>
            <a:r>
              <a:rPr b="0" lang="en-US" sz="1300" spc="-1" strike="noStrike">
                <a:solidFill>
                  <a:srgbClr val="595959"/>
                </a:solidFill>
                <a:uFill>
                  <a:solidFill>
                    <a:srgbClr val="ffffff"/>
                  </a:solidFill>
                </a:uFill>
                <a:latin typeface="Lato"/>
                <a:ea typeface="Lato"/>
              </a:rPr>
              <a:t>Locally Affine Color Transfer</a:t>
            </a:r>
            <a:endParaRPr b="0" lang="en-US" sz="1400" spc="-1" strike="noStrike">
              <a:solidFill>
                <a:srgbClr val="000000"/>
              </a:solidFill>
              <a:uFill>
                <a:solidFill>
                  <a:srgbClr val="ffffff"/>
                </a:solidFill>
              </a:uFill>
              <a:latin typeface="Arial"/>
            </a:endParaRPr>
          </a:p>
          <a:p>
            <a:pPr lvl="1" marL="914400" indent="-298080">
              <a:lnSpc>
                <a:spcPct val="100000"/>
              </a:lnSpc>
              <a:buClr>
                <a:srgbClr val="595959"/>
              </a:buClr>
              <a:buFont typeface="Lato"/>
              <a:buAutoNum type="alphaLcPeriod"/>
            </a:pPr>
            <a:r>
              <a:rPr b="0" lang="en-US" sz="1100" spc="-1" strike="noStrike">
                <a:solidFill>
                  <a:srgbClr val="595959"/>
                </a:solidFill>
                <a:uFill>
                  <a:solidFill>
                    <a:srgbClr val="ffffff"/>
                  </a:solidFill>
                </a:uFill>
                <a:latin typeface="Lato"/>
                <a:ea typeface="Lato"/>
              </a:rPr>
              <a:t>We want it to explain the color variations observed in the timelapse video.</a:t>
            </a:r>
            <a:endParaRPr b="0" lang="en-US" sz="1400" spc="-1" strike="noStrike">
              <a:solidFill>
                <a:srgbClr val="000000"/>
              </a:solidFill>
              <a:uFill>
                <a:solidFill>
                  <a:srgbClr val="ffffff"/>
                </a:solidFill>
              </a:uFill>
              <a:latin typeface="Arial"/>
            </a:endParaRPr>
          </a:p>
          <a:p>
            <a:pPr lvl="1" marL="914400" indent="-298080">
              <a:lnSpc>
                <a:spcPct val="100000"/>
              </a:lnSpc>
              <a:buClr>
                <a:srgbClr val="595959"/>
              </a:buClr>
              <a:buFont typeface="Lato"/>
              <a:buAutoNum type="alphaLcPeriod"/>
            </a:pPr>
            <a:r>
              <a:rPr b="0" lang="en-US" sz="1100" spc="-1" strike="noStrike">
                <a:solidFill>
                  <a:srgbClr val="595959"/>
                </a:solidFill>
                <a:uFill>
                  <a:solidFill>
                    <a:srgbClr val="ffffff"/>
                  </a:solidFill>
                </a:uFill>
                <a:latin typeface="Lato"/>
                <a:ea typeface="Lato"/>
              </a:rPr>
              <a:t>We want a result that has the same structure as the input and that exhibits the same color change as seen in the time-lapse video.</a:t>
            </a:r>
            <a:endParaRPr b="0" lang="en-US" sz="1400" spc="-1" strike="noStrike">
              <a:solidFill>
                <a:srgbClr val="000000"/>
              </a:solidFill>
              <a:uFill>
                <a:solidFill>
                  <a:srgbClr val="ffffff"/>
                </a:solidFill>
              </a:uFill>
              <a:latin typeface="Arial"/>
            </a:endParaRPr>
          </a:p>
          <a:p>
            <a:pPr marL="457200" indent="-310680">
              <a:lnSpc>
                <a:spcPct val="100000"/>
              </a:lnSpc>
              <a:buClr>
                <a:srgbClr val="595959"/>
              </a:buClr>
              <a:buFont typeface="Lato"/>
              <a:buAutoNum type="arabicPeriod"/>
            </a:pPr>
            <a:r>
              <a:rPr b="0" lang="en-US" sz="1300" spc="-1" strike="noStrike">
                <a:solidFill>
                  <a:srgbClr val="595959"/>
                </a:solidFill>
                <a:uFill>
                  <a:solidFill>
                    <a:srgbClr val="ffffff"/>
                  </a:solidFill>
                </a:uFill>
                <a:latin typeface="Lato"/>
                <a:ea typeface="Lato"/>
              </a:rPr>
              <a:t>Denoising image</a:t>
            </a:r>
            <a:r>
              <a:rPr b="0" lang="en-US" sz="1300" spc="-1" strike="noStrike">
                <a:solidFill>
                  <a:srgbClr val="595959"/>
                </a:solidFill>
                <a:uFill>
                  <a:solidFill>
                    <a:srgbClr val="ffffff"/>
                  </a:solidFill>
                </a:uFill>
                <a:latin typeface="Lato"/>
                <a:ea typeface="Lato"/>
              </a:rPr>
              <a:t>
</a:t>
            </a:r>
            <a:r>
              <a:rPr b="0" lang="en-US" sz="1100" spc="-1" strike="noStrike">
                <a:solidFill>
                  <a:srgbClr val="595959"/>
                </a:solidFill>
                <a:uFill>
                  <a:solidFill>
                    <a:srgbClr val="ffffff"/>
                  </a:solidFill>
                </a:uFill>
                <a:latin typeface="Lato"/>
                <a:ea typeface="Lato"/>
              </a:rPr>
              <a:t>Input The affine mapping has a side effect that it may magnify the noise existing at the input image, such as sensor noise or quantization. cation. We use bilateral filtering to remove those.</a:t>
            </a:r>
            <a:r>
              <a:rPr b="0" lang="en-US" sz="1100" spc="-1" strike="noStrike">
                <a:solidFill>
                  <a:srgbClr val="595959"/>
                </a:solidFill>
                <a:uFill>
                  <a:solidFill>
                    <a:srgbClr val="ffffff"/>
                  </a:solidFill>
                </a:uFill>
                <a:latin typeface="Lato"/>
                <a:ea typeface="Lato"/>
              </a:rPr>
              <a:t>
</a:t>
            </a:r>
            <a:r>
              <a:rPr b="0" lang="en-US" sz="1100" spc="-1" strike="noStrike">
                <a:solidFill>
                  <a:srgbClr val="595959"/>
                </a:solidFill>
                <a:uFill>
                  <a:solidFill>
                    <a:srgbClr val="ffffff"/>
                  </a:solidFill>
                </a:uFill>
                <a:latin typeface="Lato"/>
              </a:rPr>
              <a:t> </a:t>
            </a:r>
            <a:endParaRPr b="0" lang="en-US" sz="14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729360" y="1601280"/>
            <a:ext cx="7657920" cy="1892160"/>
          </a:xfrm>
          <a:prstGeom prst="rect">
            <a:avLst/>
          </a:prstGeom>
          <a:noFill/>
          <a:ln>
            <a:noFill/>
          </a:ln>
        </p:spPr>
        <p:txBody>
          <a:bodyPr tIns="91440" bIns="91440"/>
          <a:p>
            <a:pPr algn="ctr">
              <a:lnSpc>
                <a:spcPct val="100000"/>
              </a:lnSpc>
            </a:pPr>
            <a:r>
              <a:rPr b="1" lang="en-US" sz="6600" spc="-1" strike="noStrike">
                <a:solidFill>
                  <a:srgbClr val="741b47"/>
                </a:solidFill>
                <a:uFill>
                  <a:solidFill>
                    <a:srgbClr val="ffffff"/>
                  </a:solidFill>
                </a:uFill>
                <a:latin typeface="Comic Sans MS"/>
                <a:ea typeface="Comic Sans MS"/>
              </a:rPr>
              <a:t>Thankyou</a:t>
            </a:r>
            <a:endParaRPr b="0" lang="en-US" sz="14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Problem statement</a:t>
            </a:r>
            <a:r>
              <a:rPr b="1" lang="en-US" sz="2600" spc="-1" strike="noStrike">
                <a:solidFill>
                  <a:srgbClr val="1a1a1a"/>
                </a:solidFill>
                <a:uFill>
                  <a:solidFill>
                    <a:srgbClr val="ffffff"/>
                  </a:solidFill>
                </a:uFill>
                <a:latin typeface="Raleway"/>
                <a:ea typeface="Raleway"/>
              </a:rPr>
              <a:t>
</a:t>
            </a:r>
            <a:r>
              <a:rPr b="1" lang="en-US" sz="2600" spc="-1" strike="noStrike">
                <a:solidFill>
                  <a:srgbClr val="1a1a1a"/>
                </a:solidFill>
                <a:uFill>
                  <a:solidFill>
                    <a:srgbClr val="ffffff"/>
                  </a:solidFill>
                </a:uFill>
                <a:latin typeface="Raleway"/>
                <a:ea typeface="Raleway"/>
              </a:rPr>
              <a:t>
</a:t>
            </a:r>
            <a:endParaRPr b="0" lang="en-US" sz="1400" spc="-1" strike="noStrike">
              <a:solidFill>
                <a:srgbClr val="000000"/>
              </a:solidFill>
              <a:uFill>
                <a:solidFill>
                  <a:srgbClr val="ffffff"/>
                </a:solidFill>
              </a:uFill>
              <a:latin typeface="Arial"/>
            </a:endParaRPr>
          </a:p>
        </p:txBody>
      </p:sp>
      <p:sp>
        <p:nvSpPr>
          <p:cNvPr id="84" name="TextShape 2"/>
          <p:cNvSpPr txBox="1"/>
          <p:nvPr/>
        </p:nvSpPr>
        <p:spPr>
          <a:xfrm>
            <a:off x="729360" y="2079000"/>
            <a:ext cx="7688520" cy="2260800"/>
          </a:xfrm>
          <a:prstGeom prst="rect">
            <a:avLst/>
          </a:prstGeom>
          <a:noFill/>
          <a:ln>
            <a:noFill/>
          </a:ln>
        </p:spPr>
        <p:txBody>
          <a:bodyPr tIns="91440" bIns="91440"/>
          <a:p>
            <a:pPr>
              <a:lnSpc>
                <a:spcPct val="120000"/>
              </a:lnSpc>
            </a:pPr>
            <a:r>
              <a:rPr b="0" lang="en-US" sz="1100" spc="-1" strike="noStrike">
                <a:solidFill>
                  <a:srgbClr val="695d46"/>
                </a:solidFill>
                <a:uFill>
                  <a:solidFill>
                    <a:srgbClr val="ffffff"/>
                  </a:solidFill>
                </a:uFill>
                <a:latin typeface="Open Sans"/>
                <a:ea typeface="Open Sans"/>
              </a:rPr>
              <a:t>Given a single image as input, we want to automatically create a plausible-looking photo that appears as though it was taken at a different time of the day. This should be done using a fixed database of time lapse videos, of which the input image may not be a part of. Also we want to make the image look realistic, while preserving the colour schema. </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pic>
        <p:nvPicPr>
          <p:cNvPr id="85" name="Google Shape;95;p14" descr=""/>
          <p:cNvPicPr/>
          <p:nvPr/>
        </p:nvPicPr>
        <p:blipFill>
          <a:blip r:embed="rId1"/>
          <a:stretch/>
        </p:blipFill>
        <p:spPr>
          <a:xfrm>
            <a:off x="1906200" y="3040200"/>
            <a:ext cx="5458320" cy="188820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Utility</a:t>
            </a:r>
            <a:endParaRPr b="0" lang="en-US" sz="1400" spc="-1" strike="noStrike">
              <a:solidFill>
                <a:srgbClr val="000000"/>
              </a:solidFill>
              <a:uFill>
                <a:solidFill>
                  <a:srgbClr val="ffffff"/>
                </a:solidFill>
              </a:uFill>
              <a:latin typeface="Arial"/>
            </a:endParaRPr>
          </a:p>
        </p:txBody>
      </p:sp>
      <p:sp>
        <p:nvSpPr>
          <p:cNvPr id="87" name="TextShape 2"/>
          <p:cNvSpPr txBox="1"/>
          <p:nvPr/>
        </p:nvSpPr>
        <p:spPr>
          <a:xfrm>
            <a:off x="729360" y="1919520"/>
            <a:ext cx="5938920" cy="2461320"/>
          </a:xfrm>
          <a:prstGeom prst="rect">
            <a:avLst/>
          </a:prstGeom>
          <a:noFill/>
          <a:ln>
            <a:noFill/>
          </a:ln>
        </p:spPr>
        <p:txBody>
          <a:bodyPr tIns="91440" bIns="91440"/>
          <a:p>
            <a:pPr algn="just">
              <a:lnSpc>
                <a:spcPct val="100000"/>
              </a:lnSpc>
            </a:pPr>
            <a:r>
              <a:rPr b="0" lang="en-US" sz="1300" spc="-1" strike="noStrike">
                <a:solidFill>
                  <a:srgbClr val="595959"/>
                </a:solidFill>
                <a:uFill>
                  <a:solidFill>
                    <a:srgbClr val="ffffff"/>
                  </a:solidFill>
                </a:uFill>
                <a:latin typeface="Lato"/>
                <a:ea typeface="Lato"/>
              </a:rPr>
              <a:t>Time of day and lighting conditions are critical for outdoor photography. Photographers spend much effort getting to the right place at the perfect time of day, going as far as dangerously hiking in the dark because they want to reach a summit for sunrise or because they can come back only after sunset. In addition to the famous golden or magical hour corresponding to sunset or sunrise , the less-known “blue hour” can be even more challenging because it takes place after the sun has set or before it rises and actually only lasts a fraction of an hour when the remaining light scattered by the atmosphere takes a deep blue color and its intensity matches that of artificial lights. Most photographers cannot be at the right place at the perfect time and end up taking photos in the middle of the day when lighting is harsh. In this project, we implement an automatic technique that takes a single outdoor photo as input and seeks to hallucinate an image of the same scene taken at a different time of day.</a:t>
            </a:r>
            <a:endParaRPr b="0" lang="en-US" sz="1400" spc="-1" strike="noStrike">
              <a:solidFill>
                <a:srgbClr val="000000"/>
              </a:solidFill>
              <a:uFill>
                <a:solidFill>
                  <a:srgbClr val="ffffff"/>
                </a:solidFill>
              </a:uFill>
              <a:latin typeface="Arial"/>
            </a:endParaRPr>
          </a:p>
        </p:txBody>
      </p:sp>
      <p:pic>
        <p:nvPicPr>
          <p:cNvPr id="88" name="Google Shape;102;p15" descr=""/>
          <p:cNvPicPr/>
          <p:nvPr/>
        </p:nvPicPr>
        <p:blipFill>
          <a:blip r:embed="rId1"/>
          <a:stretch/>
        </p:blipFill>
        <p:spPr>
          <a:xfrm>
            <a:off x="6668640" y="1854000"/>
            <a:ext cx="2367720" cy="1303560"/>
          </a:xfrm>
          <a:prstGeom prst="rect">
            <a:avLst/>
          </a:prstGeom>
          <a:ln>
            <a:noFill/>
          </a:ln>
        </p:spPr>
      </p:pic>
      <p:pic>
        <p:nvPicPr>
          <p:cNvPr id="89" name="Google Shape;103;p15" descr=""/>
          <p:cNvPicPr/>
          <p:nvPr/>
        </p:nvPicPr>
        <p:blipFill>
          <a:blip r:embed="rId2"/>
          <a:stretch/>
        </p:blipFill>
        <p:spPr>
          <a:xfrm>
            <a:off x="6668640" y="3445200"/>
            <a:ext cx="2367720" cy="1479960"/>
          </a:xfrm>
          <a:prstGeom prst="rect">
            <a:avLst/>
          </a:prstGeom>
          <a:ln>
            <a:noFill/>
          </a:ln>
        </p:spPr>
      </p:pic>
      <p:sp>
        <p:nvSpPr>
          <p:cNvPr id="90" name="CustomShape 3"/>
          <p:cNvSpPr/>
          <p:nvPr/>
        </p:nvSpPr>
        <p:spPr>
          <a:xfrm>
            <a:off x="7444800" y="3059280"/>
            <a:ext cx="1559520" cy="181800"/>
          </a:xfrm>
          <a:prstGeom prst="rect">
            <a:avLst/>
          </a:prstGeom>
          <a:noFill/>
          <a:ln>
            <a:noFill/>
          </a:ln>
        </p:spPr>
        <p:style>
          <a:lnRef idx="0"/>
          <a:fillRef idx="0"/>
          <a:effectRef idx="0"/>
          <a:fontRef idx="minor"/>
        </p:style>
        <p:txBody>
          <a:bodyPr tIns="91440" bIns="91440"/>
          <a:p>
            <a:pPr>
              <a:lnSpc>
                <a:spcPct val="100000"/>
              </a:lnSpc>
            </a:pPr>
            <a:r>
              <a:rPr b="0" lang="en-US" sz="1200" spc="-1" strike="noStrike">
                <a:solidFill>
                  <a:srgbClr val="000000"/>
                </a:solidFill>
                <a:uFill>
                  <a:solidFill>
                    <a:srgbClr val="ffffff"/>
                  </a:solidFill>
                </a:uFill>
                <a:latin typeface="Lato"/>
                <a:ea typeface="Lato"/>
              </a:rPr>
              <a:t>Golden Hour</a:t>
            </a:r>
            <a:endParaRPr b="0" lang="en-US" sz="1800" spc="-1" strike="noStrike">
              <a:solidFill>
                <a:srgbClr val="000000"/>
              </a:solidFill>
              <a:uFill>
                <a:solidFill>
                  <a:srgbClr val="ffffff"/>
                </a:solidFill>
              </a:uFill>
              <a:latin typeface="Arial"/>
            </a:endParaRPr>
          </a:p>
        </p:txBody>
      </p:sp>
      <p:sp>
        <p:nvSpPr>
          <p:cNvPr id="91" name="CustomShape 4"/>
          <p:cNvSpPr/>
          <p:nvPr/>
        </p:nvSpPr>
        <p:spPr>
          <a:xfrm>
            <a:off x="7523280" y="4842000"/>
            <a:ext cx="1559520" cy="181800"/>
          </a:xfrm>
          <a:prstGeom prst="rect">
            <a:avLst/>
          </a:prstGeom>
          <a:noFill/>
          <a:ln>
            <a:noFill/>
          </a:ln>
        </p:spPr>
        <p:style>
          <a:lnRef idx="0"/>
          <a:fillRef idx="0"/>
          <a:effectRef idx="0"/>
          <a:fontRef idx="minor"/>
        </p:style>
        <p:txBody>
          <a:bodyPr tIns="91440" bIns="91440"/>
          <a:p>
            <a:pPr>
              <a:lnSpc>
                <a:spcPct val="100000"/>
              </a:lnSpc>
            </a:pPr>
            <a:r>
              <a:rPr b="0" lang="en-US" sz="1200" spc="-1" strike="noStrike">
                <a:solidFill>
                  <a:srgbClr val="000000"/>
                </a:solidFill>
                <a:uFill>
                  <a:solidFill>
                    <a:srgbClr val="ffffff"/>
                  </a:solidFill>
                </a:uFill>
                <a:latin typeface="Lato"/>
                <a:ea typeface="Lato"/>
              </a:rPr>
              <a:t>Blue Hour</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Milestones </a:t>
            </a:r>
            <a:endParaRPr b="0" lang="en-US" sz="1400" spc="-1" strike="noStrike">
              <a:solidFill>
                <a:srgbClr val="000000"/>
              </a:solidFill>
              <a:uFill>
                <a:solidFill>
                  <a:srgbClr val="ffffff"/>
                </a:solidFill>
              </a:uFill>
              <a:latin typeface="Arial"/>
            </a:endParaRPr>
          </a:p>
        </p:txBody>
      </p:sp>
      <p:sp>
        <p:nvSpPr>
          <p:cNvPr id="93" name="TextShape 2"/>
          <p:cNvSpPr txBox="1"/>
          <p:nvPr/>
        </p:nvSpPr>
        <p:spPr>
          <a:xfrm>
            <a:off x="729360" y="2079000"/>
            <a:ext cx="7688520" cy="2260800"/>
          </a:xfrm>
          <a:prstGeom prst="rect">
            <a:avLst/>
          </a:prstGeom>
          <a:noFill/>
          <a:ln>
            <a:noFill/>
          </a:ln>
        </p:spPr>
        <p:txBody>
          <a:bodyPr tIns="91440" bIns="91440"/>
          <a:p>
            <a:pPr marL="457200" indent="-310680">
              <a:lnSpc>
                <a:spcPct val="100000"/>
              </a:lnSpc>
              <a:buClr>
                <a:srgbClr val="595959"/>
              </a:buClr>
              <a:buFont typeface="Lato"/>
              <a:buAutoNum type="arabicPeriod"/>
            </a:pPr>
            <a:r>
              <a:rPr b="0" lang="en-US" sz="1300" spc="-1" strike="noStrike">
                <a:solidFill>
                  <a:srgbClr val="595959"/>
                </a:solidFill>
                <a:uFill>
                  <a:solidFill>
                    <a:srgbClr val="ffffff"/>
                  </a:solidFill>
                </a:uFill>
                <a:latin typeface="Lato"/>
                <a:ea typeface="Lato"/>
              </a:rPr>
              <a:t>Reading and understanding the paper</a:t>
            </a:r>
            <a:endParaRPr b="0" lang="en-US" sz="1400" spc="-1" strike="noStrike">
              <a:solidFill>
                <a:srgbClr val="000000"/>
              </a:solidFill>
              <a:uFill>
                <a:solidFill>
                  <a:srgbClr val="ffffff"/>
                </a:solidFill>
              </a:uFill>
              <a:latin typeface="Arial"/>
            </a:endParaRPr>
          </a:p>
          <a:p>
            <a:pPr marL="457200" indent="-310680">
              <a:lnSpc>
                <a:spcPct val="100000"/>
              </a:lnSpc>
              <a:buClr>
                <a:srgbClr val="595959"/>
              </a:buClr>
              <a:buFont typeface="Lato"/>
              <a:buAutoNum type="arabicPeriod"/>
            </a:pPr>
            <a:r>
              <a:rPr b="0" lang="en-US" sz="1300" spc="-1" strike="noStrike">
                <a:solidFill>
                  <a:srgbClr val="595959"/>
                </a:solidFill>
                <a:uFill>
                  <a:solidFill>
                    <a:srgbClr val="ffffff"/>
                  </a:solidFill>
                </a:uFill>
                <a:latin typeface="Lato"/>
                <a:ea typeface="Lato"/>
              </a:rPr>
              <a:t>Global Matching</a:t>
            </a:r>
            <a:endParaRPr b="0" lang="en-US" sz="1400" spc="-1" strike="noStrike">
              <a:solidFill>
                <a:srgbClr val="000000"/>
              </a:solidFill>
              <a:uFill>
                <a:solidFill>
                  <a:srgbClr val="ffffff"/>
                </a:solidFill>
              </a:uFill>
              <a:latin typeface="Arial"/>
            </a:endParaRPr>
          </a:p>
          <a:p>
            <a:pPr marL="457200" indent="-310680">
              <a:lnSpc>
                <a:spcPct val="100000"/>
              </a:lnSpc>
              <a:buClr>
                <a:srgbClr val="595959"/>
              </a:buClr>
              <a:buFont typeface="Lato"/>
              <a:buAutoNum type="arabicPeriod"/>
            </a:pPr>
            <a:r>
              <a:rPr b="0" lang="en-US" sz="1300" spc="-1" strike="noStrike">
                <a:solidFill>
                  <a:srgbClr val="595959"/>
                </a:solidFill>
                <a:uFill>
                  <a:solidFill>
                    <a:srgbClr val="ffffff"/>
                  </a:solidFill>
                </a:uFill>
                <a:latin typeface="Lato"/>
                <a:ea typeface="Lato"/>
              </a:rPr>
              <a:t>Frame Selection</a:t>
            </a:r>
            <a:endParaRPr b="0" lang="en-US" sz="1400" spc="-1" strike="noStrike">
              <a:solidFill>
                <a:srgbClr val="000000"/>
              </a:solidFill>
              <a:uFill>
                <a:solidFill>
                  <a:srgbClr val="ffffff"/>
                </a:solidFill>
              </a:uFill>
              <a:latin typeface="Arial"/>
            </a:endParaRPr>
          </a:p>
          <a:p>
            <a:pPr marL="457200" indent="-310680">
              <a:lnSpc>
                <a:spcPct val="100000"/>
              </a:lnSpc>
              <a:buClr>
                <a:srgbClr val="595959"/>
              </a:buClr>
              <a:buFont typeface="Lato"/>
              <a:buAutoNum type="arabicPeriod"/>
            </a:pPr>
            <a:r>
              <a:rPr b="0" lang="en-US" sz="1300" spc="-1" strike="noStrike">
                <a:solidFill>
                  <a:srgbClr val="595959"/>
                </a:solidFill>
                <a:uFill>
                  <a:solidFill>
                    <a:srgbClr val="ffffff"/>
                  </a:solidFill>
                </a:uFill>
                <a:latin typeface="Lato"/>
                <a:ea typeface="Lato"/>
              </a:rPr>
              <a:t>Local Matching</a:t>
            </a:r>
            <a:endParaRPr b="0" lang="en-US" sz="1400" spc="-1" strike="noStrike">
              <a:solidFill>
                <a:srgbClr val="000000"/>
              </a:solidFill>
              <a:uFill>
                <a:solidFill>
                  <a:srgbClr val="ffffff"/>
                </a:solidFill>
              </a:uFill>
              <a:latin typeface="Arial"/>
            </a:endParaRPr>
          </a:p>
          <a:p>
            <a:pPr marL="457200" indent="-310680">
              <a:lnSpc>
                <a:spcPct val="100000"/>
              </a:lnSpc>
              <a:buClr>
                <a:srgbClr val="595959"/>
              </a:buClr>
              <a:buFont typeface="Lato"/>
              <a:buAutoNum type="arabicPeriod"/>
            </a:pPr>
            <a:r>
              <a:rPr b="0" lang="en-US" sz="1300" spc="-1" strike="noStrike">
                <a:solidFill>
                  <a:srgbClr val="595959"/>
                </a:solidFill>
                <a:uFill>
                  <a:solidFill>
                    <a:srgbClr val="ffffff"/>
                  </a:solidFill>
                </a:uFill>
                <a:latin typeface="Lato"/>
                <a:ea typeface="Lato"/>
              </a:rPr>
              <a:t>Locally Affine color transfer</a:t>
            </a:r>
            <a:endParaRPr b="0" lang="en-US" sz="1400" spc="-1" strike="noStrike">
              <a:solidFill>
                <a:srgbClr val="000000"/>
              </a:solidFill>
              <a:uFill>
                <a:solidFill>
                  <a:srgbClr val="ffffff"/>
                </a:solidFill>
              </a:uFill>
              <a:latin typeface="Arial"/>
            </a:endParaRPr>
          </a:p>
          <a:p>
            <a:pPr marL="457200" indent="-310680">
              <a:lnSpc>
                <a:spcPct val="100000"/>
              </a:lnSpc>
              <a:buClr>
                <a:srgbClr val="595959"/>
              </a:buClr>
              <a:buFont typeface="Lato"/>
              <a:buAutoNum type="arabicPeriod"/>
            </a:pPr>
            <a:r>
              <a:rPr b="0" lang="en-US" sz="1300" spc="-1" strike="noStrike">
                <a:solidFill>
                  <a:srgbClr val="595959"/>
                </a:solidFill>
                <a:uFill>
                  <a:solidFill>
                    <a:srgbClr val="ffffff"/>
                  </a:solidFill>
                </a:uFill>
                <a:latin typeface="Lato"/>
                <a:ea typeface="Lato"/>
              </a:rPr>
              <a:t>Denoising image</a:t>
            </a:r>
            <a:endParaRPr b="0" lang="en-US" sz="14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727560" y="597600"/>
            <a:ext cx="8050680" cy="534960"/>
          </a:xfrm>
          <a:prstGeom prst="rect">
            <a:avLst/>
          </a:prstGeom>
          <a:noFill/>
          <a:ln>
            <a:noFill/>
          </a:ln>
        </p:spPr>
        <p:txBody>
          <a:bodyPr tIns="91440" bIns="91440"/>
          <a:p>
            <a:pPr marL="457200" indent="-393480">
              <a:lnSpc>
                <a:spcPct val="100000"/>
              </a:lnSpc>
              <a:buClr>
                <a:srgbClr val="1a1a1a"/>
              </a:buClr>
              <a:buFont typeface="Raleway"/>
              <a:buAutoNum type="arabicPeriod"/>
            </a:pPr>
            <a:r>
              <a:rPr b="1" lang="en-US" sz="2600" spc="-1" strike="noStrike">
                <a:solidFill>
                  <a:srgbClr val="1a1a1a"/>
                </a:solidFill>
                <a:uFill>
                  <a:solidFill>
                    <a:srgbClr val="ffffff"/>
                  </a:solidFill>
                </a:uFill>
                <a:latin typeface="Raleway"/>
                <a:ea typeface="Raleway"/>
              </a:rPr>
              <a:t>Reading and understanding the paper</a:t>
            </a:r>
            <a:endParaRPr b="0" lang="en-US" sz="1400" spc="-1" strike="noStrike">
              <a:solidFill>
                <a:srgbClr val="000000"/>
              </a:solidFill>
              <a:uFill>
                <a:solidFill>
                  <a:srgbClr val="ffffff"/>
                </a:solidFill>
              </a:uFill>
              <a:latin typeface="Arial"/>
            </a:endParaRPr>
          </a:p>
        </p:txBody>
      </p:sp>
      <p:pic>
        <p:nvPicPr>
          <p:cNvPr id="95" name="Google Shape;117;p17" descr=""/>
          <p:cNvPicPr/>
          <p:nvPr/>
        </p:nvPicPr>
        <p:blipFill>
          <a:blip r:embed="rId1"/>
          <a:stretch/>
        </p:blipFill>
        <p:spPr>
          <a:xfrm>
            <a:off x="1344600" y="1326960"/>
            <a:ext cx="6349320" cy="37054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727560" y="133956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2.</a:t>
            </a:r>
            <a:r>
              <a:rPr b="1" lang="en-US" sz="2600" spc="-1" strike="noStrike">
                <a:solidFill>
                  <a:srgbClr val="1a1a1a"/>
                </a:solidFill>
                <a:uFill>
                  <a:solidFill>
                    <a:srgbClr val="ffffff"/>
                  </a:solidFill>
                </a:uFill>
                <a:latin typeface="Raleway"/>
                <a:ea typeface="Raleway"/>
              </a:rPr>
              <a:t>	</a:t>
            </a:r>
            <a:r>
              <a:rPr b="1" lang="en-US" sz="2600" spc="-1" strike="noStrike">
                <a:solidFill>
                  <a:srgbClr val="1a1a1a"/>
                </a:solidFill>
                <a:uFill>
                  <a:solidFill>
                    <a:srgbClr val="ffffff"/>
                  </a:solidFill>
                </a:uFill>
                <a:latin typeface="Raleway"/>
                <a:ea typeface="Raleway"/>
              </a:rPr>
              <a:t>Global Matching</a:t>
            </a:r>
            <a:r>
              <a:rPr b="1" lang="en-US" sz="2600" spc="-1" strike="noStrike">
                <a:solidFill>
                  <a:srgbClr val="1a1a1a"/>
                </a:solidFill>
                <a:uFill>
                  <a:solidFill>
                    <a:srgbClr val="ffffff"/>
                  </a:solidFill>
                </a:uFill>
                <a:latin typeface="Raleway"/>
                <a:ea typeface="Raleway"/>
              </a:rPr>
              <a:t>
</a:t>
            </a:r>
            <a:r>
              <a:rPr b="1" lang="en-US" sz="2600" spc="-1" strike="noStrike">
                <a:solidFill>
                  <a:srgbClr val="1a1a1a"/>
                </a:solidFill>
                <a:uFill>
                  <a:solidFill>
                    <a:srgbClr val="ffffff"/>
                  </a:solidFill>
                </a:uFill>
                <a:latin typeface="Raleway"/>
                <a:ea typeface="Raleway"/>
              </a:rPr>
              <a:t>
</a:t>
            </a:r>
            <a:endParaRPr b="0" lang="en-US" sz="1400" spc="-1" strike="noStrike">
              <a:solidFill>
                <a:srgbClr val="000000"/>
              </a:solidFill>
              <a:uFill>
                <a:solidFill>
                  <a:srgbClr val="ffffff"/>
                </a:solidFill>
              </a:uFill>
              <a:latin typeface="Arial"/>
            </a:endParaRPr>
          </a:p>
        </p:txBody>
      </p:sp>
      <p:sp>
        <p:nvSpPr>
          <p:cNvPr id="97" name="TextShape 2"/>
          <p:cNvSpPr txBox="1"/>
          <p:nvPr/>
        </p:nvSpPr>
        <p:spPr>
          <a:xfrm>
            <a:off x="729360" y="2079000"/>
            <a:ext cx="4111920" cy="269712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The first step of our algorithm is to identify the videos showing a scene similar to the given input image. We employ a standard scene matching technique in computer vision. We sample 5 regularly spaced frames from each video, and then compare the input to all these sampled frames.To assign a score to each time-lapse video, we use the highest similarity score in feature space of its sampled frames. We used Histograms of Oriented Gradients (HOG) [Dalal and Triggs 2005]  for getting features.</a:t>
            </a:r>
            <a:endParaRPr b="0" lang="en-US" sz="1400" spc="-1" strike="noStrike">
              <a:solidFill>
                <a:srgbClr val="000000"/>
              </a:solidFill>
              <a:uFill>
                <a:solidFill>
                  <a:srgbClr val="ffffff"/>
                </a:solidFill>
              </a:uFill>
              <a:latin typeface="Arial"/>
            </a:endParaRPr>
          </a:p>
        </p:txBody>
      </p:sp>
      <p:pic>
        <p:nvPicPr>
          <p:cNvPr id="98" name="Google Shape;124;p18" descr=""/>
          <p:cNvPicPr/>
          <p:nvPr/>
        </p:nvPicPr>
        <p:blipFill>
          <a:blip r:embed="rId1"/>
          <a:stretch/>
        </p:blipFill>
        <p:spPr>
          <a:xfrm>
            <a:off x="5552640" y="2196720"/>
            <a:ext cx="3002040" cy="20152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Pyramid-HOG Algorithm </a:t>
            </a:r>
            <a:endParaRPr b="0" lang="en-US" sz="1400" spc="-1" strike="noStrike">
              <a:solidFill>
                <a:srgbClr val="000000"/>
              </a:solidFill>
              <a:uFill>
                <a:solidFill>
                  <a:srgbClr val="ffffff"/>
                </a:solidFill>
              </a:uFill>
              <a:latin typeface="Arial"/>
            </a:endParaRPr>
          </a:p>
        </p:txBody>
      </p:sp>
      <p:sp>
        <p:nvSpPr>
          <p:cNvPr id="100" name="TextShape 2"/>
          <p:cNvSpPr txBox="1"/>
          <p:nvPr/>
        </p:nvSpPr>
        <p:spPr>
          <a:xfrm>
            <a:off x="790200" y="2099160"/>
            <a:ext cx="3837960" cy="2896920"/>
          </a:xfrm>
          <a:prstGeom prst="rect">
            <a:avLst/>
          </a:prstGeom>
          <a:noFill/>
          <a:ln>
            <a:noFill/>
          </a:ln>
        </p:spPr>
        <p:txBody>
          <a:bodyPr tIns="91440" bIns="91440"/>
          <a:p>
            <a:pPr>
              <a:lnSpc>
                <a:spcPct val="100000"/>
              </a:lnSpc>
            </a:pPr>
            <a:r>
              <a:rPr b="0" lang="en-US" sz="1300" spc="-1" strike="noStrike">
                <a:solidFill>
                  <a:srgbClr val="666666"/>
                </a:solidFill>
                <a:uFill>
                  <a:solidFill>
                    <a:srgbClr val="ffffff"/>
                  </a:solidFill>
                </a:uFill>
                <a:latin typeface="Lato"/>
                <a:ea typeface="Lato"/>
              </a:rPr>
              <a:t>For selecting best videos(global matching) and selecting the best frame , we need to compare images. To reduce computational cost we need a compact representation which is provided  by Pyramid Histogram of Oriented Gradient (PHOG).</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666666"/>
                </a:solidFill>
                <a:uFill>
                  <a:solidFill>
                    <a:srgbClr val="ffffff"/>
                  </a:solidFill>
                </a:uFill>
                <a:latin typeface="Lato"/>
                <a:ea typeface="Lato"/>
              </a:rPr>
              <a:t>The objective of the PHOG  is to take the spatial property of the local shape into account while representing an image by HOG. The spatial information is represented by tiling the image into regions at multiple resolutions based on spatial pyramid matching .</a:t>
            </a:r>
            <a:endParaRPr b="0" lang="en-US" sz="1400" spc="-1" strike="noStrike">
              <a:solidFill>
                <a:srgbClr val="000000"/>
              </a:solidFill>
              <a:uFill>
                <a:solidFill>
                  <a:srgbClr val="ffffff"/>
                </a:solidFill>
              </a:uFill>
              <a:latin typeface="Arial"/>
            </a:endParaRPr>
          </a:p>
        </p:txBody>
      </p:sp>
      <p:pic>
        <p:nvPicPr>
          <p:cNvPr id="101" name="Google Shape;131;p19" descr=""/>
          <p:cNvPicPr/>
          <p:nvPr/>
        </p:nvPicPr>
        <p:blipFill>
          <a:blip r:embed="rId1"/>
          <a:stretch/>
        </p:blipFill>
        <p:spPr>
          <a:xfrm>
            <a:off x="5298120" y="2013480"/>
            <a:ext cx="3611520" cy="26978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729360" y="2079000"/>
            <a:ext cx="7688520" cy="248184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Now that we have a set of matching videos, for each of them, we seek to retrieve a frame that matches the time of day of the input image. We use the color histogram and L2 norm to pick the matched frame. </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Let H() be the histogram function. I be the image and M be the matched frame and X be the set of frames taken from the matched video at equal intervals then,</a:t>
            </a:r>
            <a:endParaRPr b="0" lang="en-US" sz="1400" spc="-1" strike="noStrike">
              <a:solidFill>
                <a:srgbClr val="000000"/>
              </a:solidFill>
              <a:uFill>
                <a:solidFill>
                  <a:srgbClr val="ffffff"/>
                </a:solidFill>
              </a:uFill>
              <a:latin typeface="Arial"/>
            </a:endParaRPr>
          </a:p>
          <a:p>
            <a:pPr algn="just">
              <a:lnSpc>
                <a:spcPct val="100000"/>
              </a:lnSpc>
            </a:pPr>
            <a:r>
              <a:rPr b="0" lang="en-US" sz="1300" spc="-1" strike="noStrike">
                <a:solidFill>
                  <a:srgbClr val="595959"/>
                </a:solidFill>
                <a:uFill>
                  <a:solidFill>
                    <a:srgbClr val="ffffff"/>
                  </a:solidFill>
                </a:uFill>
                <a:latin typeface="Lato"/>
                <a:ea typeface="Lato"/>
              </a:rPr>
              <a:t>	</a:t>
            </a:r>
            <a:r>
              <a:rPr b="0" lang="en-US" sz="1300" spc="-1" strike="noStrike">
                <a:solidFill>
                  <a:srgbClr val="595959"/>
                </a:solidFill>
                <a:uFill>
                  <a:solidFill>
                    <a:srgbClr val="ffffff"/>
                  </a:solidFill>
                </a:uFill>
                <a:latin typeface="Lato"/>
                <a:ea typeface="Lato"/>
              </a:rPr>
              <a:t>	</a:t>
            </a:r>
            <a:r>
              <a:rPr b="0" lang="en-US" sz="1300" spc="-1" strike="noStrike">
                <a:solidFill>
                  <a:srgbClr val="595959"/>
                </a:solidFill>
                <a:uFill>
                  <a:solidFill>
                    <a:srgbClr val="ffffff"/>
                  </a:solidFill>
                </a:uFill>
                <a:latin typeface="Lato"/>
                <a:ea typeface="Lato"/>
              </a:rPr>
              <a:t>	</a:t>
            </a:r>
            <a:r>
              <a:rPr b="0" lang="en-US" sz="1300" spc="-1" strike="noStrike">
                <a:solidFill>
                  <a:srgbClr val="595959"/>
                </a:solidFill>
                <a:uFill>
                  <a:solidFill>
                    <a:srgbClr val="ffffff"/>
                  </a:solidFill>
                </a:uFill>
                <a:latin typeface="Lato"/>
                <a:ea typeface="Lato"/>
              </a:rPr>
              <a:t>	</a:t>
            </a:r>
            <a:endParaRPr b="0" lang="en-US" sz="1400" spc="-1" strike="noStrike">
              <a:solidFill>
                <a:srgbClr val="000000"/>
              </a:solidFill>
              <a:uFill>
                <a:solidFill>
                  <a:srgbClr val="ffffff"/>
                </a:solidFill>
              </a:uFill>
              <a:latin typeface="Arial"/>
            </a:endParaRPr>
          </a:p>
          <a:p>
            <a:pPr algn="just">
              <a:lnSpc>
                <a:spcPct val="100000"/>
              </a:lnSpc>
            </a:pPr>
            <a:endParaRPr b="0" lang="en-US" sz="1400" spc="-1" strike="noStrike">
              <a:solidFill>
                <a:srgbClr val="000000"/>
              </a:solidFill>
              <a:uFill>
                <a:solidFill>
                  <a:srgbClr val="ffffff"/>
                </a:solidFill>
              </a:uFill>
              <a:latin typeface="Arial"/>
            </a:endParaRPr>
          </a:p>
        </p:txBody>
      </p:sp>
      <p:sp>
        <p:nvSpPr>
          <p:cNvPr id="103" name="TextShape 2"/>
          <p:cNvSpPr txBox="1"/>
          <p:nvPr/>
        </p:nvSpPr>
        <p:spPr>
          <a:xfrm>
            <a:off x="727560" y="133956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3.</a:t>
            </a:r>
            <a:r>
              <a:rPr b="1" lang="en-US" sz="2600" spc="-1" strike="noStrike">
                <a:solidFill>
                  <a:srgbClr val="1a1a1a"/>
                </a:solidFill>
                <a:uFill>
                  <a:solidFill>
                    <a:srgbClr val="ffffff"/>
                  </a:solidFill>
                </a:uFill>
                <a:latin typeface="Raleway"/>
                <a:ea typeface="Raleway"/>
              </a:rPr>
              <a:t>	</a:t>
            </a:r>
            <a:r>
              <a:rPr b="1" lang="en-US" sz="2600" spc="-1" strike="noStrike">
                <a:solidFill>
                  <a:srgbClr val="1a1a1a"/>
                </a:solidFill>
                <a:uFill>
                  <a:solidFill>
                    <a:srgbClr val="ffffff"/>
                  </a:solidFill>
                </a:uFill>
                <a:latin typeface="Raleway"/>
                <a:ea typeface="Raleway"/>
              </a:rPr>
              <a:t>Frame-Selection</a:t>
            </a:r>
            <a:r>
              <a:rPr b="1" lang="en-US" sz="2600" spc="-1" strike="noStrike">
                <a:solidFill>
                  <a:srgbClr val="1a1a1a"/>
                </a:solidFill>
                <a:uFill>
                  <a:solidFill>
                    <a:srgbClr val="ffffff"/>
                  </a:solidFill>
                </a:uFill>
                <a:latin typeface="Raleway"/>
                <a:ea typeface="Raleway"/>
              </a:rPr>
              <a:t>
</a:t>
            </a:r>
            <a:r>
              <a:rPr b="1" lang="en-US" sz="2600" spc="-1" strike="noStrike">
                <a:solidFill>
                  <a:srgbClr val="1a1a1a"/>
                </a:solidFill>
                <a:uFill>
                  <a:solidFill>
                    <a:srgbClr val="ffffff"/>
                  </a:solidFill>
                </a:uFill>
                <a:latin typeface="Raleway"/>
                <a:ea typeface="Raleway"/>
              </a:rPr>
              <a:t>
</a:t>
            </a:r>
            <a:endParaRPr b="0" lang="en-US" sz="1400" spc="-1" strike="noStrike">
              <a:solidFill>
                <a:srgbClr val="000000"/>
              </a:solidFill>
              <a:uFill>
                <a:solidFill>
                  <a:srgbClr val="ffffff"/>
                </a:solidFill>
              </a:uFill>
              <a:latin typeface="Arial"/>
            </a:endParaRPr>
          </a:p>
        </p:txBody>
      </p:sp>
      <p:pic>
        <p:nvPicPr>
          <p:cNvPr id="104" name="Google Shape;138;p20" descr=""/>
          <p:cNvPicPr/>
          <p:nvPr/>
        </p:nvPicPr>
        <p:blipFill>
          <a:blip r:embed="rId1"/>
          <a:stretch/>
        </p:blipFill>
        <p:spPr>
          <a:xfrm>
            <a:off x="3130560" y="3799800"/>
            <a:ext cx="3028680" cy="561600"/>
          </a:xfrm>
          <a:prstGeom prst="rect">
            <a:avLst/>
          </a:prstGeom>
          <a:ln>
            <a:noFill/>
          </a:ln>
        </p:spPr>
      </p:pic>
      <p:pic>
        <p:nvPicPr>
          <p:cNvPr id="105" name="Google Shape;139;p20" descr=""/>
          <p:cNvPicPr/>
          <p:nvPr/>
        </p:nvPicPr>
        <p:blipFill>
          <a:blip r:embed="rId2"/>
          <a:stretch/>
        </p:blipFill>
        <p:spPr>
          <a:xfrm>
            <a:off x="3059280" y="4361760"/>
            <a:ext cx="4600080" cy="399600"/>
          </a:xfrm>
          <a:prstGeom prst="rect">
            <a:avLst/>
          </a:prstGeom>
          <a:ln>
            <a:noFill/>
          </a:ln>
        </p:spPr>
      </p:pic>
      <p:pic>
        <p:nvPicPr>
          <p:cNvPr id="106" name="Google Shape;140;p20" descr=""/>
          <p:cNvPicPr/>
          <p:nvPr/>
        </p:nvPicPr>
        <p:blipFill>
          <a:blip r:embed="rId3"/>
          <a:stretch/>
        </p:blipFill>
        <p:spPr>
          <a:xfrm>
            <a:off x="3130560" y="3486960"/>
            <a:ext cx="3342960" cy="2473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371520" y="58392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Our Results</a:t>
            </a:r>
            <a:endParaRPr b="0" lang="en-US" sz="1400" spc="-1" strike="noStrike">
              <a:solidFill>
                <a:srgbClr val="000000"/>
              </a:solidFill>
              <a:uFill>
                <a:solidFill>
                  <a:srgbClr val="ffffff"/>
                </a:solidFill>
              </a:uFill>
              <a:latin typeface="Arial"/>
            </a:endParaRPr>
          </a:p>
        </p:txBody>
      </p:sp>
      <p:pic>
        <p:nvPicPr>
          <p:cNvPr id="108" name="Google Shape;146;p21" descr=""/>
          <p:cNvPicPr/>
          <p:nvPr/>
        </p:nvPicPr>
        <p:blipFill>
          <a:blip r:embed="rId1"/>
          <a:stretch/>
        </p:blipFill>
        <p:spPr>
          <a:xfrm>
            <a:off x="371520" y="1510200"/>
            <a:ext cx="1919880" cy="1231920"/>
          </a:xfrm>
          <a:prstGeom prst="rect">
            <a:avLst/>
          </a:prstGeom>
          <a:ln>
            <a:noFill/>
          </a:ln>
        </p:spPr>
      </p:pic>
      <p:pic>
        <p:nvPicPr>
          <p:cNvPr id="109" name="Google Shape;147;p21" descr=""/>
          <p:cNvPicPr/>
          <p:nvPr/>
        </p:nvPicPr>
        <p:blipFill>
          <a:blip r:embed="rId2"/>
          <a:stretch/>
        </p:blipFill>
        <p:spPr>
          <a:xfrm>
            <a:off x="2409480" y="1512000"/>
            <a:ext cx="1919880" cy="1227960"/>
          </a:xfrm>
          <a:prstGeom prst="rect">
            <a:avLst/>
          </a:prstGeom>
          <a:ln>
            <a:noFill/>
          </a:ln>
        </p:spPr>
      </p:pic>
      <p:pic>
        <p:nvPicPr>
          <p:cNvPr id="110" name="Google Shape;148;p21" descr=""/>
          <p:cNvPicPr/>
          <p:nvPr/>
        </p:nvPicPr>
        <p:blipFill>
          <a:blip r:embed="rId3"/>
          <a:stretch/>
        </p:blipFill>
        <p:spPr>
          <a:xfrm>
            <a:off x="6799680" y="1521000"/>
            <a:ext cx="1919880" cy="1210320"/>
          </a:xfrm>
          <a:prstGeom prst="rect">
            <a:avLst/>
          </a:prstGeom>
          <a:ln>
            <a:noFill/>
          </a:ln>
        </p:spPr>
      </p:pic>
      <p:pic>
        <p:nvPicPr>
          <p:cNvPr id="111" name="Google Shape;149;p21" descr=""/>
          <p:cNvPicPr/>
          <p:nvPr/>
        </p:nvPicPr>
        <p:blipFill>
          <a:blip r:embed="rId4"/>
          <a:stretch/>
        </p:blipFill>
        <p:spPr>
          <a:xfrm>
            <a:off x="4695840" y="1510200"/>
            <a:ext cx="1919880" cy="1199160"/>
          </a:xfrm>
          <a:prstGeom prst="rect">
            <a:avLst/>
          </a:prstGeom>
          <a:ln>
            <a:noFill/>
          </a:ln>
        </p:spPr>
      </p:pic>
      <p:sp>
        <p:nvSpPr>
          <p:cNvPr id="112" name="CustomShape 2"/>
          <p:cNvSpPr/>
          <p:nvPr/>
        </p:nvSpPr>
        <p:spPr>
          <a:xfrm>
            <a:off x="727560" y="2835000"/>
            <a:ext cx="1656360" cy="32544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uFill>
                  <a:solidFill>
                    <a:srgbClr val="ffffff"/>
                  </a:solidFill>
                </a:uFill>
                <a:latin typeface="Lato"/>
                <a:ea typeface="Lato"/>
              </a:rPr>
              <a:t>Input Image</a:t>
            </a:r>
            <a:endParaRPr b="0" lang="en-US" sz="1800" spc="-1" strike="noStrike">
              <a:solidFill>
                <a:srgbClr val="000000"/>
              </a:solidFill>
              <a:uFill>
                <a:solidFill>
                  <a:srgbClr val="ffffff"/>
                </a:solidFill>
              </a:uFill>
              <a:latin typeface="Arial"/>
            </a:endParaRPr>
          </a:p>
        </p:txBody>
      </p:sp>
      <p:sp>
        <p:nvSpPr>
          <p:cNvPr id="113" name="CustomShape 3"/>
          <p:cNvSpPr/>
          <p:nvPr/>
        </p:nvSpPr>
        <p:spPr>
          <a:xfrm>
            <a:off x="2673360" y="2835000"/>
            <a:ext cx="1656360" cy="32544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uFill>
                  <a:solidFill>
                    <a:srgbClr val="ffffff"/>
                  </a:solidFill>
                </a:uFill>
                <a:latin typeface="Lato"/>
                <a:ea typeface="Lato"/>
              </a:rPr>
              <a:t>Matched Frame</a:t>
            </a:r>
            <a:endParaRPr b="0" lang="en-US" sz="1800" spc="-1" strike="noStrike">
              <a:solidFill>
                <a:srgbClr val="000000"/>
              </a:solidFill>
              <a:uFill>
                <a:solidFill>
                  <a:srgbClr val="ffffff"/>
                </a:solidFill>
              </a:uFill>
              <a:latin typeface="Arial"/>
            </a:endParaRPr>
          </a:p>
        </p:txBody>
      </p:sp>
      <p:sp>
        <p:nvSpPr>
          <p:cNvPr id="114" name="CustomShape 4"/>
          <p:cNvSpPr/>
          <p:nvPr/>
        </p:nvSpPr>
        <p:spPr>
          <a:xfrm>
            <a:off x="5143320" y="2835000"/>
            <a:ext cx="1656360" cy="32544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uFill>
                  <a:solidFill>
                    <a:srgbClr val="ffffff"/>
                  </a:solidFill>
                </a:uFill>
                <a:latin typeface="Lato"/>
                <a:ea typeface="Lato"/>
              </a:rPr>
              <a:t>Input Image</a:t>
            </a:r>
            <a:endParaRPr b="0" lang="en-US" sz="1800" spc="-1" strike="noStrike">
              <a:solidFill>
                <a:srgbClr val="000000"/>
              </a:solidFill>
              <a:uFill>
                <a:solidFill>
                  <a:srgbClr val="ffffff"/>
                </a:solidFill>
              </a:uFill>
              <a:latin typeface="Arial"/>
            </a:endParaRPr>
          </a:p>
        </p:txBody>
      </p:sp>
      <p:sp>
        <p:nvSpPr>
          <p:cNvPr id="115" name="CustomShape 5"/>
          <p:cNvSpPr/>
          <p:nvPr/>
        </p:nvSpPr>
        <p:spPr>
          <a:xfrm>
            <a:off x="7008480" y="2835000"/>
            <a:ext cx="1656360" cy="32544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uFill>
                  <a:solidFill>
                    <a:srgbClr val="ffffff"/>
                  </a:solidFill>
                </a:uFill>
                <a:latin typeface="Lato"/>
                <a:ea typeface="Lato"/>
              </a:rPr>
              <a:t>Matched Frame</a:t>
            </a:r>
            <a:endParaRPr b="0" lang="en-US" sz="1800" spc="-1" strike="noStrike">
              <a:solidFill>
                <a:srgbClr val="000000"/>
              </a:solidFill>
              <a:uFill>
                <a:solidFill>
                  <a:srgbClr val="ffffff"/>
                </a:solidFill>
              </a:uFill>
              <a:latin typeface="Arial"/>
            </a:endParaRPr>
          </a:p>
        </p:txBody>
      </p:sp>
      <p:pic>
        <p:nvPicPr>
          <p:cNvPr id="116" name="Google Shape;154;p21" descr=""/>
          <p:cNvPicPr/>
          <p:nvPr/>
        </p:nvPicPr>
        <p:blipFill>
          <a:blip r:embed="rId5"/>
          <a:stretch/>
        </p:blipFill>
        <p:spPr>
          <a:xfrm>
            <a:off x="2409480" y="3417480"/>
            <a:ext cx="1919880" cy="1365480"/>
          </a:xfrm>
          <a:prstGeom prst="rect">
            <a:avLst/>
          </a:prstGeom>
          <a:ln>
            <a:noFill/>
          </a:ln>
        </p:spPr>
      </p:pic>
      <p:pic>
        <p:nvPicPr>
          <p:cNvPr id="117" name="Google Shape;155;p21" descr=""/>
          <p:cNvPicPr/>
          <p:nvPr/>
        </p:nvPicPr>
        <p:blipFill>
          <a:blip r:embed="rId6"/>
          <a:stretch/>
        </p:blipFill>
        <p:spPr>
          <a:xfrm>
            <a:off x="4695840" y="3417480"/>
            <a:ext cx="1919880" cy="1365480"/>
          </a:xfrm>
          <a:prstGeom prst="rect">
            <a:avLst/>
          </a:prstGeom>
          <a:ln>
            <a:noFill/>
          </a:ln>
        </p:spPr>
      </p:pic>
      <p:sp>
        <p:nvSpPr>
          <p:cNvPr id="118" name="CustomShape 6"/>
          <p:cNvSpPr/>
          <p:nvPr/>
        </p:nvSpPr>
        <p:spPr>
          <a:xfrm>
            <a:off x="2873880" y="4782960"/>
            <a:ext cx="1656360" cy="32544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uFill>
                  <a:solidFill>
                    <a:srgbClr val="ffffff"/>
                  </a:solidFill>
                </a:uFill>
                <a:latin typeface="Lato"/>
                <a:ea typeface="Lato"/>
              </a:rPr>
              <a:t>Input Image</a:t>
            </a:r>
            <a:endParaRPr b="0" lang="en-US" sz="1800" spc="-1" strike="noStrike">
              <a:solidFill>
                <a:srgbClr val="000000"/>
              </a:solidFill>
              <a:uFill>
                <a:solidFill>
                  <a:srgbClr val="ffffff"/>
                </a:solidFill>
              </a:uFill>
              <a:latin typeface="Arial"/>
            </a:endParaRPr>
          </a:p>
        </p:txBody>
      </p:sp>
      <p:sp>
        <p:nvSpPr>
          <p:cNvPr id="119" name="CustomShape 7"/>
          <p:cNvSpPr/>
          <p:nvPr/>
        </p:nvSpPr>
        <p:spPr>
          <a:xfrm>
            <a:off x="4998240" y="4782960"/>
            <a:ext cx="1656360" cy="32544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uFill>
                  <a:solidFill>
                    <a:srgbClr val="ffffff"/>
                  </a:solidFill>
                </a:uFill>
                <a:latin typeface="Lato"/>
                <a:ea typeface="Lato"/>
              </a:rPr>
              <a:t>Matched Frame</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2020-10-31T22:31:36Z</dcterms:modified>
  <cp:revision>1</cp:revision>
  <dc:subject/>
  <dc:title/>
</cp:coreProperties>
</file>