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3" r:id="rId3"/>
    <p:sldId id="258" r:id="rId4"/>
    <p:sldId id="310" r:id="rId5"/>
    <p:sldId id="260" r:id="rId6"/>
    <p:sldId id="314" r:id="rId7"/>
    <p:sldId id="316" r:id="rId8"/>
    <p:sldId id="315" r:id="rId9"/>
    <p:sldId id="262" r:id="rId10"/>
    <p:sldId id="261" r:id="rId11"/>
    <p:sldId id="263" r:id="rId12"/>
    <p:sldId id="264" r:id="rId13"/>
    <p:sldId id="265" r:id="rId14"/>
    <p:sldId id="305" r:id="rId15"/>
    <p:sldId id="266" r:id="rId16"/>
    <p:sldId id="317" r:id="rId17"/>
    <p:sldId id="268" r:id="rId18"/>
    <p:sldId id="269" r:id="rId19"/>
    <p:sldId id="267" r:id="rId20"/>
    <p:sldId id="270" r:id="rId21"/>
    <p:sldId id="306" r:id="rId22"/>
    <p:sldId id="271" r:id="rId23"/>
    <p:sldId id="272" r:id="rId24"/>
    <p:sldId id="273" r:id="rId25"/>
    <p:sldId id="274" r:id="rId26"/>
    <p:sldId id="276" r:id="rId27"/>
    <p:sldId id="308" r:id="rId28"/>
    <p:sldId id="309" r:id="rId29"/>
    <p:sldId id="277" r:id="rId30"/>
    <p:sldId id="278" r:id="rId31"/>
    <p:sldId id="281" r:id="rId32"/>
    <p:sldId id="282" r:id="rId33"/>
    <p:sldId id="283" r:id="rId34"/>
    <p:sldId id="280" r:id="rId35"/>
    <p:sldId id="284" r:id="rId36"/>
    <p:sldId id="304" r:id="rId37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99"/>
    <a:srgbClr val="99FFCC"/>
    <a:srgbClr val="FF3300"/>
    <a:srgbClr val="FFCCFF"/>
    <a:srgbClr val="FFCCCC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0929"/>
  </p:normalViewPr>
  <p:slideViewPr>
    <p:cSldViewPr showGuides="1">
      <p:cViewPr>
        <p:scale>
          <a:sx n="125" d="100"/>
          <a:sy n="125" d="100"/>
        </p:scale>
        <p:origin x="-200" y="-800"/>
      </p:cViewPr>
      <p:guideLst>
        <p:guide orient="horz" pos="336"/>
        <p:guide pos="6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4" Type="http://schemas.openxmlformats.org/officeDocument/2006/relationships/slide" Target="slides/slide29.xml"/><Relationship Id="rId5" Type="http://schemas.openxmlformats.org/officeDocument/2006/relationships/slide" Target="slides/slide30.xml"/><Relationship Id="rId1" Type="http://schemas.openxmlformats.org/officeDocument/2006/relationships/slide" Target="slides/slide26.xml"/><Relationship Id="rId2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32004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 smtClean="0"/>
              <a:t>15-349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6671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7132A007-E58E-401B-9376-F68DD637F903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90193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C0F0C3BE-3CB8-42CE-85AE-26932541959C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914" y="6378368"/>
            <a:ext cx="950418" cy="2896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 smtClean="0">
                <a:solidFill>
                  <a:schemeClr val="hlink"/>
                </a:solidFill>
              </a:rPr>
              <a:t>CS:APP3e</a:t>
            </a:r>
            <a:endParaRPr lang="en-US" sz="1400" b="0" dirty="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667000" y="4216400"/>
            <a:ext cx="3797300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/>
              <a:t>Randal E. Bryant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74800" y="5245100"/>
            <a:ext cx="60071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i="1">
                <a:solidFill>
                  <a:schemeClr val="hlink"/>
                </a:solidFill>
              </a:rPr>
              <a:t>Carnegie Mellon University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705600" y="6515100"/>
            <a:ext cx="987450" cy="24519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accent1"/>
                </a:solidFill>
              </a:rPr>
              <a:t>CS:APP2e</a:t>
            </a:r>
            <a:endParaRPr lang="en-US" sz="1400" b="0" dirty="0">
              <a:solidFill>
                <a:schemeClr val="accent1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52950" y="1022350"/>
            <a:ext cx="25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793875" y="755650"/>
            <a:ext cx="5661025" cy="291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005400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CS:APP Chapter 4</a:t>
            </a:r>
          </a:p>
          <a:p>
            <a:pPr>
              <a:lnSpc>
                <a:spcPct val="94000"/>
              </a:lnSpc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 Architecture</a:t>
            </a:r>
          </a:p>
          <a:p>
            <a:pPr>
              <a:lnSpc>
                <a:spcPct val="94000"/>
              </a:lnSpc>
            </a:pPr>
            <a:r>
              <a:rPr lang="en-US" sz="6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Instruction Set</a:t>
            </a:r>
          </a:p>
          <a:p>
            <a:pPr>
              <a:lnSpc>
                <a:spcPct val="94000"/>
              </a:lnSpc>
            </a:pPr>
            <a:r>
              <a:rPr lang="en-US" sz="6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Architecture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911475" y="5940425"/>
            <a:ext cx="3321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latin typeface="Courier New" pitchFamily="49" charset="0"/>
              </a:rPr>
              <a:t>http://csapp.cs.cmu.edu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08" name="Rectangle 92"/>
          <p:cNvSpPr>
            <a:spLocks noChangeArrowheads="1"/>
          </p:cNvSpPr>
          <p:nvPr/>
        </p:nvSpPr>
        <p:spPr bwMode="auto">
          <a:xfrm>
            <a:off x="609600" y="25146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Example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94688" cy="4419600"/>
          </a:xfrm>
        </p:spPr>
        <p:txBody>
          <a:bodyPr/>
          <a:lstStyle/>
          <a:p>
            <a:r>
              <a:rPr lang="en-US" dirty="0"/>
              <a:t>Addition 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value in register </a:t>
            </a:r>
            <a:r>
              <a:rPr lang="en-US" dirty="0" err="1"/>
              <a:t>rA</a:t>
            </a:r>
            <a:r>
              <a:rPr lang="en-US" dirty="0"/>
              <a:t> to that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Store result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Note that </a:t>
            </a:r>
            <a:r>
              <a:rPr lang="en-US" dirty="0" smtClean="0"/>
              <a:t>Y86-64 </a:t>
            </a:r>
            <a:r>
              <a:rPr lang="en-US" dirty="0"/>
              <a:t>only allows addition to be applied to register data</a:t>
            </a:r>
          </a:p>
          <a:p>
            <a:pPr lvl="1"/>
            <a:r>
              <a:rPr lang="en-US" dirty="0"/>
              <a:t>Set condition codes based on result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</a:rPr>
              <a:t>addq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</a:rPr>
              <a:t> %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</a:rPr>
              <a:t>rax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</a:rPr>
              <a:t>,%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dirty="0"/>
              <a:t>Encoding: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60 06</a:t>
            </a:r>
          </a:p>
          <a:p>
            <a:pPr lvl="1"/>
            <a:r>
              <a:rPr lang="en-US" dirty="0"/>
              <a:t>Two-byte encoding</a:t>
            </a:r>
          </a:p>
          <a:p>
            <a:pPr lvl="2"/>
            <a:r>
              <a:rPr lang="en-US" dirty="0"/>
              <a:t>First indicates instruction type</a:t>
            </a:r>
          </a:p>
          <a:p>
            <a:pPr lvl="2"/>
            <a:r>
              <a:rPr lang="en-US" dirty="0"/>
              <a:t>Second gives source and destination registers</a:t>
            </a:r>
          </a:p>
        </p:txBody>
      </p:sp>
      <p:grpSp>
        <p:nvGrpSpPr>
          <p:cNvPr id="265309" name="Group 93"/>
          <p:cNvGrpSpPr>
            <a:grpSpLocks/>
          </p:cNvGrpSpPr>
          <p:nvPr/>
        </p:nvGrpSpPr>
        <p:grpSpPr bwMode="auto">
          <a:xfrm>
            <a:off x="838200" y="2667000"/>
            <a:ext cx="3124200" cy="304800"/>
            <a:chOff x="528" y="1680"/>
            <a:chExt cx="1968" cy="192"/>
          </a:xfrm>
        </p:grpSpPr>
        <p:sp>
          <p:nvSpPr>
            <p:cNvPr id="265221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folHlink"/>
                  </a:solidFill>
                  <a:latin typeface="Courier New" pitchFamily="49" charset="0"/>
                </a:rPr>
                <a:t>addq</a:t>
              </a: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5222" name="Group 6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5223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5224" name="Rectangle 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5225" name="Rectangle 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5226" name="Group 10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5227" name="Rectangle 11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5228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5229" name="Rectangle 1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65307" name="Group 91"/>
          <p:cNvGrpSpPr>
            <a:grpSpLocks/>
          </p:cNvGrpSpPr>
          <p:nvPr/>
        </p:nvGrpSpPr>
        <p:grpSpPr bwMode="auto">
          <a:xfrm>
            <a:off x="4038600" y="2133600"/>
            <a:ext cx="3698875" cy="533400"/>
            <a:chOff x="2544" y="1104"/>
            <a:chExt cx="2330" cy="336"/>
          </a:xfrm>
        </p:grpSpPr>
        <p:sp>
          <p:nvSpPr>
            <p:cNvPr id="265302" name="Line 86"/>
            <p:cNvSpPr>
              <a:spLocks noChangeShapeType="1"/>
            </p:cNvSpPr>
            <p:nvPr/>
          </p:nvSpPr>
          <p:spPr bwMode="auto">
            <a:xfrm flipH="1">
              <a:off x="2544" y="1200"/>
              <a:ext cx="576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3" name="Text Box 8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Encoded Representation</a:t>
              </a:r>
            </a:p>
          </p:txBody>
        </p:sp>
      </p:grpSp>
      <p:grpSp>
        <p:nvGrpSpPr>
          <p:cNvPr id="265306" name="Group 90"/>
          <p:cNvGrpSpPr>
            <a:grpSpLocks/>
          </p:cNvGrpSpPr>
          <p:nvPr/>
        </p:nvGrpSpPr>
        <p:grpSpPr bwMode="auto">
          <a:xfrm>
            <a:off x="1905000" y="1600200"/>
            <a:ext cx="3622675" cy="1066800"/>
            <a:chOff x="1200" y="768"/>
            <a:chExt cx="2282" cy="672"/>
          </a:xfrm>
        </p:grpSpPr>
        <p:sp>
          <p:nvSpPr>
            <p:cNvPr id="265304" name="Line 88"/>
            <p:cNvSpPr>
              <a:spLocks noChangeShapeType="1"/>
            </p:cNvSpPr>
            <p:nvPr/>
          </p:nvSpPr>
          <p:spPr bwMode="auto">
            <a:xfrm flipH="1">
              <a:off x="1200" y="864"/>
              <a:ext cx="528" cy="576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5" name="Text Box 89"/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Generic Form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Logical Operations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219200"/>
            <a:ext cx="4241800" cy="521335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 smtClean="0">
                <a:latin typeface="Courier New" pitchFamily="49" charset="0"/>
              </a:rPr>
              <a:t>OPq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Encodings differ only by “function code”</a:t>
            </a:r>
          </a:p>
          <a:p>
            <a:pPr lvl="2"/>
            <a:r>
              <a:rPr lang="en-US" dirty="0"/>
              <a:t>Low-order 4 bytes in first instruction word</a:t>
            </a:r>
          </a:p>
          <a:p>
            <a:pPr lvl="1"/>
            <a:r>
              <a:rPr lang="en-US" dirty="0"/>
              <a:t>Set condition codes as side effect</a:t>
            </a:r>
          </a:p>
          <a:p>
            <a:pPr lvl="2"/>
            <a:endParaRPr lang="en-US" dirty="0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63563" y="1676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792163" y="1828800"/>
            <a:ext cx="3124200" cy="304800"/>
            <a:chOff x="528" y="1680"/>
            <a:chExt cx="1968" cy="192"/>
          </a:xfrm>
        </p:grpSpPr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folHlink"/>
                  </a:solidFill>
                  <a:latin typeface="Courier New" pitchFamily="49" charset="0"/>
                </a:rPr>
                <a:t>addq</a:t>
              </a: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71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7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7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727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75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7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7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7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563563" y="2819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792163" y="2971800"/>
            <a:ext cx="3124200" cy="304800"/>
            <a:chOff x="528" y="1680"/>
            <a:chExt cx="1968" cy="192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folHlink"/>
                  </a:solidFill>
                  <a:latin typeface="Courier New" pitchFamily="49" charset="0"/>
                </a:rPr>
                <a:t>subq</a:t>
              </a: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82" name="Group 18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83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84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6728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86" name="Group 22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87" name="Rectangle 2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88" name="Rectangle 24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89" name="Rectangle 2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563563" y="3962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91" name="Group 27"/>
          <p:cNvGrpSpPr>
            <a:grpSpLocks/>
          </p:cNvGrpSpPr>
          <p:nvPr/>
        </p:nvGrpSpPr>
        <p:grpSpPr bwMode="auto">
          <a:xfrm>
            <a:off x="792163" y="4114800"/>
            <a:ext cx="3124200" cy="304800"/>
            <a:chOff x="528" y="1680"/>
            <a:chExt cx="1968" cy="192"/>
          </a:xfrm>
        </p:grpSpPr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folHlink"/>
                  </a:solidFill>
                  <a:latin typeface="Courier New" pitchFamily="49" charset="0"/>
                </a:rPr>
                <a:t>andq</a:t>
              </a: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94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95" name="Rectangle 3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67296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97" name="Group 33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98" name="Rectangle 3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99" name="Rectangle 35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00" name="Rectangle 36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563563" y="5105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302" name="Group 38"/>
          <p:cNvGrpSpPr>
            <a:grpSpLocks/>
          </p:cNvGrpSpPr>
          <p:nvPr/>
        </p:nvGrpSpPr>
        <p:grpSpPr bwMode="auto">
          <a:xfrm>
            <a:off x="792163" y="5257800"/>
            <a:ext cx="3124200" cy="304800"/>
            <a:chOff x="528" y="1680"/>
            <a:chExt cx="1968" cy="192"/>
          </a:xfrm>
        </p:grpSpPr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folHlink"/>
                  </a:solidFill>
                  <a:latin typeface="Courier New" pitchFamily="49" charset="0"/>
                </a:rPr>
                <a:t>xorq</a:t>
              </a: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304" name="Group 40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305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306" name="Rectangle 4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67307" name="Rectangle 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308" name="Group 44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309" name="Rectangle 4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310" name="Rectangle 4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11" name="Rectangle 47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12" name="Text Box 48"/>
          <p:cNvSpPr txBox="1">
            <a:spLocks noChangeArrowheads="1"/>
          </p:cNvSpPr>
          <p:nvPr/>
        </p:nvSpPr>
        <p:spPr bwMode="auto">
          <a:xfrm>
            <a:off x="563563" y="1295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Add</a:t>
            </a:r>
          </a:p>
        </p:txBody>
      </p:sp>
      <p:sp>
        <p:nvSpPr>
          <p:cNvPr id="267313" name="Text Box 49"/>
          <p:cNvSpPr txBox="1">
            <a:spLocks noChangeArrowheads="1"/>
          </p:cNvSpPr>
          <p:nvPr/>
        </p:nvSpPr>
        <p:spPr bwMode="auto">
          <a:xfrm>
            <a:off x="563563" y="2438400"/>
            <a:ext cx="237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Subtract (rA from rB)</a:t>
            </a:r>
          </a:p>
        </p:txBody>
      </p:sp>
      <p:sp>
        <p:nvSpPr>
          <p:cNvPr id="267314" name="Text Box 50"/>
          <p:cNvSpPr txBox="1">
            <a:spLocks noChangeArrowheads="1"/>
          </p:cNvSpPr>
          <p:nvPr/>
        </p:nvSpPr>
        <p:spPr bwMode="auto">
          <a:xfrm>
            <a:off x="563563" y="3581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And</a:t>
            </a:r>
          </a:p>
        </p:txBody>
      </p:sp>
      <p:sp>
        <p:nvSpPr>
          <p:cNvPr id="267315" name="Text Box 51"/>
          <p:cNvSpPr txBox="1">
            <a:spLocks noChangeArrowheads="1"/>
          </p:cNvSpPr>
          <p:nvPr/>
        </p:nvSpPr>
        <p:spPr bwMode="auto">
          <a:xfrm>
            <a:off x="563563" y="4724400"/>
            <a:ext cx="14859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Exclusive-Or</a:t>
            </a:r>
          </a:p>
        </p:txBody>
      </p:sp>
      <p:grpSp>
        <p:nvGrpSpPr>
          <p:cNvPr id="267321" name="Group 57"/>
          <p:cNvGrpSpPr>
            <a:grpSpLocks/>
          </p:cNvGrpSpPr>
          <p:nvPr/>
        </p:nvGrpSpPr>
        <p:grpSpPr bwMode="auto">
          <a:xfrm>
            <a:off x="301625" y="1049338"/>
            <a:ext cx="2395538" cy="703262"/>
            <a:chOff x="27" y="565"/>
            <a:chExt cx="1509" cy="443"/>
          </a:xfrm>
        </p:grpSpPr>
        <p:sp>
          <p:nvSpPr>
            <p:cNvPr id="267316" name="Line 52"/>
            <p:cNvSpPr>
              <a:spLocks noChangeShapeType="1"/>
            </p:cNvSpPr>
            <p:nvPr/>
          </p:nvSpPr>
          <p:spPr bwMode="auto">
            <a:xfrm>
              <a:off x="1248" y="768"/>
              <a:ext cx="288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7" name="Text Box 53"/>
            <p:cNvSpPr txBox="1">
              <a:spLocks noChangeArrowheads="1"/>
            </p:cNvSpPr>
            <p:nvPr/>
          </p:nvSpPr>
          <p:spPr bwMode="auto">
            <a:xfrm>
              <a:off x="27" y="565"/>
              <a:ext cx="120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Instruction Code</a:t>
              </a:r>
            </a:p>
          </p:txBody>
        </p:sp>
      </p:grpSp>
      <p:grpSp>
        <p:nvGrpSpPr>
          <p:cNvPr id="267320" name="Group 56"/>
          <p:cNvGrpSpPr>
            <a:grpSpLocks/>
          </p:cNvGrpSpPr>
          <p:nvPr/>
        </p:nvGrpSpPr>
        <p:grpSpPr bwMode="auto">
          <a:xfrm>
            <a:off x="2803525" y="1049338"/>
            <a:ext cx="1692275" cy="703262"/>
            <a:chOff x="1603" y="565"/>
            <a:chExt cx="1066" cy="443"/>
          </a:xfrm>
        </p:grpSpPr>
        <p:sp>
          <p:nvSpPr>
            <p:cNvPr id="267318" name="Line 54"/>
            <p:cNvSpPr>
              <a:spLocks noChangeShapeType="1"/>
            </p:cNvSpPr>
            <p:nvPr/>
          </p:nvSpPr>
          <p:spPr bwMode="auto">
            <a:xfrm flipH="1">
              <a:off x="1824" y="768"/>
              <a:ext cx="144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9" name="Text Box 55"/>
            <p:cNvSpPr txBox="1">
              <a:spLocks noChangeArrowheads="1"/>
            </p:cNvSpPr>
            <p:nvPr/>
          </p:nvSpPr>
          <p:spPr bwMode="auto">
            <a:xfrm>
              <a:off x="1603" y="565"/>
              <a:ext cx="10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Function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Operations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403850"/>
            <a:ext cx="7696200" cy="1257300"/>
          </a:xfrm>
        </p:spPr>
        <p:txBody>
          <a:bodyPr/>
          <a:lstStyle/>
          <a:p>
            <a:pPr lvl="1"/>
            <a:r>
              <a:rPr lang="en-US" dirty="0"/>
              <a:t>Like the </a:t>
            </a:r>
            <a:r>
              <a:rPr lang="en-US" dirty="0" smtClean="0"/>
              <a:t>x86-64 </a:t>
            </a:r>
            <a:r>
              <a:rPr lang="en-US" dirty="0" err="1" smtClean="0">
                <a:latin typeface="Courier New" pitchFamily="49" charset="0"/>
              </a:rPr>
              <a:t>movq</a:t>
            </a:r>
            <a:r>
              <a:rPr lang="en-US" dirty="0" smtClean="0"/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Simpler format for memory addresses</a:t>
            </a:r>
          </a:p>
          <a:p>
            <a:pPr lvl="1"/>
            <a:r>
              <a:rPr lang="en-US" dirty="0"/>
              <a:t>Give different names to keep them distinct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34963" y="1295400"/>
            <a:ext cx="8345487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5635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68295" name="Group 7"/>
          <p:cNvGrpSpPr>
            <a:grpSpLocks/>
          </p:cNvGrpSpPr>
          <p:nvPr/>
        </p:nvGrpSpPr>
        <p:grpSpPr bwMode="auto">
          <a:xfrm>
            <a:off x="2468563" y="1447800"/>
            <a:ext cx="609600" cy="304800"/>
            <a:chOff x="1296" y="2544"/>
            <a:chExt cx="384" cy="192"/>
          </a:xfrm>
        </p:grpSpPr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350838" y="22860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6394450" y="984250"/>
            <a:ext cx="2314320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Register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Register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165850" y="1974850"/>
            <a:ext cx="2532416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Immediate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Register</a:t>
            </a:r>
          </a:p>
        </p:txBody>
      </p:sp>
      <p:sp>
        <p:nvSpPr>
          <p:cNvPr id="268316" name="Rectangle 28"/>
          <p:cNvSpPr>
            <a:spLocks noChangeArrowheads="1"/>
          </p:cNvSpPr>
          <p:nvPr/>
        </p:nvSpPr>
        <p:spPr bwMode="auto">
          <a:xfrm>
            <a:off x="503238" y="24384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irmovq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>
                <a:solidFill>
                  <a:schemeClr val="folHlink"/>
                </a:solidFill>
              </a:rPr>
              <a:t>V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68352" name="Group 64"/>
          <p:cNvGrpSpPr>
            <a:grpSpLocks/>
          </p:cNvGrpSpPr>
          <p:nvPr/>
        </p:nvGrpSpPr>
        <p:grpSpPr bwMode="auto">
          <a:xfrm>
            <a:off x="3017838" y="2438400"/>
            <a:ext cx="609600" cy="304800"/>
            <a:chOff x="2688" y="1632"/>
            <a:chExt cx="384" cy="192"/>
          </a:xfrm>
        </p:grpSpPr>
        <p:sp>
          <p:nvSpPr>
            <p:cNvPr id="268353" name="Rectangle 65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F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68354" name="Rectangle 66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/>
                <a:t>rB</a:t>
              </a:r>
              <a:endParaRPr lang="en-US" dirty="0"/>
            </a:p>
          </p:txBody>
        </p:sp>
        <p:sp>
          <p:nvSpPr>
            <p:cNvPr id="268355" name="Rectangle 67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48" name="Group 60"/>
          <p:cNvGrpSpPr>
            <a:grpSpLocks/>
          </p:cNvGrpSpPr>
          <p:nvPr/>
        </p:nvGrpSpPr>
        <p:grpSpPr bwMode="auto">
          <a:xfrm>
            <a:off x="2408238" y="2438400"/>
            <a:ext cx="609600" cy="304800"/>
            <a:chOff x="1296" y="2544"/>
            <a:chExt cx="384" cy="192"/>
          </a:xfrm>
        </p:grpSpPr>
        <p:sp>
          <p:nvSpPr>
            <p:cNvPr id="268349" name="Rectangle 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3</a:t>
              </a:r>
            </a:p>
          </p:txBody>
        </p:sp>
        <p:sp>
          <p:nvSpPr>
            <p:cNvPr id="268350" name="Rectangle 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51" name="Rectangle 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56" name="Rectangle 68"/>
          <p:cNvSpPr>
            <a:spLocks noChangeArrowheads="1"/>
          </p:cNvSpPr>
          <p:nvPr/>
        </p:nvSpPr>
        <p:spPr bwMode="auto">
          <a:xfrm>
            <a:off x="3627438" y="24384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V</a:t>
            </a:r>
          </a:p>
        </p:txBody>
      </p:sp>
      <p:sp>
        <p:nvSpPr>
          <p:cNvPr id="268360" name="Rectangle 72"/>
          <p:cNvSpPr>
            <a:spLocks noChangeArrowheads="1"/>
          </p:cNvSpPr>
          <p:nvPr/>
        </p:nvSpPr>
        <p:spPr bwMode="auto">
          <a:xfrm>
            <a:off x="350838" y="32766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6394450" y="2965450"/>
            <a:ext cx="2275773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Register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Memory</a:t>
            </a:r>
          </a:p>
        </p:txBody>
      </p:sp>
      <p:sp>
        <p:nvSpPr>
          <p:cNvPr id="268363" name="Rectangle 75"/>
          <p:cNvSpPr>
            <a:spLocks noChangeArrowheads="1"/>
          </p:cNvSpPr>
          <p:nvPr/>
        </p:nvSpPr>
        <p:spPr bwMode="auto">
          <a:xfrm>
            <a:off x="503238" y="34290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rmmovq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</a:t>
            </a:r>
            <a:r>
              <a:rPr lang="en-US" sz="1600" dirty="0">
                <a:solidFill>
                  <a:schemeClr val="folHlink"/>
                </a:solidFill>
              </a:rPr>
              <a:t> D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r>
              <a:rPr lang="en-US" sz="1600" dirty="0">
                <a:solidFill>
                  <a:schemeClr val="folHlink"/>
                </a:solidFill>
              </a:rPr>
              <a:t>)</a:t>
            </a:r>
          </a:p>
        </p:txBody>
      </p:sp>
      <p:grpSp>
        <p:nvGrpSpPr>
          <p:cNvPr id="268365" name="Group 77"/>
          <p:cNvGrpSpPr>
            <a:grpSpLocks/>
          </p:cNvGrpSpPr>
          <p:nvPr/>
        </p:nvGrpSpPr>
        <p:grpSpPr bwMode="auto">
          <a:xfrm>
            <a:off x="2408238" y="3429000"/>
            <a:ext cx="609600" cy="304800"/>
            <a:chOff x="1296" y="2544"/>
            <a:chExt cx="384" cy="192"/>
          </a:xfrm>
        </p:grpSpPr>
        <p:sp>
          <p:nvSpPr>
            <p:cNvPr id="268366" name="Rectangle 7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</a:t>
              </a:r>
            </a:p>
          </p:txBody>
        </p:sp>
        <p:sp>
          <p:nvSpPr>
            <p:cNvPr id="268367" name="Rectangle 7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68" name="Rectangle 8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69" name="Group 81"/>
          <p:cNvGrpSpPr>
            <a:grpSpLocks/>
          </p:cNvGrpSpPr>
          <p:nvPr/>
        </p:nvGrpSpPr>
        <p:grpSpPr bwMode="auto">
          <a:xfrm>
            <a:off x="3017838" y="3429000"/>
            <a:ext cx="609600" cy="304800"/>
            <a:chOff x="2688" y="1632"/>
            <a:chExt cx="384" cy="192"/>
          </a:xfrm>
        </p:grpSpPr>
        <p:sp>
          <p:nvSpPr>
            <p:cNvPr id="268370" name="Rectangle 8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268371" name="Rectangle 83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268372" name="Rectangle 84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73" name="Rectangle 85"/>
          <p:cNvSpPr>
            <a:spLocks noChangeArrowheads="1"/>
          </p:cNvSpPr>
          <p:nvPr/>
        </p:nvSpPr>
        <p:spPr bwMode="auto">
          <a:xfrm>
            <a:off x="3627438" y="34290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D</a:t>
            </a:r>
          </a:p>
        </p:txBody>
      </p:sp>
      <p:sp>
        <p:nvSpPr>
          <p:cNvPr id="268374" name="Rectangle 86"/>
          <p:cNvSpPr>
            <a:spLocks noChangeArrowheads="1"/>
          </p:cNvSpPr>
          <p:nvPr/>
        </p:nvSpPr>
        <p:spPr bwMode="auto">
          <a:xfrm>
            <a:off x="350838" y="43434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6394450" y="4032250"/>
            <a:ext cx="2275773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Memory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Register</a:t>
            </a:r>
          </a:p>
        </p:txBody>
      </p:sp>
      <p:sp>
        <p:nvSpPr>
          <p:cNvPr id="268377" name="Rectangle 89"/>
          <p:cNvSpPr>
            <a:spLocks noChangeArrowheads="1"/>
          </p:cNvSpPr>
          <p:nvPr/>
        </p:nvSpPr>
        <p:spPr bwMode="auto">
          <a:xfrm>
            <a:off x="503238" y="4495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mrmovq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>
                <a:solidFill>
                  <a:schemeClr val="folHlink"/>
                </a:solidFill>
              </a:rPr>
              <a:t>D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r>
              <a:rPr lang="en-US" sz="1600" dirty="0">
                <a:solidFill>
                  <a:schemeClr val="folHlink"/>
                </a:solidFill>
              </a:rPr>
              <a:t>),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endParaRPr lang="en-US" sz="1600" dirty="0">
              <a:solidFill>
                <a:schemeClr val="folHlink"/>
              </a:solidFill>
              <a:latin typeface="Courier New" pitchFamily="49" charset="0"/>
            </a:endParaRPr>
          </a:p>
        </p:txBody>
      </p:sp>
      <p:grpSp>
        <p:nvGrpSpPr>
          <p:cNvPr id="268379" name="Group 91"/>
          <p:cNvGrpSpPr>
            <a:grpSpLocks/>
          </p:cNvGrpSpPr>
          <p:nvPr/>
        </p:nvGrpSpPr>
        <p:grpSpPr bwMode="auto">
          <a:xfrm>
            <a:off x="2408238" y="4495800"/>
            <a:ext cx="609600" cy="304800"/>
            <a:chOff x="1296" y="2544"/>
            <a:chExt cx="384" cy="192"/>
          </a:xfrm>
        </p:grpSpPr>
        <p:sp>
          <p:nvSpPr>
            <p:cNvPr id="268380" name="Rectangle 9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5</a:t>
              </a:r>
            </a:p>
          </p:txBody>
        </p:sp>
        <p:sp>
          <p:nvSpPr>
            <p:cNvPr id="268381" name="Rectangle 9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82" name="Rectangle 9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83" name="Group 95"/>
          <p:cNvGrpSpPr>
            <a:grpSpLocks/>
          </p:cNvGrpSpPr>
          <p:nvPr/>
        </p:nvGrpSpPr>
        <p:grpSpPr bwMode="auto">
          <a:xfrm>
            <a:off x="3017838" y="4495800"/>
            <a:ext cx="609600" cy="304800"/>
            <a:chOff x="2688" y="1632"/>
            <a:chExt cx="384" cy="192"/>
          </a:xfrm>
        </p:grpSpPr>
        <p:sp>
          <p:nvSpPr>
            <p:cNvPr id="268384" name="Rectangle 96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268385" name="Rectangle 97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268386" name="Rectangle 98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87" name="Rectangle 99"/>
          <p:cNvSpPr>
            <a:spLocks noChangeArrowheads="1"/>
          </p:cNvSpPr>
          <p:nvPr/>
        </p:nvSpPr>
        <p:spPr bwMode="auto">
          <a:xfrm>
            <a:off x="3627438" y="44958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98450" y="250190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298450" y="349250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298450" y="448310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298450" y="144145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6" name="Rectangle 54"/>
          <p:cNvSpPr>
            <a:spLocks noChangeArrowheads="1"/>
          </p:cNvSpPr>
          <p:nvPr/>
        </p:nvSpPr>
        <p:spPr bwMode="auto">
          <a:xfrm>
            <a:off x="3651250" y="250825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7" name="Rectangle 55"/>
          <p:cNvSpPr>
            <a:spLocks noChangeArrowheads="1"/>
          </p:cNvSpPr>
          <p:nvPr/>
        </p:nvSpPr>
        <p:spPr bwMode="auto">
          <a:xfrm>
            <a:off x="3651250" y="349885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8" name="Rectangle 56"/>
          <p:cNvSpPr>
            <a:spLocks noChangeArrowheads="1"/>
          </p:cNvSpPr>
          <p:nvPr/>
        </p:nvSpPr>
        <p:spPr bwMode="auto">
          <a:xfrm>
            <a:off x="3651250" y="448945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3651250" y="144780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Instruction Examples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7338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irmovq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$0xabcd, 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rdx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3810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$0xabcd, 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rdx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3575050" y="1898650"/>
            <a:ext cx="3733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30 82 cd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ab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00 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00 00 00 00 00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457200" y="1066800"/>
            <a:ext cx="836677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X86-64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3813175" y="1066800"/>
            <a:ext cx="836677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Y86-64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2355850" y="18986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Encoding: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3733800" y="25082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rbx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381000" y="25082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rbx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3575050" y="29654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20 43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3733800" y="34988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mrmovq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-12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(%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rbp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,%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rcx</a:t>
            </a:r>
            <a:endParaRPr lang="en-US" sz="1600" dirty="0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381000" y="34988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-12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(%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rbp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,%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rcx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3879850" y="39560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50 15 f4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ff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ff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3733800" y="44894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rmmovq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%rsi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,0x41c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(%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381000" y="44894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 %rsi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,0x41c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(%</a:t>
            </a: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3879850" y="50228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40 64 1c 04 00 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00 00 00 00 00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-844550" y="-69215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2355850" y="29654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Encoding: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2355850" y="39560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Encoding: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2355850" y="50228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Encoding: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Move </a:t>
            </a:r>
            <a:r>
              <a:rPr lang="en-US" dirty="0"/>
              <a:t>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219200"/>
            <a:ext cx="4330700" cy="5213350"/>
          </a:xfrm>
        </p:spPr>
        <p:txBody>
          <a:bodyPr/>
          <a:lstStyle/>
          <a:p>
            <a:pPr lvl="1"/>
            <a:r>
              <a:rPr lang="en-US" dirty="0"/>
              <a:t>Refer to generically as </a:t>
            </a:r>
            <a:r>
              <a:rPr lang="en-US" dirty="0" smtClean="0"/>
              <a:t>“</a:t>
            </a:r>
            <a:r>
              <a:rPr lang="en-US" dirty="0" err="1" smtClean="0">
                <a:latin typeface="Courier New" pitchFamily="49" charset="0"/>
              </a:rPr>
              <a:t>cmovXX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</a:t>
            </a:r>
          </a:p>
          <a:p>
            <a:pPr lvl="1"/>
            <a:r>
              <a:rPr lang="en-US" dirty="0"/>
              <a:t>Based on values of condition </a:t>
            </a:r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Variants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rrmovq</a:t>
            </a:r>
            <a:r>
              <a:rPr lang="en-US" dirty="0" smtClean="0"/>
              <a:t> instruction</a:t>
            </a:r>
          </a:p>
          <a:p>
            <a:pPr lvl="2"/>
            <a:r>
              <a:rPr lang="en-US" dirty="0" smtClean="0"/>
              <a:t>(Conditionally) copy value from source to destination register</a:t>
            </a:r>
            <a:endParaRPr 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3" y="121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213106" cy="3139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Unconditionally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7363" y="198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715963" y="205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cmovle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200" y="1676400"/>
            <a:ext cx="263207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Less or Equal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7363" y="2743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715963" y="2819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cmovl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200" y="2438400"/>
            <a:ext cx="176212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Less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7363" y="3505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715963" y="3581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200" y="3200400"/>
            <a:ext cx="18526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Equal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7363" y="4267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715963" y="4343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cmovne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200" y="3962400"/>
            <a:ext cx="22479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Not Equal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7363" y="502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715963" y="510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cmovge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200" y="4724400"/>
            <a:ext cx="28940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Greater or Equal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7363" y="579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15963" y="586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cmovg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200" y="5486400"/>
            <a:ext cx="202406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Greater</a:t>
            </a:r>
          </a:p>
        </p:txBody>
      </p:sp>
      <p:grpSp>
        <p:nvGrpSpPr>
          <p:cNvPr id="67" name="Group 7"/>
          <p:cNvGrpSpPr>
            <a:grpSpLocks/>
          </p:cNvGrpSpPr>
          <p:nvPr/>
        </p:nvGrpSpPr>
        <p:grpSpPr bwMode="auto">
          <a:xfrm>
            <a:off x="3270250" y="1289050"/>
            <a:ext cx="609600" cy="304800"/>
            <a:chOff x="1296" y="2544"/>
            <a:chExt cx="384" cy="192"/>
          </a:xfrm>
        </p:grpSpPr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1" name="Group 11"/>
          <p:cNvGrpSpPr>
            <a:grpSpLocks/>
          </p:cNvGrpSpPr>
          <p:nvPr/>
        </p:nvGrpSpPr>
        <p:grpSpPr bwMode="auto">
          <a:xfrm>
            <a:off x="3879850" y="1289050"/>
            <a:ext cx="609600" cy="304800"/>
            <a:chOff x="1680" y="2544"/>
            <a:chExt cx="384" cy="192"/>
          </a:xfrm>
        </p:grpSpPr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270250" y="2051050"/>
            <a:ext cx="609600" cy="304800"/>
            <a:chOff x="1296" y="2544"/>
            <a:chExt cx="384" cy="192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1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9" name="Group 11"/>
          <p:cNvGrpSpPr>
            <a:grpSpLocks/>
          </p:cNvGrpSpPr>
          <p:nvPr/>
        </p:nvGrpSpPr>
        <p:grpSpPr bwMode="auto">
          <a:xfrm>
            <a:off x="3879850" y="2051050"/>
            <a:ext cx="609600" cy="304800"/>
            <a:chOff x="1680" y="2544"/>
            <a:chExt cx="384" cy="192"/>
          </a:xfrm>
        </p:grpSpPr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3" name="Group 7"/>
          <p:cNvGrpSpPr>
            <a:grpSpLocks/>
          </p:cNvGrpSpPr>
          <p:nvPr/>
        </p:nvGrpSpPr>
        <p:grpSpPr bwMode="auto">
          <a:xfrm>
            <a:off x="3270250" y="2813050"/>
            <a:ext cx="609600" cy="304800"/>
            <a:chOff x="1296" y="2544"/>
            <a:chExt cx="384" cy="192"/>
          </a:xfrm>
        </p:grpSpPr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7" name="Group 11"/>
          <p:cNvGrpSpPr>
            <a:grpSpLocks/>
          </p:cNvGrpSpPr>
          <p:nvPr/>
        </p:nvGrpSpPr>
        <p:grpSpPr bwMode="auto">
          <a:xfrm>
            <a:off x="3879850" y="2813050"/>
            <a:ext cx="609600" cy="304800"/>
            <a:chOff x="1680" y="2544"/>
            <a:chExt cx="384" cy="192"/>
          </a:xfrm>
        </p:grpSpPr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3270250" y="3575050"/>
            <a:ext cx="609600" cy="304800"/>
            <a:chOff x="1296" y="2544"/>
            <a:chExt cx="384" cy="192"/>
          </a:xfrm>
        </p:grpSpPr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3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3879850" y="3575050"/>
            <a:ext cx="609600" cy="304800"/>
            <a:chOff x="1680" y="2544"/>
            <a:chExt cx="384" cy="192"/>
          </a:xfrm>
        </p:grpSpPr>
        <p:sp>
          <p:nvSpPr>
            <p:cNvPr id="96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9" name="Group 7"/>
          <p:cNvGrpSpPr>
            <a:grpSpLocks/>
          </p:cNvGrpSpPr>
          <p:nvPr/>
        </p:nvGrpSpPr>
        <p:grpSpPr bwMode="auto">
          <a:xfrm>
            <a:off x="3270250" y="4337050"/>
            <a:ext cx="609600" cy="304800"/>
            <a:chOff x="1296" y="2544"/>
            <a:chExt cx="384" cy="192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4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102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3" name="Group 11"/>
          <p:cNvGrpSpPr>
            <a:grpSpLocks/>
          </p:cNvGrpSpPr>
          <p:nvPr/>
        </p:nvGrpSpPr>
        <p:grpSpPr bwMode="auto">
          <a:xfrm>
            <a:off x="3879850" y="4337050"/>
            <a:ext cx="609600" cy="304800"/>
            <a:chOff x="1680" y="2544"/>
            <a:chExt cx="384" cy="192"/>
          </a:xfrm>
        </p:grpSpPr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3270250" y="5099050"/>
            <a:ext cx="609600" cy="304800"/>
            <a:chOff x="1296" y="2544"/>
            <a:chExt cx="384" cy="192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5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3879850" y="5099050"/>
            <a:ext cx="609600" cy="304800"/>
            <a:chOff x="1680" y="2544"/>
            <a:chExt cx="384" cy="19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5" name="Group 7"/>
          <p:cNvGrpSpPr>
            <a:grpSpLocks/>
          </p:cNvGrpSpPr>
          <p:nvPr/>
        </p:nvGrpSpPr>
        <p:grpSpPr bwMode="auto">
          <a:xfrm>
            <a:off x="3270250" y="5861050"/>
            <a:ext cx="609600" cy="304800"/>
            <a:chOff x="1296" y="2544"/>
            <a:chExt cx="384" cy="192"/>
          </a:xfrm>
        </p:grpSpPr>
        <p:sp>
          <p:nvSpPr>
            <p:cNvPr id="11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6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9" name="Group 11"/>
          <p:cNvGrpSpPr>
            <a:grpSpLocks/>
          </p:cNvGrpSpPr>
          <p:nvPr/>
        </p:nvGrpSpPr>
        <p:grpSpPr bwMode="auto">
          <a:xfrm>
            <a:off x="3879850" y="5861050"/>
            <a:ext cx="609600" cy="304800"/>
            <a:chOff x="1680" y="2544"/>
            <a:chExt cx="384" cy="192"/>
          </a:xfrm>
        </p:grpSpPr>
        <p:sp>
          <p:nvSpPr>
            <p:cNvPr id="12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</a:t>
            </a:r>
            <a:r>
              <a:rPr lang="en-US" dirty="0"/>
              <a:t>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2279650"/>
            <a:ext cx="6477000" cy="342900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>
                <a:latin typeface="Courier New" pitchFamily="49" charset="0"/>
              </a:rPr>
              <a:t>jXX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</a:t>
            </a:r>
            <a:r>
              <a:rPr lang="en-US" dirty="0" smtClean="0"/>
              <a:t>” </a:t>
            </a:r>
            <a:r>
              <a:rPr lang="en-US" dirty="0" err="1" smtClean="0"/>
              <a:t>fn</a:t>
            </a:r>
            <a:endParaRPr lang="en-US" dirty="0"/>
          </a:p>
          <a:p>
            <a:pPr lvl="1"/>
            <a:r>
              <a:rPr lang="en-US" dirty="0"/>
              <a:t>Based on values of condition codes</a:t>
            </a:r>
          </a:p>
          <a:p>
            <a:pPr lvl="1"/>
            <a:r>
              <a:rPr lang="en-US" dirty="0"/>
              <a:t>Same as </a:t>
            </a:r>
            <a:r>
              <a:rPr lang="en-US" dirty="0" smtClean="0"/>
              <a:t>x86-64 counterparts</a:t>
            </a:r>
            <a:endParaRPr lang="en-US" dirty="0"/>
          </a:p>
          <a:p>
            <a:pPr lvl="1"/>
            <a:r>
              <a:rPr lang="en-US" dirty="0"/>
              <a:t>Encode full destination address</a:t>
            </a:r>
          </a:p>
          <a:p>
            <a:pPr lvl="2"/>
            <a:r>
              <a:rPr lang="en-US" dirty="0"/>
              <a:t>Unlike PC-relative addressing seen in </a:t>
            </a:r>
            <a:r>
              <a:rPr lang="en-US" dirty="0" smtClean="0"/>
              <a:t>x86-64</a:t>
            </a:r>
            <a:endParaRPr 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2" y="1219200"/>
            <a:ext cx="68976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jXX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Dest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28800" y="1295400"/>
            <a:ext cx="609600" cy="304800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folHlink"/>
                  </a:solidFill>
                  <a:latin typeface="+mn-lt"/>
                </a:rPr>
                <a:t>fn</a:t>
              </a:r>
              <a:endParaRPr lang="en-US" sz="1600" dirty="0">
                <a:solidFill>
                  <a:schemeClr val="folHlink"/>
                </a:solidFill>
                <a:latin typeface="+mn-lt"/>
              </a:endParaRP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132655" cy="31803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Jump (Conditionally)</a:t>
            </a:r>
            <a:endParaRPr lang="en-US" sz="1600" dirty="0"/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38400" y="129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</a:t>
            </a:r>
            <a:r>
              <a:rPr lang="en-US" dirty="0"/>
              <a:t>Instructions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2" y="1219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jmp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28800" y="1295400"/>
            <a:ext cx="609600" cy="304800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235200" cy="3143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Jump </a:t>
            </a:r>
            <a:r>
              <a:rPr lang="en-US" sz="1600" dirty="0"/>
              <a:t>Unconditionally</a:t>
            </a: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38400" y="129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7362" y="1981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715963" y="205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jle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484" name="Group 124"/>
          <p:cNvGrpSpPr>
            <a:grpSpLocks/>
          </p:cNvGrpSpPr>
          <p:nvPr/>
        </p:nvGrpSpPr>
        <p:grpSpPr bwMode="auto">
          <a:xfrm>
            <a:off x="1828800" y="2057400"/>
            <a:ext cx="609600" cy="304800"/>
            <a:chOff x="1296" y="2544"/>
            <a:chExt cx="384" cy="192"/>
          </a:xfrm>
        </p:grpSpPr>
        <p:sp>
          <p:nvSpPr>
            <p:cNvPr id="271485" name="Rectangle 125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486" name="Rectangle 126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71487" name="Rectangle 127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200" y="1676400"/>
            <a:ext cx="263207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Jump </a:t>
            </a:r>
            <a:r>
              <a:rPr lang="en-US" sz="1600" dirty="0"/>
              <a:t>When Less or Equal</a:t>
            </a:r>
          </a:p>
        </p:txBody>
      </p:sp>
      <p:sp>
        <p:nvSpPr>
          <p:cNvPr id="271489" name="Rectangle 129"/>
          <p:cNvSpPr>
            <a:spLocks noChangeArrowheads="1"/>
          </p:cNvSpPr>
          <p:nvPr/>
        </p:nvSpPr>
        <p:spPr bwMode="auto">
          <a:xfrm>
            <a:off x="2438400" y="2057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7362" y="2743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715963" y="2819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jl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493" name="Group 133"/>
          <p:cNvGrpSpPr>
            <a:grpSpLocks/>
          </p:cNvGrpSpPr>
          <p:nvPr/>
        </p:nvGrpSpPr>
        <p:grpSpPr bwMode="auto">
          <a:xfrm>
            <a:off x="1828800" y="2819400"/>
            <a:ext cx="609600" cy="304800"/>
            <a:chOff x="1296" y="2544"/>
            <a:chExt cx="384" cy="192"/>
          </a:xfrm>
        </p:grpSpPr>
        <p:sp>
          <p:nvSpPr>
            <p:cNvPr id="271494" name="Rectangle 1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495" name="Rectangle 1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71496" name="Rectangle 1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200" y="2438400"/>
            <a:ext cx="176212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Jump </a:t>
            </a:r>
            <a:r>
              <a:rPr lang="en-US" sz="1600" dirty="0"/>
              <a:t>When Less</a:t>
            </a:r>
          </a:p>
        </p:txBody>
      </p:sp>
      <p:sp>
        <p:nvSpPr>
          <p:cNvPr id="271498" name="Rectangle 138"/>
          <p:cNvSpPr>
            <a:spLocks noChangeArrowheads="1"/>
          </p:cNvSpPr>
          <p:nvPr/>
        </p:nvSpPr>
        <p:spPr bwMode="auto">
          <a:xfrm>
            <a:off x="2438400" y="2819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7362" y="3505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715963" y="3581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02" name="Group 142"/>
          <p:cNvGrpSpPr>
            <a:grpSpLocks/>
          </p:cNvGrpSpPr>
          <p:nvPr/>
        </p:nvGrpSpPr>
        <p:grpSpPr bwMode="auto">
          <a:xfrm>
            <a:off x="1828800" y="3581400"/>
            <a:ext cx="609600" cy="304800"/>
            <a:chOff x="1296" y="2544"/>
            <a:chExt cx="384" cy="192"/>
          </a:xfrm>
        </p:grpSpPr>
        <p:sp>
          <p:nvSpPr>
            <p:cNvPr id="271503" name="Rectangle 143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04" name="Rectangle 144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71505" name="Rectangle 145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200" y="3200400"/>
            <a:ext cx="18526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Jump </a:t>
            </a:r>
            <a:r>
              <a:rPr lang="en-US" sz="1600" dirty="0"/>
              <a:t>When Equal</a:t>
            </a:r>
          </a:p>
        </p:txBody>
      </p:sp>
      <p:sp>
        <p:nvSpPr>
          <p:cNvPr id="271507" name="Rectangle 147"/>
          <p:cNvSpPr>
            <a:spLocks noChangeArrowheads="1"/>
          </p:cNvSpPr>
          <p:nvPr/>
        </p:nvSpPr>
        <p:spPr bwMode="auto">
          <a:xfrm>
            <a:off x="2438400" y="3581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7362" y="4267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715963" y="4343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jne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11" name="Group 151"/>
          <p:cNvGrpSpPr>
            <a:grpSpLocks/>
          </p:cNvGrpSpPr>
          <p:nvPr/>
        </p:nvGrpSpPr>
        <p:grpSpPr bwMode="auto">
          <a:xfrm>
            <a:off x="1828800" y="4343400"/>
            <a:ext cx="609600" cy="304800"/>
            <a:chOff x="1296" y="2544"/>
            <a:chExt cx="384" cy="192"/>
          </a:xfrm>
        </p:grpSpPr>
        <p:sp>
          <p:nvSpPr>
            <p:cNvPr id="271512" name="Rectangle 15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13" name="Rectangle 15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71514" name="Rectangle 15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200" y="3962400"/>
            <a:ext cx="22479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Jump </a:t>
            </a:r>
            <a:r>
              <a:rPr lang="en-US" sz="1600" dirty="0"/>
              <a:t>When Not Equal</a:t>
            </a:r>
          </a:p>
        </p:txBody>
      </p:sp>
      <p:sp>
        <p:nvSpPr>
          <p:cNvPr id="271516" name="Rectangle 156"/>
          <p:cNvSpPr>
            <a:spLocks noChangeArrowheads="1"/>
          </p:cNvSpPr>
          <p:nvPr/>
        </p:nvSpPr>
        <p:spPr bwMode="auto">
          <a:xfrm>
            <a:off x="2438400" y="4343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7362" y="5029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715963" y="510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jge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20" name="Group 160"/>
          <p:cNvGrpSpPr>
            <a:grpSpLocks/>
          </p:cNvGrpSpPr>
          <p:nvPr/>
        </p:nvGrpSpPr>
        <p:grpSpPr bwMode="auto">
          <a:xfrm>
            <a:off x="1828800" y="5105400"/>
            <a:ext cx="609600" cy="304800"/>
            <a:chOff x="1296" y="2544"/>
            <a:chExt cx="384" cy="192"/>
          </a:xfrm>
        </p:grpSpPr>
        <p:sp>
          <p:nvSpPr>
            <p:cNvPr id="271521" name="Rectangle 1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22" name="Rectangle 1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71523" name="Rectangle 1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200" y="4724400"/>
            <a:ext cx="28940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Jump </a:t>
            </a:r>
            <a:r>
              <a:rPr lang="en-US" sz="1600" dirty="0"/>
              <a:t>When Greater or Equal</a:t>
            </a:r>
          </a:p>
        </p:txBody>
      </p:sp>
      <p:sp>
        <p:nvSpPr>
          <p:cNvPr id="271525" name="Rectangle 165"/>
          <p:cNvSpPr>
            <a:spLocks noChangeArrowheads="1"/>
          </p:cNvSpPr>
          <p:nvPr/>
        </p:nvSpPr>
        <p:spPr bwMode="auto">
          <a:xfrm>
            <a:off x="2438400" y="510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7362" y="5791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15963" y="586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jg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29" name="Group 169"/>
          <p:cNvGrpSpPr>
            <a:grpSpLocks/>
          </p:cNvGrpSpPr>
          <p:nvPr/>
        </p:nvGrpSpPr>
        <p:grpSpPr bwMode="auto">
          <a:xfrm>
            <a:off x="1828800" y="5867400"/>
            <a:ext cx="609600" cy="304800"/>
            <a:chOff x="1296" y="2544"/>
            <a:chExt cx="384" cy="192"/>
          </a:xfrm>
        </p:grpSpPr>
        <p:sp>
          <p:nvSpPr>
            <p:cNvPr id="271530" name="Rectangle 1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31" name="Rectangle 1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271532" name="Rectangle 1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200" y="5486400"/>
            <a:ext cx="202406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Jump </a:t>
            </a:r>
            <a:r>
              <a:rPr lang="en-US" sz="1600" dirty="0"/>
              <a:t>When Greater</a:t>
            </a:r>
          </a:p>
        </p:txBody>
      </p:sp>
      <p:sp>
        <p:nvSpPr>
          <p:cNvPr id="271534" name="Rectangle 174"/>
          <p:cNvSpPr>
            <a:spLocks noChangeArrowheads="1"/>
          </p:cNvSpPr>
          <p:nvPr/>
        </p:nvSpPr>
        <p:spPr bwMode="auto">
          <a:xfrm>
            <a:off x="2438400" y="5867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</p:spTree>
    <p:extLst>
      <p:ext uri="{BB962C8B-B14F-4D97-AF65-F5344CB8AC3E}">
        <p14:creationId xmlns:p14="http://schemas.microsoft.com/office/powerpoint/2010/main" val="2362230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Program Stack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219200"/>
            <a:ext cx="4927600" cy="5213350"/>
          </a:xfrm>
        </p:spPr>
        <p:txBody>
          <a:bodyPr/>
          <a:lstStyle/>
          <a:p>
            <a:pPr lvl="1"/>
            <a:r>
              <a:rPr lang="en-US" dirty="0"/>
              <a:t>Region of memory holding program data</a:t>
            </a:r>
          </a:p>
          <a:p>
            <a:pPr lvl="1"/>
            <a:r>
              <a:rPr lang="en-US" dirty="0"/>
              <a:t>Used in </a:t>
            </a:r>
            <a:r>
              <a:rPr lang="en-US" dirty="0" smtClean="0"/>
              <a:t>Y86-64 </a:t>
            </a:r>
            <a:r>
              <a:rPr lang="en-US" dirty="0"/>
              <a:t>(and </a:t>
            </a:r>
            <a:r>
              <a:rPr lang="en-US" dirty="0" smtClean="0"/>
              <a:t>x86-64) </a:t>
            </a:r>
            <a:r>
              <a:rPr lang="en-US" dirty="0"/>
              <a:t>for supporting procedure calls</a:t>
            </a:r>
          </a:p>
          <a:p>
            <a:pPr lvl="1"/>
            <a:r>
              <a:rPr lang="en-US" dirty="0"/>
              <a:t>Stack top indicated by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/>
              <a:t>Address of top stack element</a:t>
            </a:r>
          </a:p>
          <a:p>
            <a:pPr lvl="1"/>
            <a:r>
              <a:rPr lang="en-US" dirty="0"/>
              <a:t>Stack grows toward lower addresses</a:t>
            </a:r>
          </a:p>
          <a:p>
            <a:pPr lvl="2"/>
            <a:r>
              <a:rPr lang="en-US" dirty="0"/>
              <a:t>Top element is at highest address in the stack</a:t>
            </a:r>
          </a:p>
          <a:p>
            <a:pPr lvl="2"/>
            <a:r>
              <a:rPr lang="en-US" dirty="0"/>
              <a:t>When pushing, must first decrement stack pointer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popping, increment stack pointer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647825" y="1676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47825" y="1981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647825" y="2286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647825" y="44196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647825" y="4724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647825" y="5029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647825" y="5334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2867025" y="5451475"/>
            <a:ext cx="381000" cy="0"/>
          </a:xfrm>
          <a:prstGeom prst="line">
            <a:avLst/>
          </a:prstGeom>
          <a:noFill/>
          <a:ln w="19050">
            <a:solidFill>
              <a:srgbClr val="FF000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3248025" y="5299075"/>
            <a:ext cx="646421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647825" y="2590800"/>
            <a:ext cx="1219200" cy="1828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</a:p>
        </p:txBody>
      </p:sp>
      <p:sp>
        <p:nvSpPr>
          <p:cNvPr id="273428" name="Line 20"/>
          <p:cNvSpPr>
            <a:spLocks noChangeShapeType="1"/>
          </p:cNvSpPr>
          <p:nvPr/>
        </p:nvSpPr>
        <p:spPr bwMode="auto">
          <a:xfrm flipV="1">
            <a:off x="838200" y="1828800"/>
            <a:ext cx="0" cy="3657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228600" y="3200400"/>
            <a:ext cx="1371600" cy="6413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Increasing</a:t>
            </a:r>
          </a:p>
          <a:p>
            <a:pPr algn="l">
              <a:lnSpc>
                <a:spcPct val="100000"/>
              </a:lnSpc>
            </a:pPr>
            <a:r>
              <a:rPr lang="en-US"/>
              <a:t>Addresses</a:t>
            </a:r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1447800" y="5638800"/>
            <a:ext cx="1752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“Top”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371600" y="1066800"/>
            <a:ext cx="1752600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“Bottom”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Decrement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lvl="1"/>
            <a:r>
              <a:rPr lang="en-US" dirty="0"/>
              <a:t>Store word from </a:t>
            </a:r>
            <a:r>
              <a:rPr lang="en-US" dirty="0" err="1"/>
              <a:t>rA</a:t>
            </a:r>
            <a:r>
              <a:rPr lang="en-US" dirty="0"/>
              <a:t> to memory at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Like </a:t>
            </a:r>
            <a:r>
              <a:rPr lang="en-US" dirty="0" smtClean="0"/>
              <a:t>x86-64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Read word from memory at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Save in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Increment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lvl="1"/>
            <a:r>
              <a:rPr lang="en-US" dirty="0"/>
              <a:t>Like </a:t>
            </a:r>
            <a:r>
              <a:rPr lang="en-US" dirty="0" smtClean="0"/>
              <a:t>x86-64</a:t>
            </a:r>
            <a:endParaRPr lang="en-US" dirty="0"/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639763" y="1295400"/>
            <a:ext cx="3322637" cy="609600"/>
            <a:chOff x="403" y="816"/>
            <a:chExt cx="2093" cy="384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folHlink"/>
                  </a:solidFill>
                  <a:latin typeface="Courier New" pitchFamily="49" charset="0"/>
                </a:rPr>
                <a:t>pushq</a:t>
              </a:r>
              <a:r>
                <a:rPr lang="en-US" sz="1600" dirty="0" smtClean="0">
                  <a:solidFill>
                    <a:schemeClr val="folHlink"/>
                  </a:solidFill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A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52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54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4456" name="Group 24"/>
          <p:cNvGrpSpPr>
            <a:grpSpLocks/>
          </p:cNvGrpSpPr>
          <p:nvPr/>
        </p:nvGrpSpPr>
        <p:grpSpPr bwMode="auto">
          <a:xfrm>
            <a:off x="639763" y="3352800"/>
            <a:ext cx="3322637" cy="609600"/>
            <a:chOff x="403" y="816"/>
            <a:chExt cx="2093" cy="384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folHlink"/>
                  </a:solidFill>
                  <a:latin typeface="Courier New" pitchFamily="49" charset="0"/>
                </a:rPr>
                <a:t>popq</a:t>
              </a:r>
              <a:r>
                <a:rPr lang="en-US" sz="1600" dirty="0" smtClean="0">
                  <a:solidFill>
                    <a:schemeClr val="folHlink"/>
                  </a:solidFill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6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63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6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65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Call and Return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Push address of next instruction onto stack</a:t>
            </a:r>
          </a:p>
          <a:p>
            <a:pPr lvl="1"/>
            <a:r>
              <a:rPr lang="en-US" dirty="0"/>
              <a:t>Start executing instructions at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Like </a:t>
            </a:r>
            <a:r>
              <a:rPr lang="en-US" dirty="0" smtClean="0"/>
              <a:t>x86-64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Pop value from stack</a:t>
            </a:r>
          </a:p>
          <a:p>
            <a:pPr lvl="1"/>
            <a:r>
              <a:rPr lang="en-US" dirty="0"/>
              <a:t>Use as address for next instruction</a:t>
            </a:r>
          </a:p>
          <a:p>
            <a:pPr lvl="1"/>
            <a:r>
              <a:rPr lang="en-US" dirty="0"/>
              <a:t>Like </a:t>
            </a:r>
            <a:r>
              <a:rPr lang="en-US" dirty="0" smtClean="0"/>
              <a:t>x86-64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639763" y="1295400"/>
            <a:ext cx="7766049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8683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call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2391" name="Group 7"/>
          <p:cNvGrpSpPr>
            <a:grpSpLocks/>
          </p:cNvGrpSpPr>
          <p:nvPr/>
        </p:nvGrpSpPr>
        <p:grpSpPr bwMode="auto">
          <a:xfrm>
            <a:off x="2773363" y="1447800"/>
            <a:ext cx="609600" cy="304800"/>
            <a:chOff x="1296" y="2544"/>
            <a:chExt cx="384" cy="192"/>
          </a:xfrm>
        </p:grpSpPr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3352800" y="14478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609600" y="3581400"/>
            <a:ext cx="776605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838200" y="3733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ret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272453" name="Group 69"/>
          <p:cNvGrpSpPr>
            <a:grpSpLocks/>
          </p:cNvGrpSpPr>
          <p:nvPr/>
        </p:nvGrpSpPr>
        <p:grpSpPr bwMode="auto">
          <a:xfrm>
            <a:off x="2743200" y="3733800"/>
            <a:ext cx="609600" cy="304800"/>
            <a:chOff x="1296" y="2544"/>
            <a:chExt cx="384" cy="192"/>
          </a:xfrm>
        </p:grpSpPr>
        <p:sp>
          <p:nvSpPr>
            <p:cNvPr id="272454" name="Rectangle 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72455" name="Rectangle 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2456" name="Rectangle 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Set Architecture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4891087" cy="5289550"/>
          </a:xfrm>
        </p:spPr>
        <p:txBody>
          <a:bodyPr/>
          <a:lstStyle/>
          <a:p>
            <a:r>
              <a:rPr lang="en-US" dirty="0"/>
              <a:t>Assembly Language View</a:t>
            </a:r>
          </a:p>
          <a:p>
            <a:pPr lvl="1"/>
            <a:r>
              <a:rPr lang="en-US" dirty="0"/>
              <a:t>Processor state</a:t>
            </a:r>
          </a:p>
          <a:p>
            <a:pPr lvl="2"/>
            <a:r>
              <a:rPr lang="en-US" dirty="0"/>
              <a:t>Registers, memory, …</a:t>
            </a:r>
          </a:p>
          <a:p>
            <a:pPr lvl="1"/>
            <a:r>
              <a:rPr lang="en-US" dirty="0"/>
              <a:t>Instructions</a:t>
            </a:r>
          </a:p>
          <a:p>
            <a:pPr lvl="2"/>
            <a:r>
              <a:rPr lang="en-US" dirty="0" err="1" smtClean="0">
                <a:latin typeface="Courier New" pitchFamily="49" charset="0"/>
              </a:rPr>
              <a:t>addq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</a:rPr>
              <a:t>pushq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ret</a:t>
            </a:r>
            <a:r>
              <a:rPr lang="en-US" dirty="0" smtClean="0"/>
              <a:t>, 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How instructions are encoded as bytes</a:t>
            </a:r>
          </a:p>
          <a:p>
            <a:r>
              <a:rPr lang="en-US" dirty="0"/>
              <a:t>Layer of Abstraction</a:t>
            </a:r>
          </a:p>
          <a:p>
            <a:pPr lvl="1"/>
            <a:r>
              <a:rPr lang="en-US" dirty="0"/>
              <a:t>Above: how to program machine</a:t>
            </a:r>
          </a:p>
          <a:p>
            <a:pPr lvl="2"/>
            <a:r>
              <a:rPr lang="en-US" dirty="0"/>
              <a:t>Processor executes instructions in a sequence</a:t>
            </a:r>
          </a:p>
          <a:p>
            <a:pPr lvl="1"/>
            <a:r>
              <a:rPr lang="en-US" dirty="0"/>
              <a:t>Below: what needs to be built</a:t>
            </a:r>
          </a:p>
          <a:p>
            <a:pPr lvl="2"/>
            <a:r>
              <a:rPr lang="en-US" dirty="0"/>
              <a:t>Use variety of tricks to make it run fast</a:t>
            </a:r>
          </a:p>
          <a:p>
            <a:pPr lvl="2"/>
            <a:r>
              <a:rPr lang="en-US" dirty="0"/>
              <a:t>E.g., execute multiple instructions simultaneously</a:t>
            </a:r>
          </a:p>
        </p:txBody>
      </p:sp>
      <p:grpSp>
        <p:nvGrpSpPr>
          <p:cNvPr id="320524" name="Group 12"/>
          <p:cNvGrpSpPr>
            <a:grpSpLocks/>
          </p:cNvGrpSpPr>
          <p:nvPr/>
        </p:nvGrpSpPr>
        <p:grpSpPr bwMode="auto">
          <a:xfrm>
            <a:off x="5486400" y="1524000"/>
            <a:ext cx="2743200" cy="4168775"/>
            <a:chOff x="2160" y="864"/>
            <a:chExt cx="1728" cy="2626"/>
          </a:xfrm>
        </p:grpSpPr>
        <p:sp>
          <p:nvSpPr>
            <p:cNvPr id="320516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solidFill>
                    <a:srgbClr val="FFCCFF"/>
                  </a:solidFill>
                </a:rPr>
                <a:t>ISA</a:t>
              </a:r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Compiler</a:t>
              </a:r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OS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CPU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Circuit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Chip</a:t>
              </a:r>
            </a:p>
            <a:p>
              <a:r>
                <a:rPr lang="en-US"/>
                <a:t>Layout</a:t>
              </a: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Application</a:t>
              </a:r>
            </a:p>
            <a:p>
              <a:r>
                <a:rPr lang="en-US"/>
                <a:t>Program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Instructions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Don’t do anything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Stop executing instructions</a:t>
            </a:r>
          </a:p>
          <a:p>
            <a:pPr lvl="1"/>
            <a:r>
              <a:rPr lang="en-US" dirty="0" smtClean="0"/>
              <a:t>x86-64 </a:t>
            </a:r>
            <a:r>
              <a:rPr lang="en-US" dirty="0"/>
              <a:t>has comparable instruction, but can’t execute it in user mode</a:t>
            </a:r>
          </a:p>
          <a:p>
            <a:pPr lvl="1"/>
            <a:r>
              <a:rPr lang="en-US" dirty="0"/>
              <a:t>We will use it to stop the </a:t>
            </a:r>
            <a:r>
              <a:rPr lang="en-US" dirty="0" smtClean="0"/>
              <a:t>simulator</a:t>
            </a:r>
          </a:p>
          <a:p>
            <a:pPr lvl="1"/>
            <a:r>
              <a:rPr lang="en-US" dirty="0" smtClean="0"/>
              <a:t>Encoding ensures that program hitting memory initialized to zero will halt</a:t>
            </a:r>
            <a:endParaRPr lang="en-US" dirty="0"/>
          </a:p>
        </p:txBody>
      </p:sp>
      <p:grpSp>
        <p:nvGrpSpPr>
          <p:cNvPr id="275482" name="Group 26"/>
          <p:cNvGrpSpPr>
            <a:grpSpLocks/>
          </p:cNvGrpSpPr>
          <p:nvPr/>
        </p:nvGrpSpPr>
        <p:grpSpPr bwMode="auto">
          <a:xfrm>
            <a:off x="639763" y="1295400"/>
            <a:ext cx="2636837" cy="609600"/>
            <a:chOff x="403" y="816"/>
            <a:chExt cx="1661" cy="384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nop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5463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546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6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5483" name="Group 27"/>
          <p:cNvGrpSpPr>
            <a:grpSpLocks/>
          </p:cNvGrpSpPr>
          <p:nvPr/>
        </p:nvGrpSpPr>
        <p:grpSpPr bwMode="auto">
          <a:xfrm>
            <a:off x="639763" y="2743200"/>
            <a:ext cx="2636837" cy="609600"/>
            <a:chOff x="403" y="2112"/>
            <a:chExt cx="1661" cy="384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12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halt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grpSp>
          <p:nvGrpSpPr>
            <p:cNvPr id="275474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275475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5476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Conditions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3082925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4016375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2147570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1212850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55850" y="1219200"/>
            <a:ext cx="6229350" cy="5213350"/>
          </a:xfrm>
        </p:spPr>
        <p:txBody>
          <a:bodyPr/>
          <a:lstStyle/>
          <a:p>
            <a:pPr lvl="1"/>
            <a:r>
              <a:rPr lang="en-US" dirty="0" smtClean="0"/>
              <a:t>Normal operation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Halt instruction encountered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Bad address (either instruction or data) encountered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Invalid instruction encountered</a:t>
            </a:r>
          </a:p>
          <a:p>
            <a:endParaRPr lang="en-US" dirty="0" smtClean="0"/>
          </a:p>
          <a:p>
            <a:r>
              <a:rPr lang="en-US" dirty="0" smtClean="0"/>
              <a:t>Desired Behavior</a:t>
            </a:r>
          </a:p>
          <a:p>
            <a:pPr lvl="1"/>
            <a:r>
              <a:rPr lang="en-US" dirty="0" smtClean="0"/>
              <a:t>If AOK, keep going</a:t>
            </a:r>
          </a:p>
          <a:p>
            <a:pPr lvl="1"/>
            <a:r>
              <a:rPr lang="en-US" dirty="0" smtClean="0"/>
              <a:t>Otherwise, stop program execution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smtClean="0"/>
              <a:t>Y86-64 </a:t>
            </a:r>
            <a:r>
              <a:rPr lang="en-US" dirty="0"/>
              <a:t>Code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8243887" cy="2819400"/>
          </a:xfrm>
        </p:spPr>
        <p:txBody>
          <a:bodyPr/>
          <a:lstStyle/>
          <a:p>
            <a:r>
              <a:rPr lang="en-US" dirty="0"/>
              <a:t>Try to Use C Compiler as Much as Possible</a:t>
            </a:r>
          </a:p>
          <a:p>
            <a:pPr lvl="1"/>
            <a:r>
              <a:rPr lang="en-US" dirty="0"/>
              <a:t>Write code in C</a:t>
            </a:r>
          </a:p>
          <a:p>
            <a:pPr lvl="1"/>
            <a:r>
              <a:rPr lang="en-US" dirty="0"/>
              <a:t>Compile for </a:t>
            </a:r>
            <a:r>
              <a:rPr lang="en-US" dirty="0" smtClean="0"/>
              <a:t>x86-64 </a:t>
            </a:r>
            <a:r>
              <a:rPr lang="en-US" dirty="0"/>
              <a:t>with </a:t>
            </a: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</a:rPr>
              <a:t>Og</a:t>
            </a:r>
            <a:r>
              <a:rPr lang="en-US" dirty="0" smtClean="0">
                <a:latin typeface="Courier New" pitchFamily="49" charset="0"/>
              </a:rPr>
              <a:t> –S</a:t>
            </a:r>
          </a:p>
          <a:p>
            <a:pPr lvl="1"/>
            <a:r>
              <a:rPr lang="en-US" dirty="0" smtClean="0"/>
              <a:t>Transliterate </a:t>
            </a:r>
            <a:r>
              <a:rPr lang="en-US" dirty="0"/>
              <a:t>into </a:t>
            </a:r>
            <a:r>
              <a:rPr lang="en-US" dirty="0" smtClean="0"/>
              <a:t>Y86-64</a:t>
            </a:r>
          </a:p>
          <a:p>
            <a:pPr lvl="1"/>
            <a:r>
              <a:rPr lang="en-US" i="1" dirty="0" smtClean="0"/>
              <a:t>Modern compilers make this more difficult</a:t>
            </a:r>
          </a:p>
          <a:p>
            <a:endParaRPr lang="en-US" dirty="0" smtClean="0"/>
          </a:p>
          <a:p>
            <a:r>
              <a:rPr lang="en-US" dirty="0" smtClean="0"/>
              <a:t>Coding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Find number of elements in null-terminated list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len1(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a[]);</a:t>
            </a:r>
          </a:p>
          <a:p>
            <a:pPr lvl="2"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</p:txBody>
      </p:sp>
      <p:grpSp>
        <p:nvGrpSpPr>
          <p:cNvPr id="276492" name="Group 12"/>
          <p:cNvGrpSpPr>
            <a:grpSpLocks/>
          </p:cNvGrpSpPr>
          <p:nvPr/>
        </p:nvGrpSpPr>
        <p:grpSpPr bwMode="auto">
          <a:xfrm>
            <a:off x="1828800" y="4848225"/>
            <a:ext cx="2678113" cy="1470025"/>
            <a:chOff x="480" y="2592"/>
            <a:chExt cx="1687" cy="926"/>
          </a:xfrm>
        </p:grpSpPr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839" y="2623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5043</a:t>
              </a:r>
            </a:p>
          </p:txBody>
        </p:sp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839" y="2846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6125</a:t>
              </a:r>
            </a:p>
          </p:txBody>
        </p:sp>
        <p:sp>
          <p:nvSpPr>
            <p:cNvPr id="276487" name="Rectangle 7"/>
            <p:cNvSpPr>
              <a:spLocks noChangeArrowheads="1"/>
            </p:cNvSpPr>
            <p:nvPr/>
          </p:nvSpPr>
          <p:spPr bwMode="auto">
            <a:xfrm>
              <a:off x="839" y="3069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7395</a:t>
              </a:r>
            </a:p>
          </p:txBody>
        </p:sp>
        <p:sp>
          <p:nvSpPr>
            <p:cNvPr id="276488" name="Rectangle 8"/>
            <p:cNvSpPr>
              <a:spLocks noChangeArrowheads="1"/>
            </p:cNvSpPr>
            <p:nvPr/>
          </p:nvSpPr>
          <p:spPr bwMode="auto">
            <a:xfrm>
              <a:off x="839" y="3292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76489" name="Line 9"/>
            <p:cNvSpPr>
              <a:spLocks noChangeShapeType="1"/>
            </p:cNvSpPr>
            <p:nvPr/>
          </p:nvSpPr>
          <p:spPr bwMode="auto">
            <a:xfrm>
              <a:off x="672" y="2688"/>
              <a:ext cx="14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6490" name="Text Box 10"/>
            <p:cNvSpPr txBox="1">
              <a:spLocks noChangeArrowheads="1"/>
            </p:cNvSpPr>
            <p:nvPr/>
          </p:nvSpPr>
          <p:spPr bwMode="auto">
            <a:xfrm>
              <a:off x="480" y="2592"/>
              <a:ext cx="14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276491" name="Text Box 11"/>
            <p:cNvSpPr txBox="1">
              <a:spLocks noChangeArrowheads="1"/>
            </p:cNvSpPr>
            <p:nvPr/>
          </p:nvSpPr>
          <p:spPr bwMode="auto">
            <a:xfrm>
              <a:off x="1795" y="2923"/>
              <a:ext cx="37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latin typeface="Courier New" pitchFamily="49" charset="0"/>
                  <a:sym typeface="Symbol" pitchFamily="18" charset="2"/>
                </a:rPr>
                <a:t></a:t>
              </a:r>
              <a:r>
                <a:rPr lang="en-US">
                  <a:latin typeface="Courier New" pitchFamily="49" charset="0"/>
                </a:rPr>
                <a:t> 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Code Generation Example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2000" dirty="0"/>
              <a:t>First Try</a:t>
            </a:r>
          </a:p>
          <a:p>
            <a:pPr lvl="1"/>
            <a:r>
              <a:rPr lang="en-US" sz="1800" dirty="0"/>
              <a:t>Write typical array code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Compile with </a:t>
            </a:r>
            <a:r>
              <a:rPr lang="en-US" sz="1800" dirty="0" err="1" smtClean="0">
                <a:latin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</a:rPr>
              <a:t> -</a:t>
            </a:r>
            <a:r>
              <a:rPr lang="en-US" sz="1800" dirty="0" err="1" smtClean="0">
                <a:latin typeface="Courier New" pitchFamily="49" charset="0"/>
              </a:rPr>
              <a:t>Og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-S</a:t>
            </a: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Problem</a:t>
            </a:r>
          </a:p>
          <a:p>
            <a:pPr lvl="1"/>
            <a:r>
              <a:rPr lang="en-US" sz="1800" dirty="0"/>
              <a:t>Hard to do array indexing on </a:t>
            </a:r>
            <a:r>
              <a:rPr lang="en-US" sz="1800" dirty="0" smtClean="0"/>
              <a:t>Y86-64</a:t>
            </a:r>
            <a:endParaRPr lang="en-US" sz="1800" dirty="0"/>
          </a:p>
          <a:p>
            <a:pPr lvl="2"/>
            <a:r>
              <a:rPr lang="en-US" sz="1600" dirty="0"/>
              <a:t>Since don’t have scaled addressing modes</a:t>
            </a:r>
          </a:p>
          <a:p>
            <a:pPr lvl="2"/>
            <a:endParaRPr lang="en-US" sz="1600" dirty="0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4800" y="2438400"/>
            <a:ext cx="4343400" cy="258286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urier New" pitchFamily="49" charset="0"/>
              </a:rPr>
              <a:t>long </a:t>
            </a:r>
            <a:r>
              <a:rPr lang="en-US" dirty="0" err="1" smtClean="0">
                <a:latin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</a:rPr>
              <a:t>(long </a:t>
            </a:r>
            <a:r>
              <a:rPr lang="en-US" dirty="0">
                <a:latin typeface="Courier New" pitchFamily="49" charset="0"/>
              </a:rPr>
              <a:t>a[])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long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 = 0; a[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];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	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return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4794250" y="2895600"/>
            <a:ext cx="4191000" cy="120032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L3:</a:t>
            </a: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addq</a:t>
            </a:r>
            <a:r>
              <a:rPr lang="en-US" dirty="0" smtClean="0">
                <a:latin typeface="Courier New" pitchFamily="49" charset="0"/>
              </a:rPr>
              <a:t> $1,%rax</a:t>
            </a: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i="1" dirty="0" err="1" smtClean="0">
                <a:latin typeface="Courier New" pitchFamily="49" charset="0"/>
              </a:rPr>
              <a:t>cmpq</a:t>
            </a:r>
            <a:r>
              <a:rPr lang="en-US" i="1" dirty="0" smtClean="0">
                <a:latin typeface="Courier New" pitchFamily="49" charset="0"/>
              </a:rPr>
              <a:t>  $0, (%rdi,%rax,</a:t>
            </a:r>
            <a:r>
              <a:rPr lang="en-US" i="1" dirty="0">
                <a:latin typeface="Courier New" pitchFamily="49" charset="0"/>
              </a:rPr>
              <a:t>8</a:t>
            </a:r>
            <a:r>
              <a:rPr lang="en-US" i="1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jne</a:t>
            </a:r>
            <a:r>
              <a:rPr lang="en-US" dirty="0" smtClean="0">
                <a:latin typeface="Courier New" pitchFamily="49" charset="0"/>
              </a:rPr>
              <a:t>	L3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Code Generation Example #2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2000" dirty="0"/>
              <a:t>Second Try</a:t>
            </a:r>
          </a:p>
          <a:p>
            <a:pPr lvl="1"/>
            <a:r>
              <a:rPr lang="en-US" sz="1800" dirty="0" smtClean="0"/>
              <a:t>Write C code that mimics expected Y86-64 code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Result</a:t>
            </a:r>
          </a:p>
          <a:p>
            <a:pPr lvl="1"/>
            <a:r>
              <a:rPr lang="en-US" sz="1800" dirty="0" smtClean="0"/>
              <a:t>Compiler generates exact same code as before!</a:t>
            </a:r>
          </a:p>
          <a:p>
            <a:pPr lvl="1"/>
            <a:r>
              <a:rPr lang="en-US" sz="1800" dirty="0" smtClean="0"/>
              <a:t>Compiler converts both versions into same intermediate form</a:t>
            </a:r>
            <a:endParaRPr lang="en-US" sz="1600" dirty="0"/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374650" y="2355850"/>
            <a:ext cx="4343400" cy="341632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long len2(long *a)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long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 = (long) a;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long 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 = *(long *)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long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while (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</a:rPr>
              <a:t>ip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+= </a:t>
            </a:r>
            <a:r>
              <a:rPr lang="en-US" dirty="0" err="1">
                <a:latin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</a:rPr>
              <a:t>(long);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 = *(long *) </a:t>
            </a:r>
            <a:r>
              <a:rPr lang="en-US" dirty="0" err="1">
                <a:latin typeface="Courier New" pitchFamily="49" charset="0"/>
              </a:rPr>
              <a:t>ip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Code Generation Example #3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146050" y="1212850"/>
            <a:ext cx="6781800" cy="424731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len: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    	</a:t>
            </a:r>
            <a:r>
              <a:rPr lang="da-DK" dirty="0" err="1">
                <a:latin typeface="Courier New" pitchFamily="49" charset="0"/>
              </a:rPr>
              <a:t>irmovq</a:t>
            </a:r>
            <a:r>
              <a:rPr lang="da-DK" dirty="0">
                <a:latin typeface="Courier New" pitchFamily="49" charset="0"/>
              </a:rPr>
              <a:t> $1, %r8          # </a:t>
            </a:r>
            <a:r>
              <a:rPr lang="da-DK" dirty="0" err="1">
                <a:latin typeface="Courier New" pitchFamily="49" charset="0"/>
              </a:rPr>
              <a:t>Constant</a:t>
            </a:r>
            <a:r>
              <a:rPr lang="da-DK" dirty="0">
                <a:latin typeface="Courier New" pitchFamily="49" charset="0"/>
              </a:rPr>
              <a:t> 1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irmovq</a:t>
            </a:r>
            <a:r>
              <a:rPr lang="da-DK" dirty="0">
                <a:latin typeface="Courier New" pitchFamily="49" charset="0"/>
              </a:rPr>
              <a:t> $8, %r9          # </a:t>
            </a:r>
            <a:r>
              <a:rPr lang="da-DK" dirty="0" err="1">
                <a:latin typeface="Courier New" pitchFamily="49" charset="0"/>
              </a:rPr>
              <a:t>Constant</a:t>
            </a:r>
            <a:r>
              <a:rPr lang="da-DK" dirty="0">
                <a:latin typeface="Courier New" pitchFamily="49" charset="0"/>
              </a:rPr>
              <a:t> 8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irmovq</a:t>
            </a:r>
            <a:r>
              <a:rPr lang="da-DK" dirty="0">
                <a:latin typeface="Courier New" pitchFamily="49" charset="0"/>
              </a:rPr>
              <a:t> $0, %</a:t>
            </a:r>
            <a:r>
              <a:rPr lang="da-DK" dirty="0" err="1">
                <a:latin typeface="Courier New" pitchFamily="49" charset="0"/>
              </a:rPr>
              <a:t>rax</a:t>
            </a:r>
            <a:r>
              <a:rPr lang="da-DK" dirty="0">
                <a:latin typeface="Courier New" pitchFamily="49" charset="0"/>
              </a:rPr>
              <a:t>         # len = 0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mrmovq</a:t>
            </a:r>
            <a:r>
              <a:rPr lang="da-DK" dirty="0">
                <a:latin typeface="Courier New" pitchFamily="49" charset="0"/>
              </a:rPr>
              <a:t> (%</a:t>
            </a:r>
            <a:r>
              <a:rPr lang="da-DK" dirty="0" err="1">
                <a:latin typeface="Courier New" pitchFamily="49" charset="0"/>
              </a:rPr>
              <a:t>rdi</a:t>
            </a:r>
            <a:r>
              <a:rPr lang="da-DK" dirty="0">
                <a:latin typeface="Courier New" pitchFamily="49" charset="0"/>
              </a:rPr>
              <a:t>),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     # val = *a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andq</a:t>
            </a:r>
            <a:r>
              <a:rPr lang="da-DK" dirty="0">
                <a:latin typeface="Courier New" pitchFamily="49" charset="0"/>
              </a:rPr>
              <a:t>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,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         # Test val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je</a:t>
            </a:r>
            <a:r>
              <a:rPr lang="da-DK" dirty="0">
                <a:latin typeface="Courier New" pitchFamily="49" charset="0"/>
              </a:rPr>
              <a:t> Done                 # If </a:t>
            </a:r>
            <a:r>
              <a:rPr lang="da-DK" dirty="0" err="1">
                <a:latin typeface="Courier New" pitchFamily="49" charset="0"/>
              </a:rPr>
              <a:t>zero</a:t>
            </a:r>
            <a:r>
              <a:rPr lang="da-DK" dirty="0">
                <a:latin typeface="Courier New" pitchFamily="49" charset="0"/>
              </a:rPr>
              <a:t>, </a:t>
            </a:r>
            <a:r>
              <a:rPr lang="da-DK" dirty="0" err="1">
                <a:latin typeface="Courier New" pitchFamily="49" charset="0"/>
              </a:rPr>
              <a:t>goto</a:t>
            </a:r>
            <a:r>
              <a:rPr lang="da-DK" dirty="0">
                <a:latin typeface="Courier New" pitchFamily="49" charset="0"/>
              </a:rPr>
              <a:t> Done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Loop: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 smtClean="0">
                <a:latin typeface="Courier New" pitchFamily="49" charset="0"/>
              </a:rPr>
              <a:t>	</a:t>
            </a:r>
            <a:r>
              <a:rPr lang="da-DK" dirty="0" err="1" smtClean="0">
                <a:latin typeface="Courier New" pitchFamily="49" charset="0"/>
              </a:rPr>
              <a:t>addq</a:t>
            </a:r>
            <a:r>
              <a:rPr lang="da-DK" dirty="0" smtClean="0">
                <a:latin typeface="Courier New" pitchFamily="49" charset="0"/>
              </a:rPr>
              <a:t> </a:t>
            </a:r>
            <a:r>
              <a:rPr lang="da-DK" dirty="0">
                <a:latin typeface="Courier New" pitchFamily="49" charset="0"/>
              </a:rPr>
              <a:t>%r8, %</a:t>
            </a:r>
            <a:r>
              <a:rPr lang="da-DK" dirty="0" err="1">
                <a:latin typeface="Courier New" pitchFamily="49" charset="0"/>
              </a:rPr>
              <a:t>rax</a:t>
            </a:r>
            <a:r>
              <a:rPr lang="da-DK" dirty="0">
                <a:latin typeface="Courier New" pitchFamily="49" charset="0"/>
              </a:rPr>
              <a:t>          # len++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addq</a:t>
            </a:r>
            <a:r>
              <a:rPr lang="da-DK" dirty="0">
                <a:latin typeface="Courier New" pitchFamily="49" charset="0"/>
              </a:rPr>
              <a:t> %r9, %</a:t>
            </a:r>
            <a:r>
              <a:rPr lang="da-DK" dirty="0" err="1">
                <a:latin typeface="Courier New" pitchFamily="49" charset="0"/>
              </a:rPr>
              <a:t>rdi</a:t>
            </a:r>
            <a:r>
              <a:rPr lang="da-DK" dirty="0">
                <a:latin typeface="Courier New" pitchFamily="49" charset="0"/>
              </a:rPr>
              <a:t>          # a++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mrmovq</a:t>
            </a:r>
            <a:r>
              <a:rPr lang="da-DK" dirty="0">
                <a:latin typeface="Courier New" pitchFamily="49" charset="0"/>
              </a:rPr>
              <a:t> (%</a:t>
            </a:r>
            <a:r>
              <a:rPr lang="da-DK" dirty="0" err="1">
                <a:latin typeface="Courier New" pitchFamily="49" charset="0"/>
              </a:rPr>
              <a:t>rdi</a:t>
            </a:r>
            <a:r>
              <a:rPr lang="da-DK" dirty="0">
                <a:latin typeface="Courier New" pitchFamily="49" charset="0"/>
              </a:rPr>
              <a:t>),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     # val = *a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andq</a:t>
            </a:r>
            <a:r>
              <a:rPr lang="da-DK" dirty="0">
                <a:latin typeface="Courier New" pitchFamily="49" charset="0"/>
              </a:rPr>
              <a:t>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, %</a:t>
            </a:r>
            <a:r>
              <a:rPr lang="da-DK" dirty="0" err="1">
                <a:latin typeface="Courier New" pitchFamily="49" charset="0"/>
              </a:rPr>
              <a:t>rdx</a:t>
            </a:r>
            <a:r>
              <a:rPr lang="da-DK" dirty="0">
                <a:latin typeface="Courier New" pitchFamily="49" charset="0"/>
              </a:rPr>
              <a:t>         # Test val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	</a:t>
            </a:r>
            <a:r>
              <a:rPr lang="da-DK" dirty="0" err="1">
                <a:latin typeface="Courier New" pitchFamily="49" charset="0"/>
              </a:rPr>
              <a:t>jne</a:t>
            </a:r>
            <a:r>
              <a:rPr lang="da-DK" dirty="0">
                <a:latin typeface="Courier New" pitchFamily="49" charset="0"/>
              </a:rPr>
              <a:t> Loop                # If !0, </a:t>
            </a:r>
            <a:r>
              <a:rPr lang="da-DK" dirty="0" err="1">
                <a:latin typeface="Courier New" pitchFamily="49" charset="0"/>
              </a:rPr>
              <a:t>goto</a:t>
            </a:r>
            <a:r>
              <a:rPr lang="da-DK" dirty="0">
                <a:latin typeface="Courier New" pitchFamily="49" charset="0"/>
              </a:rPr>
              <a:t> Loop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Done:</a:t>
            </a:r>
          </a:p>
          <a:p>
            <a:pPr algn="l">
              <a:lnSpc>
                <a:spcPct val="100000"/>
              </a:lnSpc>
              <a:tabLst>
                <a:tab pos="568325" algn="l"/>
              </a:tabLst>
            </a:pPr>
            <a:r>
              <a:rPr lang="da-DK" dirty="0">
                <a:latin typeface="Courier New" pitchFamily="49" charset="0"/>
              </a:rPr>
              <a:t>    </a:t>
            </a:r>
            <a:r>
              <a:rPr lang="da-DK" dirty="0" smtClean="0">
                <a:latin typeface="Courier New" pitchFamily="49" charset="0"/>
              </a:rPr>
              <a:t>ret</a:t>
            </a:r>
            <a:endParaRPr lang="da-DK" dirty="0">
              <a:latin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36976"/>
              </p:ext>
            </p:extLst>
          </p:nvPr>
        </p:nvGraphicFramePr>
        <p:xfrm>
          <a:off x="7080250" y="2355850"/>
          <a:ext cx="1981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len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%r8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%r9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Sample Program Structure #1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95400"/>
            <a:ext cx="3327400" cy="5213350"/>
          </a:xfrm>
        </p:spPr>
        <p:txBody>
          <a:bodyPr/>
          <a:lstStyle/>
          <a:p>
            <a:pPr lvl="1"/>
            <a:r>
              <a:rPr lang="en-US" dirty="0"/>
              <a:t>Program starts at address 0</a:t>
            </a:r>
          </a:p>
          <a:p>
            <a:pPr lvl="1"/>
            <a:r>
              <a:rPr lang="en-US" dirty="0"/>
              <a:t>Must set up </a:t>
            </a:r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Where located</a:t>
            </a:r>
          </a:p>
          <a:p>
            <a:pPr lvl="2"/>
            <a:r>
              <a:rPr lang="en-US" dirty="0" smtClean="0"/>
              <a:t>Pointer values</a:t>
            </a:r>
            <a:endParaRPr lang="en-US" dirty="0"/>
          </a:p>
          <a:p>
            <a:pPr lvl="2"/>
            <a:r>
              <a:rPr lang="en-US" dirty="0"/>
              <a:t>Make sure don’t overwrite code!</a:t>
            </a:r>
          </a:p>
          <a:p>
            <a:pPr lvl="1"/>
            <a:r>
              <a:rPr lang="en-US" dirty="0"/>
              <a:t>Must initialize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937250" cy="507831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init:	# Initialization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call Main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halt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.align 8 	# Program data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array: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Main:	# Main function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call </a:t>
            </a:r>
            <a:r>
              <a:rPr lang="en-US" dirty="0" err="1" smtClean="0">
                <a:latin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</a:rPr>
              <a:t>   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 smtClean="0">
                <a:latin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</a:rPr>
              <a:t>:	# Length function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.pos 0x100	# Placement of stack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Stack: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Program </a:t>
            </a:r>
            <a:r>
              <a:rPr lang="en-US" dirty="0" smtClean="0"/>
              <a:t>Structure #2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95400"/>
            <a:ext cx="3327400" cy="5213350"/>
          </a:xfrm>
        </p:spPr>
        <p:txBody>
          <a:bodyPr/>
          <a:lstStyle/>
          <a:p>
            <a:pPr lvl="1"/>
            <a:r>
              <a:rPr lang="en-US" dirty="0"/>
              <a:t>Program starts at address 0</a:t>
            </a:r>
          </a:p>
          <a:p>
            <a:pPr lvl="1"/>
            <a:r>
              <a:rPr lang="en-US" dirty="0"/>
              <a:t>Must set up </a:t>
            </a:r>
            <a:r>
              <a:rPr lang="en-US" dirty="0" smtClean="0"/>
              <a:t>stack</a:t>
            </a:r>
            <a:endParaRPr lang="en-US" dirty="0"/>
          </a:p>
          <a:p>
            <a:pPr lvl="1"/>
            <a:r>
              <a:rPr lang="en-US" dirty="0"/>
              <a:t>Must initialize data</a:t>
            </a:r>
          </a:p>
          <a:p>
            <a:pPr lvl="1"/>
            <a:r>
              <a:rPr lang="en-US" dirty="0"/>
              <a:t>Can use symbolic names</a:t>
            </a:r>
          </a:p>
          <a:p>
            <a:pPr lvl="1"/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715000" cy="452431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</a:rPr>
              <a:t>: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# Set up stack pointer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irmovq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Stack,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rsp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# Execute main program</a:t>
            </a:r>
            <a:endParaRPr lang="en-US" dirty="0">
              <a:latin typeface="Courier New" pitchFamily="49" charset="0"/>
            </a:endParaRPr>
          </a:p>
          <a:p>
            <a:pPr lvl="1"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call </a:t>
            </a:r>
            <a:r>
              <a:rPr lang="en-US" dirty="0" smtClean="0">
                <a:latin typeface="Courier New" pitchFamily="49" charset="0"/>
              </a:rPr>
              <a:t>Main</a:t>
            </a:r>
          </a:p>
          <a:p>
            <a:pPr lvl="1"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# Terminate</a:t>
            </a:r>
          </a:p>
          <a:p>
            <a:pPr lvl="1"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halt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# Array of 4 elements </a:t>
            </a:r>
            <a:r>
              <a:rPr lang="en-US" dirty="0" smtClean="0">
                <a:latin typeface="Courier New" pitchFamily="49" charset="0"/>
              </a:rPr>
              <a:t>+ terminating 0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</a:rPr>
              <a:t>align 8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Array: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</a:rPr>
              <a:t>quad 0x000d000d000d000d</a:t>
            </a:r>
          </a:p>
          <a:p>
            <a:pPr lvl="1"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</a:t>
            </a:r>
            <a:r>
              <a:rPr lang="en-US" dirty="0">
                <a:latin typeface="Courier New" pitchFamily="49" charset="0"/>
              </a:rPr>
              <a:t>quad 0x00c000c000c000c0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	.</a:t>
            </a:r>
            <a:r>
              <a:rPr lang="en-US" dirty="0">
                <a:latin typeface="Courier New" pitchFamily="49" charset="0"/>
              </a:rPr>
              <a:t>quad 0x0b000b000b000b00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</a:t>
            </a:r>
            <a:r>
              <a:rPr lang="en-US" dirty="0">
                <a:latin typeface="Courier New" pitchFamily="49" charset="0"/>
              </a:rPr>
              <a:t>quad 0xa000a000a000a000</a:t>
            </a: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	.</a:t>
            </a:r>
            <a:r>
              <a:rPr lang="en-US" dirty="0">
                <a:latin typeface="Courier New" pitchFamily="49" charset="0"/>
              </a:rPr>
              <a:t>quad </a:t>
            </a:r>
            <a:r>
              <a:rPr lang="en-US" dirty="0" smtClean="0">
                <a:latin typeface="Courier New" pitchFamily="49" charset="0"/>
              </a:rP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Program </a:t>
            </a:r>
            <a:r>
              <a:rPr lang="en-US" dirty="0" smtClean="0"/>
              <a:t>Structure #3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3803650"/>
            <a:ext cx="8439150" cy="2705100"/>
          </a:xfrm>
        </p:spPr>
        <p:txBody>
          <a:bodyPr/>
          <a:lstStyle/>
          <a:p>
            <a:r>
              <a:rPr lang="en-US" dirty="0" smtClean="0"/>
              <a:t>Set up call to </a:t>
            </a:r>
            <a:r>
              <a:rPr lang="en-US" dirty="0" err="1" smtClean="0"/>
              <a:t>len</a:t>
            </a:r>
            <a:endParaRPr lang="en-US" dirty="0" smtClean="0"/>
          </a:p>
          <a:p>
            <a:pPr lvl="1"/>
            <a:r>
              <a:rPr lang="en-US" dirty="0" smtClean="0"/>
              <a:t>Follow x86-64 procedure conventions</a:t>
            </a:r>
          </a:p>
          <a:p>
            <a:pPr lvl="1"/>
            <a:r>
              <a:rPr lang="en-US" dirty="0" smtClean="0"/>
              <a:t>Push array address as argument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1670050" y="1746250"/>
            <a:ext cx="3651250" cy="147732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Main:   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	</a:t>
            </a:r>
            <a:r>
              <a:rPr lang="en-US" dirty="0" err="1" smtClean="0">
                <a:latin typeface="Courier New" pitchFamily="49" charset="0"/>
              </a:rPr>
              <a:t>irmovq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array,%</a:t>
            </a:r>
            <a:r>
              <a:rPr lang="en-US" dirty="0" err="1" smtClean="0">
                <a:latin typeface="Courier New" pitchFamily="49" charset="0"/>
              </a:rPr>
              <a:t>rdi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# call </a:t>
            </a:r>
            <a:r>
              <a:rPr lang="en-US" dirty="0" err="1" smtClean="0">
                <a:latin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</a:rPr>
              <a:t>(array)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	call </a:t>
            </a:r>
            <a:r>
              <a:rPr lang="en-US" dirty="0" err="1" smtClean="0">
                <a:latin typeface="Courier New" pitchFamily="49" charset="0"/>
              </a:rPr>
              <a:t>len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741363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</a:rPr>
              <a:t>	ret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</a:t>
            </a:r>
            <a:r>
              <a:rPr lang="en-US" dirty="0" smtClean="0"/>
              <a:t>Y86-64 </a:t>
            </a:r>
            <a:r>
              <a:rPr lang="en-US" dirty="0"/>
              <a:t>Program</a:t>
            </a:r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294687" cy="4603750"/>
          </a:xfrm>
        </p:spPr>
        <p:txBody>
          <a:bodyPr/>
          <a:lstStyle/>
          <a:p>
            <a:pPr lvl="1"/>
            <a:r>
              <a:rPr lang="en-US" dirty="0"/>
              <a:t>Generates “object code” file </a:t>
            </a:r>
            <a:r>
              <a:rPr lang="en-US" sz="1800" dirty="0" err="1" smtClean="0">
                <a:latin typeface="Courier New" pitchFamily="49" charset="0"/>
              </a:rPr>
              <a:t>len.yo</a:t>
            </a:r>
            <a:endParaRPr lang="en-US" dirty="0"/>
          </a:p>
          <a:p>
            <a:pPr lvl="2"/>
            <a:r>
              <a:rPr lang="en-US" dirty="0"/>
              <a:t>Actually looks like </a:t>
            </a:r>
            <a:r>
              <a:rPr lang="en-US" dirty="0" err="1"/>
              <a:t>disassembler</a:t>
            </a:r>
            <a:r>
              <a:rPr lang="en-US" dirty="0"/>
              <a:t> output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971800" cy="36933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unix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yas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len.ys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22250" y="2971800"/>
            <a:ext cx="8686800" cy="332398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0x054:                      | len: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0x054: 30f80100000000000000 |   </a:t>
            </a:r>
            <a:r>
              <a:rPr lang="da-DK" sz="1400" dirty="0" err="1">
                <a:latin typeface="Courier New" pitchFamily="49" charset="0"/>
              </a:rPr>
              <a:t>irmovq</a:t>
            </a:r>
            <a:r>
              <a:rPr lang="da-DK" sz="1400" dirty="0">
                <a:latin typeface="Courier New" pitchFamily="49" charset="0"/>
              </a:rPr>
              <a:t> $1, %r8          # </a:t>
            </a:r>
            <a:r>
              <a:rPr lang="da-DK" sz="1400" dirty="0" err="1">
                <a:latin typeface="Courier New" pitchFamily="49" charset="0"/>
              </a:rPr>
              <a:t>Constant</a:t>
            </a:r>
            <a:r>
              <a:rPr lang="da-DK" sz="1400" dirty="0">
                <a:latin typeface="Courier New" pitchFamily="49" charset="0"/>
              </a:rPr>
              <a:t> 1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0x05e: 30f90800000000000000 |   </a:t>
            </a:r>
            <a:r>
              <a:rPr lang="da-DK" sz="1400" dirty="0" err="1">
                <a:latin typeface="Courier New" pitchFamily="49" charset="0"/>
              </a:rPr>
              <a:t>irmovq</a:t>
            </a:r>
            <a:r>
              <a:rPr lang="da-DK" sz="1400" dirty="0">
                <a:latin typeface="Courier New" pitchFamily="49" charset="0"/>
              </a:rPr>
              <a:t> $8, %r9          # </a:t>
            </a:r>
            <a:r>
              <a:rPr lang="da-DK" sz="1400" dirty="0" err="1">
                <a:latin typeface="Courier New" pitchFamily="49" charset="0"/>
              </a:rPr>
              <a:t>Constant</a:t>
            </a:r>
            <a:r>
              <a:rPr lang="da-DK" sz="1400" dirty="0">
                <a:latin typeface="Courier New" pitchFamily="49" charset="0"/>
              </a:rPr>
              <a:t> 8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0x068: 30f00000000000000000 |   </a:t>
            </a:r>
            <a:r>
              <a:rPr lang="da-DK" sz="1400" dirty="0" err="1">
                <a:latin typeface="Courier New" pitchFamily="49" charset="0"/>
              </a:rPr>
              <a:t>irmovq</a:t>
            </a:r>
            <a:r>
              <a:rPr lang="da-DK" sz="1400" dirty="0">
                <a:latin typeface="Courier New" pitchFamily="49" charset="0"/>
              </a:rPr>
              <a:t> $0, %</a:t>
            </a:r>
            <a:r>
              <a:rPr lang="da-DK" sz="1400" dirty="0" err="1">
                <a:latin typeface="Courier New" pitchFamily="49" charset="0"/>
              </a:rPr>
              <a:t>rax</a:t>
            </a:r>
            <a:r>
              <a:rPr lang="da-DK" sz="1400" dirty="0">
                <a:latin typeface="Courier New" pitchFamily="49" charset="0"/>
              </a:rPr>
              <a:t>         # len = 0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0x072: 50270000000000000000 |   </a:t>
            </a:r>
            <a:r>
              <a:rPr lang="da-DK" sz="1400" dirty="0" err="1">
                <a:latin typeface="Courier New" pitchFamily="49" charset="0"/>
              </a:rPr>
              <a:t>mrmovq</a:t>
            </a:r>
            <a:r>
              <a:rPr lang="da-DK" sz="1400" dirty="0">
                <a:latin typeface="Courier New" pitchFamily="49" charset="0"/>
              </a:rPr>
              <a:t> (%</a:t>
            </a:r>
            <a:r>
              <a:rPr lang="da-DK" sz="1400" dirty="0" err="1">
                <a:latin typeface="Courier New" pitchFamily="49" charset="0"/>
              </a:rPr>
              <a:t>rdi</a:t>
            </a:r>
            <a:r>
              <a:rPr lang="da-DK" sz="1400" dirty="0">
                <a:latin typeface="Courier New" pitchFamily="49" charset="0"/>
              </a:rPr>
              <a:t>),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# val = *a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0x07c: 6222                 |   </a:t>
            </a:r>
            <a:r>
              <a:rPr lang="da-DK" sz="1400" dirty="0" err="1">
                <a:latin typeface="Courier New" pitchFamily="49" charset="0"/>
              </a:rPr>
              <a:t>andq</a:t>
            </a:r>
            <a:r>
              <a:rPr lang="da-DK" sz="1400" dirty="0">
                <a:latin typeface="Courier New" pitchFamily="49" charset="0"/>
              </a:rPr>
              <a:t>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    # Test val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0x07e: 73a000000000000000   |   </a:t>
            </a:r>
            <a:r>
              <a:rPr lang="da-DK" sz="1400" dirty="0" err="1">
                <a:latin typeface="Courier New" pitchFamily="49" charset="0"/>
              </a:rPr>
              <a:t>je</a:t>
            </a:r>
            <a:r>
              <a:rPr lang="da-DK" sz="1400" dirty="0">
                <a:latin typeface="Courier New" pitchFamily="49" charset="0"/>
              </a:rPr>
              <a:t> Done                 # If </a:t>
            </a:r>
            <a:r>
              <a:rPr lang="da-DK" sz="1400" dirty="0" err="1">
                <a:latin typeface="Courier New" pitchFamily="49" charset="0"/>
              </a:rPr>
              <a:t>zero</a:t>
            </a:r>
            <a:r>
              <a:rPr lang="da-DK" sz="1400" dirty="0">
                <a:latin typeface="Courier New" pitchFamily="49" charset="0"/>
              </a:rPr>
              <a:t>, </a:t>
            </a:r>
            <a:r>
              <a:rPr lang="da-DK" sz="1400" dirty="0" err="1">
                <a:latin typeface="Courier New" pitchFamily="49" charset="0"/>
              </a:rPr>
              <a:t>goto</a:t>
            </a:r>
            <a:r>
              <a:rPr lang="da-DK" sz="1400" dirty="0">
                <a:latin typeface="Courier New" pitchFamily="49" charset="0"/>
              </a:rPr>
              <a:t> Done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0x087:                      | Loop: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0x087: 6080                 |   </a:t>
            </a:r>
            <a:r>
              <a:rPr lang="da-DK" sz="1400" dirty="0" err="1">
                <a:latin typeface="Courier New" pitchFamily="49" charset="0"/>
              </a:rPr>
              <a:t>addq</a:t>
            </a:r>
            <a:r>
              <a:rPr lang="da-DK" sz="1400" dirty="0">
                <a:latin typeface="Courier New" pitchFamily="49" charset="0"/>
              </a:rPr>
              <a:t> %r8, %</a:t>
            </a:r>
            <a:r>
              <a:rPr lang="da-DK" sz="1400" dirty="0" err="1">
                <a:latin typeface="Courier New" pitchFamily="49" charset="0"/>
              </a:rPr>
              <a:t>rax</a:t>
            </a:r>
            <a:r>
              <a:rPr lang="da-DK" sz="1400" dirty="0">
                <a:latin typeface="Courier New" pitchFamily="49" charset="0"/>
              </a:rPr>
              <a:t>          # len++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0x089: 6097                 |   </a:t>
            </a:r>
            <a:r>
              <a:rPr lang="da-DK" sz="1400" dirty="0" err="1">
                <a:latin typeface="Courier New" pitchFamily="49" charset="0"/>
              </a:rPr>
              <a:t>addq</a:t>
            </a:r>
            <a:r>
              <a:rPr lang="da-DK" sz="1400" dirty="0">
                <a:latin typeface="Courier New" pitchFamily="49" charset="0"/>
              </a:rPr>
              <a:t> %r9, %</a:t>
            </a:r>
            <a:r>
              <a:rPr lang="da-DK" sz="1400" dirty="0" err="1">
                <a:latin typeface="Courier New" pitchFamily="49" charset="0"/>
              </a:rPr>
              <a:t>rdi</a:t>
            </a:r>
            <a:r>
              <a:rPr lang="da-DK" sz="1400" dirty="0">
                <a:latin typeface="Courier New" pitchFamily="49" charset="0"/>
              </a:rPr>
              <a:t>          # a++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0x08b: 50270000000000000000 |   </a:t>
            </a:r>
            <a:r>
              <a:rPr lang="da-DK" sz="1400" dirty="0" err="1">
                <a:latin typeface="Courier New" pitchFamily="49" charset="0"/>
              </a:rPr>
              <a:t>mrmovq</a:t>
            </a:r>
            <a:r>
              <a:rPr lang="da-DK" sz="1400" dirty="0">
                <a:latin typeface="Courier New" pitchFamily="49" charset="0"/>
              </a:rPr>
              <a:t> (%</a:t>
            </a:r>
            <a:r>
              <a:rPr lang="da-DK" sz="1400" dirty="0" err="1">
                <a:latin typeface="Courier New" pitchFamily="49" charset="0"/>
              </a:rPr>
              <a:t>rdi</a:t>
            </a:r>
            <a:r>
              <a:rPr lang="da-DK" sz="1400" dirty="0">
                <a:latin typeface="Courier New" pitchFamily="49" charset="0"/>
              </a:rPr>
              <a:t>),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# val = *a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0x095: 6222                 |   </a:t>
            </a:r>
            <a:r>
              <a:rPr lang="da-DK" sz="1400" dirty="0" err="1">
                <a:latin typeface="Courier New" pitchFamily="49" charset="0"/>
              </a:rPr>
              <a:t>andq</a:t>
            </a:r>
            <a:r>
              <a:rPr lang="da-DK" sz="1400" dirty="0">
                <a:latin typeface="Courier New" pitchFamily="49" charset="0"/>
              </a:rPr>
              <a:t>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, %</a:t>
            </a:r>
            <a:r>
              <a:rPr lang="da-DK" sz="1400" dirty="0" err="1">
                <a:latin typeface="Courier New" pitchFamily="49" charset="0"/>
              </a:rPr>
              <a:t>rdx</a:t>
            </a:r>
            <a:r>
              <a:rPr lang="da-DK" sz="1400" dirty="0">
                <a:latin typeface="Courier New" pitchFamily="49" charset="0"/>
              </a:rPr>
              <a:t>         # Test val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0x097: 748700000000000000   |   </a:t>
            </a:r>
            <a:r>
              <a:rPr lang="da-DK" sz="1400" dirty="0" err="1">
                <a:latin typeface="Courier New" pitchFamily="49" charset="0"/>
              </a:rPr>
              <a:t>jne</a:t>
            </a:r>
            <a:r>
              <a:rPr lang="da-DK" sz="1400" dirty="0">
                <a:latin typeface="Courier New" pitchFamily="49" charset="0"/>
              </a:rPr>
              <a:t> Loop                # If !0, </a:t>
            </a:r>
            <a:r>
              <a:rPr lang="da-DK" sz="1400" dirty="0" err="1">
                <a:latin typeface="Courier New" pitchFamily="49" charset="0"/>
              </a:rPr>
              <a:t>goto</a:t>
            </a:r>
            <a:r>
              <a:rPr lang="da-DK" sz="1400" dirty="0">
                <a:latin typeface="Courier New" pitchFamily="49" charset="0"/>
              </a:rPr>
              <a:t> Loop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0x0a0:                      | Done:</a:t>
            </a:r>
          </a:p>
          <a:p>
            <a:pPr marL="0" lvl="1" algn="l">
              <a:lnSpc>
                <a:spcPct val="100000"/>
              </a:lnSpc>
              <a:tabLst>
                <a:tab pos="3028950" algn="l"/>
              </a:tabLst>
            </a:pPr>
            <a:r>
              <a:rPr lang="da-DK" sz="1400" dirty="0">
                <a:latin typeface="Courier New" pitchFamily="49" charset="0"/>
              </a:rPr>
              <a:t>0x0a0: 90                   |   ret</a:t>
            </a:r>
            <a:endParaRPr lang="en-US" sz="4000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4343400" y="1716088"/>
            <a:ext cx="6858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43434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Courier New" pitchFamily="49" charset="0"/>
              </a:rPr>
              <a:t>ZF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45720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SF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48006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OF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Processor State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590800"/>
            <a:ext cx="8294687" cy="3841750"/>
          </a:xfrm>
        </p:spPr>
        <p:txBody>
          <a:bodyPr/>
          <a:lstStyle/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Registers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 smtClean="0"/>
              <a:t>15 registers (omit </a:t>
            </a:r>
            <a:r>
              <a:rPr lang="en-US" dirty="0" smtClean="0">
                <a:latin typeface="Courier New"/>
                <a:cs typeface="Courier New"/>
              </a:rPr>
              <a:t>%r15</a:t>
            </a:r>
            <a:r>
              <a:rPr lang="en-US" dirty="0" smtClean="0"/>
              <a:t>).  </a:t>
            </a:r>
            <a:r>
              <a:rPr lang="en-US" dirty="0"/>
              <a:t>Each </a:t>
            </a:r>
            <a:r>
              <a:rPr lang="en-US" dirty="0" smtClean="0"/>
              <a:t>64 </a:t>
            </a:r>
            <a:r>
              <a:rPr lang="en-US" dirty="0"/>
              <a:t>bits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Condition Codes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Single-bit flags set by arithmetic or logical instructions</a:t>
            </a:r>
          </a:p>
          <a:p>
            <a:pPr lvl="3">
              <a:tabLst>
                <a:tab pos="3314700" algn="l"/>
                <a:tab pos="4629150" algn="l"/>
              </a:tabLst>
            </a:pPr>
            <a:r>
              <a:rPr lang="en-US" dirty="0" smtClean="0"/>
              <a:t>ZF</a:t>
            </a:r>
            <a:r>
              <a:rPr lang="en-US" dirty="0"/>
              <a:t>: Zero	</a:t>
            </a:r>
            <a:r>
              <a:rPr lang="en-US" dirty="0" err="1" smtClean="0"/>
              <a:t>SF:Negative</a:t>
            </a:r>
            <a:r>
              <a:rPr lang="en-US" dirty="0" smtClean="0"/>
              <a:t>		OF: Overflow	</a:t>
            </a:r>
            <a:endParaRPr lang="en-US" dirty="0"/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Counter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Indicates address </a:t>
            </a:r>
            <a:r>
              <a:rPr lang="en-US" dirty="0" smtClean="0"/>
              <a:t>of next instruction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 smtClean="0"/>
              <a:t>Program Status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 smtClean="0"/>
              <a:t>Indicates either normal operation or some error condition</a:t>
            </a:r>
            <a:endParaRPr lang="en-US" dirty="0"/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Memory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Byte-addressable storage array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Words stored in little-endian byte order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2362200" y="106045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RF: Program registers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4184650" y="1060450"/>
            <a:ext cx="9906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CC: Condition codes</a:t>
            </a: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267200" y="2203450"/>
            <a:ext cx="8382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4267200" y="1974850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Helvetica" pitchFamily="34" charset="0"/>
              </a:rPr>
              <a:t>PC</a:t>
            </a: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5334000" y="1974850"/>
            <a:ext cx="1676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5334000" y="167005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DMEM: Memory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5867400" y="1441450"/>
            <a:ext cx="5334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5181600" y="113665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Stat: Program status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9450" y="1517650"/>
            <a:ext cx="3359150" cy="914400"/>
            <a:chOff x="679450" y="1517650"/>
            <a:chExt cx="3359150" cy="914400"/>
          </a:xfrm>
        </p:grpSpPr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679450" y="1517650"/>
              <a:ext cx="3359150" cy="914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49" name="Rectangle 2"/>
            <p:cNvSpPr>
              <a:spLocks noChangeArrowheads="1"/>
            </p:cNvSpPr>
            <p:nvPr/>
          </p:nvSpPr>
          <p:spPr bwMode="auto">
            <a:xfrm>
              <a:off x="236220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%r8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50" name="Rectangle 3"/>
            <p:cNvSpPr>
              <a:spLocks noChangeArrowheads="1"/>
            </p:cNvSpPr>
            <p:nvPr/>
          </p:nvSpPr>
          <p:spPr bwMode="auto">
            <a:xfrm>
              <a:off x="236220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%r9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236220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%r10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236220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%r11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320040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%r12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20040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%r13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320040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%r14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3200400" y="220345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67945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</a:t>
              </a:r>
              <a:r>
                <a:rPr lang="en-US" sz="1200" dirty="0" err="1" smtClean="0">
                  <a:latin typeface="Courier New" pitchFamily="49" charset="0"/>
                </a:rPr>
                <a:t>rax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67945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</a:t>
              </a:r>
              <a:r>
                <a:rPr lang="en-US" sz="1200" dirty="0" err="1" smtClean="0">
                  <a:latin typeface="Courier New" pitchFamily="49" charset="0"/>
                </a:rPr>
                <a:t>rcx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7945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</a:t>
              </a:r>
              <a:r>
                <a:rPr lang="en-US" sz="1200" dirty="0" err="1" smtClean="0">
                  <a:latin typeface="Courier New" pitchFamily="49" charset="0"/>
                </a:rPr>
                <a:t>rdx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67945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</a:t>
              </a:r>
              <a:r>
                <a:rPr lang="en-US" sz="1200" dirty="0" err="1" smtClean="0">
                  <a:latin typeface="Courier New" pitchFamily="49" charset="0"/>
                </a:rPr>
                <a:t>rbx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151765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</a:t>
              </a:r>
              <a:r>
                <a:rPr lang="en-US" sz="1200" dirty="0" err="1" smtClean="0">
                  <a:latin typeface="Courier New" pitchFamily="49" charset="0"/>
                </a:rPr>
                <a:t>rsp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51765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</a:t>
              </a:r>
              <a:r>
                <a:rPr lang="en-US" sz="1200" dirty="0" err="1" smtClean="0">
                  <a:latin typeface="Courier New" pitchFamily="49" charset="0"/>
                </a:rPr>
                <a:t>rbp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51765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</a:t>
              </a:r>
              <a:r>
                <a:rPr lang="en-US" sz="1200" dirty="0" err="1" smtClean="0">
                  <a:latin typeface="Courier New" pitchFamily="49" charset="0"/>
                </a:rPr>
                <a:t>rsi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151765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</a:t>
              </a:r>
              <a:r>
                <a:rPr lang="en-US" sz="1200" dirty="0" err="1" smtClean="0">
                  <a:latin typeface="Courier New" pitchFamily="49" charset="0"/>
                </a:rPr>
                <a:t>rdi</a:t>
              </a:r>
              <a:endParaRPr lang="en-US" sz="1200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</a:t>
            </a:r>
            <a:r>
              <a:rPr lang="en-US" dirty="0" smtClean="0"/>
              <a:t>Y86-64 </a:t>
            </a:r>
            <a:r>
              <a:rPr lang="en-US" dirty="0"/>
              <a:t>Program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294687" cy="4603750"/>
          </a:xfrm>
        </p:spPr>
        <p:txBody>
          <a:bodyPr/>
          <a:lstStyle/>
          <a:p>
            <a:pPr lvl="1"/>
            <a:r>
              <a:rPr lang="en-US"/>
              <a:t>Instruction set simulator</a:t>
            </a:r>
          </a:p>
          <a:p>
            <a:pPr lvl="2"/>
            <a:r>
              <a:rPr lang="en-US"/>
              <a:t>Computes effect of each instruction on processor state</a:t>
            </a:r>
          </a:p>
          <a:p>
            <a:pPr lvl="2"/>
            <a:r>
              <a:rPr lang="en-US"/>
              <a:t>Prints changes in state from original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971800" cy="36933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unix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yis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len.yo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7696200" cy="246221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Stopped in 33 steps at PC = 0x13.  Status 'HLT', CC Z=1 S=0 O=0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Changes to registers: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:   0x0000000000000000      0x0000000000000004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</a:t>
            </a:r>
            <a:r>
              <a:rPr lang="en-US" sz="1400" dirty="0" err="1">
                <a:latin typeface="Courier New" pitchFamily="49" charset="0"/>
              </a:rPr>
              <a:t>rsp</a:t>
            </a:r>
            <a:r>
              <a:rPr lang="en-US" sz="1400" dirty="0">
                <a:latin typeface="Courier New" pitchFamily="49" charset="0"/>
              </a:rPr>
              <a:t>:   0x0000000000000000      0x0000000000000100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:   0x0000000000000000      0x0000000000000038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%r8:    0x0000000000000000      0x0000000000000001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%r9:    0x0000000000000000      0x0000000000000008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endParaRPr lang="en-US" sz="1400" dirty="0">
              <a:latin typeface="Courier New" pitchFamily="49" charset="0"/>
            </a:endParaRP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Changes to memory: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0x00f0: 0x0000000000000000      0x0000000000000053</a:t>
            </a:r>
          </a:p>
          <a:p>
            <a:pPr lvl="1" indent="-457200" algn="l">
              <a:lnSpc>
                <a:spcPct val="100000"/>
              </a:lnSpc>
              <a:tabLst>
                <a:tab pos="0" algn="l"/>
                <a:tab pos="3028950" algn="l"/>
              </a:tabLst>
            </a:pPr>
            <a:r>
              <a:rPr lang="en-US" sz="1400" dirty="0">
                <a:latin typeface="Courier New" pitchFamily="49" charset="0"/>
              </a:rPr>
              <a:t>0x00f8: 0x0000000000000000      0x0000000000000013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Instruction Sets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94688" cy="5213350"/>
          </a:xfrm>
        </p:spPr>
        <p:txBody>
          <a:bodyPr/>
          <a:lstStyle/>
          <a:p>
            <a:pPr lvl="1"/>
            <a:r>
              <a:rPr lang="en-US" dirty="0"/>
              <a:t>Complex Instruction Set Computer</a:t>
            </a:r>
          </a:p>
          <a:p>
            <a:pPr lvl="1"/>
            <a:r>
              <a:rPr lang="en-US" dirty="0" smtClean="0"/>
              <a:t>IA32 is example</a:t>
            </a:r>
            <a:endParaRPr lang="en-US" dirty="0"/>
          </a:p>
          <a:p>
            <a:r>
              <a:rPr lang="en-US" dirty="0"/>
              <a:t>Stack-oriented instruction set</a:t>
            </a:r>
          </a:p>
          <a:p>
            <a:pPr lvl="1"/>
            <a:r>
              <a:rPr lang="en-US" dirty="0"/>
              <a:t>Use stack to pass arguments, save program counter</a:t>
            </a:r>
          </a:p>
          <a:p>
            <a:pPr lvl="1"/>
            <a:r>
              <a:rPr lang="en-US" dirty="0"/>
              <a:t>Explicit push and pop instructions</a:t>
            </a:r>
          </a:p>
          <a:p>
            <a:r>
              <a:rPr lang="en-US" dirty="0"/>
              <a:t>Arithmetic instructions can access memory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>
                <a:latin typeface="Courier New" pitchFamily="49" charset="0"/>
              </a:rPr>
              <a:t>addq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12</a:t>
            </a:r>
            <a:r>
              <a:rPr lang="en-US" dirty="0" smtClean="0">
                <a:latin typeface="Courier New" pitchFamily="49" charset="0"/>
              </a:rPr>
              <a:t>(%rbx,%rcx,8)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/>
              <a:t>requires memory read and write</a:t>
            </a:r>
          </a:p>
          <a:p>
            <a:pPr lvl="2"/>
            <a:r>
              <a:rPr lang="en-US" dirty="0"/>
              <a:t>Complex address calculation</a:t>
            </a:r>
          </a:p>
          <a:p>
            <a:r>
              <a:rPr lang="en-US" dirty="0"/>
              <a:t>Condition codes</a:t>
            </a:r>
          </a:p>
          <a:p>
            <a:pPr lvl="1"/>
            <a:r>
              <a:rPr lang="en-US" dirty="0"/>
              <a:t>Set as side effect of arithmetic and logical instructions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Add instructions to perform “typical” programming tasks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 Instruction Sets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94688" cy="5213350"/>
          </a:xfrm>
        </p:spPr>
        <p:txBody>
          <a:bodyPr/>
          <a:lstStyle/>
          <a:p>
            <a:pPr lvl="1"/>
            <a:r>
              <a:rPr lang="en-US" dirty="0"/>
              <a:t>Reduced Instruction Set Computer</a:t>
            </a:r>
          </a:p>
          <a:p>
            <a:pPr lvl="1"/>
            <a:r>
              <a:rPr lang="en-US" dirty="0"/>
              <a:t>Internal project at IBM, later popularized by Hennessy (Stanford) and Patterson (Berkeley)</a:t>
            </a:r>
          </a:p>
          <a:p>
            <a:r>
              <a:rPr lang="en-US" dirty="0"/>
              <a:t>Fewer, simpler instructions</a:t>
            </a:r>
          </a:p>
          <a:p>
            <a:pPr lvl="1"/>
            <a:r>
              <a:rPr lang="en-US" dirty="0"/>
              <a:t>Might take more to get given task done</a:t>
            </a:r>
          </a:p>
          <a:p>
            <a:pPr lvl="1"/>
            <a:r>
              <a:rPr lang="en-US" dirty="0"/>
              <a:t>Can execute them with small and fast hardware</a:t>
            </a:r>
          </a:p>
          <a:p>
            <a:r>
              <a:rPr lang="en-US" dirty="0"/>
              <a:t>Register-oriented instruction set</a:t>
            </a:r>
          </a:p>
          <a:p>
            <a:pPr lvl="1"/>
            <a:r>
              <a:rPr lang="en-US" dirty="0"/>
              <a:t>Many more (typically 32) registers</a:t>
            </a:r>
          </a:p>
          <a:p>
            <a:pPr lvl="1"/>
            <a:r>
              <a:rPr lang="en-US" dirty="0"/>
              <a:t>Use for arguments, return pointer, temporaries</a:t>
            </a:r>
          </a:p>
          <a:p>
            <a:r>
              <a:rPr lang="en-US" dirty="0"/>
              <a:t>Only load and store instructions can access memory</a:t>
            </a:r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Y86-64 </a:t>
            </a:r>
            <a:r>
              <a:rPr lang="en-US" dirty="0" err="1" smtClean="0">
                <a:latin typeface="Courier New" pitchFamily="49" charset="0"/>
              </a:rPr>
              <a:t>mrmovq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No Condition codes</a:t>
            </a:r>
          </a:p>
          <a:p>
            <a:pPr lvl="1"/>
            <a:r>
              <a:rPr lang="en-US" dirty="0"/>
              <a:t>Test instructions return 0/1 in register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Registers</a:t>
            </a:r>
          </a:p>
        </p:txBody>
      </p:sp>
      <p:pic>
        <p:nvPicPr>
          <p:cNvPr id="29082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35687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0821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5700" y="1447800"/>
            <a:ext cx="35687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Instruction Examples</a:t>
            </a:r>
          </a:p>
        </p:txBody>
      </p:sp>
      <p:grpSp>
        <p:nvGrpSpPr>
          <p:cNvPr id="287763" name="Group 19"/>
          <p:cNvGrpSpPr>
            <a:grpSpLocks/>
          </p:cNvGrpSpPr>
          <p:nvPr/>
        </p:nvGrpSpPr>
        <p:grpSpPr bwMode="auto">
          <a:xfrm>
            <a:off x="838200" y="5340350"/>
            <a:ext cx="7324725" cy="358775"/>
            <a:chOff x="624" y="2016"/>
            <a:chExt cx="4608" cy="226"/>
          </a:xfrm>
        </p:grpSpPr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Op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Ra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Rb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Offset</a:t>
              </a:r>
            </a:p>
          </p:txBody>
        </p:sp>
      </p:grpSp>
      <p:grpSp>
        <p:nvGrpSpPr>
          <p:cNvPr id="287772" name="Group 28"/>
          <p:cNvGrpSpPr>
            <a:grpSpLocks/>
          </p:cNvGrpSpPr>
          <p:nvPr/>
        </p:nvGrpSpPr>
        <p:grpSpPr bwMode="auto">
          <a:xfrm>
            <a:off x="828675" y="1143000"/>
            <a:ext cx="7324725" cy="665163"/>
            <a:chOff x="528" y="1488"/>
            <a:chExt cx="4614" cy="419"/>
          </a:xfrm>
        </p:grpSpPr>
        <p:grpSp>
          <p:nvGrpSpPr>
            <p:cNvPr id="287749" name="Group 5"/>
            <p:cNvGrpSpPr>
              <a:grpSpLocks/>
            </p:cNvGrpSpPr>
            <p:nvPr/>
          </p:nvGrpSpPr>
          <p:grpSpPr bwMode="auto">
            <a:xfrm>
              <a:off x="528" y="1680"/>
              <a:ext cx="4614" cy="227"/>
              <a:chOff x="624" y="1440"/>
              <a:chExt cx="4608" cy="226"/>
            </a:xfrm>
          </p:grpSpPr>
          <p:sp>
            <p:nvSpPr>
              <p:cNvPr id="287750" name="Rectangle 6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Op</a:t>
                </a:r>
              </a:p>
            </p:txBody>
          </p:sp>
          <p:sp>
            <p:nvSpPr>
              <p:cNvPr id="287751" name="Rectangle 7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Ra</a:t>
                </a:r>
              </a:p>
            </p:txBody>
          </p:sp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Rb</a:t>
                </a:r>
              </a:p>
            </p:txBody>
          </p:sp>
          <p:sp>
            <p:nvSpPr>
              <p:cNvPr id="287753" name="Rectangle 9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287754" name="Rectangle 10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Fn</a:t>
                </a:r>
              </a:p>
            </p:txBody>
          </p:sp>
          <p:sp>
            <p:nvSpPr>
              <p:cNvPr id="287755" name="Rectangle 11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720" cy="2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00000</a:t>
                </a:r>
              </a:p>
            </p:txBody>
          </p:sp>
        </p:grp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528" y="1488"/>
              <a:ext cx="575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algn="l" defTabSz="915988"/>
              <a:r>
                <a:rPr lang="en-US"/>
                <a:t>R-R</a:t>
              </a:r>
            </a:p>
          </p:txBody>
        </p:sp>
      </p:grpSp>
      <p:grpSp>
        <p:nvGrpSpPr>
          <p:cNvPr id="287773" name="Group 29"/>
          <p:cNvGrpSpPr>
            <a:grpSpLocks/>
          </p:cNvGrpSpPr>
          <p:nvPr/>
        </p:nvGrpSpPr>
        <p:grpSpPr bwMode="auto">
          <a:xfrm>
            <a:off x="838200" y="2362200"/>
            <a:ext cx="7324725" cy="665163"/>
            <a:chOff x="528" y="2065"/>
            <a:chExt cx="4614" cy="419"/>
          </a:xfrm>
        </p:grpSpPr>
        <p:grpSp>
          <p:nvGrpSpPr>
            <p:cNvPr id="287756" name="Group 12"/>
            <p:cNvGrpSpPr>
              <a:grpSpLocks/>
            </p:cNvGrpSpPr>
            <p:nvPr/>
          </p:nvGrpSpPr>
          <p:grpSpPr bwMode="auto">
            <a:xfrm>
              <a:off x="528" y="2257"/>
              <a:ext cx="4614" cy="227"/>
              <a:chOff x="624" y="2016"/>
              <a:chExt cx="4608" cy="226"/>
            </a:xfrm>
          </p:grpSpPr>
          <p:sp>
            <p:nvSpPr>
              <p:cNvPr id="287757" name="Rectangle 13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Op</a:t>
                </a:r>
              </a:p>
            </p:txBody>
          </p:sp>
          <p:sp>
            <p:nvSpPr>
              <p:cNvPr id="287758" name="Rectangle 14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Ra</a:t>
                </a:r>
              </a:p>
            </p:txBody>
          </p:sp>
          <p:sp>
            <p:nvSpPr>
              <p:cNvPr id="287759" name="Rectangle 15"/>
              <p:cNvSpPr>
                <a:spLocks noChangeArrowheads="1"/>
              </p:cNvSpPr>
              <p:nvPr/>
            </p:nvSpPr>
            <p:spPr bwMode="auto">
              <a:xfrm>
                <a:off x="2208" y="2016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Rb</a:t>
                </a:r>
              </a:p>
            </p:txBody>
          </p:sp>
          <p:sp>
            <p:nvSpPr>
              <p:cNvPr id="287760" name="Rectangle 16"/>
              <p:cNvSpPr>
                <a:spLocks noChangeArrowheads="1"/>
              </p:cNvSpPr>
              <p:nvPr/>
            </p:nvSpPr>
            <p:spPr bwMode="auto">
              <a:xfrm>
                <a:off x="2928" y="2016"/>
                <a:ext cx="2304" cy="22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Immediate</a:t>
                </a:r>
              </a:p>
            </p:txBody>
          </p:sp>
        </p:grpSp>
        <p:sp>
          <p:nvSpPr>
            <p:cNvPr id="287769" name="Text Box 25"/>
            <p:cNvSpPr txBox="1">
              <a:spLocks noChangeArrowheads="1"/>
            </p:cNvSpPr>
            <p:nvPr/>
          </p:nvSpPr>
          <p:spPr bwMode="auto">
            <a:xfrm>
              <a:off x="528" y="2065"/>
              <a:ext cx="431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algn="l" defTabSz="915988"/>
              <a:r>
                <a:rPr lang="en-US"/>
                <a:t>R-I</a:t>
              </a:r>
            </a:p>
          </p:txBody>
        </p:sp>
      </p:grpSp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838200" y="5029200"/>
            <a:ext cx="1446213" cy="3413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algn="l" defTabSz="915988"/>
            <a:r>
              <a:rPr lang="en-US"/>
              <a:t>Load/Store</a:t>
            </a:r>
          </a:p>
        </p:txBody>
      </p:sp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1143000" y="2057400"/>
            <a:ext cx="7162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addu $3,$2,$1		# Register add: $3 = $2+$1 </a:t>
            </a: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1143000" y="3200400"/>
            <a:ext cx="7086600" cy="7254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addu $3,$2, 3145	# Immediate add: $3 = $2+3145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sll $3,$2,2		# Shift left: $3 = $2 &lt;&lt; 2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1219200" y="5791200"/>
            <a:ext cx="7086600" cy="7254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lw $3,16($2)		# Load Word: $3 = M[$2+16]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sw $3,16($2)		# Store Word: M[$2+16] = $3</a:t>
            </a:r>
          </a:p>
        </p:txBody>
      </p:sp>
      <p:grpSp>
        <p:nvGrpSpPr>
          <p:cNvPr id="287777" name="Group 33"/>
          <p:cNvGrpSpPr>
            <a:grpSpLocks/>
          </p:cNvGrpSpPr>
          <p:nvPr/>
        </p:nvGrpSpPr>
        <p:grpSpPr bwMode="auto">
          <a:xfrm>
            <a:off x="838200" y="4213225"/>
            <a:ext cx="7324725" cy="358775"/>
            <a:chOff x="624" y="2016"/>
            <a:chExt cx="4608" cy="226"/>
          </a:xfrm>
        </p:grpSpPr>
        <p:sp>
          <p:nvSpPr>
            <p:cNvPr id="287778" name="Rectangle 34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Op</a:t>
              </a:r>
            </a:p>
          </p:txBody>
        </p:sp>
        <p:sp>
          <p:nvSpPr>
            <p:cNvPr id="287779" name="Rectangle 35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Ra</a:t>
              </a:r>
            </a:p>
          </p:txBody>
        </p:sp>
        <p:sp>
          <p:nvSpPr>
            <p:cNvPr id="287780" name="Rectangle 36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Rb</a:t>
              </a:r>
            </a:p>
          </p:txBody>
        </p:sp>
        <p:sp>
          <p:nvSpPr>
            <p:cNvPr id="287781" name="Rectangle 37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Offset</a:t>
              </a:r>
            </a:p>
          </p:txBody>
        </p:sp>
      </p:grpSp>
      <p:sp>
        <p:nvSpPr>
          <p:cNvPr id="287782" name="Text Box 38"/>
          <p:cNvSpPr txBox="1">
            <a:spLocks noChangeArrowheads="1"/>
          </p:cNvSpPr>
          <p:nvPr/>
        </p:nvSpPr>
        <p:spPr bwMode="auto">
          <a:xfrm>
            <a:off x="838200" y="3902075"/>
            <a:ext cx="1446213" cy="3413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algn="l" defTabSz="915988"/>
            <a:r>
              <a:rPr lang="en-US"/>
              <a:t>Branch</a:t>
            </a:r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1219200" y="4648200"/>
            <a:ext cx="7086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beq $3,$2,dest	# Branch when $3 = $2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vs. RISC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Debate</a:t>
            </a:r>
          </a:p>
          <a:p>
            <a:pPr lvl="1"/>
            <a:r>
              <a:rPr lang="en-US" dirty="0"/>
              <a:t>Strong opinions!</a:t>
            </a:r>
          </a:p>
          <a:p>
            <a:pPr lvl="1"/>
            <a:r>
              <a:rPr lang="en-US" dirty="0"/>
              <a:t>CISC proponents---easy for compiler, fewer code bytes</a:t>
            </a:r>
          </a:p>
          <a:p>
            <a:pPr lvl="1"/>
            <a:r>
              <a:rPr lang="en-US" dirty="0"/>
              <a:t>RISC proponents---better for optimizing compilers, can make run fast with simple chip design</a:t>
            </a:r>
          </a:p>
          <a:p>
            <a:r>
              <a:rPr lang="en-US" dirty="0"/>
              <a:t>Current Status</a:t>
            </a:r>
          </a:p>
          <a:p>
            <a:pPr lvl="1"/>
            <a:r>
              <a:rPr lang="en-US" dirty="0"/>
              <a:t>For desktop processors, choice of ISA not a technical issue</a:t>
            </a:r>
          </a:p>
          <a:p>
            <a:pPr lvl="2"/>
            <a:r>
              <a:rPr lang="en-US" dirty="0"/>
              <a:t>With enough hardware, can make anything run fast</a:t>
            </a:r>
          </a:p>
          <a:p>
            <a:pPr lvl="2"/>
            <a:r>
              <a:rPr lang="en-US" dirty="0"/>
              <a:t>Code compatibility more </a:t>
            </a:r>
            <a:r>
              <a:rPr lang="en-US" dirty="0" smtClean="0"/>
              <a:t>important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86-64 adopted many RISC features</a:t>
            </a:r>
          </a:p>
          <a:p>
            <a:pPr lvl="2"/>
            <a:r>
              <a:rPr lang="en-US" dirty="0" smtClean="0"/>
              <a:t>More registers; use them for argument passing</a:t>
            </a:r>
            <a:endParaRPr lang="en-US" dirty="0"/>
          </a:p>
          <a:p>
            <a:pPr lvl="1"/>
            <a:r>
              <a:rPr lang="en-US" dirty="0"/>
              <a:t>For embedded processors, RISC makes sense</a:t>
            </a:r>
          </a:p>
          <a:p>
            <a:pPr lvl="2"/>
            <a:r>
              <a:rPr lang="en-US" dirty="0"/>
              <a:t>Smaller, cheaper, less </a:t>
            </a:r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Most cell phones use ARM processor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Instruction Set Architecture</a:t>
            </a:r>
          </a:p>
          <a:p>
            <a:pPr lvl="1"/>
            <a:r>
              <a:rPr lang="en-US" dirty="0"/>
              <a:t>Similar state and instructions as </a:t>
            </a:r>
            <a:r>
              <a:rPr lang="en-US" dirty="0" smtClean="0"/>
              <a:t>x86-64</a:t>
            </a:r>
            <a:endParaRPr lang="en-US" dirty="0"/>
          </a:p>
          <a:p>
            <a:pPr lvl="1"/>
            <a:r>
              <a:rPr lang="en-US" dirty="0"/>
              <a:t>Simpler encodings</a:t>
            </a:r>
          </a:p>
          <a:p>
            <a:pPr lvl="1"/>
            <a:r>
              <a:rPr lang="en-US" dirty="0"/>
              <a:t>Somewhere between CISC and RISC</a:t>
            </a:r>
          </a:p>
          <a:p>
            <a:r>
              <a:rPr lang="en-US" dirty="0"/>
              <a:t>How Important is ISA Design?</a:t>
            </a:r>
          </a:p>
          <a:p>
            <a:pPr lvl="1"/>
            <a:r>
              <a:rPr lang="en-US" dirty="0"/>
              <a:t>Less now than before</a:t>
            </a:r>
          </a:p>
          <a:p>
            <a:pPr lvl="2"/>
            <a:r>
              <a:rPr lang="en-US" dirty="0"/>
              <a:t>With enough hardware, can make almost anything go </a:t>
            </a:r>
            <a:r>
              <a:rPr lang="en-US" dirty="0" smtClean="0"/>
              <a:t>fast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Instruction </a:t>
            </a:r>
            <a:r>
              <a:rPr lang="en-US" dirty="0" smtClean="0"/>
              <a:t>Set #1</a:t>
            </a:r>
            <a:endParaRPr lang="en-US" dirty="0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pushq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popq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cmovXX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irmovq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F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rmmovq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mrmovq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OPq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6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7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8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9</a:t>
              </a:r>
              <a:endParaRPr lang="en-US" sz="1400" b="0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Instructions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 smtClean="0"/>
              <a:t>1</a:t>
            </a: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10 </a:t>
            </a:r>
            <a:r>
              <a:rPr lang="en-US" dirty="0"/>
              <a:t>bytes of information read from memory</a:t>
            </a:r>
          </a:p>
          <a:p>
            <a:pPr lvl="2"/>
            <a:r>
              <a:rPr lang="en-US" dirty="0"/>
              <a:t>Can determine instruction length from first byte</a:t>
            </a:r>
          </a:p>
          <a:p>
            <a:pPr lvl="2"/>
            <a:r>
              <a:rPr lang="en-US" dirty="0"/>
              <a:t>Not as many instruction types, and simpler encoding than with </a:t>
            </a:r>
            <a:r>
              <a:rPr lang="en-US" dirty="0" smtClean="0"/>
              <a:t>x86-64</a:t>
            </a:r>
            <a:endParaRPr lang="en-US" dirty="0"/>
          </a:p>
          <a:p>
            <a:pPr lvl="1"/>
            <a:r>
              <a:rPr lang="en-US" dirty="0"/>
              <a:t>Each accesses and modifies some part(s) of the program state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6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7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8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9</a:t>
              </a:r>
              <a:endParaRPr lang="en-US" sz="1400" b="0" dirty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318250" y="527050"/>
            <a:ext cx="2743200" cy="51054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Instruction </a:t>
            </a:r>
            <a:r>
              <a:rPr lang="en-US" dirty="0" smtClean="0"/>
              <a:t>Set #2</a:t>
            </a:r>
            <a:endParaRPr lang="en-US" dirty="0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pushq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popq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cmovXX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irmovq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F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rmmovq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mrmovq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OPq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115" name="Line 223"/>
          <p:cNvSpPr>
            <a:spLocks noChangeShapeType="1"/>
          </p:cNvSpPr>
          <p:nvPr/>
        </p:nvSpPr>
        <p:spPr bwMode="auto">
          <a:xfrm flipV="1">
            <a:off x="3346450" y="2203450"/>
            <a:ext cx="30480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6" name="Rectangle 138"/>
          <p:cNvSpPr>
            <a:spLocks noChangeArrowheads="1"/>
          </p:cNvSpPr>
          <p:nvPr/>
        </p:nvSpPr>
        <p:spPr bwMode="auto">
          <a:xfrm>
            <a:off x="6699250" y="603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rrmovq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17" name="Group 179"/>
          <p:cNvGrpSpPr>
            <a:grpSpLocks/>
          </p:cNvGrpSpPr>
          <p:nvPr/>
        </p:nvGrpSpPr>
        <p:grpSpPr bwMode="auto">
          <a:xfrm>
            <a:off x="7613650" y="603250"/>
            <a:ext cx="609600" cy="304800"/>
            <a:chOff x="4560" y="2160"/>
            <a:chExt cx="384" cy="192"/>
          </a:xfrm>
        </p:grpSpPr>
        <p:sp>
          <p:nvSpPr>
            <p:cNvPr id="118" name="Rectangle 140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3" name="Rectangle 141"/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124" name="Rectangle 142"/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25" name="Rectangle 143"/>
          <p:cNvSpPr>
            <a:spLocks noChangeArrowheads="1"/>
          </p:cNvSpPr>
          <p:nvPr/>
        </p:nvSpPr>
        <p:spPr bwMode="auto">
          <a:xfrm>
            <a:off x="6699250" y="1060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cmovle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26" name="Group 178"/>
          <p:cNvGrpSpPr>
            <a:grpSpLocks/>
          </p:cNvGrpSpPr>
          <p:nvPr/>
        </p:nvGrpSpPr>
        <p:grpSpPr bwMode="auto">
          <a:xfrm>
            <a:off x="7613650" y="1060450"/>
            <a:ext cx="609600" cy="304800"/>
            <a:chOff x="4560" y="2448"/>
            <a:chExt cx="384" cy="192"/>
          </a:xfrm>
        </p:grpSpPr>
        <p:sp>
          <p:nvSpPr>
            <p:cNvPr id="127" name="Rectangle 145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8" name="Rectangle 146"/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129" name="Rectangle 147"/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30" name="Rectangle 148"/>
          <p:cNvSpPr>
            <a:spLocks noChangeArrowheads="1"/>
          </p:cNvSpPr>
          <p:nvPr/>
        </p:nvSpPr>
        <p:spPr bwMode="auto">
          <a:xfrm>
            <a:off x="6699250" y="1517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31" name="Group 177"/>
          <p:cNvGrpSpPr>
            <a:grpSpLocks/>
          </p:cNvGrpSpPr>
          <p:nvPr/>
        </p:nvGrpSpPr>
        <p:grpSpPr bwMode="auto">
          <a:xfrm>
            <a:off x="7613650" y="1517650"/>
            <a:ext cx="609600" cy="304800"/>
            <a:chOff x="4560" y="2736"/>
            <a:chExt cx="384" cy="192"/>
          </a:xfrm>
        </p:grpSpPr>
        <p:sp>
          <p:nvSpPr>
            <p:cNvPr id="132" name="Rectangle 150"/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33" name="Rectangle 151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4" name="Rectangle 152"/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35" name="Rectangle 153"/>
          <p:cNvSpPr>
            <a:spLocks noChangeArrowheads="1"/>
          </p:cNvSpPr>
          <p:nvPr/>
        </p:nvSpPr>
        <p:spPr bwMode="auto">
          <a:xfrm>
            <a:off x="6699250" y="1974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36" name="Group 176"/>
          <p:cNvGrpSpPr>
            <a:grpSpLocks/>
          </p:cNvGrpSpPr>
          <p:nvPr/>
        </p:nvGrpSpPr>
        <p:grpSpPr bwMode="auto">
          <a:xfrm>
            <a:off x="7613650" y="1974850"/>
            <a:ext cx="609600" cy="304800"/>
            <a:chOff x="4560" y="3024"/>
            <a:chExt cx="384" cy="192"/>
          </a:xfrm>
        </p:grpSpPr>
        <p:sp>
          <p:nvSpPr>
            <p:cNvPr id="137" name="Rectangle 155"/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38" name="Rectangle 156"/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139" name="Rectangle 157"/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40" name="Rectangle 158"/>
          <p:cNvSpPr>
            <a:spLocks noChangeArrowheads="1"/>
          </p:cNvSpPr>
          <p:nvPr/>
        </p:nvSpPr>
        <p:spPr bwMode="auto">
          <a:xfrm>
            <a:off x="6699250" y="2432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cmovne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41" name="Group 173"/>
          <p:cNvGrpSpPr>
            <a:grpSpLocks/>
          </p:cNvGrpSpPr>
          <p:nvPr/>
        </p:nvGrpSpPr>
        <p:grpSpPr bwMode="auto">
          <a:xfrm>
            <a:off x="7613650" y="2432050"/>
            <a:ext cx="609600" cy="304800"/>
            <a:chOff x="4560" y="3312"/>
            <a:chExt cx="384" cy="192"/>
          </a:xfrm>
        </p:grpSpPr>
        <p:sp>
          <p:nvSpPr>
            <p:cNvPr id="142" name="Rectangle 160"/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43" name="Rectangle 161"/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144" name="Rectangle 162"/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45" name="Rectangle 163"/>
          <p:cNvSpPr>
            <a:spLocks noChangeArrowheads="1"/>
          </p:cNvSpPr>
          <p:nvPr/>
        </p:nvSpPr>
        <p:spPr bwMode="auto">
          <a:xfrm>
            <a:off x="6699250" y="2889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cmovge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46" name="Group 175"/>
          <p:cNvGrpSpPr>
            <a:grpSpLocks/>
          </p:cNvGrpSpPr>
          <p:nvPr/>
        </p:nvGrpSpPr>
        <p:grpSpPr bwMode="auto">
          <a:xfrm>
            <a:off x="7613650" y="2889250"/>
            <a:ext cx="609600" cy="304800"/>
            <a:chOff x="4560" y="3600"/>
            <a:chExt cx="384" cy="192"/>
          </a:xfrm>
        </p:grpSpPr>
        <p:sp>
          <p:nvSpPr>
            <p:cNvPr id="147" name="Rectangle 165"/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48" name="Rectangle 166"/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49" name="Rectangle 167"/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50" name="Rectangle 168"/>
          <p:cNvSpPr>
            <a:spLocks noChangeArrowheads="1"/>
          </p:cNvSpPr>
          <p:nvPr/>
        </p:nvSpPr>
        <p:spPr bwMode="auto">
          <a:xfrm>
            <a:off x="6699250" y="3346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cmovg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51" name="Group 174"/>
          <p:cNvGrpSpPr>
            <a:grpSpLocks/>
          </p:cNvGrpSpPr>
          <p:nvPr/>
        </p:nvGrpSpPr>
        <p:grpSpPr bwMode="auto">
          <a:xfrm>
            <a:off x="7613650" y="3346450"/>
            <a:ext cx="609600" cy="304800"/>
            <a:chOff x="4560" y="3888"/>
            <a:chExt cx="384" cy="192"/>
          </a:xfrm>
        </p:grpSpPr>
        <p:sp>
          <p:nvSpPr>
            <p:cNvPr id="152" name="Rectangle 170"/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53" name="Rectangle 171"/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54" name="Rectangle 172"/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55" name="AutoShape 218"/>
          <p:cNvSpPr>
            <a:spLocks/>
          </p:cNvSpPr>
          <p:nvPr/>
        </p:nvSpPr>
        <p:spPr bwMode="auto">
          <a:xfrm>
            <a:off x="6470650" y="67945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0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Instruction </a:t>
            </a:r>
            <a:r>
              <a:rPr lang="en-US" dirty="0" smtClean="0"/>
              <a:t>Set #3</a:t>
            </a:r>
            <a:endParaRPr lang="en-US" dirty="0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pushq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popq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cmovXX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irmovq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F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rmmovq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mrmovq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OPq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6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7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8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9</a:t>
              </a:r>
              <a:endParaRPr lang="en-US" sz="1400" b="0" dirty="0">
                <a:latin typeface="Courier New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18250" y="3041650"/>
            <a:ext cx="2362200" cy="2057400"/>
            <a:chOff x="8680450" y="3727450"/>
            <a:chExt cx="2362200" cy="205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8680450" y="3727450"/>
              <a:ext cx="2362200" cy="2057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5" name="Group 220"/>
            <p:cNvGrpSpPr>
              <a:grpSpLocks/>
            </p:cNvGrpSpPr>
            <p:nvPr/>
          </p:nvGrpSpPr>
          <p:grpSpPr bwMode="auto">
            <a:xfrm>
              <a:off x="8756650" y="3879850"/>
              <a:ext cx="2133600" cy="1752600"/>
              <a:chOff x="4368" y="816"/>
              <a:chExt cx="1344" cy="1104"/>
            </a:xfrm>
          </p:grpSpPr>
          <p:sp>
            <p:nvSpPr>
              <p:cNvPr id="116" name="Rectangle 11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 smtClean="0">
                    <a:latin typeface="Courier New" pitchFamily="49" charset="0"/>
                  </a:rPr>
                  <a:t>addq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17" name="Group 183"/>
              <p:cNvGrpSpPr>
                <a:grpSpLocks/>
              </p:cNvGrpSpPr>
              <p:nvPr/>
            </p:nvGrpSpPr>
            <p:grpSpPr bwMode="auto">
              <a:xfrm>
                <a:off x="4944" y="864"/>
                <a:ext cx="384" cy="192"/>
                <a:chOff x="4560" y="864"/>
                <a:chExt cx="384" cy="192"/>
              </a:xfrm>
            </p:grpSpPr>
            <p:sp>
              <p:nvSpPr>
                <p:cNvPr id="1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52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18" name="Rectangle 123"/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 smtClean="0">
                    <a:latin typeface="Courier New" pitchFamily="49" charset="0"/>
                  </a:rPr>
                  <a:t>subq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3" name="Group 182"/>
              <p:cNvGrpSpPr>
                <a:grpSpLocks/>
              </p:cNvGrpSpPr>
              <p:nvPr/>
            </p:nvGrpSpPr>
            <p:grpSpPr bwMode="auto">
              <a:xfrm>
                <a:off x="4944" y="1152"/>
                <a:ext cx="384" cy="192"/>
                <a:chOff x="4560" y="1152"/>
                <a:chExt cx="384" cy="192"/>
              </a:xfrm>
            </p:grpSpPr>
            <p:sp>
              <p:nvSpPr>
                <p:cNvPr id="135" name="Rectangle 125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6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3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28"/>
              <p:cNvSpPr>
                <a:spLocks noChangeArrowheads="1"/>
              </p:cNvSpPr>
              <p:nvPr/>
            </p:nvSpPr>
            <p:spPr bwMode="auto">
              <a:xfrm>
                <a:off x="4512" y="144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 smtClean="0">
                    <a:latin typeface="Courier New" pitchFamily="49" charset="0"/>
                  </a:rPr>
                  <a:t>andq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5" name="Group 181"/>
              <p:cNvGrpSpPr>
                <a:grpSpLocks/>
              </p:cNvGrpSpPr>
              <p:nvPr/>
            </p:nvGrpSpPr>
            <p:grpSpPr bwMode="auto">
              <a:xfrm>
                <a:off x="4944" y="1440"/>
                <a:ext cx="384" cy="192"/>
                <a:chOff x="4560" y="1440"/>
                <a:chExt cx="384" cy="192"/>
              </a:xfrm>
            </p:grpSpPr>
            <p:sp>
              <p:nvSpPr>
                <p:cNvPr id="13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3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33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 smtClean="0">
                    <a:latin typeface="Courier New" pitchFamily="49" charset="0"/>
                  </a:rPr>
                  <a:t>xorq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7" name="Group 180"/>
              <p:cNvGrpSpPr>
                <a:grpSpLocks/>
              </p:cNvGrpSpPr>
              <p:nvPr/>
            </p:nvGrpSpPr>
            <p:grpSpPr bwMode="auto">
              <a:xfrm>
                <a:off x="4944" y="1728"/>
                <a:ext cx="384" cy="192"/>
                <a:chOff x="4560" y="1728"/>
                <a:chExt cx="384" cy="192"/>
              </a:xfrm>
            </p:grpSpPr>
            <p:sp>
              <p:nvSpPr>
                <p:cNvPr id="129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0" name="Rectangle 136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31" name="Rectangle 137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AutoShape 217"/>
              <p:cNvSpPr>
                <a:spLocks/>
              </p:cNvSpPr>
              <p:nvPr/>
            </p:nvSpPr>
            <p:spPr bwMode="auto">
              <a:xfrm>
                <a:off x="4368" y="816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2" name="Straight Connector 11"/>
          <p:cNvCxnSpPr>
            <a:stCxn id="2" idx="1"/>
            <a:endCxn id="322659" idx="3"/>
          </p:cNvCxnSpPr>
          <p:nvPr/>
        </p:nvCxnSpPr>
        <p:spPr bwMode="auto">
          <a:xfrm flipH="1">
            <a:off x="3270250" y="4070350"/>
            <a:ext cx="3048000" cy="4445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066610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Y86-64 </a:t>
            </a:r>
            <a:r>
              <a:rPr lang="en-US" dirty="0"/>
              <a:t>Instruction </a:t>
            </a:r>
            <a:r>
              <a:rPr lang="en-US" dirty="0" smtClean="0"/>
              <a:t>Set #4</a:t>
            </a:r>
            <a:endParaRPr lang="en-US" dirty="0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pushq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popq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cmovXX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irmovq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F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rmmovq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mrmovq</a:t>
            </a: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OPq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6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7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8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9</a:t>
              </a:r>
              <a:endParaRPr lang="en-US" sz="1400" b="0" dirty="0">
                <a:latin typeface="Courier New" pitchFamily="49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623050" y="755650"/>
            <a:ext cx="2209800" cy="3200400"/>
            <a:chOff x="6546850" y="3194050"/>
            <a:chExt cx="2209800" cy="3200400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6546850" y="3194050"/>
              <a:ext cx="1676400" cy="3200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7" name="Group 219"/>
            <p:cNvGrpSpPr>
              <a:grpSpLocks/>
            </p:cNvGrpSpPr>
            <p:nvPr/>
          </p:nvGrpSpPr>
          <p:grpSpPr bwMode="auto">
            <a:xfrm>
              <a:off x="6623050" y="3270250"/>
              <a:ext cx="2133600" cy="3048000"/>
              <a:chOff x="3984" y="2160"/>
              <a:chExt cx="1344" cy="1920"/>
            </a:xfrm>
          </p:grpSpPr>
          <p:sp>
            <p:nvSpPr>
              <p:cNvPr id="118" name="Rectangle 138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jmp</a:t>
                </a:r>
              </a:p>
            </p:txBody>
          </p:sp>
          <p:grpSp>
            <p:nvGrpSpPr>
              <p:cNvPr id="123" name="Group 179"/>
              <p:cNvGrpSpPr>
                <a:grpSpLocks/>
              </p:cNvGrpSpPr>
              <p:nvPr/>
            </p:nvGrpSpPr>
            <p:grpSpPr bwMode="auto">
              <a:xfrm>
                <a:off x="4560" y="2160"/>
                <a:ext cx="384" cy="192"/>
                <a:chOff x="4560" y="2160"/>
                <a:chExt cx="384" cy="192"/>
              </a:xfrm>
            </p:grpSpPr>
            <p:sp>
              <p:nvSpPr>
                <p:cNvPr id="15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6" name="Rectangle 141"/>
                <p:cNvSpPr>
                  <a:spLocks noChangeArrowheads="1"/>
                </p:cNvSpPr>
                <p:nvPr/>
              </p:nvSpPr>
              <p:spPr bwMode="auto">
                <a:xfrm>
                  <a:off x="4752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57" name="Rectangle 142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43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jle</a:t>
                </a:r>
              </a:p>
            </p:txBody>
          </p:sp>
          <p:grpSp>
            <p:nvGrpSpPr>
              <p:cNvPr id="125" name="Group 178"/>
              <p:cNvGrpSpPr>
                <a:grpSpLocks/>
              </p:cNvGrpSpPr>
              <p:nvPr/>
            </p:nvGrpSpPr>
            <p:grpSpPr bwMode="auto">
              <a:xfrm>
                <a:off x="4560" y="2448"/>
                <a:ext cx="384" cy="192"/>
                <a:chOff x="4560" y="2448"/>
                <a:chExt cx="384" cy="192"/>
              </a:xfrm>
            </p:grpSpPr>
            <p:sp>
              <p:nvSpPr>
                <p:cNvPr id="152" name="Rectangle 145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3" name="Rectangle 146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54" name="Rectangle 147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4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</a:t>
                </a:r>
              </a:p>
            </p:txBody>
          </p:sp>
          <p:grpSp>
            <p:nvGrpSpPr>
              <p:cNvPr id="127" name="Group 177"/>
              <p:cNvGrpSpPr>
                <a:grpSpLocks/>
              </p:cNvGrpSpPr>
              <p:nvPr/>
            </p:nvGrpSpPr>
            <p:grpSpPr bwMode="auto">
              <a:xfrm>
                <a:off x="4560" y="2736"/>
                <a:ext cx="384" cy="192"/>
                <a:chOff x="4560" y="2736"/>
                <a:chExt cx="384" cy="192"/>
              </a:xfrm>
            </p:grpSpPr>
            <p:sp>
              <p:nvSpPr>
                <p:cNvPr id="14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Rectangle 153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je</a:t>
                </a:r>
              </a:p>
            </p:txBody>
          </p:sp>
          <p:grpSp>
            <p:nvGrpSpPr>
              <p:cNvPr id="129" name="Group 176"/>
              <p:cNvGrpSpPr>
                <a:grpSpLocks/>
              </p:cNvGrpSpPr>
              <p:nvPr/>
            </p:nvGrpSpPr>
            <p:grpSpPr bwMode="auto">
              <a:xfrm>
                <a:off x="4560" y="3024"/>
                <a:ext cx="384" cy="192"/>
                <a:chOff x="4560" y="3024"/>
                <a:chExt cx="384" cy="192"/>
              </a:xfrm>
            </p:grpSpPr>
            <p:sp>
              <p:nvSpPr>
                <p:cNvPr id="146" name="Rectangle 155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7" name="Rectangle 156"/>
                <p:cNvSpPr>
                  <a:spLocks noChangeArrowheads="1"/>
                </p:cNvSpPr>
                <p:nvPr/>
              </p:nvSpPr>
              <p:spPr bwMode="auto">
                <a:xfrm>
                  <a:off x="4752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48" name="Rectangle 157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0" name="Rectangle 158"/>
              <p:cNvSpPr>
                <a:spLocks noChangeArrowheads="1"/>
              </p:cNvSpPr>
              <p:nvPr/>
            </p:nvSpPr>
            <p:spPr bwMode="auto">
              <a:xfrm>
                <a:off x="4128" y="331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jne</a:t>
                </a:r>
              </a:p>
            </p:txBody>
          </p:sp>
          <p:grpSp>
            <p:nvGrpSpPr>
              <p:cNvPr id="131" name="Group 173"/>
              <p:cNvGrpSpPr>
                <a:grpSpLocks/>
              </p:cNvGrpSpPr>
              <p:nvPr/>
            </p:nvGrpSpPr>
            <p:grpSpPr bwMode="auto">
              <a:xfrm>
                <a:off x="4560" y="3312"/>
                <a:ext cx="384" cy="192"/>
                <a:chOff x="4560" y="3312"/>
                <a:chExt cx="384" cy="192"/>
              </a:xfrm>
            </p:grpSpPr>
            <p:sp>
              <p:nvSpPr>
                <p:cNvPr id="14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52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145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jge</a:t>
                </a:r>
              </a:p>
            </p:txBody>
          </p:sp>
          <p:grpSp>
            <p:nvGrpSpPr>
              <p:cNvPr id="133" name="Group 175"/>
              <p:cNvGrpSpPr>
                <a:grpSpLocks/>
              </p:cNvGrpSpPr>
              <p:nvPr/>
            </p:nvGrpSpPr>
            <p:grpSpPr bwMode="auto">
              <a:xfrm>
                <a:off x="4560" y="3600"/>
                <a:ext cx="384" cy="192"/>
                <a:chOff x="4560" y="3600"/>
                <a:chExt cx="384" cy="192"/>
              </a:xfrm>
            </p:grpSpPr>
            <p:sp>
              <p:nvSpPr>
                <p:cNvPr id="140" name="Rectangle 165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1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52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142" name="Rectangle 167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4" name="Rectangle 168"/>
              <p:cNvSpPr>
                <a:spLocks noChangeArrowheads="1"/>
              </p:cNvSpPr>
              <p:nvPr/>
            </p:nvSpPr>
            <p:spPr bwMode="auto">
              <a:xfrm>
                <a:off x="4128" y="388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</a:t>
                </a:r>
              </a:p>
            </p:txBody>
          </p:sp>
          <p:grpSp>
            <p:nvGrpSpPr>
              <p:cNvPr id="135" name="Group 174"/>
              <p:cNvGrpSpPr>
                <a:grpSpLocks/>
              </p:cNvGrpSpPr>
              <p:nvPr/>
            </p:nvGrpSpPr>
            <p:grpSpPr bwMode="auto">
              <a:xfrm>
                <a:off x="4560" y="3888"/>
                <a:ext cx="384" cy="192"/>
                <a:chOff x="4560" y="3888"/>
                <a:chExt cx="384" cy="192"/>
              </a:xfrm>
            </p:grpSpPr>
            <p:sp>
              <p:nvSpPr>
                <p:cNvPr id="137" name="Rectangle 170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38" name="Rectangle 171"/>
                <p:cNvSpPr>
                  <a:spLocks noChangeArrowheads="1"/>
                </p:cNvSpPr>
                <p:nvPr/>
              </p:nvSpPr>
              <p:spPr bwMode="auto">
                <a:xfrm>
                  <a:off x="4752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72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6" name="AutoShape 218"/>
              <p:cNvSpPr>
                <a:spLocks/>
              </p:cNvSpPr>
              <p:nvPr/>
            </p:nvSpPr>
            <p:spPr bwMode="auto">
              <a:xfrm>
                <a:off x="3984" y="2208"/>
                <a:ext cx="144" cy="1872"/>
              </a:xfrm>
              <a:prstGeom prst="leftBrace">
                <a:avLst>
                  <a:gd name="adj1" fmla="val 108333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58" name="Line 223"/>
          <p:cNvSpPr>
            <a:spLocks noChangeShapeType="1"/>
          </p:cNvSpPr>
          <p:nvPr/>
        </p:nvSpPr>
        <p:spPr bwMode="auto">
          <a:xfrm flipV="1">
            <a:off x="5861050" y="2432050"/>
            <a:ext cx="762000" cy="1905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0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Registers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60450"/>
            <a:ext cx="8294687" cy="5289550"/>
          </a:xfrm>
        </p:spPr>
        <p:txBody>
          <a:bodyPr/>
          <a:lstStyle/>
          <a:p>
            <a:r>
              <a:rPr lang="en-US" dirty="0"/>
              <a:t>Each register has 4-bit 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marL="498475" lvl="1" indent="0">
              <a:buNone/>
            </a:pPr>
            <a:endParaRPr lang="en-US" dirty="0"/>
          </a:p>
          <a:p>
            <a:pPr lvl="1"/>
            <a:r>
              <a:rPr lang="en-US" dirty="0" smtClean="0"/>
              <a:t>Same </a:t>
            </a:r>
            <a:r>
              <a:rPr lang="en-US" dirty="0"/>
              <a:t>encoding as in </a:t>
            </a:r>
            <a:r>
              <a:rPr lang="en-US" dirty="0" smtClean="0"/>
              <a:t>x86-64</a:t>
            </a:r>
            <a:endParaRPr lang="en-US" dirty="0"/>
          </a:p>
          <a:p>
            <a:r>
              <a:rPr lang="en-US" dirty="0"/>
              <a:t>Register ID </a:t>
            </a:r>
            <a:r>
              <a:rPr lang="en-US" dirty="0" smtClean="0"/>
              <a:t>15 (</a:t>
            </a:r>
            <a:r>
              <a:rPr lang="en-US" dirty="0" smtClean="0">
                <a:latin typeface="Courier New"/>
                <a:cs typeface="Courier New"/>
              </a:rPr>
              <a:t>0xF</a:t>
            </a:r>
            <a:r>
              <a:rPr lang="en-US" dirty="0" smtClean="0"/>
              <a:t>) </a:t>
            </a:r>
            <a:r>
              <a:rPr lang="en-US" dirty="0"/>
              <a:t>indicates “no register”</a:t>
            </a:r>
          </a:p>
          <a:p>
            <a:pPr lvl="1"/>
            <a:r>
              <a:rPr lang="en-US" dirty="0"/>
              <a:t>Will use this in our hardware design in multiple places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98650" y="1670050"/>
            <a:ext cx="1143000" cy="1828800"/>
            <a:chOff x="4489450" y="1136650"/>
            <a:chExt cx="1143000" cy="1828800"/>
          </a:xfrm>
        </p:grpSpPr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489450" y="1136650"/>
              <a:ext cx="838200" cy="18288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9450" y="1136650"/>
              <a:ext cx="838200" cy="914400"/>
              <a:chOff x="1212850" y="1670050"/>
              <a:chExt cx="838200" cy="914400"/>
            </a:xfrm>
          </p:grpSpPr>
          <p:sp>
            <p:nvSpPr>
              <p:cNvPr id="30" name="Rectangle 2"/>
              <p:cNvSpPr>
                <a:spLocks noChangeArrowheads="1"/>
              </p:cNvSpPr>
              <p:nvPr/>
            </p:nvSpPr>
            <p:spPr bwMode="auto">
              <a:xfrm>
                <a:off x="121285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</a:t>
                </a:r>
                <a:r>
                  <a:rPr lang="en-US" sz="1200" dirty="0" err="1" smtClean="0">
                    <a:latin typeface="Courier New" pitchFamily="49" charset="0"/>
                  </a:rPr>
                  <a:t>rax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>
                <a:off x="121285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</a:t>
                </a:r>
                <a:r>
                  <a:rPr lang="en-US" sz="1200" dirty="0" err="1" smtClean="0">
                    <a:latin typeface="Courier New" pitchFamily="49" charset="0"/>
                  </a:rPr>
                  <a:t>rcx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21285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</a:t>
                </a:r>
                <a:r>
                  <a:rPr lang="en-US" sz="1200" dirty="0" err="1" smtClean="0">
                    <a:latin typeface="Courier New" pitchFamily="49" charset="0"/>
                  </a:rPr>
                  <a:t>rdx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121285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</a:t>
                </a:r>
                <a:r>
                  <a:rPr lang="en-US" sz="1200" dirty="0" err="1" smtClean="0">
                    <a:latin typeface="Courier New" pitchFamily="49" charset="0"/>
                  </a:rPr>
                  <a:t>rbx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27650" y="1136650"/>
              <a:ext cx="304800" cy="914400"/>
              <a:chOff x="2051050" y="1670050"/>
              <a:chExt cx="304800" cy="914400"/>
            </a:xfrm>
          </p:grpSpPr>
          <p:sp>
            <p:nvSpPr>
              <p:cNvPr id="38" name="Rectangle 2"/>
              <p:cNvSpPr>
                <a:spLocks noChangeArrowheads="1"/>
              </p:cNvSpPr>
              <p:nvPr/>
            </p:nvSpPr>
            <p:spPr bwMode="auto">
              <a:xfrm>
                <a:off x="2051050" y="1670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9" name="Rectangle 2"/>
              <p:cNvSpPr>
                <a:spLocks noChangeArrowheads="1"/>
              </p:cNvSpPr>
              <p:nvPr/>
            </p:nvSpPr>
            <p:spPr bwMode="auto">
              <a:xfrm>
                <a:off x="2051050" y="1898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1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40" name="Rectangle 2"/>
              <p:cNvSpPr>
                <a:spLocks noChangeArrowheads="1"/>
              </p:cNvSpPr>
              <p:nvPr/>
            </p:nvSpPr>
            <p:spPr bwMode="auto">
              <a:xfrm>
                <a:off x="2051050" y="2127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2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41" name="Rectangle 2"/>
              <p:cNvSpPr>
                <a:spLocks noChangeArrowheads="1"/>
              </p:cNvSpPr>
              <p:nvPr/>
            </p:nvSpPr>
            <p:spPr bwMode="auto">
              <a:xfrm>
                <a:off x="2051050" y="23558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3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489450" y="2051050"/>
              <a:ext cx="838200" cy="914400"/>
              <a:chOff x="2736850" y="1670050"/>
              <a:chExt cx="838200" cy="914400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273685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</a:t>
                </a:r>
                <a:r>
                  <a:rPr lang="en-US" sz="1200" dirty="0" err="1" smtClean="0">
                    <a:latin typeface="Courier New" pitchFamily="49" charset="0"/>
                  </a:rPr>
                  <a:t>rsp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273685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</a:t>
                </a:r>
                <a:r>
                  <a:rPr lang="en-US" sz="1200" dirty="0" err="1" smtClean="0">
                    <a:latin typeface="Courier New" pitchFamily="49" charset="0"/>
                  </a:rPr>
                  <a:t>rbp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273685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</a:t>
                </a:r>
                <a:r>
                  <a:rPr lang="en-US" sz="1200" dirty="0" err="1" smtClean="0">
                    <a:latin typeface="Courier New" pitchFamily="49" charset="0"/>
                  </a:rPr>
                  <a:t>rsi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273685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</a:t>
                </a:r>
                <a:r>
                  <a:rPr lang="en-US" sz="1200" dirty="0" err="1" smtClean="0">
                    <a:latin typeface="Courier New" pitchFamily="49" charset="0"/>
                  </a:rPr>
                  <a:t>rdi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27650" y="2051050"/>
              <a:ext cx="304800" cy="914400"/>
              <a:chOff x="2203450" y="1822450"/>
              <a:chExt cx="304800" cy="914400"/>
            </a:xfrm>
          </p:grpSpPr>
          <p:sp>
            <p:nvSpPr>
              <p:cNvPr id="42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4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43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5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44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6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7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70250" y="1670050"/>
            <a:ext cx="1143000" cy="1828800"/>
            <a:chOff x="5861050" y="1136650"/>
            <a:chExt cx="1143000" cy="1828800"/>
          </a:xfrm>
        </p:grpSpPr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5861050" y="1136650"/>
              <a:ext cx="838200" cy="16002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67400" y="1136650"/>
              <a:ext cx="838200" cy="914400"/>
              <a:chOff x="4038600" y="1670050"/>
              <a:chExt cx="838200" cy="914400"/>
            </a:xfrm>
          </p:grpSpPr>
          <p:sp>
            <p:nvSpPr>
              <p:cNvPr id="22" name="Rectangle 2"/>
              <p:cNvSpPr>
                <a:spLocks noChangeArrowheads="1"/>
              </p:cNvSpPr>
              <p:nvPr/>
            </p:nvSpPr>
            <p:spPr bwMode="auto">
              <a:xfrm>
                <a:off x="403860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%r8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23" name="Rectangle 3"/>
              <p:cNvSpPr>
                <a:spLocks noChangeArrowheads="1"/>
              </p:cNvSpPr>
              <p:nvPr/>
            </p:nvSpPr>
            <p:spPr bwMode="auto">
              <a:xfrm>
                <a:off x="403860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%r9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403860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%r10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403860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Courier New" pitchFamily="49" charset="0"/>
                  </a:rPr>
                  <a:t>%r11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699250" y="1136650"/>
              <a:ext cx="304800" cy="914400"/>
              <a:chOff x="2203450" y="1822450"/>
              <a:chExt cx="304800" cy="914400"/>
            </a:xfrm>
          </p:grpSpPr>
          <p:sp>
            <p:nvSpPr>
              <p:cNvPr id="53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8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9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55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A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56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B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5861050" y="20510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%r12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5861050" y="2279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%r13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5861050" y="2508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 smtClean="0">
                  <a:latin typeface="Courier New" pitchFamily="49" charset="0"/>
                </a:rPr>
                <a:t>%r14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5861050" y="2736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 smtClean="0">
                  <a:latin typeface="+mn-lt"/>
                </a:rPr>
                <a:t>No Register</a:t>
              </a:r>
              <a:endParaRPr lang="en-US" sz="1100" dirty="0">
                <a:latin typeface="+mn-lt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699250" y="2051050"/>
              <a:ext cx="304800" cy="914400"/>
              <a:chOff x="2203450" y="1822450"/>
              <a:chExt cx="304800" cy="914400"/>
            </a:xfrm>
          </p:grpSpPr>
          <p:sp>
            <p:nvSpPr>
              <p:cNvPr id="58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C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59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D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60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E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61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 smtClean="0">
                    <a:latin typeface="Courier New" pitchFamily="49" charset="0"/>
                  </a:rPr>
                  <a:t>F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15007</TotalTime>
  <Pages>8</Pages>
  <Words>2609</Words>
  <Application>Microsoft Macintosh PowerPoint</Application>
  <PresentationFormat>Custom</PresentationFormat>
  <Paragraphs>993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fujitsu-99-02</vt:lpstr>
      <vt:lpstr>PowerPoint Presentation</vt:lpstr>
      <vt:lpstr>Instruction Set Architecture</vt:lpstr>
      <vt:lpstr>Y86-64 Processor State</vt:lpstr>
      <vt:lpstr>Y86-64 Instruction Set #1</vt:lpstr>
      <vt:lpstr>Y86-64 Instructions</vt:lpstr>
      <vt:lpstr>Y86-64 Instruction Set #2</vt:lpstr>
      <vt:lpstr>Y86-64 Instruction Set #3</vt:lpstr>
      <vt:lpstr>Y86-64 Instruction Set #4</vt:lpstr>
      <vt:lpstr>Encoding Registers</vt:lpstr>
      <vt:lpstr>Instruction Example</vt:lpstr>
      <vt:lpstr>Arithmetic and Logical Operations</vt:lpstr>
      <vt:lpstr>Move Operations</vt:lpstr>
      <vt:lpstr>Move Instruction Examples</vt:lpstr>
      <vt:lpstr>Conditional Move Instructions</vt:lpstr>
      <vt:lpstr>Jump Instructions</vt:lpstr>
      <vt:lpstr>Jump Instructions</vt:lpstr>
      <vt:lpstr>Y86-64 Program Stack</vt:lpstr>
      <vt:lpstr>Stack Operations</vt:lpstr>
      <vt:lpstr>Subroutine Call and Return</vt:lpstr>
      <vt:lpstr>Miscellaneous Instructions</vt:lpstr>
      <vt:lpstr>Status Conditions</vt:lpstr>
      <vt:lpstr>Writing Y86-64 Code</vt:lpstr>
      <vt:lpstr>Y86-64 Code Generation Example</vt:lpstr>
      <vt:lpstr>Y86-64 Code Generation Example #2</vt:lpstr>
      <vt:lpstr>Y86-64 Code Generation Example #3</vt:lpstr>
      <vt:lpstr>Y86-64 Sample Program Structure #1</vt:lpstr>
      <vt:lpstr>Y86-64 Program Structure #2</vt:lpstr>
      <vt:lpstr>Y86-64 Program Structure #3</vt:lpstr>
      <vt:lpstr>Assembling Y86-64 Program</vt:lpstr>
      <vt:lpstr>Simulating Y86-64 Program</vt:lpstr>
      <vt:lpstr>CISC Instruction Sets</vt:lpstr>
      <vt:lpstr>RISC Instruction Sets</vt:lpstr>
      <vt:lpstr>MIPS Registers</vt:lpstr>
      <vt:lpstr>MIPS Instruction Examples</vt:lpstr>
      <vt:lpstr>CISC vs. RISC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Randal Bryant</cp:lastModifiedBy>
  <cp:revision>91</cp:revision>
  <cp:lastPrinted>1999-02-26T14:55:35Z</cp:lastPrinted>
  <dcterms:created xsi:type="dcterms:W3CDTF">1998-03-03T17:17:57Z</dcterms:created>
  <dcterms:modified xsi:type="dcterms:W3CDTF">2015-08-11T14:56:37Z</dcterms:modified>
</cp:coreProperties>
</file>