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  <p:sldMasterId id="2147483721" r:id="rId5"/>
    <p:sldMasterId id="2147483733" r:id="rId6"/>
  </p:sldMasterIdLst>
  <p:notesMasterIdLst>
    <p:notesMasterId r:id="rId78"/>
  </p:notesMasterIdLst>
  <p:sldIdLst>
    <p:sldId id="335" r:id="rId7"/>
    <p:sldId id="330" r:id="rId8"/>
    <p:sldId id="331" r:id="rId9"/>
    <p:sldId id="370" r:id="rId10"/>
    <p:sldId id="397" r:id="rId11"/>
    <p:sldId id="289" r:id="rId12"/>
    <p:sldId id="290" r:id="rId13"/>
    <p:sldId id="256" r:id="rId14"/>
    <p:sldId id="398" r:id="rId15"/>
    <p:sldId id="399" r:id="rId16"/>
    <p:sldId id="351" r:id="rId17"/>
    <p:sldId id="569" r:id="rId18"/>
    <p:sldId id="570" r:id="rId19"/>
    <p:sldId id="260" r:id="rId20"/>
    <p:sldId id="371" r:id="rId21"/>
    <p:sldId id="292" r:id="rId22"/>
    <p:sldId id="372" r:id="rId23"/>
    <p:sldId id="373" r:id="rId24"/>
    <p:sldId id="374" r:id="rId25"/>
    <p:sldId id="375" r:id="rId26"/>
    <p:sldId id="387" r:id="rId27"/>
    <p:sldId id="376" r:id="rId28"/>
    <p:sldId id="377" r:id="rId29"/>
    <p:sldId id="388" r:id="rId30"/>
    <p:sldId id="295" r:id="rId31"/>
    <p:sldId id="296" r:id="rId32"/>
    <p:sldId id="297" r:id="rId33"/>
    <p:sldId id="298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09" r:id="rId45"/>
    <p:sldId id="310" r:id="rId46"/>
    <p:sldId id="378" r:id="rId47"/>
    <p:sldId id="379" r:id="rId48"/>
    <p:sldId id="385" r:id="rId49"/>
    <p:sldId id="381" r:id="rId50"/>
    <p:sldId id="382" r:id="rId51"/>
    <p:sldId id="325" r:id="rId52"/>
    <p:sldId id="326" r:id="rId53"/>
    <p:sldId id="327" r:id="rId54"/>
    <p:sldId id="383" r:id="rId55"/>
    <p:sldId id="384" r:id="rId56"/>
    <p:sldId id="386" r:id="rId57"/>
    <p:sldId id="389" r:id="rId58"/>
    <p:sldId id="328" r:id="rId59"/>
    <p:sldId id="390" r:id="rId60"/>
    <p:sldId id="391" r:id="rId61"/>
    <p:sldId id="393" r:id="rId62"/>
    <p:sldId id="394" r:id="rId63"/>
    <p:sldId id="395" r:id="rId64"/>
    <p:sldId id="396" r:id="rId65"/>
    <p:sldId id="366" r:id="rId66"/>
    <p:sldId id="334" r:id="rId67"/>
    <p:sldId id="571" r:id="rId68"/>
    <p:sldId id="559" r:id="rId69"/>
    <p:sldId id="560" r:id="rId70"/>
    <p:sldId id="561" r:id="rId71"/>
    <p:sldId id="562" r:id="rId72"/>
    <p:sldId id="564" r:id="rId73"/>
    <p:sldId id="565" r:id="rId74"/>
    <p:sldId id="566" r:id="rId75"/>
    <p:sldId id="568" r:id="rId76"/>
    <p:sldId id="567" r:id="rId7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56" autoAdjust="0"/>
    <p:restoredTop sz="93586" autoAdjust="0"/>
  </p:normalViewPr>
  <p:slideViewPr>
    <p:cSldViewPr>
      <p:cViewPr varScale="1">
        <p:scale>
          <a:sx n="104" d="100"/>
          <a:sy n="104" d="100"/>
        </p:scale>
        <p:origin x="20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EC25EE-68A1-4366-AE9B-3C7E75DD6CB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4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60915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4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EC25EE-68A1-4366-AE9B-3C7E75DD6CB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812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3EC25EE-68A1-4366-AE9B-3C7E75DD6CB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87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4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976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405072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3EC25EE-68A1-4366-AE9B-3C7E75DD6CB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396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5EE-68A1-4366-AE9B-3C7E75DD6CB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00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3EC25EE-68A1-4366-AE9B-3C7E75DD6CB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8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latin typeface="MS Reference Sans Serif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Microsoft Sans Serif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8384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>
            <a:noAutofit/>
          </a:bodyPr>
          <a:lstStyle>
            <a:lvl1pPr>
              <a:defRPr sz="3200" baseline="0">
                <a:latin typeface="MS Reference Sans Serif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10600" cy="5105400"/>
          </a:xfrm>
        </p:spPr>
        <p:txBody>
          <a:bodyPr vert="horz"/>
          <a:lstStyle>
            <a:lvl1pPr>
              <a:defRPr sz="2400" baseline="0">
                <a:latin typeface="Adobe Caslon Pro" pitchFamily="18" charset="0"/>
              </a:defRPr>
            </a:lvl1pPr>
            <a:lvl2pPr>
              <a:defRPr>
                <a:latin typeface="Adobe Caslon Pro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8600" y="832512"/>
            <a:ext cx="8610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0500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Fig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>
            <a:normAutofit/>
          </a:bodyPr>
          <a:lstStyle>
            <a:lvl1pPr>
              <a:defRPr sz="3200" baseline="0">
                <a:latin typeface="MS Reference Sans Serif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3513160"/>
            <a:ext cx="8610600" cy="2430440"/>
          </a:xfrm>
        </p:spPr>
        <p:txBody>
          <a:bodyPr vert="horz"/>
          <a:lstStyle>
            <a:lvl1pPr>
              <a:defRPr sz="2400" baseline="0">
                <a:latin typeface="Bookman Old Style" pitchFamily="18" charset="0"/>
              </a:defRPr>
            </a:lvl1pPr>
            <a:lvl2pPr>
              <a:defRPr>
                <a:latin typeface="Bookman Old Style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28600" y="838200"/>
            <a:ext cx="8610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228600" y="889376"/>
            <a:ext cx="8610600" cy="2438400"/>
          </a:xfrm>
        </p:spPr>
        <p:txBody>
          <a:bodyPr vert="horz"/>
          <a:lstStyle>
            <a:lvl1pPr>
              <a:defRPr sz="2400" baseline="0">
                <a:latin typeface="Bookman Old Style" pitchFamily="18" charset="0"/>
              </a:defRPr>
            </a:lvl1pPr>
            <a:lvl2pPr>
              <a:defRPr>
                <a:latin typeface="Bookman Old Style" pitchFamily="18" charset="0"/>
              </a:defRPr>
            </a:lvl2pPr>
            <a:lvl3pPr>
              <a:defRPr>
                <a:latin typeface="Bookman Old Style" pitchFamily="18" charset="0"/>
              </a:defRPr>
            </a:lvl3pPr>
            <a:lvl4pPr>
              <a:defRPr>
                <a:latin typeface="Bookman Old Style" pitchFamily="18" charset="0"/>
              </a:defRPr>
            </a:lvl4pPr>
            <a:lvl5pPr>
              <a:defRPr>
                <a:latin typeface="Bookman Old Style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320332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0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86836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4434840" cy="4724400"/>
          </a:xfrm>
        </p:spPr>
        <p:txBody>
          <a:bodyPr vert="horz"/>
          <a:lstStyle>
            <a:lvl1pPr>
              <a:defRPr baseline="0">
                <a:latin typeface="Bookman Old Style" pitchFamily="18" charset="0"/>
              </a:defRPr>
            </a:lvl1pPr>
            <a:lvl2pPr>
              <a:defRPr baseline="0">
                <a:latin typeface="Bookman Old Style" pitchFamily="18" charset="0"/>
              </a:defRPr>
            </a:lvl2pPr>
            <a:lvl3pPr>
              <a:defRPr baseline="0">
                <a:latin typeface="Bookman Old Style" pitchFamily="18" charset="0"/>
              </a:defRPr>
            </a:lvl3pPr>
            <a:lvl4pPr>
              <a:defRPr baseline="0">
                <a:latin typeface="Bookman Old Style" pitchFamily="18" charset="0"/>
              </a:defRPr>
            </a:lvl4pPr>
            <a:lvl5pPr>
              <a:defRPr baseline="0">
                <a:latin typeface="Bookman Old Style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295400"/>
            <a:ext cx="3962400" cy="4724400"/>
          </a:xfrm>
        </p:spPr>
        <p:txBody>
          <a:bodyPr vert="horz"/>
          <a:lstStyle>
            <a:lvl1pPr>
              <a:defRPr baseline="0">
                <a:latin typeface="Bookman Old Style" pitchFamily="18" charset="0"/>
              </a:defRPr>
            </a:lvl1pPr>
            <a:lvl2pPr>
              <a:defRPr baseline="0">
                <a:latin typeface="Bookman Old Style" pitchFamily="18" charset="0"/>
              </a:defRPr>
            </a:lvl2pPr>
            <a:lvl3pPr>
              <a:defRPr baseline="0">
                <a:latin typeface="Bookman Old Style" pitchFamily="18" charset="0"/>
              </a:defRPr>
            </a:lvl3pPr>
            <a:lvl4pPr>
              <a:defRPr baseline="0">
                <a:latin typeface="Bookman Old Style" pitchFamily="18" charset="0"/>
              </a:defRPr>
            </a:lvl4pPr>
            <a:lvl5pPr>
              <a:defRPr baseline="0">
                <a:latin typeface="Bookman Old Style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1143000"/>
            <a:ext cx="8610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384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808317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79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5519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0211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40362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3352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EC25EE-68A1-4366-AE9B-3C7E75DD6CB9}" type="datetimeFigureOut">
              <a:rPr lang="en-US" smtClean="0"/>
              <a:pPr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787BA2D-1E5B-4429-9E04-4E7AD9FF8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4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2CD77F1-D27A-4B92-BE83-18A9C8778A31}" type="datetimeFigureOut">
              <a:rPr lang="en-US" smtClean="0"/>
              <a:pPr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82C1032-7802-4252-9C3C-4FC3BCCA6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uartes.org/gustavo/blog/post/anatomy-of-a-program-in-memor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developerworks/aix/library/j-nativememory-aix/index.html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 dirty="0"/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572000"/>
            <a:ext cx="2971800" cy="38472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Instructor: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Suresh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Purini</a:t>
            </a:r>
            <a:endParaRPr lang="en-US" sz="2000" dirty="0">
              <a:solidFill>
                <a:schemeClr val="tx1"/>
              </a:solidFill>
              <a:latin typeface="Calibri"/>
              <a:ea typeface="Calibri" charset="0"/>
              <a:cs typeface="Calibri"/>
              <a:sym typeface="Calibri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Machine-Level Programming: Procedures</a:t>
            </a:r>
            <a:br>
              <a:rPr lang="en-US" b="1" dirty="0"/>
            </a:br>
            <a:br>
              <a:rPr lang="en-US" b="1" dirty="0"/>
            </a:br>
            <a:r>
              <a:rPr lang="en-US" sz="2000" dirty="0"/>
              <a:t>Computer Systems Organization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Spring 2019, IIIT-H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Subroutines – Implementing Control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0" y="1530060"/>
            <a:ext cx="531495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4620161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D8047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Key Point: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Stack is growing from higher memory address to lower memory address.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It is a convention.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207627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Hey, what’s happening? Why are we decrementing the sp register when we want to push a return address onto the stack?</a:t>
            </a:r>
          </a:p>
        </p:txBody>
      </p:sp>
    </p:spTree>
    <p:extLst>
      <p:ext uri="{BB962C8B-B14F-4D97-AF65-F5344CB8AC3E}">
        <p14:creationId xmlns:p14="http://schemas.microsoft.com/office/powerpoint/2010/main" val="360289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Linux Memory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600"/>
            <a:ext cx="52387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4037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solidFill>
                  <a:srgbClr val="696464"/>
                </a:solidFill>
              </a:rPr>
              <a:t>Virtual Address Space Layout of a Linux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Flexible Process Address Space Layout In Linu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047749"/>
            <a:ext cx="6629400" cy="54292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6463984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Taken from: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  <a:hlinkClick r:id="rId3"/>
              </a:rPr>
              <a:t>http://duartes.org/gustavo/blog/post/anatomy-of-a-program-in-memory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4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Virtual Address Space versus Physical 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4034" name="Picture 2" descr="http://www.ibm.com/developerworks/library/j-nativememory-aix/virtual_memor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914400"/>
            <a:ext cx="4238625" cy="5524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6324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Taken From: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  <a:hlinkClick r:id="rId3"/>
              </a:rPr>
              <a:t>http://www.ibm.com/developerworks/aix/library/j-nativememory-aix/index.html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88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Subroutines, Procedures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610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Subroutines, Procedures and Functions – Are they any different?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Why Procedures?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Avoid duplication of code within the same program.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Reuse of code across different programs (Libraries?)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Decomposition of a Complex Program into a set of more manageable subroutines.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Information Hiding.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….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chemeClr val="accent2"/>
                </a:solidFill>
              </a:rPr>
              <a:t>Any Disadvantages?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6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Implementing Subroutine Abstraction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" y="1816269"/>
            <a:ext cx="3733800" cy="4191000"/>
          </a:xfrm>
          <a:prstGeom prst="rect">
            <a:avLst/>
          </a:prstGeom>
          <a:solidFill>
            <a:schemeClr val="accent3">
              <a:alpha val="3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main()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sum = 0;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for(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&lt;100; ++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    sum = sum +</a:t>
            </a:r>
            <a:r>
              <a:rPr lang="en-US" sz="2400" dirty="0" err="1">
                <a:solidFill>
                  <a:schemeClr val="tx1"/>
                </a:solidFill>
              </a:rPr>
              <a:t>sqr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sqr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n )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return n*n;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9348" y="2280553"/>
            <a:ext cx="426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How to implement Control Transfer?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How to pass Parameters?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How to pass back Return Values?</a:t>
            </a:r>
          </a:p>
        </p:txBody>
      </p:sp>
    </p:spTree>
    <p:extLst>
      <p:ext uri="{BB962C8B-B14F-4D97-AF65-F5344CB8AC3E}">
        <p14:creationId xmlns:p14="http://schemas.microsoft.com/office/powerpoint/2010/main" val="3422685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24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38014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Can mix &amp; match</a:t>
            </a: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(e.g., buffer overflow in Lecture 9)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Stack is the right data structure for procedure call / return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lvl="1"/>
            <a:r>
              <a:rPr lang="en-US" dirty="0"/>
              <a:t>Can safely store values in local stack frame and in </a:t>
            </a: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lvl="1"/>
            <a:r>
              <a:rPr lang="en-US" dirty="0"/>
              <a:t>Put function arguments at top of stack</a:t>
            </a:r>
          </a:p>
          <a:p>
            <a:pPr lvl="1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b="0" dirty="0"/>
              <a:t>Pointers are addresses of values</a:t>
            </a:r>
          </a:p>
          <a:p>
            <a:pPr lvl="1"/>
            <a:r>
              <a:rPr lang="en-US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36D-C527-274C-BE2C-5CF71318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Slides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F5CC1-7274-2545-BB5D-F95E11F82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8468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 versus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10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numarray</a:t>
            </a:r>
            <a:r>
              <a:rPr lang="en-US" dirty="0"/>
              <a:t> is allocated memory in .data section.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can notice this using </a:t>
            </a:r>
            <a:r>
              <a:rPr lang="en-US" dirty="0" err="1"/>
              <a:t>gdb</a:t>
            </a:r>
            <a:r>
              <a:rPr lang="en-US" dirty="0"/>
              <a:t> or </a:t>
            </a:r>
            <a:r>
              <a:rPr lang="en-US" dirty="0" err="1"/>
              <a:t>objdump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How about the variables </a:t>
            </a:r>
            <a:r>
              <a:rPr lang="en-US" dirty="0" err="1"/>
              <a:t>i</a:t>
            </a:r>
            <a:r>
              <a:rPr lang="en-US" dirty="0"/>
              <a:t>, sum?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 </a:t>
            </a:r>
            <a:r>
              <a:rPr lang="en-US" dirty="0" err="1"/>
              <a:t>objdump</a:t>
            </a:r>
            <a:r>
              <a:rPr lang="en-US" dirty="0"/>
              <a:t> –D –S </a:t>
            </a:r>
            <a:r>
              <a:rPr lang="en-US" dirty="0" err="1"/>
              <a:t>a.out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3581400"/>
            <a:ext cx="4267200" cy="2743200"/>
          </a:xfrm>
          <a:prstGeom prst="rect">
            <a:avLst/>
          </a:prstGeom>
          <a:noFill/>
          <a:ln w="2032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numarray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[8] = {1, 2, 3, 4, 5, 6, 7, 8};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main()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, sum = 0;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  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= 0;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&lt;= 7; ++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       sum+=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numarray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5836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077200" y="571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ESP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 for a function (Activation)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Associated with each function invocation or Activation an Activation Record (or frame) for the function will be created</a:t>
            </a:r>
          </a:p>
          <a:p>
            <a:pPr>
              <a:lnSpc>
                <a:spcPct val="150000"/>
              </a:lnSpc>
            </a:pPr>
            <a:r>
              <a:rPr lang="en-US" dirty="0"/>
              <a:t>Local variables are addressed as 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    (negative) offsets from the Base Pointer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     Register</a:t>
            </a:r>
          </a:p>
          <a:p>
            <a:pPr>
              <a:lnSpc>
                <a:spcPct val="150000"/>
              </a:lnSpc>
            </a:pPr>
            <a:r>
              <a:rPr lang="en-US" dirty="0"/>
              <a:t>Why are we wasting one register?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    Can’t we use ESP register instead?</a:t>
            </a:r>
          </a:p>
          <a:p>
            <a:pPr>
              <a:lnSpc>
                <a:spcPct val="150000"/>
              </a:lnSpc>
            </a:pPr>
            <a:r>
              <a:rPr lang="en-US" dirty="0"/>
              <a:t>What if there is an </a:t>
            </a:r>
            <a:r>
              <a:rPr lang="en-US" dirty="0" err="1"/>
              <a:t>alloca</a:t>
            </a:r>
            <a:r>
              <a:rPr lang="en-US" dirty="0"/>
              <a:t> call? If the stack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     frame size is fixed we can possible use EBP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    register for some other purposes?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2287270"/>
          <a:ext cx="2032000" cy="4418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252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2400" b="1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2400" b="1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2400" b="1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2400" b="1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2400" b="1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Previous </a:t>
                      </a:r>
                    </a:p>
                    <a:p>
                      <a:pPr algn="ctr"/>
                      <a:r>
                        <a:rPr lang="en-US" dirty="0"/>
                        <a:t>Activation</a:t>
                      </a:r>
                      <a:r>
                        <a:rPr lang="en-US" baseline="0" dirty="0"/>
                        <a:t> Record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EBP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for 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800" b="1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800" b="1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800" b="1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800" b="1" dirty="0"/>
                        <a:t>.</a:t>
                      </a:r>
                    </a:p>
                    <a:p>
                      <a:pPr algn="ctr">
                        <a:lnSpc>
                          <a:spcPct val="50000"/>
                        </a:lnSpc>
                      </a:pPr>
                      <a:r>
                        <a:rPr lang="en-US" sz="1800" b="1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6200000" flipV="1">
            <a:off x="5422900" y="3924300"/>
            <a:ext cx="1600200" cy="609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01000" y="5880279"/>
            <a:ext cx="3810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3400" y="4953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Current EBP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975242" y="5257800"/>
            <a:ext cx="3810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>
            <a:off x="5638800" y="4876800"/>
            <a:ext cx="1524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800" y="30874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Current Procedure’s Activation Record</a:t>
            </a:r>
          </a:p>
        </p:txBody>
      </p:sp>
      <p:cxnSp>
        <p:nvCxnSpPr>
          <p:cNvPr id="19" name="Straight Arrow Connector 18"/>
          <p:cNvCxnSpPr>
            <a:endCxn id="17" idx="2"/>
          </p:cNvCxnSpPr>
          <p:nvPr/>
        </p:nvCxnSpPr>
        <p:spPr>
          <a:xfrm rot="16200000" flipV="1">
            <a:off x="4438650" y="4133850"/>
            <a:ext cx="16002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969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Local, Static 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Why can’t we simply allocate memory to all the local variables in the data </a:t>
            </a:r>
            <a:r>
              <a:rPr lang="en-US" dirty="0" err="1"/>
              <a:t>segement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Handling recursion could be a problem?</a:t>
            </a:r>
          </a:p>
          <a:p>
            <a:pPr>
              <a:lnSpc>
                <a:spcPct val="150000"/>
              </a:lnSpc>
            </a:pPr>
            <a:r>
              <a:rPr lang="en-US" dirty="0"/>
              <a:t>Where memory be allocated to Static Locals?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the data segment. Why? We should preserve the value of a static local across different procedure activations.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5084795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Implementing Function/Procedure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Caller – </a:t>
            </a:r>
            <a:r>
              <a:rPr lang="en-US" dirty="0" err="1"/>
              <a:t>Callee</a:t>
            </a:r>
            <a:r>
              <a:rPr lang="en-US" dirty="0"/>
              <a:t> Pact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Caller – Passes Parameters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Callee</a:t>
            </a:r>
            <a:r>
              <a:rPr lang="en-US" dirty="0"/>
              <a:t> – Returns a value</a:t>
            </a:r>
          </a:p>
          <a:p>
            <a:pPr>
              <a:lnSpc>
                <a:spcPct val="150000"/>
              </a:lnSpc>
            </a:pPr>
            <a:r>
              <a:rPr lang="en-US" dirty="0"/>
              <a:t>Parameter Passing Mechanisms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Call-by-value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Call-by-reference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Call-by-name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Our Focus:</a:t>
            </a:r>
            <a:r>
              <a:rPr lang="en-US" dirty="0"/>
              <a:t> On implementing Call-by-Value mechanism</a:t>
            </a:r>
          </a:p>
        </p:txBody>
      </p:sp>
    </p:spTree>
    <p:extLst>
      <p:ext uri="{BB962C8B-B14F-4D97-AF65-F5344CB8AC3E}">
        <p14:creationId xmlns:p14="http://schemas.microsoft.com/office/powerpoint/2010/main" val="9399114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We can pass parameters either through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Registers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or through the Stack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or through the both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457200" indent="-457200">
              <a:lnSpc>
                <a:spcPct val="150000"/>
              </a:lnSpc>
              <a:buNone/>
            </a:pPr>
            <a:endParaRPr lang="en-US" dirty="0"/>
          </a:p>
          <a:p>
            <a:pPr marL="457200" indent="-457200">
              <a:lnSpc>
                <a:spcPct val="150000"/>
              </a:lnSpc>
              <a:buNone/>
            </a:pPr>
            <a:endParaRPr lang="en-US" dirty="0"/>
          </a:p>
          <a:p>
            <a:pPr marL="457200" indent="-457200">
              <a:lnSpc>
                <a:spcPct val="15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Question:</a:t>
            </a:r>
            <a:r>
              <a:rPr lang="en-US" dirty="0"/>
              <a:t> How do we pass the return values?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52825"/>
            <a:ext cx="3228975" cy="147637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647950"/>
            <a:ext cx="4848225" cy="3143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5719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Stack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69818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633626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ACK: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This slide is taken from Tim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Teitelbaum’s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Compiler’s Course at Cornell University.</a:t>
            </a:r>
          </a:p>
        </p:txBody>
      </p:sp>
    </p:spTree>
    <p:extLst>
      <p:ext uri="{BB962C8B-B14F-4D97-AF65-F5344CB8AC3E}">
        <p14:creationId xmlns:p14="http://schemas.microsoft.com/office/powerpoint/2010/main" val="3186399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Problem:</a:t>
            </a:r>
            <a:r>
              <a:rPr lang="en-US" dirty="0"/>
              <a:t> When a function </a:t>
            </a:r>
            <a:r>
              <a:rPr lang="en-US" dirty="0" err="1">
                <a:solidFill>
                  <a:schemeClr val="accent1"/>
                </a:solidFill>
              </a:rPr>
              <a:t>foo</a:t>
            </a:r>
            <a:r>
              <a:rPr lang="en-US" dirty="0"/>
              <a:t> calls a function </a:t>
            </a:r>
            <a:r>
              <a:rPr lang="en-US" dirty="0">
                <a:solidFill>
                  <a:schemeClr val="accent1"/>
                </a:solidFill>
              </a:rPr>
              <a:t>fun</a:t>
            </a:r>
            <a:r>
              <a:rPr lang="en-US" dirty="0"/>
              <a:t>, </a:t>
            </a:r>
            <a:r>
              <a:rPr lang="en-US" dirty="0" err="1"/>
              <a:t>foo</a:t>
            </a:r>
            <a:r>
              <a:rPr lang="en-US" dirty="0"/>
              <a:t> wants the registers it is using to be preserved across the function call to </a:t>
            </a:r>
            <a:r>
              <a:rPr lang="en-US" dirty="0">
                <a:solidFill>
                  <a:schemeClr val="accent1"/>
                </a:solidFill>
              </a:rPr>
              <a:t>fun.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Solution 1: </a:t>
            </a:r>
            <a:r>
              <a:rPr lang="en-US" dirty="0" err="1">
                <a:solidFill>
                  <a:schemeClr val="accent1"/>
                </a:solidFill>
              </a:rPr>
              <a:t>foo</a:t>
            </a:r>
            <a:r>
              <a:rPr lang="en-US" dirty="0"/>
              <a:t> saves all the registers to be preserved across the procedure call to </a:t>
            </a:r>
            <a:r>
              <a:rPr lang="en-US" dirty="0">
                <a:solidFill>
                  <a:schemeClr val="accent1"/>
                </a:solidFill>
              </a:rPr>
              <a:t>fun</a:t>
            </a:r>
            <a:r>
              <a:rPr lang="en-US" dirty="0"/>
              <a:t> on the stack and restores them later.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Solution 2: </a:t>
            </a:r>
            <a:r>
              <a:rPr lang="en-US" dirty="0" err="1">
                <a:solidFill>
                  <a:schemeClr val="accent1"/>
                </a:solidFill>
              </a:rPr>
              <a:t>foo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just calls</a:t>
            </a:r>
            <a:r>
              <a:rPr lang="en-US" dirty="0">
                <a:solidFill>
                  <a:schemeClr val="accent1"/>
                </a:solidFill>
              </a:rPr>
              <a:t> fun. fun </a:t>
            </a:r>
            <a:r>
              <a:rPr lang="en-US" dirty="0"/>
              <a:t>saves the registers it is using on the stack and restores them later.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Solution 3: </a:t>
            </a:r>
            <a:r>
              <a:rPr lang="en-US" dirty="0"/>
              <a:t>Divide the Register Bank into 2 sets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Caller Saved Registers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Callee</a:t>
            </a:r>
            <a:r>
              <a:rPr lang="en-US" dirty="0"/>
              <a:t> Saved Registers 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733800" y="5181600"/>
            <a:ext cx="4572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3400" y="53340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Idea: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if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fun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is a leaf procedure it tries to get its job done using the Caller Saved Registers. Why?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How about non-leaf functions?</a:t>
            </a:r>
          </a:p>
        </p:txBody>
      </p:sp>
    </p:spTree>
    <p:extLst>
      <p:ext uri="{BB962C8B-B14F-4D97-AF65-F5344CB8AC3E}">
        <p14:creationId xmlns:p14="http://schemas.microsoft.com/office/powerpoint/2010/main" val="288723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Advisory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You need not worry about procedure calling conventions if you are not interfacing with external C </a:t>
            </a:r>
            <a:r>
              <a:rPr lang="en-US" dirty="0" err="1"/>
              <a:t>Libraies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your Assembly Language Program is interfacing with C Libraries you need to worry about things like..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to pass parameters?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Order of passing the parameters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are the return values passed back?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are the Caller Saved Registers?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are the </a:t>
            </a:r>
            <a:r>
              <a:rPr lang="en-US" dirty="0" err="1"/>
              <a:t>Callee</a:t>
            </a:r>
            <a:r>
              <a:rPr lang="en-US" dirty="0"/>
              <a:t> Saved Registers?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…..</a:t>
            </a:r>
          </a:p>
          <a:p>
            <a:pPr>
              <a:lnSpc>
                <a:spcPct val="150000"/>
              </a:lnSpc>
            </a:pPr>
            <a:r>
              <a:rPr lang="en-US" dirty="0"/>
              <a:t>You have to consult the Application Binary Interface (ABI) Manual 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640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Memory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376363"/>
            <a:ext cx="7058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638671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4817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ACK: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This slide is taken from Tim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Teitelbaum’s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Compiler’s Course at Cornell University.</a:t>
            </a:r>
          </a:p>
        </p:txBody>
      </p:sp>
    </p:spTree>
    <p:extLst>
      <p:ext uri="{BB962C8B-B14F-4D97-AF65-F5344CB8AC3E}">
        <p14:creationId xmlns:p14="http://schemas.microsoft.com/office/powerpoint/2010/main" val="308299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0" y="1641264"/>
          <a:ext cx="3733800" cy="4988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23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Code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(Procedures are stored here)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9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Data Segment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(Global variables and static variables are stored here)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0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(memory allocated through </a:t>
                      </a:r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malloc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 calls come from here)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(Activation</a:t>
                      </a:r>
                      <a:r>
                        <a:rPr lang="en-US" baseline="0" dirty="0">
                          <a:solidFill>
                            <a:schemeClr val="accent2"/>
                          </a:solidFill>
                        </a:rPr>
                        <a:t> records for procedure invocations are stored here)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Lay-out of a Program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990490" y="4924910"/>
            <a:ext cx="304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4034961" y="5371306"/>
            <a:ext cx="2286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97217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16430</TotalTime>
  <Pages>0</Pages>
  <Words>5014</Words>
  <Characters>0</Characters>
  <Application>Microsoft Macintosh PowerPoint</Application>
  <PresentationFormat>On-screen Show (4:3)</PresentationFormat>
  <Lines>0</Lines>
  <Paragraphs>1518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71</vt:i4>
      </vt:variant>
    </vt:vector>
  </HeadingPairs>
  <TitlesOfParts>
    <vt:vector size="102" baseType="lpstr">
      <vt:lpstr>Adobe Caslon Pro</vt:lpstr>
      <vt:lpstr>Calibri Bold</vt:lpstr>
      <vt:lpstr>Calibri Bold Italic</vt:lpstr>
      <vt:lpstr>Calibri Italic</vt:lpstr>
      <vt:lpstr>ＭＳ Ｐゴシック</vt:lpstr>
      <vt:lpstr>Zapf Dingbats</vt:lpstr>
      <vt:lpstr>ヒラギノ角ゴ ProN W3</vt:lpstr>
      <vt:lpstr>ヒラギノ角ゴ ProN W6</vt:lpstr>
      <vt:lpstr>Arial Narrow</vt:lpstr>
      <vt:lpstr>Arial Narrow Bold</vt:lpstr>
      <vt:lpstr>Bookman Old Style</vt:lpstr>
      <vt:lpstr>Calibri</vt:lpstr>
      <vt:lpstr>Cambria Math</vt:lpstr>
      <vt:lpstr>Courier New</vt:lpstr>
      <vt:lpstr>Courier New Bold</vt:lpstr>
      <vt:lpstr>Franklin Gothic Book</vt:lpstr>
      <vt:lpstr>Gill Sans</vt:lpstr>
      <vt:lpstr>Lucida Grande</vt:lpstr>
      <vt:lpstr>Microsoft Sans Serif</vt:lpstr>
      <vt:lpstr>Monaco</vt:lpstr>
      <vt:lpstr>MS Reference Sans Serif</vt:lpstr>
      <vt:lpstr>Perpetua</vt:lpstr>
      <vt:lpstr>Tw Cen MT</vt:lpstr>
      <vt:lpstr>Wingdings</vt:lpstr>
      <vt:lpstr>Wingdings 2</vt:lpstr>
      <vt:lpstr>Title Slide</vt:lpstr>
      <vt:lpstr>Title and Content</vt:lpstr>
      <vt:lpstr>Title Only</vt:lpstr>
      <vt:lpstr>Title and Content: Build</vt:lpstr>
      <vt:lpstr>Median</vt:lpstr>
      <vt:lpstr>Equity</vt:lpstr>
      <vt:lpstr>Machine-Level Programming: Procedures  Computer Systems Organization  Spring 2019, IIIT-H</vt:lpstr>
      <vt:lpstr>Subroutines, Procedures and Functions</vt:lpstr>
      <vt:lpstr>Implementing Subroutine Abstraction</vt:lpstr>
      <vt:lpstr>Mechanisms in Procedures</vt:lpstr>
      <vt:lpstr>Today</vt:lpstr>
      <vt:lpstr>x86-64 Stack</vt:lpstr>
      <vt:lpstr>x86-64 Stack: Push</vt:lpstr>
      <vt:lpstr>x86-64 Stack: Pop</vt:lpstr>
      <vt:lpstr>Storage Lay-out of a Program</vt:lpstr>
      <vt:lpstr>Subroutines – Implementing Control Transfer</vt:lpstr>
      <vt:lpstr>Linux Memory Image</vt:lpstr>
      <vt:lpstr>Virtual Address Space Layout of a Linux Process</vt:lpstr>
      <vt:lpstr>Virtual Address Space versus Physical Address Space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  <vt:lpstr>Supplementary Slides </vt:lpstr>
      <vt:lpstr>Global Variables versus Local Variables</vt:lpstr>
      <vt:lpstr>Stack Frame for a function (Activation)</vt:lpstr>
      <vt:lpstr>Local, Static Local and Global Variables</vt:lpstr>
      <vt:lpstr>Implementing Function/Procedure Abstraction</vt:lpstr>
      <vt:lpstr>Passing Parameters</vt:lpstr>
      <vt:lpstr>Anatomy of a Stack Frame</vt:lpstr>
      <vt:lpstr>Saving Registers</vt:lpstr>
      <vt:lpstr>Important Advisory</vt:lpstr>
      <vt:lpstr>Big Picture: Memory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Suresh Purini</cp:lastModifiedBy>
  <cp:revision>411</cp:revision>
  <dcterms:created xsi:type="dcterms:W3CDTF">2012-09-18T14:16:22Z</dcterms:created>
  <dcterms:modified xsi:type="dcterms:W3CDTF">2019-02-20T17:36:50Z</dcterms:modified>
</cp:coreProperties>
</file>