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 id="2147483750" r:id="rId2"/>
  </p:sldMasterIdLst>
  <p:sldIdLst>
    <p:sldId id="256" r:id="rId3"/>
    <p:sldId id="282" r:id="rId4"/>
    <p:sldId id="287" r:id="rId5"/>
    <p:sldId id="288" r:id="rId6"/>
    <p:sldId id="268" r:id="rId7"/>
    <p:sldId id="269" r:id="rId8"/>
    <p:sldId id="272" r:id="rId9"/>
    <p:sldId id="274" r:id="rId10"/>
    <p:sldId id="273" r:id="rId11"/>
    <p:sldId id="276" r:id="rId12"/>
    <p:sldId id="277" r:id="rId13"/>
    <p:sldId id="283" r:id="rId14"/>
    <p:sldId id="278" r:id="rId15"/>
    <p:sldId id="279" r:id="rId16"/>
    <p:sldId id="290" r:id="rId17"/>
    <p:sldId id="289" r:id="rId18"/>
    <p:sldId id="280" r:id="rId19"/>
    <p:sldId id="275" r:id="rId20"/>
    <p:sldId id="266" r:id="rId21"/>
    <p:sldId id="263" r:id="rId22"/>
    <p:sldId id="267" r:id="rId23"/>
    <p:sldId id="258" r:id="rId24"/>
    <p:sldId id="257" r:id="rId25"/>
    <p:sldId id="261" r:id="rId26"/>
    <p:sldId id="284" r:id="rId27"/>
    <p:sldId id="259" r:id="rId28"/>
    <p:sldId id="26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6D132"/>
    <a:srgbClr val="F8B308"/>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1" autoAdjust="0"/>
    <p:restoredTop sz="94660"/>
  </p:normalViewPr>
  <p:slideViewPr>
    <p:cSldViewPr snapToGrid="0">
      <p:cViewPr varScale="1">
        <p:scale>
          <a:sx n="63" d="100"/>
          <a:sy n="63"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06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92790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41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327388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44235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90828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9B8178-6FD9-4082-98FF-EF12A286A654}"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396833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9B8178-6FD9-4082-98FF-EF12A286A654}" type="datetimeFigureOut">
              <a:rPr lang="en-IN" smtClean="0"/>
              <a:t>29-09-2019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4074907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1530343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1675569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62515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71712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B8178-6FD9-4082-98FF-EF12A286A654}"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432020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B8178-6FD9-4082-98FF-EF12A286A654}"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455579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9580422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2431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3818855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54447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8422016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4206004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321144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9B8178-6FD9-4082-98FF-EF12A286A654}"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DAC66-0F27-44CD-AE39-855CB1F53E0B}"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53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9B8178-6FD9-4082-98FF-EF12A286A654}"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185673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9B8178-6FD9-4082-98FF-EF12A286A654}" type="datetimeFigureOut">
              <a:rPr lang="en-IN" smtClean="0"/>
              <a:t>29-09-2019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390087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9B8178-6FD9-4082-98FF-EF12A286A654}" type="datetimeFigureOut">
              <a:rPr lang="en-IN" smtClean="0"/>
              <a:t>29-09-2019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55516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B8178-6FD9-4082-98FF-EF12A286A654}" type="datetimeFigureOut">
              <a:rPr lang="en-IN" smtClean="0"/>
              <a:t>29-09-2019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58400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9B8178-6FD9-4082-98FF-EF12A286A654}"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DAC66-0F27-44CD-AE39-855CB1F53E0B}" type="slidenum">
              <a:rPr lang="en-IN" smtClean="0"/>
              <a:t>‹#›</a:t>
            </a:fld>
            <a:endParaRPr lang="en-IN"/>
          </a:p>
        </p:txBody>
      </p:sp>
    </p:spTree>
    <p:extLst>
      <p:ext uri="{BB962C8B-B14F-4D97-AF65-F5344CB8AC3E}">
        <p14:creationId xmlns:p14="http://schemas.microsoft.com/office/powerpoint/2010/main" val="245137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9B8178-6FD9-4082-98FF-EF12A286A654}"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DAC66-0F27-44CD-AE39-855CB1F53E0B}"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78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6.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E89B8178-6FD9-4082-98FF-EF12A286A654}" type="datetimeFigureOut">
              <a:rPr lang="en-IN" smtClean="0"/>
              <a:t>29-09-2019</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E2DAC66-0F27-44CD-AE39-855CB1F53E0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1449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9B8178-6FD9-4082-98FF-EF12A286A654}" type="datetimeFigureOut">
              <a:rPr lang="en-IN" smtClean="0"/>
              <a:t>29-09-2019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2DAC66-0F27-44CD-AE39-855CB1F53E0B}" type="slidenum">
              <a:rPr lang="en-IN" smtClean="0"/>
              <a:t>‹#›</a:t>
            </a:fld>
            <a:endParaRPr lang="en-IN"/>
          </a:p>
        </p:txBody>
      </p:sp>
    </p:spTree>
    <p:extLst>
      <p:ext uri="{BB962C8B-B14F-4D97-AF65-F5344CB8AC3E}">
        <p14:creationId xmlns:p14="http://schemas.microsoft.com/office/powerpoint/2010/main" val="125313756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irrigation.wsu.edu/Content/Calculators/General/Required-Water-Pump-HP.php" TargetMode="Externa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tserc.gov.in/file_upload/uploads/Tariff%20Orders/Tariff%20Schedule/Tariff%20Schedule%20for%20FY2018-19.pdf" TargetMode="External"/><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hyperlink" Target="https://www.ghmc.gov.in/Budget/GHMC%20Budget%20Highlights%202015_26.03.2015%20Final.pdf"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08976A-4B3B-4CBF-B6E3-88D76E4816FB}"/>
              </a:ext>
            </a:extLst>
          </p:cNvPr>
          <p:cNvPicPr>
            <a:picLocks noChangeAspect="1"/>
          </p:cNvPicPr>
          <p:nvPr/>
        </p:nvPicPr>
        <p:blipFill rotWithShape="1">
          <a:blip r:embed="rId2">
            <a:extLst>
              <a:ext uri="{28A0092B-C50C-407E-A947-70E740481C1C}">
                <a14:useLocalDpi xmlns:a14="http://schemas.microsoft.com/office/drawing/2010/main" val="0"/>
              </a:ext>
            </a:extLst>
          </a:blip>
          <a:srcRect b="14971"/>
          <a:stretch/>
        </p:blipFill>
        <p:spPr>
          <a:xfrm>
            <a:off x="0" y="-1"/>
            <a:ext cx="12192000" cy="6858001"/>
          </a:xfrm>
          <a:prstGeom prst="rect">
            <a:avLst/>
          </a:prstGeom>
        </p:spPr>
      </p:pic>
      <p:sp>
        <p:nvSpPr>
          <p:cNvPr id="6" name="Rectangle 5">
            <a:extLst>
              <a:ext uri="{FF2B5EF4-FFF2-40B4-BE49-F238E27FC236}">
                <a16:creationId xmlns:a16="http://schemas.microsoft.com/office/drawing/2014/main" id="{3BF66DCA-3EEF-4B0F-9002-6FA1159574BD}"/>
              </a:ext>
            </a:extLst>
          </p:cNvPr>
          <p:cNvSpPr/>
          <p:nvPr/>
        </p:nvSpPr>
        <p:spPr>
          <a:xfrm>
            <a:off x="0" y="-110836"/>
            <a:ext cx="7093528" cy="7093527"/>
          </a:xfrm>
          <a:prstGeom prst="rect">
            <a:avLst/>
          </a:prstGeom>
          <a:gradFill flip="none" rotWithShape="1">
            <a:gsLst>
              <a:gs pos="50000">
                <a:srgbClr val="165F83">
                  <a:alpha val="80000"/>
                </a:srgbClr>
              </a:gs>
              <a:gs pos="0">
                <a:schemeClr val="bg2">
                  <a:lumMod val="50000"/>
                  <a:alpha val="58000"/>
                </a:schemeClr>
              </a:gs>
              <a:gs pos="100000">
                <a:schemeClr val="bg2">
                  <a:lumMod val="10000"/>
                  <a:alpha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5EA0452-7D63-4227-9E44-AF6F46AA7E0D}"/>
              </a:ext>
            </a:extLst>
          </p:cNvPr>
          <p:cNvSpPr>
            <a:spLocks noGrp="1"/>
          </p:cNvSpPr>
          <p:nvPr>
            <p:ph type="ctrTitle"/>
          </p:nvPr>
        </p:nvSpPr>
        <p:spPr>
          <a:xfrm>
            <a:off x="302504" y="745331"/>
            <a:ext cx="6181119" cy="3759986"/>
          </a:xfrm>
        </p:spPr>
        <p:txBody>
          <a:bodyPr>
            <a:normAutofit/>
          </a:bodyPr>
          <a:lstStyle/>
          <a:p>
            <a:pPr>
              <a:lnSpc>
                <a:spcPct val="100000"/>
              </a:lnSpc>
            </a:pPr>
            <a:r>
              <a:rPr lang="en-IN" sz="7200" spc="-300" dirty="0">
                <a:solidFill>
                  <a:schemeClr val="bg1"/>
                </a:solidFill>
                <a:effectLst>
                  <a:outerShdw blurRad="38100" dist="38100" dir="2700000" algn="tl">
                    <a:srgbClr val="000000">
                      <a:alpha val="43137"/>
                    </a:srgbClr>
                  </a:outerShdw>
                </a:effectLst>
                <a:latin typeface="Kozuka Gothic Pro H" panose="020B0800000000000000" pitchFamily="34" charset="-128"/>
                <a:ea typeface="Kozuka Gothic Pro H" panose="020B0800000000000000" pitchFamily="34" charset="-128"/>
                <a:cs typeface="Segoe UI" panose="020B0502040204020203" pitchFamily="34" charset="0"/>
              </a:rPr>
              <a:t>Smart drainage system</a:t>
            </a:r>
          </a:p>
        </p:txBody>
      </p:sp>
      <p:sp>
        <p:nvSpPr>
          <p:cNvPr id="3" name="Subtitle 2">
            <a:extLst>
              <a:ext uri="{FF2B5EF4-FFF2-40B4-BE49-F238E27FC236}">
                <a16:creationId xmlns:a16="http://schemas.microsoft.com/office/drawing/2014/main" id="{7A1CE625-6952-4E69-8748-684200F5CFBE}"/>
              </a:ext>
            </a:extLst>
          </p:cNvPr>
          <p:cNvSpPr>
            <a:spLocks noGrp="1"/>
          </p:cNvSpPr>
          <p:nvPr>
            <p:ph type="subTitle" idx="1"/>
          </p:nvPr>
        </p:nvSpPr>
        <p:spPr>
          <a:xfrm>
            <a:off x="3218688" y="4625376"/>
            <a:ext cx="3264935" cy="1897344"/>
          </a:xfrm>
        </p:spPr>
        <p:txBody>
          <a:bodyPr>
            <a:normAutofit lnSpcReduction="10000"/>
          </a:bodyPr>
          <a:lstStyle/>
          <a:p>
            <a:pPr algn="r"/>
            <a:r>
              <a:rPr lang="en-IN" sz="2400" b="1" dirty="0">
                <a:solidFill>
                  <a:srgbClr val="FFC000"/>
                </a:solidFill>
                <a:latin typeface="+mj-lt"/>
              </a:rPr>
              <a:t>Team AKGS</a:t>
            </a:r>
          </a:p>
          <a:p>
            <a:pPr algn="r"/>
            <a:r>
              <a:rPr lang="en-IN" sz="2400" dirty="0">
                <a:solidFill>
                  <a:schemeClr val="bg1"/>
                </a:solidFill>
                <a:latin typeface="+mj-lt"/>
              </a:rPr>
              <a:t>Akshat Goyal</a:t>
            </a:r>
          </a:p>
          <a:p>
            <a:pPr algn="r"/>
            <a:r>
              <a:rPr lang="en-IN" sz="2400" dirty="0" err="1">
                <a:solidFill>
                  <a:schemeClr val="bg1"/>
                </a:solidFill>
                <a:latin typeface="+mj-lt"/>
              </a:rPr>
              <a:t>Kanish</a:t>
            </a:r>
            <a:r>
              <a:rPr lang="en-IN" sz="2400" dirty="0">
                <a:solidFill>
                  <a:schemeClr val="bg1"/>
                </a:solidFill>
                <a:latin typeface="+mj-lt"/>
              </a:rPr>
              <a:t> Anand</a:t>
            </a:r>
          </a:p>
          <a:p>
            <a:pPr algn="r"/>
            <a:r>
              <a:rPr lang="en-IN" sz="2400" dirty="0" err="1">
                <a:solidFill>
                  <a:schemeClr val="bg1"/>
                </a:solidFill>
                <a:latin typeface="+mj-lt"/>
              </a:rPr>
              <a:t>Gaurang</a:t>
            </a:r>
            <a:r>
              <a:rPr lang="en-IN" sz="2400" dirty="0">
                <a:solidFill>
                  <a:schemeClr val="bg1"/>
                </a:solidFill>
                <a:latin typeface="+mj-lt"/>
              </a:rPr>
              <a:t> Tandon</a:t>
            </a:r>
          </a:p>
          <a:p>
            <a:pPr algn="r"/>
            <a:r>
              <a:rPr lang="en-IN" sz="2400" dirty="0">
                <a:solidFill>
                  <a:schemeClr val="bg1"/>
                </a:solidFill>
                <a:latin typeface="+mj-lt"/>
              </a:rPr>
              <a:t>Shivansh</a:t>
            </a:r>
          </a:p>
        </p:txBody>
      </p:sp>
      <p:sp>
        <p:nvSpPr>
          <p:cNvPr id="8" name="Rectangle 7">
            <a:extLst>
              <a:ext uri="{FF2B5EF4-FFF2-40B4-BE49-F238E27FC236}">
                <a16:creationId xmlns:a16="http://schemas.microsoft.com/office/drawing/2014/main" id="{0FD74A56-74F8-47FF-855F-9022B86FF433}"/>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39470638-708C-4044-A0B0-DB895B5BC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16" name="Picture 15">
            <a:extLst>
              <a:ext uri="{FF2B5EF4-FFF2-40B4-BE49-F238E27FC236}">
                <a16:creationId xmlns:a16="http://schemas.microsoft.com/office/drawing/2014/main" id="{381BB655-7A5A-4D23-9BE8-E9B1937AB38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18" name="Picture 17">
            <a:extLst>
              <a:ext uri="{FF2B5EF4-FFF2-40B4-BE49-F238E27FC236}">
                <a16:creationId xmlns:a16="http://schemas.microsoft.com/office/drawing/2014/main" id="{994F03DA-1123-4ED1-B819-4CB1272DD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20" name="Picture 19">
            <a:extLst>
              <a:ext uri="{FF2B5EF4-FFF2-40B4-BE49-F238E27FC236}">
                <a16:creationId xmlns:a16="http://schemas.microsoft.com/office/drawing/2014/main" id="{5D75DF57-FEBD-4AFA-92B3-87EC1B9F1A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24" name="Picture 23">
            <a:extLst>
              <a:ext uri="{FF2B5EF4-FFF2-40B4-BE49-F238E27FC236}">
                <a16:creationId xmlns:a16="http://schemas.microsoft.com/office/drawing/2014/main" id="{4AFEE01A-BB5F-40E1-8115-4E5518347A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spTree>
    <p:extLst>
      <p:ext uri="{BB962C8B-B14F-4D97-AF65-F5344CB8AC3E}">
        <p14:creationId xmlns:p14="http://schemas.microsoft.com/office/powerpoint/2010/main" val="1868452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2F5DA6B-2807-4C56-8B0A-3D0081EA7FA7}"/>
              </a:ext>
            </a:extLst>
          </p:cNvPr>
          <p:cNvGrpSpPr/>
          <p:nvPr/>
        </p:nvGrpSpPr>
        <p:grpSpPr>
          <a:xfrm flipH="1">
            <a:off x="-3214756" y="-2"/>
            <a:ext cx="5521140" cy="6858001"/>
            <a:chOff x="7093528" y="-110836"/>
            <a:chExt cx="6096000" cy="7093527"/>
          </a:xfrm>
        </p:grpSpPr>
        <p:sp>
          <p:nvSpPr>
            <p:cNvPr id="6" name="Rectangle 5">
              <a:extLst>
                <a:ext uri="{FF2B5EF4-FFF2-40B4-BE49-F238E27FC236}">
                  <a16:creationId xmlns:a16="http://schemas.microsoft.com/office/drawing/2014/main" id="{E8D6F78B-BBC4-4A64-BB57-B225EB27A74F}"/>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C18AF0F-59BC-4B79-A687-0F092503D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8" name="Picture 7">
              <a:extLst>
                <a:ext uri="{FF2B5EF4-FFF2-40B4-BE49-F238E27FC236}">
                  <a16:creationId xmlns:a16="http://schemas.microsoft.com/office/drawing/2014/main" id="{BF1A636F-9FD3-481A-9583-22040091D9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9" name="Picture 8">
              <a:extLst>
                <a:ext uri="{FF2B5EF4-FFF2-40B4-BE49-F238E27FC236}">
                  <a16:creationId xmlns:a16="http://schemas.microsoft.com/office/drawing/2014/main" id="{B1FB6732-A1FE-4747-B9E3-215368919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10" name="Picture 9">
              <a:extLst>
                <a:ext uri="{FF2B5EF4-FFF2-40B4-BE49-F238E27FC236}">
                  <a16:creationId xmlns:a16="http://schemas.microsoft.com/office/drawing/2014/main" id="{9292B481-745F-4294-8F9C-7C4932A9D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1" name="Picture 10">
              <a:extLst>
                <a:ext uri="{FF2B5EF4-FFF2-40B4-BE49-F238E27FC236}">
                  <a16:creationId xmlns:a16="http://schemas.microsoft.com/office/drawing/2014/main" id="{ACF859E4-24F2-43B3-A806-A9C0A59604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4" name="Rectangle 3">
            <a:extLst>
              <a:ext uri="{FF2B5EF4-FFF2-40B4-BE49-F238E27FC236}">
                <a16:creationId xmlns:a16="http://schemas.microsoft.com/office/drawing/2014/main" id="{DB68F80E-925F-404F-B3E0-C20AD70B1E89}"/>
              </a:ext>
            </a:extLst>
          </p:cNvPr>
          <p:cNvSpPr/>
          <p:nvPr/>
        </p:nvSpPr>
        <p:spPr>
          <a:xfrm>
            <a:off x="2306384" y="-117764"/>
            <a:ext cx="988561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C2D270-2AFD-42C0-9219-8FCC0C83AB33}"/>
              </a:ext>
            </a:extLst>
          </p:cNvPr>
          <p:cNvSpPr>
            <a:spLocks noGrp="1"/>
          </p:cNvSpPr>
          <p:nvPr>
            <p:ph type="title"/>
          </p:nvPr>
        </p:nvSpPr>
        <p:spPr>
          <a:xfrm>
            <a:off x="2248768" y="761549"/>
            <a:ext cx="9341253" cy="2523744"/>
          </a:xfrm>
        </p:spPr>
        <p:txBody>
          <a:bodyPr>
            <a:normAutofit/>
          </a:bodyPr>
          <a:lstStyle/>
          <a:p>
            <a:pPr algn="r"/>
            <a:r>
              <a:rPr lang="en-IN" sz="6600" cap="none" dirty="0">
                <a:solidFill>
                  <a:srgbClr val="F6D132"/>
                </a:solidFill>
              </a:rPr>
              <a:t>Machine learning model for rerouting algorithm </a:t>
            </a:r>
          </a:p>
        </p:txBody>
      </p:sp>
      <p:sp>
        <p:nvSpPr>
          <p:cNvPr id="3" name="Content Placeholder 2">
            <a:extLst>
              <a:ext uri="{FF2B5EF4-FFF2-40B4-BE49-F238E27FC236}">
                <a16:creationId xmlns:a16="http://schemas.microsoft.com/office/drawing/2014/main" id="{2B3D8918-3AB6-478A-B8F1-61D49D32CC7C}"/>
              </a:ext>
            </a:extLst>
          </p:cNvPr>
          <p:cNvSpPr>
            <a:spLocks noGrp="1"/>
          </p:cNvSpPr>
          <p:nvPr>
            <p:ph idx="1"/>
          </p:nvPr>
        </p:nvSpPr>
        <p:spPr>
          <a:xfrm>
            <a:off x="4573526" y="3518124"/>
            <a:ext cx="6907977" cy="1402532"/>
          </a:xfrm>
        </p:spPr>
        <p:txBody>
          <a:bodyPr>
            <a:normAutofit/>
          </a:bodyPr>
          <a:lstStyle/>
          <a:p>
            <a:pPr algn="r">
              <a:buFont typeface="Arial" panose="020B0604020202020204" pitchFamily="34" charset="0"/>
              <a:buChar char="•"/>
            </a:pPr>
            <a:r>
              <a:rPr lang="en-US" sz="6800" b="1" dirty="0">
                <a:solidFill>
                  <a:schemeClr val="bg1"/>
                </a:solidFill>
                <a:latin typeface="+mj-lt"/>
              </a:rPr>
              <a:t>MLP Regressor</a:t>
            </a:r>
            <a:endParaRPr lang="en-IN" sz="6800" b="1" dirty="0">
              <a:solidFill>
                <a:schemeClr val="bg1"/>
              </a:solidFill>
              <a:latin typeface="+mj-lt"/>
            </a:endParaRPr>
          </a:p>
        </p:txBody>
      </p:sp>
      <p:sp>
        <p:nvSpPr>
          <p:cNvPr id="12" name="Content Placeholder 2">
            <a:extLst>
              <a:ext uri="{FF2B5EF4-FFF2-40B4-BE49-F238E27FC236}">
                <a16:creationId xmlns:a16="http://schemas.microsoft.com/office/drawing/2014/main" id="{C7EB3F0C-EE62-4CF7-BAF3-2898561EADDA}"/>
              </a:ext>
            </a:extLst>
          </p:cNvPr>
          <p:cNvSpPr txBox="1">
            <a:spLocks/>
          </p:cNvSpPr>
          <p:nvPr/>
        </p:nvSpPr>
        <p:spPr>
          <a:xfrm>
            <a:off x="1898195" y="4642207"/>
            <a:ext cx="9631200" cy="172014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r">
              <a:buFont typeface="Arial" panose="020B0604020202020204" pitchFamily="34" charset="0"/>
              <a:buChar char="•"/>
            </a:pPr>
            <a:r>
              <a:rPr lang="en-US" sz="6800" b="1" dirty="0">
                <a:solidFill>
                  <a:schemeClr val="bg1"/>
                </a:solidFill>
                <a:latin typeface="+mj-lt"/>
              </a:rPr>
              <a:t>Sensor Implementation</a:t>
            </a:r>
            <a:endParaRPr lang="en-IN" sz="6800" b="1" dirty="0">
              <a:solidFill>
                <a:schemeClr val="bg1"/>
              </a:solidFill>
              <a:latin typeface="+mj-lt"/>
            </a:endParaRPr>
          </a:p>
        </p:txBody>
      </p:sp>
    </p:spTree>
    <p:extLst>
      <p:ext uri="{BB962C8B-B14F-4D97-AF65-F5344CB8AC3E}">
        <p14:creationId xmlns:p14="http://schemas.microsoft.com/office/powerpoint/2010/main" val="274991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REROUTING: </a:t>
            </a:r>
            <a:r>
              <a:rPr lang="en-IN" b="1" dirty="0" err="1">
                <a:solidFill>
                  <a:schemeClr val="bg1"/>
                </a:solidFill>
                <a:effectLst>
                  <a:outerShdw blurRad="38100" dist="38100" dir="2700000" algn="tl">
                    <a:srgbClr val="000000">
                      <a:alpha val="43137"/>
                    </a:srgbClr>
                  </a:outerShdw>
                </a:effectLst>
              </a:rPr>
              <a:t>iOT</a:t>
            </a:r>
            <a:r>
              <a:rPr lang="en-IN" b="1" dirty="0">
                <a:solidFill>
                  <a:schemeClr val="bg1"/>
                </a:solidFill>
                <a:effectLst>
                  <a:outerShdw blurRad="38100" dist="38100" dir="2700000" algn="tl">
                    <a:srgbClr val="000000">
                      <a:alpha val="43137"/>
                    </a:srgbClr>
                  </a:outerShdw>
                </a:effectLst>
              </a:rPr>
              <a:t> Sensors</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2" y="1591537"/>
            <a:ext cx="9748392" cy="4533690"/>
          </a:xfrm>
        </p:spPr>
        <p:txBody>
          <a:bodyPr>
            <a:normAutofit/>
          </a:bodyPr>
          <a:lstStyle/>
          <a:p>
            <a:pPr marL="263525" indent="-263525">
              <a:buFont typeface="Arial" panose="020B0604020202020204" pitchFamily="34" charset="0"/>
              <a:buChar char="•"/>
            </a:pPr>
            <a:r>
              <a:rPr lang="en-US" sz="3200" dirty="0">
                <a:solidFill>
                  <a:schemeClr val="bg1"/>
                </a:solidFill>
                <a:latin typeface="+mj-lt"/>
              </a:rPr>
              <a:t>Sensors have been installed at each junction point of the city’s pipe network.</a:t>
            </a:r>
          </a:p>
          <a:p>
            <a:pPr marL="263525" indent="-263525">
              <a:buFont typeface="Arial" panose="020B0604020202020204" pitchFamily="34" charset="0"/>
              <a:buChar char="•"/>
            </a:pPr>
            <a:r>
              <a:rPr lang="en-US" sz="3200" dirty="0">
                <a:solidFill>
                  <a:schemeClr val="bg1"/>
                </a:solidFill>
                <a:latin typeface="+mj-lt"/>
              </a:rPr>
              <a:t>Each sensor relays the volume flowing through it every five minutes to the server.</a:t>
            </a:r>
          </a:p>
          <a:p>
            <a:pPr marL="263525" indent="-263525">
              <a:buFont typeface="Arial" panose="020B0604020202020204" pitchFamily="34" charset="0"/>
              <a:buChar char="•"/>
            </a:pPr>
            <a:r>
              <a:rPr lang="en-US" sz="3200" dirty="0">
                <a:solidFill>
                  <a:schemeClr val="bg1"/>
                </a:solidFill>
                <a:latin typeface="+mj-lt"/>
              </a:rPr>
              <a:t>Wi-Fi connections are assumed to be present throughout the entire city.</a:t>
            </a:r>
          </a:p>
          <a:p>
            <a:pPr marL="263525" indent="-263525">
              <a:buClr>
                <a:srgbClr val="F6D132"/>
              </a:buClr>
              <a:buFont typeface="Arial" panose="020B0604020202020204" pitchFamily="34" charset="0"/>
              <a:buChar char="•"/>
            </a:pPr>
            <a:r>
              <a:rPr lang="en-US" sz="3200" dirty="0">
                <a:solidFill>
                  <a:schemeClr val="bg1"/>
                </a:solidFill>
                <a:latin typeface="+mj-lt"/>
              </a:rPr>
              <a:t>ESP32: Microcontroller for valve control and Wi-Fi  </a:t>
            </a:r>
          </a:p>
          <a:p>
            <a:pPr marL="263525" indent="-263525">
              <a:buClr>
                <a:srgbClr val="F6D132"/>
              </a:buClr>
              <a:buFont typeface="Arial" panose="020B0604020202020204" pitchFamily="34" charset="0"/>
              <a:buChar char="•"/>
            </a:pPr>
            <a:r>
              <a:rPr lang="en-US" sz="3200" dirty="0">
                <a:solidFill>
                  <a:schemeClr val="bg1"/>
                </a:solidFill>
                <a:latin typeface="+mj-lt"/>
              </a:rPr>
              <a:t>Water Level Sensor</a:t>
            </a:r>
          </a:p>
        </p:txBody>
      </p:sp>
    </p:spTree>
    <p:extLst>
      <p:ext uri="{BB962C8B-B14F-4D97-AF65-F5344CB8AC3E}">
        <p14:creationId xmlns:p14="http://schemas.microsoft.com/office/powerpoint/2010/main" val="396029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0DF7CDD-A67F-4021-AC8B-631AAC89347A}"/>
              </a:ext>
            </a:extLst>
          </p:cNvPr>
          <p:cNvSpPr txBox="1"/>
          <p:nvPr/>
        </p:nvSpPr>
        <p:spPr>
          <a:xfrm>
            <a:off x="9802368" y="6242304"/>
            <a:ext cx="2159933" cy="461665"/>
          </a:xfrm>
          <a:prstGeom prst="rect">
            <a:avLst/>
          </a:prstGeom>
          <a:noFill/>
        </p:spPr>
        <p:txBody>
          <a:bodyPr wrap="square" rtlCol="0">
            <a:spAutoFit/>
          </a:bodyPr>
          <a:lstStyle/>
          <a:p>
            <a:r>
              <a:rPr lang="en-IN" sz="2400" b="1" dirty="0">
                <a:latin typeface="+mj-lt"/>
              </a:rPr>
              <a:t>Source: ARCGIS</a:t>
            </a:r>
          </a:p>
        </p:txBody>
      </p:sp>
      <p:pic>
        <p:nvPicPr>
          <p:cNvPr id="3" name="Picture 2">
            <a:extLst>
              <a:ext uri="{FF2B5EF4-FFF2-40B4-BE49-F238E27FC236}">
                <a16:creationId xmlns:a16="http://schemas.microsoft.com/office/drawing/2014/main" id="{C0782F9A-3747-4EC3-80A1-3955AA8B1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26112" cy="6108192"/>
          </a:xfrm>
          <a:prstGeom prst="rect">
            <a:avLst/>
          </a:prstGeom>
        </p:spPr>
      </p:pic>
    </p:spTree>
    <p:extLst>
      <p:ext uri="{BB962C8B-B14F-4D97-AF65-F5344CB8AC3E}">
        <p14:creationId xmlns:p14="http://schemas.microsoft.com/office/powerpoint/2010/main" val="1191439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REROUTING: </a:t>
            </a:r>
            <a:r>
              <a:rPr lang="en-IN" b="1" dirty="0" err="1">
                <a:solidFill>
                  <a:schemeClr val="bg1"/>
                </a:solidFill>
                <a:effectLst>
                  <a:outerShdw blurRad="38100" dist="38100" dir="2700000" algn="tl">
                    <a:srgbClr val="000000">
                      <a:alpha val="43137"/>
                    </a:srgbClr>
                  </a:outerShdw>
                </a:effectLst>
              </a:rPr>
              <a:t>Ml</a:t>
            </a:r>
            <a:r>
              <a:rPr lang="en-IN" b="1" dirty="0">
                <a:solidFill>
                  <a:schemeClr val="bg1"/>
                </a:solidFill>
                <a:effectLst>
                  <a:outerShdw blurRad="38100" dist="38100" dir="2700000" algn="tl">
                    <a:srgbClr val="000000">
                      <a:alpha val="43137"/>
                    </a:srgbClr>
                  </a:outerShdw>
                </a:effectLst>
              </a:rPr>
              <a:t> - INPUT DATA</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2" y="1478803"/>
            <a:ext cx="8986863" cy="5136010"/>
          </a:xfrm>
        </p:spPr>
        <p:txBody>
          <a:bodyPr>
            <a:normAutofit/>
          </a:bodyPr>
          <a:lstStyle/>
          <a:p>
            <a:pPr marL="263525" indent="-263525" algn="just">
              <a:buFont typeface="Arial" panose="020B0604020202020204" pitchFamily="34" charset="0"/>
              <a:buChar char="•"/>
            </a:pPr>
            <a:r>
              <a:rPr lang="en-US" sz="2800" dirty="0">
                <a:solidFill>
                  <a:schemeClr val="bg1"/>
                </a:solidFill>
                <a:latin typeface="+mj-lt"/>
              </a:rPr>
              <a:t>Each junction point of the city’s pipe network uses a </a:t>
            </a:r>
            <a:r>
              <a:rPr lang="en-US" sz="2800" dirty="0">
                <a:solidFill>
                  <a:srgbClr val="F6D132"/>
                </a:solidFill>
                <a:latin typeface="+mj-lt"/>
              </a:rPr>
              <a:t>MLP (Multi Layer Perceptron) regressor</a:t>
            </a:r>
            <a:r>
              <a:rPr lang="en-US" sz="2800" dirty="0">
                <a:solidFill>
                  <a:schemeClr val="bg1"/>
                </a:solidFill>
                <a:latin typeface="+mj-lt"/>
              </a:rPr>
              <a:t> to decide amount of water flowing the pipes.</a:t>
            </a:r>
          </a:p>
          <a:p>
            <a:pPr marL="263525" indent="-263525" algn="just">
              <a:buFont typeface="Arial" panose="020B0604020202020204" pitchFamily="34" charset="0"/>
              <a:buChar char="•"/>
            </a:pPr>
            <a:r>
              <a:rPr lang="en-US" sz="2800" dirty="0">
                <a:solidFill>
                  <a:schemeClr val="bg1"/>
                </a:solidFill>
                <a:latin typeface="+mj-lt"/>
              </a:rPr>
              <a:t>The training data for this ML model is obtained from the sensors that were installed earlier. We can track real data for a year, after which we can perform </a:t>
            </a:r>
            <a:r>
              <a:rPr lang="en-US" sz="2800" dirty="0">
                <a:solidFill>
                  <a:srgbClr val="F6D132"/>
                </a:solidFill>
                <a:latin typeface="+mj-lt"/>
              </a:rPr>
              <a:t>data augmentation and data synthesis</a:t>
            </a:r>
            <a:r>
              <a:rPr lang="en-US" sz="2800" dirty="0">
                <a:solidFill>
                  <a:schemeClr val="bg1"/>
                </a:solidFill>
                <a:latin typeface="+mj-lt"/>
              </a:rPr>
              <a:t> to produce extra data for a total of approximately 10000 rows.</a:t>
            </a:r>
          </a:p>
          <a:p>
            <a:pPr marL="263525" indent="-263525" algn="just">
              <a:buFont typeface="Arial" panose="020B0604020202020204" pitchFamily="34" charset="0"/>
              <a:buChar char="•"/>
            </a:pPr>
            <a:r>
              <a:rPr lang="en-US" sz="2800" dirty="0">
                <a:solidFill>
                  <a:schemeClr val="bg1"/>
                </a:solidFill>
                <a:latin typeface="+mj-lt"/>
              </a:rPr>
              <a:t>Note that we will generate and track data that does not produce an overflow in our pipe systems, thereby we are ensuring that our ML model will give a prediction such that there is no overflow.</a:t>
            </a:r>
          </a:p>
        </p:txBody>
      </p:sp>
    </p:spTree>
    <p:extLst>
      <p:ext uri="{BB962C8B-B14F-4D97-AF65-F5344CB8AC3E}">
        <p14:creationId xmlns:p14="http://schemas.microsoft.com/office/powerpoint/2010/main" val="80253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REROUTING: </a:t>
            </a:r>
            <a:r>
              <a:rPr lang="en-IN" b="1" dirty="0" err="1">
                <a:solidFill>
                  <a:schemeClr val="bg1"/>
                </a:solidFill>
                <a:effectLst>
                  <a:outerShdw blurRad="38100" dist="38100" dir="2700000" algn="tl">
                    <a:srgbClr val="000000">
                      <a:alpha val="43137"/>
                    </a:srgbClr>
                  </a:outerShdw>
                </a:effectLst>
              </a:rPr>
              <a:t>Ml</a:t>
            </a:r>
            <a:r>
              <a:rPr lang="en-IN" b="1" dirty="0">
                <a:solidFill>
                  <a:schemeClr val="bg1"/>
                </a:solidFill>
                <a:effectLst>
                  <a:outerShdw blurRad="38100" dist="38100" dir="2700000" algn="tl">
                    <a:srgbClr val="000000">
                      <a:alpha val="43137"/>
                    </a:srgbClr>
                  </a:outerShdw>
                </a:effectLst>
              </a:rPr>
              <a:t> - Specs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2" y="1591537"/>
                <a:ext cx="9114066" cy="4951112"/>
              </a:xfrm>
            </p:spPr>
            <p:txBody>
              <a:bodyPr>
                <a:noAutofit/>
              </a:bodyPr>
              <a:lstStyle/>
              <a:p>
                <a:pPr marL="263525" indent="-263525" algn="just">
                  <a:buFont typeface="Arial" panose="020B0604020202020204" pitchFamily="34" charset="0"/>
                  <a:buChar char="•"/>
                </a:pPr>
                <a:r>
                  <a:rPr lang="en-US" sz="2400" dirty="0">
                    <a:solidFill>
                      <a:schemeClr val="bg1"/>
                    </a:solidFill>
                    <a:latin typeface="+mj-lt"/>
                  </a:rPr>
                  <a:t>Count of regressors used = count of junctions in network = 1000 (estimated). </a:t>
                </a:r>
              </a:p>
              <a:p>
                <a:pPr marL="263525" indent="-263525" algn="just">
                  <a:buFont typeface="Arial" panose="020B0604020202020204" pitchFamily="34" charset="0"/>
                  <a:buChar char="•"/>
                </a:pPr>
                <a:r>
                  <a:rPr lang="en-US" sz="2400" dirty="0">
                    <a:solidFill>
                      <a:schemeClr val="bg1"/>
                    </a:solidFill>
                    <a:latin typeface="+mj-lt"/>
                  </a:rPr>
                  <a:t>MLP regressor:</a:t>
                </a:r>
              </a:p>
              <a:p>
                <a:pPr marL="437261" lvl="1" indent="-263525" algn="just">
                  <a:buClr>
                    <a:srgbClr val="F6D132"/>
                  </a:buClr>
                  <a:buFont typeface="Arial" panose="020B0604020202020204" pitchFamily="34" charset="0"/>
                  <a:buChar char="•"/>
                </a:pPr>
                <a:r>
                  <a:rPr lang="en-US" sz="2400" dirty="0">
                    <a:solidFill>
                      <a:schemeClr val="bg1"/>
                    </a:solidFill>
                    <a:latin typeface="+mj-lt"/>
                  </a:rPr>
                  <a:t>parameters: solver: </a:t>
                </a:r>
                <a:r>
                  <a:rPr lang="en-US" sz="2400" dirty="0" err="1">
                    <a:solidFill>
                      <a:schemeClr val="bg1"/>
                    </a:solidFill>
                    <a:latin typeface="+mj-lt"/>
                  </a:rPr>
                  <a:t>lbfgs</a:t>
                </a:r>
                <a:r>
                  <a:rPr lang="en-US" sz="2400" dirty="0">
                    <a:solidFill>
                      <a:schemeClr val="bg1"/>
                    </a:solidFill>
                    <a:latin typeface="+mj-lt"/>
                  </a:rPr>
                  <a:t>, </a:t>
                </a:r>
                <a:r>
                  <a:rPr lang="en-US" sz="2400" dirty="0" err="1">
                    <a:solidFill>
                      <a:schemeClr val="bg1"/>
                    </a:solidFill>
                    <a:latin typeface="+mj-lt"/>
                  </a:rPr>
                  <a:t>hidden_layer_sizes</a:t>
                </a:r>
                <a:r>
                  <a:rPr lang="en-US" sz="2400" dirty="0">
                    <a:solidFill>
                      <a:schemeClr val="bg1"/>
                    </a:solidFill>
                    <a:latin typeface="+mj-lt"/>
                  </a:rPr>
                  <a:t>: (5, 2), activation: </a:t>
                </a:r>
                <a:r>
                  <a:rPr lang="en-US" sz="2400" dirty="0" err="1">
                    <a:solidFill>
                      <a:schemeClr val="bg1"/>
                    </a:solidFill>
                    <a:latin typeface="+mj-lt"/>
                  </a:rPr>
                  <a:t>relu</a:t>
                </a:r>
                <a:endParaRPr lang="en-US" sz="2400" dirty="0">
                  <a:solidFill>
                    <a:schemeClr val="bg1"/>
                  </a:solidFill>
                  <a:latin typeface="+mj-lt"/>
                </a:endParaRPr>
              </a:p>
              <a:p>
                <a:pPr marL="437261" lvl="1" indent="-263525" algn="just">
                  <a:buClr>
                    <a:srgbClr val="F6D132"/>
                  </a:buClr>
                  <a:buFont typeface="Arial" panose="020B0604020202020204" pitchFamily="34" charset="0"/>
                  <a:buChar char="•"/>
                </a:pPr>
                <a:r>
                  <a:rPr lang="en-US" sz="2400" dirty="0">
                    <a:solidFill>
                      <a:schemeClr val="bg1"/>
                    </a:solidFill>
                    <a:latin typeface="+mj-lt"/>
                  </a:rPr>
                  <a:t>hyperparameters decided by random trials.</a:t>
                </a:r>
              </a:p>
              <a:p>
                <a:pPr marL="263525" indent="-263525" algn="just">
                  <a:buFont typeface="Arial" panose="020B0604020202020204" pitchFamily="34" charset="0"/>
                  <a:buChar char="•"/>
                </a:pPr>
                <a:r>
                  <a:rPr lang="en-US" sz="2400" dirty="0">
                    <a:solidFill>
                      <a:schemeClr val="bg1"/>
                    </a:solidFill>
                    <a:latin typeface="+mj-lt"/>
                  </a:rPr>
                  <a:t>Estimated training time for one neural network: 100 seconds, given we have 10000 rows of data.</a:t>
                </a:r>
              </a:p>
              <a:p>
                <a:pPr marL="263525" indent="-263525" algn="just">
                  <a:buFont typeface="Arial" panose="020B0604020202020204" pitchFamily="34" charset="0"/>
                  <a:buChar char="•"/>
                </a:pPr>
                <a:r>
                  <a:rPr lang="en-US" sz="2400" dirty="0">
                    <a:solidFill>
                      <a:schemeClr val="bg1"/>
                    </a:solidFill>
                    <a:latin typeface="+mj-lt"/>
                  </a:rPr>
                  <a:t>Our training complexity is roughly </a:t>
                </a:r>
                <a14:m>
                  <m:oMath xmlns:m="http://schemas.openxmlformats.org/officeDocument/2006/math">
                    <m:r>
                      <a:rPr lang="en-US" sz="2400" b="1" i="1" dirty="0" smtClean="0">
                        <a:solidFill>
                          <a:schemeClr val="bg1"/>
                        </a:solidFill>
                        <a:latin typeface="Cambria Math" panose="02040503050406030204" pitchFamily="18" charset="0"/>
                      </a:rPr>
                      <m:t>𝑶</m:t>
                    </m:r>
                    <m:r>
                      <a:rPr lang="en-US" sz="2400" i="1" dirty="0" smtClean="0">
                        <a:solidFill>
                          <a:schemeClr val="bg1"/>
                        </a:solidFill>
                        <a:latin typeface="Cambria Math" panose="02040503050406030204" pitchFamily="18" charset="0"/>
                      </a:rPr>
                      <m:t>(1000</m:t>
                    </m:r>
                    <m:r>
                      <a:rPr lang="en-US" sz="2400" i="1" dirty="0">
                        <a:solidFill>
                          <a:schemeClr val="bg1"/>
                        </a:solidFill>
                        <a:latin typeface="Cambria Math" panose="02040503050406030204" pitchFamily="18" charset="0"/>
                      </a:rPr>
                      <m:t> </m:t>
                    </m:r>
                    <m:r>
                      <m:rPr>
                        <m:nor/>
                      </m:rPr>
                      <a:rPr lang="en-US" sz="2400" i="0" dirty="0" err="1">
                        <a:solidFill>
                          <a:schemeClr val="bg1"/>
                        </a:solidFill>
                        <a:latin typeface="Cambria Math" panose="02040503050406030204" pitchFamily="18" charset="0"/>
                      </a:rPr>
                      <m:t>nodes</m:t>
                    </m:r>
                    <m:r>
                      <a:rPr lang="en-US" sz="2400" b="0" i="1" dirty="0" smtClean="0">
                        <a:solidFill>
                          <a:schemeClr val="bg1"/>
                        </a:solidFill>
                        <a:latin typeface="Cambria Math" panose="02040503050406030204" pitchFamily="18" charset="0"/>
                      </a:rPr>
                      <m:t> </m:t>
                    </m:r>
                    <m:r>
                      <a:rPr lang="en-US" sz="2400" b="0" i="1" dirty="0" smtClean="0">
                        <a:solidFill>
                          <a:schemeClr val="bg1"/>
                        </a:solidFill>
                        <a:latin typeface="Cambria Math" panose="02040503050406030204" pitchFamily="18" charset="0"/>
                        <a:ea typeface="Cambria Math" panose="02040503050406030204" pitchFamily="18" charset="0"/>
                      </a:rPr>
                      <m:t>×</m:t>
                    </m:r>
                    <m:r>
                      <a:rPr lang="en-US" sz="2400" b="0" i="1" dirty="0" smtClean="0">
                        <a:solidFill>
                          <a:schemeClr val="bg1"/>
                        </a:solidFill>
                        <a:latin typeface="Cambria Math" panose="02040503050406030204" pitchFamily="18" charset="0"/>
                      </a:rPr>
                      <m:t> </m:t>
                    </m:r>
                    <m:r>
                      <m:rPr>
                        <m:nor/>
                      </m:rPr>
                      <a:rPr lang="en-US" sz="2400" i="0" dirty="0" err="1">
                        <a:solidFill>
                          <a:schemeClr val="bg1"/>
                        </a:solidFill>
                        <a:latin typeface="Cambria Math" panose="02040503050406030204" pitchFamily="18" charset="0"/>
                      </a:rPr>
                      <m:t>training</m:t>
                    </m:r>
                    <m:r>
                      <m:rPr>
                        <m:nor/>
                      </m:rPr>
                      <a:rPr lang="en-US" sz="2400" i="0" dirty="0">
                        <a:solidFill>
                          <a:schemeClr val="bg1"/>
                        </a:solidFill>
                        <a:latin typeface="Cambria Math" panose="02040503050406030204" pitchFamily="18" charset="0"/>
                      </a:rPr>
                      <m:t> </m:t>
                    </m:r>
                    <m:r>
                      <m:rPr>
                        <m:nor/>
                      </m:rPr>
                      <a:rPr lang="en-US" sz="2400" i="0" dirty="0">
                        <a:solidFill>
                          <a:schemeClr val="bg1"/>
                        </a:solidFill>
                        <a:latin typeface="Cambria Math" panose="02040503050406030204" pitchFamily="18" charset="0"/>
                      </a:rPr>
                      <m:t>time</m:t>
                    </m:r>
                    <m:r>
                      <m:rPr>
                        <m:nor/>
                      </m:rPr>
                      <a:rPr lang="en-US" sz="2400" i="0" dirty="0">
                        <a:solidFill>
                          <a:schemeClr val="bg1"/>
                        </a:solidFill>
                        <a:latin typeface="Cambria Math" panose="02040503050406030204" pitchFamily="18" charset="0"/>
                      </a:rPr>
                      <m:t> </m:t>
                    </m:r>
                    <m:r>
                      <m:rPr>
                        <m:nor/>
                      </m:rPr>
                      <a:rPr lang="en-US" sz="2400" i="0" dirty="0">
                        <a:solidFill>
                          <a:schemeClr val="bg1"/>
                        </a:solidFill>
                        <a:latin typeface="Cambria Math" panose="02040503050406030204" pitchFamily="18" charset="0"/>
                      </a:rPr>
                      <m:t>per</m:t>
                    </m:r>
                    <m:r>
                      <m:rPr>
                        <m:nor/>
                      </m:rPr>
                      <a:rPr lang="en-US" sz="2400" i="0" dirty="0">
                        <a:solidFill>
                          <a:schemeClr val="bg1"/>
                        </a:solidFill>
                        <a:latin typeface="Cambria Math" panose="02040503050406030204" pitchFamily="18" charset="0"/>
                      </a:rPr>
                      <m:t> </m:t>
                    </m:r>
                    <m:r>
                      <m:rPr>
                        <m:nor/>
                      </m:rPr>
                      <a:rPr lang="en-US" sz="2400" i="0" dirty="0">
                        <a:solidFill>
                          <a:schemeClr val="bg1"/>
                        </a:solidFill>
                        <a:latin typeface="Cambria Math" panose="02040503050406030204" pitchFamily="18" charset="0"/>
                      </a:rPr>
                      <m:t>node</m:t>
                    </m:r>
                    <m:r>
                      <a:rPr lang="en-US" sz="2400" i="1" dirty="0">
                        <a:solidFill>
                          <a:schemeClr val="bg1"/>
                        </a:solidFill>
                        <a:latin typeface="Cambria Math" panose="02040503050406030204" pitchFamily="18" charset="0"/>
                      </a:rPr>
                      <m:t>)</m:t>
                    </m:r>
                  </m:oMath>
                </a14:m>
                <a:r>
                  <a:rPr lang="en-US" sz="2400" dirty="0">
                    <a:solidFill>
                      <a:schemeClr val="bg1"/>
                    </a:solidFill>
                    <a:latin typeface="+mj-lt"/>
                  </a:rPr>
                  <a:t>. </a:t>
                </a:r>
              </a:p>
              <a:p>
                <a:pPr marL="263525" indent="-263525" algn="just">
                  <a:buFont typeface="Arial" panose="020B0604020202020204" pitchFamily="34" charset="0"/>
                  <a:buChar char="•"/>
                </a:pPr>
                <a:r>
                  <a:rPr lang="en-US" sz="2400" dirty="0">
                    <a:solidFill>
                      <a:schemeClr val="bg1"/>
                    </a:solidFill>
                    <a:latin typeface="+mj-lt"/>
                  </a:rPr>
                  <a:t>Our model trains well within a day on a decent GPU cluster.</a:t>
                </a:r>
              </a:p>
            </p:txBody>
          </p:sp>
        </mc:Choice>
        <mc:Fallback xmlns="">
          <p:sp>
            <p:nvSpPr>
              <p:cNvPr id="3" name="Content Placeholder 2">
                <a:extLst>
                  <a:ext uri="{FF2B5EF4-FFF2-40B4-BE49-F238E27FC236}">
                    <a16:creationId xmlns:a16="http://schemas.microsoft.com/office/drawing/2014/main" id="{38549418-1A5B-44C5-ADE6-3D996C1061EB}"/>
                  </a:ext>
                </a:extLst>
              </p:cNvPr>
              <p:cNvSpPr>
                <a:spLocks noGrp="1" noRot="1" noChangeAspect="1" noMove="1" noResize="1" noEditPoints="1" noAdjustHandles="1" noChangeArrowheads="1" noChangeShapeType="1" noTextEdit="1"/>
              </p:cNvSpPr>
              <p:nvPr>
                <p:ph idx="1"/>
              </p:nvPr>
            </p:nvSpPr>
            <p:spPr>
              <a:xfrm>
                <a:off x="457762" y="1591537"/>
                <a:ext cx="9114066" cy="4951112"/>
              </a:xfrm>
              <a:blipFill>
                <a:blip r:embed="rId7"/>
                <a:stretch>
                  <a:fillRect l="-1405" t="-1478" r="-1538"/>
                </a:stretch>
              </a:blipFill>
            </p:spPr>
            <p:txBody>
              <a:bodyPr/>
              <a:lstStyle/>
              <a:p>
                <a:r>
                  <a:rPr lang="en-IN">
                    <a:noFill/>
                  </a:rPr>
                  <a:t> </a:t>
                </a:r>
              </a:p>
            </p:txBody>
          </p:sp>
        </mc:Fallback>
      </mc:AlternateContent>
    </p:spTree>
    <p:extLst>
      <p:ext uri="{BB962C8B-B14F-4D97-AF65-F5344CB8AC3E}">
        <p14:creationId xmlns:p14="http://schemas.microsoft.com/office/powerpoint/2010/main" val="166160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9146C7B-2A28-4DE3-A40F-E53B7AB00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604266"/>
            <a:ext cx="5943600" cy="2333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93D9DFD-BC49-44F0-9C3B-2BB0E9D25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501" y="3578352"/>
            <a:ext cx="3609975"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332828C-A10A-442A-A6E5-97045D3F5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12" y="3759326"/>
            <a:ext cx="356235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41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DA3105-67A7-4812-81AE-C49D4A6B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807" y="760500"/>
            <a:ext cx="10024385" cy="5434535"/>
          </a:xfrm>
          <a:prstGeom prst="rect">
            <a:avLst/>
          </a:prstGeom>
        </p:spPr>
      </p:pic>
    </p:spTree>
    <p:extLst>
      <p:ext uri="{BB962C8B-B14F-4D97-AF65-F5344CB8AC3E}">
        <p14:creationId xmlns:p14="http://schemas.microsoft.com/office/powerpoint/2010/main" val="309219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REROUTING: </a:t>
            </a:r>
            <a:r>
              <a:rPr lang="en-IN" b="1" dirty="0">
                <a:solidFill>
                  <a:schemeClr val="bg1"/>
                </a:solidFill>
                <a:effectLst>
                  <a:outerShdw blurRad="38100" dist="38100" dir="2700000" algn="tl">
                    <a:srgbClr val="000000">
                      <a:alpha val="43137"/>
                    </a:srgbClr>
                  </a:outerShdw>
                </a:effectLst>
              </a:rPr>
              <a:t>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3" y="1591537"/>
                <a:ext cx="9289110" cy="4951112"/>
              </a:xfrm>
            </p:spPr>
            <p:txBody>
              <a:bodyPr>
                <a:noAutofit/>
              </a:bodyPr>
              <a:lstStyle/>
              <a:p>
                <a:pPr marL="263525" indent="-263525" algn="just">
                  <a:buFont typeface="Arial" panose="020B0604020202020204" pitchFamily="34" charset="0"/>
                  <a:buChar char="•"/>
                </a:pPr>
                <a:r>
                  <a:rPr lang="en-US" sz="2800" dirty="0">
                    <a:solidFill>
                      <a:schemeClr val="bg1"/>
                    </a:solidFill>
                    <a:latin typeface="+mj-lt"/>
                  </a:rPr>
                  <a:t>Deterministic algorithms such as Ford Fulkerson algorithm have a time complexity of </a:t>
                </a:r>
                <a14:m>
                  <m:oMath xmlns:m="http://schemas.openxmlformats.org/officeDocument/2006/math">
                    <m:r>
                      <a:rPr lang="en-US" sz="2800" b="1" i="1" smtClean="0">
                        <a:solidFill>
                          <a:schemeClr val="bg1"/>
                        </a:solidFill>
                        <a:latin typeface="Cambria Math" panose="02040503050406030204" pitchFamily="18" charset="0"/>
                      </a:rPr>
                      <m:t>𝑶</m:t>
                    </m:r>
                    <m:r>
                      <a:rPr lang="en-US" sz="2800" b="1" i="1" smtClean="0">
                        <a:solidFill>
                          <a:schemeClr val="bg1"/>
                        </a:solidFill>
                        <a:latin typeface="Cambria Math" panose="02040503050406030204" pitchFamily="18" charset="0"/>
                      </a:rPr>
                      <m:t>(</m:t>
                    </m:r>
                    <m:sSup>
                      <m:sSupPr>
                        <m:ctrlPr>
                          <a:rPr lang="en-US" sz="2800" b="1" i="1" smtClean="0">
                            <a:solidFill>
                              <a:schemeClr val="bg1"/>
                            </a:solidFill>
                            <a:latin typeface="Cambria Math" panose="02040503050406030204" pitchFamily="18" charset="0"/>
                          </a:rPr>
                        </m:ctrlPr>
                      </m:sSupPr>
                      <m:e>
                        <m:r>
                          <a:rPr lang="en-US" sz="2800" b="1" i="1" smtClean="0">
                            <a:solidFill>
                              <a:schemeClr val="bg1"/>
                            </a:solidFill>
                            <a:latin typeface="Cambria Math" panose="02040503050406030204" pitchFamily="18" charset="0"/>
                          </a:rPr>
                          <m:t>𝑽</m:t>
                        </m:r>
                      </m:e>
                      <m:sup>
                        <m:r>
                          <a:rPr lang="en-US" sz="2800" b="1" i="1" smtClean="0">
                            <a:solidFill>
                              <a:schemeClr val="bg1"/>
                            </a:solidFill>
                            <a:latin typeface="Cambria Math" panose="02040503050406030204" pitchFamily="18" charset="0"/>
                          </a:rPr>
                          <m:t>𝟐</m:t>
                        </m:r>
                      </m:sup>
                    </m:sSup>
                    <m:r>
                      <a:rPr lang="en-US" sz="2800" b="1" i="1" smtClean="0">
                        <a:solidFill>
                          <a:schemeClr val="bg1"/>
                        </a:solidFill>
                        <a:latin typeface="Cambria Math" panose="02040503050406030204" pitchFamily="18" charset="0"/>
                      </a:rPr>
                      <m:t>𝑬</m:t>
                    </m:r>
                    <m:r>
                      <a:rPr lang="en-US" sz="2800" b="1" i="1" smtClean="0">
                        <a:solidFill>
                          <a:schemeClr val="bg1"/>
                        </a:solidFill>
                        <a:latin typeface="Cambria Math" panose="02040503050406030204" pitchFamily="18" charset="0"/>
                      </a:rPr>
                      <m:t>)</m:t>
                    </m:r>
                  </m:oMath>
                </a14:m>
                <a:r>
                  <a:rPr lang="en-US" sz="2800" dirty="0">
                    <a:solidFill>
                      <a:schemeClr val="bg1"/>
                    </a:solidFill>
                    <a:latin typeface="+mj-lt"/>
                  </a:rPr>
                  <a:t>, which approximates to </a:t>
                </a:r>
                <a14:m>
                  <m:oMath xmlns:m="http://schemas.openxmlformats.org/officeDocument/2006/math">
                    <m:r>
                      <a:rPr lang="en-US" sz="2800" b="1" i="1">
                        <a:solidFill>
                          <a:schemeClr val="bg1"/>
                        </a:solidFill>
                        <a:latin typeface="Cambria Math" panose="02040503050406030204" pitchFamily="18" charset="0"/>
                      </a:rPr>
                      <m:t>𝑶</m:t>
                    </m:r>
                    <m:r>
                      <a:rPr lang="en-US" sz="2800" b="1" i="1">
                        <a:solidFill>
                          <a:schemeClr val="bg1"/>
                        </a:solidFill>
                        <a:latin typeface="Cambria Math" panose="02040503050406030204" pitchFamily="18" charset="0"/>
                      </a:rPr>
                      <m:t>(</m:t>
                    </m:r>
                    <m:sSup>
                      <m:sSupPr>
                        <m:ctrlPr>
                          <a:rPr lang="en-US" sz="2800" b="1" i="1">
                            <a:solidFill>
                              <a:schemeClr val="bg1"/>
                            </a:solidFill>
                            <a:latin typeface="Cambria Math" panose="02040503050406030204" pitchFamily="18" charset="0"/>
                          </a:rPr>
                        </m:ctrlPr>
                      </m:sSupPr>
                      <m:e>
                        <m:r>
                          <a:rPr lang="en-US" sz="2800" b="1" i="1">
                            <a:solidFill>
                              <a:schemeClr val="bg1"/>
                            </a:solidFill>
                            <a:latin typeface="Cambria Math" panose="02040503050406030204" pitchFamily="18" charset="0"/>
                          </a:rPr>
                          <m:t>𝑽</m:t>
                        </m:r>
                      </m:e>
                      <m:sup>
                        <m:r>
                          <a:rPr lang="en-US" sz="2800" b="1" i="1" smtClean="0">
                            <a:solidFill>
                              <a:schemeClr val="bg1"/>
                            </a:solidFill>
                            <a:latin typeface="Cambria Math" panose="02040503050406030204" pitchFamily="18" charset="0"/>
                          </a:rPr>
                          <m:t>𝟒</m:t>
                        </m:r>
                      </m:sup>
                    </m:sSup>
                    <m:r>
                      <a:rPr lang="en-US" sz="2800" b="1" i="1" smtClean="0">
                        <a:solidFill>
                          <a:schemeClr val="bg1"/>
                        </a:solidFill>
                        <a:latin typeface="Cambria Math" panose="02040503050406030204" pitchFamily="18" charset="0"/>
                      </a:rPr>
                      <m:t>)</m:t>
                    </m:r>
                  </m:oMath>
                </a14:m>
                <a:r>
                  <a:rPr lang="en-US" sz="2800" dirty="0">
                    <a:solidFill>
                      <a:schemeClr val="bg1"/>
                    </a:solidFill>
                    <a:latin typeface="+mj-lt"/>
                  </a:rPr>
                  <a:t> in a decently dense network.</a:t>
                </a:r>
              </a:p>
              <a:p>
                <a:pPr marL="263525" indent="-263525" algn="just">
                  <a:buFont typeface="Arial" panose="020B0604020202020204" pitchFamily="34" charset="0"/>
                  <a:buChar char="•"/>
                </a:pPr>
                <a:r>
                  <a:rPr lang="en-US" sz="2800" dirty="0">
                    <a:solidFill>
                      <a:schemeClr val="bg1"/>
                    </a:solidFill>
                    <a:latin typeface="+mj-lt"/>
                  </a:rPr>
                  <a:t>Such a model will take roughly 2-3 hours to run on a decent machine.</a:t>
                </a:r>
              </a:p>
              <a:p>
                <a:pPr marL="263525" indent="-263525" algn="just">
                  <a:buFont typeface="Arial" panose="020B0604020202020204" pitchFamily="34" charset="0"/>
                  <a:buChar char="•"/>
                </a:pPr>
                <a:r>
                  <a:rPr lang="en-US" sz="2800" dirty="0">
                    <a:solidFill>
                      <a:schemeClr val="bg1"/>
                    </a:solidFill>
                    <a:latin typeface="+mj-lt"/>
                  </a:rPr>
                  <a:t>Note that the ML model takes a bit more time than the deterministic algorithm.</a:t>
                </a:r>
              </a:p>
              <a:p>
                <a:pPr marL="263525" indent="-263525" algn="just">
                  <a:buFont typeface="Arial" panose="020B0604020202020204" pitchFamily="34" charset="0"/>
                  <a:buChar char="•"/>
                </a:pPr>
                <a:r>
                  <a:rPr lang="en-US" sz="2800" dirty="0">
                    <a:solidFill>
                      <a:schemeClr val="bg1"/>
                    </a:solidFill>
                    <a:latin typeface="+mj-lt"/>
                  </a:rPr>
                  <a:t>The </a:t>
                </a:r>
                <a:r>
                  <a:rPr lang="en-US" sz="2800" dirty="0">
                    <a:solidFill>
                      <a:srgbClr val="F6D132"/>
                    </a:solidFill>
                    <a:latin typeface="+mj-lt"/>
                  </a:rPr>
                  <a:t>ML model is better</a:t>
                </a:r>
                <a:r>
                  <a:rPr lang="en-US" sz="2800" dirty="0">
                    <a:solidFill>
                      <a:schemeClr val="bg1"/>
                    </a:solidFill>
                    <a:latin typeface="+mj-lt"/>
                  </a:rPr>
                  <a:t> as once it has been trained, it can be used as many times as we want to provide reasonably good estimates for the network flow. On the other hand, the deterministic algorithm needs to be rerun every single time.</a:t>
                </a:r>
              </a:p>
            </p:txBody>
          </p:sp>
        </mc:Choice>
        <mc:Fallback xmlns="">
          <p:sp>
            <p:nvSpPr>
              <p:cNvPr id="3" name="Content Placeholder 2">
                <a:extLst>
                  <a:ext uri="{FF2B5EF4-FFF2-40B4-BE49-F238E27FC236}">
                    <a16:creationId xmlns:a16="http://schemas.microsoft.com/office/drawing/2014/main" id="{38549418-1A5B-44C5-ADE6-3D996C1061EB}"/>
                  </a:ext>
                </a:extLst>
              </p:cNvPr>
              <p:cNvSpPr>
                <a:spLocks noGrp="1" noRot="1" noChangeAspect="1" noMove="1" noResize="1" noEditPoints="1" noAdjustHandles="1" noChangeArrowheads="1" noChangeShapeType="1" noTextEdit="1"/>
              </p:cNvSpPr>
              <p:nvPr>
                <p:ph idx="1"/>
              </p:nvPr>
            </p:nvSpPr>
            <p:spPr>
              <a:xfrm>
                <a:off x="457763" y="1591537"/>
                <a:ext cx="9289110" cy="4951112"/>
              </a:xfrm>
              <a:blipFill>
                <a:blip r:embed="rId7"/>
                <a:stretch>
                  <a:fillRect l="-1640" t="-1970" r="-1837" b="-1847"/>
                </a:stretch>
              </a:blipFill>
            </p:spPr>
            <p:txBody>
              <a:bodyPr/>
              <a:lstStyle/>
              <a:p>
                <a:r>
                  <a:rPr lang="en-IN">
                    <a:noFill/>
                  </a:rPr>
                  <a:t> </a:t>
                </a:r>
              </a:p>
            </p:txBody>
          </p:sp>
        </mc:Fallback>
      </mc:AlternateContent>
    </p:spTree>
    <p:extLst>
      <p:ext uri="{BB962C8B-B14F-4D97-AF65-F5344CB8AC3E}">
        <p14:creationId xmlns:p14="http://schemas.microsoft.com/office/powerpoint/2010/main" val="335519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F306585D-C71E-4D06-BDBC-E8D09C47832E}"/>
              </a:ext>
            </a:extLst>
          </p:cNvPr>
          <p:cNvSpPr/>
          <p:nvPr/>
        </p:nvSpPr>
        <p:spPr>
          <a:xfrm>
            <a:off x="1" y="1"/>
            <a:ext cx="12192000" cy="6858000"/>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a:extLst>
              <a:ext uri="{FF2B5EF4-FFF2-40B4-BE49-F238E27FC236}">
                <a16:creationId xmlns:a16="http://schemas.microsoft.com/office/drawing/2014/main" id="{4FBD07B5-0ED7-4188-8134-D6A495F3F811}"/>
              </a:ext>
            </a:extLst>
          </p:cNvPr>
          <p:cNvPicPr>
            <a:picLocks noChangeAspect="1"/>
          </p:cNvPicPr>
          <p:nvPr/>
        </p:nvPicPr>
        <p:blipFill rotWithShape="1">
          <a:blip r:embed="rId2"/>
          <a:srcRect l="14103" r="16983" b="-8061"/>
          <a:stretch/>
        </p:blipFill>
        <p:spPr>
          <a:xfrm>
            <a:off x="7275149" y="1217970"/>
            <a:ext cx="2584704" cy="1596413"/>
          </a:xfrm>
          <a:prstGeom prst="rect">
            <a:avLst/>
          </a:prstGeom>
        </p:spPr>
      </p:pic>
      <p:pic>
        <p:nvPicPr>
          <p:cNvPr id="54" name="Picture 53">
            <a:extLst>
              <a:ext uri="{FF2B5EF4-FFF2-40B4-BE49-F238E27FC236}">
                <a16:creationId xmlns:a16="http://schemas.microsoft.com/office/drawing/2014/main" id="{C283114F-D5F5-49F9-B041-81D4F10F034E}"/>
              </a:ext>
            </a:extLst>
          </p:cNvPr>
          <p:cNvPicPr>
            <a:picLocks noChangeAspect="1"/>
          </p:cNvPicPr>
          <p:nvPr/>
        </p:nvPicPr>
        <p:blipFill rotWithShape="1">
          <a:blip r:embed="rId2"/>
          <a:srcRect l="14103" r="16983" b="-8061"/>
          <a:stretch/>
        </p:blipFill>
        <p:spPr>
          <a:xfrm>
            <a:off x="7275148" y="3202538"/>
            <a:ext cx="2584704" cy="1510094"/>
          </a:xfrm>
          <a:prstGeom prst="rect">
            <a:avLst/>
          </a:prstGeom>
        </p:spPr>
      </p:pic>
      <p:pic>
        <p:nvPicPr>
          <p:cNvPr id="57" name="Picture 56">
            <a:extLst>
              <a:ext uri="{FF2B5EF4-FFF2-40B4-BE49-F238E27FC236}">
                <a16:creationId xmlns:a16="http://schemas.microsoft.com/office/drawing/2014/main" id="{3B95EC55-66ED-4407-B578-F04E549598A7}"/>
              </a:ext>
            </a:extLst>
          </p:cNvPr>
          <p:cNvPicPr>
            <a:picLocks noChangeAspect="1"/>
          </p:cNvPicPr>
          <p:nvPr/>
        </p:nvPicPr>
        <p:blipFill rotWithShape="1">
          <a:blip r:embed="rId2"/>
          <a:srcRect l="14103" r="16983" b="-8061"/>
          <a:stretch/>
        </p:blipFill>
        <p:spPr>
          <a:xfrm>
            <a:off x="2261616" y="2077522"/>
            <a:ext cx="2584704" cy="1604350"/>
          </a:xfrm>
          <a:prstGeom prst="rect">
            <a:avLst/>
          </a:prstGeom>
        </p:spPr>
      </p:pic>
      <p:pic>
        <p:nvPicPr>
          <p:cNvPr id="58" name="Picture 57">
            <a:extLst>
              <a:ext uri="{FF2B5EF4-FFF2-40B4-BE49-F238E27FC236}">
                <a16:creationId xmlns:a16="http://schemas.microsoft.com/office/drawing/2014/main" id="{6B2E83D6-DC93-40A7-9293-C26BF41DAB12}"/>
              </a:ext>
            </a:extLst>
          </p:cNvPr>
          <p:cNvPicPr>
            <a:picLocks noChangeAspect="1"/>
          </p:cNvPicPr>
          <p:nvPr/>
        </p:nvPicPr>
        <p:blipFill rotWithShape="1">
          <a:blip r:embed="rId2"/>
          <a:srcRect l="14103" r="16983" b="-8061"/>
          <a:stretch/>
        </p:blipFill>
        <p:spPr>
          <a:xfrm>
            <a:off x="2261616" y="4301446"/>
            <a:ext cx="2584704" cy="1553804"/>
          </a:xfrm>
          <a:prstGeom prst="rect">
            <a:avLst/>
          </a:prstGeom>
        </p:spPr>
      </p:pic>
      <p:pic>
        <p:nvPicPr>
          <p:cNvPr id="61" name="Picture 60">
            <a:extLst>
              <a:ext uri="{FF2B5EF4-FFF2-40B4-BE49-F238E27FC236}">
                <a16:creationId xmlns:a16="http://schemas.microsoft.com/office/drawing/2014/main" id="{AD05B011-96D6-4C68-A638-8F675D8E19D7}"/>
              </a:ext>
            </a:extLst>
          </p:cNvPr>
          <p:cNvPicPr>
            <a:picLocks noChangeAspect="1"/>
          </p:cNvPicPr>
          <p:nvPr/>
        </p:nvPicPr>
        <p:blipFill rotWithShape="1">
          <a:blip r:embed="rId2"/>
          <a:srcRect l="14103" r="16983" b="-8061"/>
          <a:stretch/>
        </p:blipFill>
        <p:spPr>
          <a:xfrm rot="20398442">
            <a:off x="4551341" y="1625338"/>
            <a:ext cx="3039573" cy="1553899"/>
          </a:xfrm>
          <a:prstGeom prst="rect">
            <a:avLst/>
          </a:prstGeom>
        </p:spPr>
      </p:pic>
      <p:sp>
        <p:nvSpPr>
          <p:cNvPr id="71" name="Rectangle 70">
            <a:extLst>
              <a:ext uri="{FF2B5EF4-FFF2-40B4-BE49-F238E27FC236}">
                <a16:creationId xmlns:a16="http://schemas.microsoft.com/office/drawing/2014/main" id="{9164F669-D5BA-4387-AE04-1BDD4C3ED810}"/>
              </a:ext>
            </a:extLst>
          </p:cNvPr>
          <p:cNvSpPr/>
          <p:nvPr/>
        </p:nvSpPr>
        <p:spPr>
          <a:xfrm>
            <a:off x="7474545" y="1217970"/>
            <a:ext cx="2385307" cy="1415946"/>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Picture 61">
            <a:extLst>
              <a:ext uri="{FF2B5EF4-FFF2-40B4-BE49-F238E27FC236}">
                <a16:creationId xmlns:a16="http://schemas.microsoft.com/office/drawing/2014/main" id="{39B01C3C-9148-4E34-A770-0301655DC4D7}"/>
              </a:ext>
            </a:extLst>
          </p:cNvPr>
          <p:cNvPicPr>
            <a:picLocks noChangeAspect="1"/>
          </p:cNvPicPr>
          <p:nvPr/>
        </p:nvPicPr>
        <p:blipFill rotWithShape="1">
          <a:blip r:embed="rId2"/>
          <a:srcRect l="14103" r="16983" b="-8061"/>
          <a:stretch/>
        </p:blipFill>
        <p:spPr>
          <a:xfrm rot="20176677">
            <a:off x="4486748" y="3800811"/>
            <a:ext cx="3173321" cy="1440020"/>
          </a:xfrm>
          <a:prstGeom prst="rect">
            <a:avLst/>
          </a:prstGeom>
        </p:spPr>
      </p:pic>
      <p:sp>
        <p:nvSpPr>
          <p:cNvPr id="75" name="Rectangle 74">
            <a:extLst>
              <a:ext uri="{FF2B5EF4-FFF2-40B4-BE49-F238E27FC236}">
                <a16:creationId xmlns:a16="http://schemas.microsoft.com/office/drawing/2014/main" id="{44CA2A3D-16C7-48A3-8FA8-200538DAA18A}"/>
              </a:ext>
            </a:extLst>
          </p:cNvPr>
          <p:cNvSpPr/>
          <p:nvPr/>
        </p:nvSpPr>
        <p:spPr>
          <a:xfrm>
            <a:off x="2264595" y="2109221"/>
            <a:ext cx="2385307" cy="1415946"/>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040EA028-ACD6-4B99-A9BD-2C17E08A1D01}"/>
              </a:ext>
            </a:extLst>
          </p:cNvPr>
          <p:cNvSpPr/>
          <p:nvPr/>
        </p:nvSpPr>
        <p:spPr>
          <a:xfrm>
            <a:off x="7499894" y="3214115"/>
            <a:ext cx="2385307" cy="1415946"/>
          </a:xfrm>
          <a:prstGeom prst="rect">
            <a:avLst/>
          </a:prstGeom>
          <a:solidFill>
            <a:schemeClr val="accent3">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Parallelogram 80">
            <a:extLst>
              <a:ext uri="{FF2B5EF4-FFF2-40B4-BE49-F238E27FC236}">
                <a16:creationId xmlns:a16="http://schemas.microsoft.com/office/drawing/2014/main" id="{355143DD-C6BA-4079-965C-2025C2E0997A}"/>
              </a:ext>
            </a:extLst>
          </p:cNvPr>
          <p:cNvSpPr/>
          <p:nvPr/>
        </p:nvSpPr>
        <p:spPr>
          <a:xfrm rot="20093133">
            <a:off x="4393782" y="3807891"/>
            <a:ext cx="3387921" cy="1284316"/>
          </a:xfrm>
          <a:prstGeom prst="parallelogram">
            <a:avLst>
              <a:gd name="adj" fmla="val 41697"/>
            </a:avLst>
          </a:prstGeom>
          <a:solidFill>
            <a:schemeClr val="accent3">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8D43D978-2CBD-4426-9D04-A19D4AA94F09}"/>
              </a:ext>
            </a:extLst>
          </p:cNvPr>
          <p:cNvSpPr/>
          <p:nvPr/>
        </p:nvSpPr>
        <p:spPr>
          <a:xfrm>
            <a:off x="2269818" y="4280311"/>
            <a:ext cx="2385307" cy="1415946"/>
          </a:xfrm>
          <a:prstGeom prst="rect">
            <a:avLst/>
          </a:prstGeom>
          <a:solidFill>
            <a:schemeClr val="accent3">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3" name="Picture 62">
            <a:extLst>
              <a:ext uri="{FF2B5EF4-FFF2-40B4-BE49-F238E27FC236}">
                <a16:creationId xmlns:a16="http://schemas.microsoft.com/office/drawing/2014/main" id="{CAA82E90-9476-46FD-988E-4C9514557DA3}"/>
              </a:ext>
            </a:extLst>
          </p:cNvPr>
          <p:cNvPicPr>
            <a:picLocks noChangeAspect="1"/>
          </p:cNvPicPr>
          <p:nvPr/>
        </p:nvPicPr>
        <p:blipFill rotWithShape="1">
          <a:blip r:embed="rId2"/>
          <a:srcRect l="14103" r="16983" b="-8061"/>
          <a:stretch/>
        </p:blipFill>
        <p:spPr>
          <a:xfrm rot="1574747">
            <a:off x="4534778" y="2651829"/>
            <a:ext cx="3039573" cy="1553899"/>
          </a:xfrm>
          <a:prstGeom prst="rect">
            <a:avLst/>
          </a:prstGeom>
        </p:spPr>
      </p:pic>
      <p:pic>
        <p:nvPicPr>
          <p:cNvPr id="55" name="Picture 54">
            <a:extLst>
              <a:ext uri="{FF2B5EF4-FFF2-40B4-BE49-F238E27FC236}">
                <a16:creationId xmlns:a16="http://schemas.microsoft.com/office/drawing/2014/main" id="{A0600798-1E1B-4EFD-AAB8-50C6A9149F68}"/>
              </a:ext>
            </a:extLst>
          </p:cNvPr>
          <p:cNvPicPr>
            <a:picLocks noChangeAspect="1"/>
          </p:cNvPicPr>
          <p:nvPr/>
        </p:nvPicPr>
        <p:blipFill>
          <a:blip r:embed="rId3"/>
          <a:srcRect l="2836" t="4154" r="7173" b="4817"/>
          <a:stretch>
            <a:fillRect/>
          </a:stretch>
        </p:blipFill>
        <p:spPr>
          <a:xfrm>
            <a:off x="7178095" y="1153268"/>
            <a:ext cx="454332" cy="1525491"/>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a:solidFill>
            <a:schemeClr val="tx1"/>
          </a:solidFill>
        </p:spPr>
      </p:pic>
      <p:pic>
        <p:nvPicPr>
          <p:cNvPr id="59" name="Picture 58">
            <a:extLst>
              <a:ext uri="{FF2B5EF4-FFF2-40B4-BE49-F238E27FC236}">
                <a16:creationId xmlns:a16="http://schemas.microsoft.com/office/drawing/2014/main" id="{EF09C709-670D-42FE-BFEB-5FD03717F0B5}"/>
              </a:ext>
            </a:extLst>
          </p:cNvPr>
          <p:cNvPicPr>
            <a:picLocks noChangeAspect="1"/>
          </p:cNvPicPr>
          <p:nvPr/>
        </p:nvPicPr>
        <p:blipFill>
          <a:blip r:embed="rId3"/>
          <a:srcRect l="2836" t="4154" r="7173" b="4817"/>
          <a:stretch>
            <a:fillRect/>
          </a:stretch>
        </p:blipFill>
        <p:spPr>
          <a:xfrm>
            <a:off x="4412498" y="2059845"/>
            <a:ext cx="454332" cy="1525491"/>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p:spPr>
      </p:pic>
      <p:pic>
        <p:nvPicPr>
          <p:cNvPr id="56" name="Picture 55">
            <a:extLst>
              <a:ext uri="{FF2B5EF4-FFF2-40B4-BE49-F238E27FC236}">
                <a16:creationId xmlns:a16="http://schemas.microsoft.com/office/drawing/2014/main" id="{0348DB99-B80C-4BB0-9685-214DDC371EAB}"/>
              </a:ext>
            </a:extLst>
          </p:cNvPr>
          <p:cNvPicPr>
            <a:picLocks noChangeAspect="1"/>
          </p:cNvPicPr>
          <p:nvPr/>
        </p:nvPicPr>
        <p:blipFill>
          <a:blip r:embed="rId3"/>
          <a:srcRect l="2836" t="4154" r="7173" b="4817"/>
          <a:stretch>
            <a:fillRect/>
          </a:stretch>
        </p:blipFill>
        <p:spPr>
          <a:xfrm>
            <a:off x="7203858" y="3160686"/>
            <a:ext cx="454332" cy="1525491"/>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p:spPr>
      </p:pic>
      <p:pic>
        <p:nvPicPr>
          <p:cNvPr id="60" name="Picture 59">
            <a:extLst>
              <a:ext uri="{FF2B5EF4-FFF2-40B4-BE49-F238E27FC236}">
                <a16:creationId xmlns:a16="http://schemas.microsoft.com/office/drawing/2014/main" id="{53B13EC3-0205-4CA4-B528-F3FDEC414715}"/>
              </a:ext>
            </a:extLst>
          </p:cNvPr>
          <p:cNvPicPr>
            <a:picLocks noChangeAspect="1"/>
          </p:cNvPicPr>
          <p:nvPr/>
        </p:nvPicPr>
        <p:blipFill>
          <a:blip r:embed="rId3"/>
          <a:srcRect l="2836" t="4154" r="7173" b="4817"/>
          <a:stretch>
            <a:fillRect/>
          </a:stretch>
        </p:blipFill>
        <p:spPr>
          <a:xfrm>
            <a:off x="4391988" y="4233293"/>
            <a:ext cx="454332" cy="1525491"/>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p:spPr>
      </p:pic>
      <p:pic>
        <p:nvPicPr>
          <p:cNvPr id="64" name="Picture 63">
            <a:extLst>
              <a:ext uri="{FF2B5EF4-FFF2-40B4-BE49-F238E27FC236}">
                <a16:creationId xmlns:a16="http://schemas.microsoft.com/office/drawing/2014/main" id="{03FA7D74-CDA6-459C-BD8C-AD54BB055AD0}"/>
              </a:ext>
            </a:extLst>
          </p:cNvPr>
          <p:cNvPicPr>
            <a:picLocks noChangeAspect="1"/>
          </p:cNvPicPr>
          <p:nvPr/>
        </p:nvPicPr>
        <p:blipFill>
          <a:blip r:embed="rId3"/>
          <a:srcRect l="2836" t="4154" r="7173" b="4817"/>
          <a:stretch>
            <a:fillRect/>
          </a:stretch>
        </p:blipFill>
        <p:spPr>
          <a:xfrm>
            <a:off x="4402243" y="2070535"/>
            <a:ext cx="454332" cy="1525491"/>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a:solidFill>
            <a:schemeClr val="tx1"/>
          </a:solidFill>
        </p:spPr>
      </p:pic>
      <p:pic>
        <p:nvPicPr>
          <p:cNvPr id="65" name="Picture 64">
            <a:extLst>
              <a:ext uri="{FF2B5EF4-FFF2-40B4-BE49-F238E27FC236}">
                <a16:creationId xmlns:a16="http://schemas.microsoft.com/office/drawing/2014/main" id="{4D1D4FF0-8ED4-46B2-ABE4-4761EDBD2EDD}"/>
              </a:ext>
            </a:extLst>
          </p:cNvPr>
          <p:cNvPicPr>
            <a:picLocks noChangeAspect="1"/>
          </p:cNvPicPr>
          <p:nvPr/>
        </p:nvPicPr>
        <p:blipFill>
          <a:blip r:embed="rId3"/>
          <a:srcRect l="2836" t="4154" r="7173" b="4817"/>
          <a:stretch>
            <a:fillRect/>
          </a:stretch>
        </p:blipFill>
        <p:spPr>
          <a:xfrm>
            <a:off x="4391988" y="4246133"/>
            <a:ext cx="454332" cy="1525491"/>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a:solidFill>
            <a:schemeClr val="tx1"/>
          </a:solidFill>
        </p:spPr>
      </p:pic>
      <p:pic>
        <p:nvPicPr>
          <p:cNvPr id="67" name="Picture 66">
            <a:extLst>
              <a:ext uri="{FF2B5EF4-FFF2-40B4-BE49-F238E27FC236}">
                <a16:creationId xmlns:a16="http://schemas.microsoft.com/office/drawing/2014/main" id="{72649946-5E4A-4BE9-B209-896FBAAA4DEB}"/>
              </a:ext>
            </a:extLst>
          </p:cNvPr>
          <p:cNvPicPr>
            <a:picLocks noChangeAspect="1"/>
          </p:cNvPicPr>
          <p:nvPr/>
        </p:nvPicPr>
        <p:blipFill>
          <a:blip r:embed="rId3"/>
          <a:srcRect l="2836" t="4154" r="7173" b="4817"/>
          <a:stretch>
            <a:fillRect/>
          </a:stretch>
        </p:blipFill>
        <p:spPr>
          <a:xfrm>
            <a:off x="7172170" y="1158309"/>
            <a:ext cx="454332" cy="1525491"/>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a:solidFill>
            <a:schemeClr val="tx1"/>
          </a:solidFill>
        </p:spPr>
      </p:pic>
      <p:sp>
        <p:nvSpPr>
          <p:cNvPr id="77" name="Parallelogram 76">
            <a:extLst>
              <a:ext uri="{FF2B5EF4-FFF2-40B4-BE49-F238E27FC236}">
                <a16:creationId xmlns:a16="http://schemas.microsoft.com/office/drawing/2014/main" id="{C5001001-A75D-4B6E-BD24-D8EFA84FF994}"/>
              </a:ext>
            </a:extLst>
          </p:cNvPr>
          <p:cNvSpPr/>
          <p:nvPr/>
        </p:nvSpPr>
        <p:spPr>
          <a:xfrm rot="1510778" flipV="1">
            <a:off x="4487953" y="2763227"/>
            <a:ext cx="3387921" cy="1284316"/>
          </a:xfrm>
          <a:prstGeom prst="parallelogram">
            <a:avLst>
              <a:gd name="adj" fmla="val 41697"/>
            </a:avLst>
          </a:prstGeom>
          <a:solidFill>
            <a:schemeClr val="accent3">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Parallelogram 73">
            <a:extLst>
              <a:ext uri="{FF2B5EF4-FFF2-40B4-BE49-F238E27FC236}">
                <a16:creationId xmlns:a16="http://schemas.microsoft.com/office/drawing/2014/main" id="{77DA5825-FC1A-4FCF-A4EC-A379D015A946}"/>
              </a:ext>
            </a:extLst>
          </p:cNvPr>
          <p:cNvSpPr/>
          <p:nvPr/>
        </p:nvSpPr>
        <p:spPr>
          <a:xfrm rot="20384358">
            <a:off x="4435913" y="1704528"/>
            <a:ext cx="3387921" cy="1320594"/>
          </a:xfrm>
          <a:prstGeom prst="parallelogram">
            <a:avLst>
              <a:gd name="adj" fmla="val 36928"/>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9" name="Group 88">
            <a:extLst>
              <a:ext uri="{FF2B5EF4-FFF2-40B4-BE49-F238E27FC236}">
                <a16:creationId xmlns:a16="http://schemas.microsoft.com/office/drawing/2014/main" id="{81BD8244-43C3-4BB6-B454-7820467236BC}"/>
              </a:ext>
            </a:extLst>
          </p:cNvPr>
          <p:cNvGrpSpPr/>
          <p:nvPr/>
        </p:nvGrpSpPr>
        <p:grpSpPr>
          <a:xfrm>
            <a:off x="2261616" y="1222421"/>
            <a:ext cx="7598236" cy="4480256"/>
            <a:chOff x="2261616" y="1222421"/>
            <a:chExt cx="7598236" cy="4480256"/>
          </a:xfrm>
        </p:grpSpPr>
        <p:cxnSp>
          <p:nvCxnSpPr>
            <p:cNvPr id="17" name="Straight Connector 16">
              <a:extLst>
                <a:ext uri="{FF2B5EF4-FFF2-40B4-BE49-F238E27FC236}">
                  <a16:creationId xmlns:a16="http://schemas.microsoft.com/office/drawing/2014/main" id="{59A23822-3710-4F08-A07A-F6222AA4DC4B}"/>
                </a:ext>
              </a:extLst>
            </p:cNvPr>
            <p:cNvCxnSpPr/>
            <p:nvPr/>
          </p:nvCxnSpPr>
          <p:spPr>
            <a:xfrm>
              <a:off x="2261616" y="2093976"/>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ABD608-6DB3-4E77-ABC5-C436DD4466AC}"/>
                </a:ext>
              </a:extLst>
            </p:cNvPr>
            <p:cNvCxnSpPr/>
            <p:nvPr/>
          </p:nvCxnSpPr>
          <p:spPr>
            <a:xfrm>
              <a:off x="2261616" y="3549015"/>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6D5B7F4-83B8-4604-B3DE-D4B67BBF4DF1}"/>
                </a:ext>
              </a:extLst>
            </p:cNvPr>
            <p:cNvCxnSpPr>
              <a:cxnSpLocks/>
            </p:cNvCxnSpPr>
            <p:nvPr/>
          </p:nvCxnSpPr>
          <p:spPr>
            <a:xfrm rot="-1200000">
              <a:off x="4768382" y="1659981"/>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730AB5-F0A8-48F9-B258-71434710D108}"/>
                </a:ext>
              </a:extLst>
            </p:cNvPr>
            <p:cNvCxnSpPr>
              <a:cxnSpLocks/>
            </p:cNvCxnSpPr>
            <p:nvPr/>
          </p:nvCxnSpPr>
          <p:spPr>
            <a:xfrm>
              <a:off x="7275148" y="1222421"/>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A719F65-45F9-4393-89BE-54C1A967414B}"/>
                </a:ext>
              </a:extLst>
            </p:cNvPr>
            <p:cNvCxnSpPr>
              <a:cxnSpLocks/>
            </p:cNvCxnSpPr>
            <p:nvPr/>
          </p:nvCxnSpPr>
          <p:spPr>
            <a:xfrm>
              <a:off x="7275148" y="4599625"/>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70D2D43-CCC1-4961-B0E1-3A55CFF50405}"/>
                </a:ext>
              </a:extLst>
            </p:cNvPr>
            <p:cNvCxnSpPr>
              <a:cxnSpLocks/>
            </p:cNvCxnSpPr>
            <p:nvPr/>
          </p:nvCxnSpPr>
          <p:spPr>
            <a:xfrm flipV="1">
              <a:off x="6600811" y="2664993"/>
              <a:ext cx="674337" cy="245438"/>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0D15489-E2E0-4712-989D-F343FF6515E8}"/>
                </a:ext>
              </a:extLst>
            </p:cNvPr>
            <p:cNvCxnSpPr/>
            <p:nvPr/>
          </p:nvCxnSpPr>
          <p:spPr>
            <a:xfrm>
              <a:off x="7275148" y="2664992"/>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7C2CC22-B674-480B-B25C-8C736ABD9E46}"/>
                </a:ext>
              </a:extLst>
            </p:cNvPr>
            <p:cNvCxnSpPr>
              <a:cxnSpLocks/>
            </p:cNvCxnSpPr>
            <p:nvPr/>
          </p:nvCxnSpPr>
          <p:spPr>
            <a:xfrm>
              <a:off x="6614160" y="2924198"/>
              <a:ext cx="660988" cy="292632"/>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1E44B-5BEE-4BCF-9701-1833A8340BBF}"/>
                </a:ext>
              </a:extLst>
            </p:cNvPr>
            <p:cNvCxnSpPr>
              <a:cxnSpLocks/>
            </p:cNvCxnSpPr>
            <p:nvPr/>
          </p:nvCxnSpPr>
          <p:spPr>
            <a:xfrm>
              <a:off x="7275148" y="3216830"/>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D88717-34D5-4F75-AF9F-D3C2525EE407}"/>
                </a:ext>
              </a:extLst>
            </p:cNvPr>
            <p:cNvCxnSpPr>
              <a:cxnSpLocks/>
            </p:cNvCxnSpPr>
            <p:nvPr/>
          </p:nvCxnSpPr>
          <p:spPr>
            <a:xfrm>
              <a:off x="4846320" y="3549014"/>
              <a:ext cx="845724" cy="374418"/>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314B476-AE23-4602-8CA6-E7A543E5BE46}"/>
                </a:ext>
              </a:extLst>
            </p:cNvPr>
            <p:cNvCxnSpPr>
              <a:cxnSpLocks/>
            </p:cNvCxnSpPr>
            <p:nvPr/>
          </p:nvCxnSpPr>
          <p:spPr>
            <a:xfrm flipV="1">
              <a:off x="4846320" y="3923433"/>
              <a:ext cx="845724" cy="384085"/>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7EC05BA-75F8-4247-94B7-C7EBB231277E}"/>
                </a:ext>
              </a:extLst>
            </p:cNvPr>
            <p:cNvCxnSpPr>
              <a:cxnSpLocks/>
            </p:cNvCxnSpPr>
            <p:nvPr/>
          </p:nvCxnSpPr>
          <p:spPr>
            <a:xfrm>
              <a:off x="2261616" y="4307518"/>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F34A476-28DF-4A81-AB43-68CA92C1B4EB}"/>
                </a:ext>
              </a:extLst>
            </p:cNvPr>
            <p:cNvCxnSpPr>
              <a:cxnSpLocks/>
            </p:cNvCxnSpPr>
            <p:nvPr/>
          </p:nvCxnSpPr>
          <p:spPr>
            <a:xfrm>
              <a:off x="2261616" y="5702677"/>
              <a:ext cx="2584704" cy="0"/>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E564ACD-2872-4C2E-A521-D707AD60F814}"/>
                </a:ext>
              </a:extLst>
            </p:cNvPr>
            <p:cNvCxnSpPr>
              <a:cxnSpLocks/>
            </p:cNvCxnSpPr>
            <p:nvPr/>
          </p:nvCxnSpPr>
          <p:spPr>
            <a:xfrm flipV="1">
              <a:off x="4846320" y="4599625"/>
              <a:ext cx="2428828" cy="1103052"/>
            </a:xfrm>
            <a:prstGeom prst="line">
              <a:avLst/>
            </a:prstGeom>
            <a:ln w="7620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grpSp>
      <p:pic>
        <p:nvPicPr>
          <p:cNvPr id="69" name="Picture 68">
            <a:extLst>
              <a:ext uri="{FF2B5EF4-FFF2-40B4-BE49-F238E27FC236}">
                <a16:creationId xmlns:a16="http://schemas.microsoft.com/office/drawing/2014/main" id="{6DB25283-A8C9-4431-A78E-9C633D54F50E}"/>
              </a:ext>
            </a:extLst>
          </p:cNvPr>
          <p:cNvPicPr>
            <a:picLocks noChangeAspect="1"/>
          </p:cNvPicPr>
          <p:nvPr/>
        </p:nvPicPr>
        <p:blipFill>
          <a:blip r:embed="rId3"/>
          <a:srcRect l="2836" t="4154" r="7173" b="4817"/>
          <a:stretch>
            <a:fillRect/>
          </a:stretch>
        </p:blipFill>
        <p:spPr>
          <a:xfrm>
            <a:off x="4402763" y="2033228"/>
            <a:ext cx="590522" cy="1574947"/>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a:solidFill>
            <a:schemeClr val="tx1"/>
          </a:solidFill>
        </p:spPr>
      </p:pic>
      <p:pic>
        <p:nvPicPr>
          <p:cNvPr id="68" name="Picture 67">
            <a:extLst>
              <a:ext uri="{FF2B5EF4-FFF2-40B4-BE49-F238E27FC236}">
                <a16:creationId xmlns:a16="http://schemas.microsoft.com/office/drawing/2014/main" id="{9FD32F9C-AAE7-42CC-AB8E-23A28E48630A}"/>
              </a:ext>
            </a:extLst>
          </p:cNvPr>
          <p:cNvPicPr>
            <a:picLocks noChangeAspect="1"/>
          </p:cNvPicPr>
          <p:nvPr/>
        </p:nvPicPr>
        <p:blipFill>
          <a:blip r:embed="rId3"/>
          <a:srcRect l="2836" t="4154" r="7173" b="4817"/>
          <a:stretch>
            <a:fillRect/>
          </a:stretch>
        </p:blipFill>
        <p:spPr>
          <a:xfrm>
            <a:off x="7170733" y="1151805"/>
            <a:ext cx="590522" cy="1643787"/>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a:solidFill>
            <a:schemeClr val="tx1"/>
          </a:solidFill>
        </p:spPr>
      </p:pic>
      <p:pic>
        <p:nvPicPr>
          <p:cNvPr id="70" name="Picture 69">
            <a:extLst>
              <a:ext uri="{FF2B5EF4-FFF2-40B4-BE49-F238E27FC236}">
                <a16:creationId xmlns:a16="http://schemas.microsoft.com/office/drawing/2014/main" id="{050AFE12-8054-4EBB-9261-378967F004B0}"/>
              </a:ext>
            </a:extLst>
          </p:cNvPr>
          <p:cNvPicPr>
            <a:picLocks noChangeAspect="1"/>
          </p:cNvPicPr>
          <p:nvPr/>
        </p:nvPicPr>
        <p:blipFill>
          <a:blip r:embed="rId3"/>
          <a:srcRect l="2836" t="4154" r="7173" b="4817"/>
          <a:stretch>
            <a:fillRect/>
          </a:stretch>
        </p:blipFill>
        <p:spPr>
          <a:xfrm>
            <a:off x="4377082" y="4233190"/>
            <a:ext cx="590522" cy="1559143"/>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a:solidFill>
            <a:schemeClr val="tx1"/>
          </a:solidFill>
        </p:spPr>
      </p:pic>
      <p:pic>
        <p:nvPicPr>
          <p:cNvPr id="66" name="Picture 65">
            <a:extLst>
              <a:ext uri="{FF2B5EF4-FFF2-40B4-BE49-F238E27FC236}">
                <a16:creationId xmlns:a16="http://schemas.microsoft.com/office/drawing/2014/main" id="{83F72FE3-2E58-4CFF-A3C5-95DBB0B4D43B}"/>
              </a:ext>
            </a:extLst>
          </p:cNvPr>
          <p:cNvPicPr>
            <a:picLocks noChangeAspect="1"/>
          </p:cNvPicPr>
          <p:nvPr/>
        </p:nvPicPr>
        <p:blipFill>
          <a:blip r:embed="rId3"/>
          <a:srcRect l="2836" t="4154" r="7173" b="4817"/>
          <a:stretch>
            <a:fillRect/>
          </a:stretch>
        </p:blipFill>
        <p:spPr>
          <a:xfrm>
            <a:off x="7203858" y="3148089"/>
            <a:ext cx="590522" cy="1559143"/>
          </a:xfrm>
          <a:custGeom>
            <a:avLst/>
            <a:gdLst>
              <a:gd name="connsiteX0" fmla="*/ 45720 w 274317"/>
              <a:gd name="connsiteY0" fmla="*/ 0 h 904588"/>
              <a:gd name="connsiteX1" fmla="*/ 228597 w 274317"/>
              <a:gd name="connsiteY1" fmla="*/ 0 h 904588"/>
              <a:gd name="connsiteX2" fmla="*/ 274317 w 274317"/>
              <a:gd name="connsiteY2" fmla="*/ 45720 h 904588"/>
              <a:gd name="connsiteX3" fmla="*/ 274317 w 274317"/>
              <a:gd name="connsiteY3" fmla="*/ 858868 h 904588"/>
              <a:gd name="connsiteX4" fmla="*/ 228597 w 274317"/>
              <a:gd name="connsiteY4" fmla="*/ 904588 h 904588"/>
              <a:gd name="connsiteX5" fmla="*/ 45720 w 274317"/>
              <a:gd name="connsiteY5" fmla="*/ 904588 h 904588"/>
              <a:gd name="connsiteX6" fmla="*/ 0 w 274317"/>
              <a:gd name="connsiteY6" fmla="*/ 858868 h 904588"/>
              <a:gd name="connsiteX7" fmla="*/ 0 w 274317"/>
              <a:gd name="connsiteY7" fmla="*/ 45720 h 904588"/>
              <a:gd name="connsiteX8" fmla="*/ 45720 w 274317"/>
              <a:gd name="connsiteY8" fmla="*/ 0 h 90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7" h="904588">
                <a:moveTo>
                  <a:pt x="45720" y="0"/>
                </a:moveTo>
                <a:lnTo>
                  <a:pt x="228597" y="0"/>
                </a:lnTo>
                <a:cubicBezTo>
                  <a:pt x="253847" y="0"/>
                  <a:pt x="274317" y="20470"/>
                  <a:pt x="274317" y="45720"/>
                </a:cubicBezTo>
                <a:lnTo>
                  <a:pt x="274317" y="858868"/>
                </a:lnTo>
                <a:cubicBezTo>
                  <a:pt x="274317" y="884118"/>
                  <a:pt x="253847" y="904588"/>
                  <a:pt x="228597" y="904588"/>
                </a:cubicBezTo>
                <a:lnTo>
                  <a:pt x="45720" y="904588"/>
                </a:lnTo>
                <a:cubicBezTo>
                  <a:pt x="20470" y="904588"/>
                  <a:pt x="0" y="884118"/>
                  <a:pt x="0" y="858868"/>
                </a:cubicBezTo>
                <a:lnTo>
                  <a:pt x="0" y="45720"/>
                </a:lnTo>
                <a:cubicBezTo>
                  <a:pt x="0" y="20470"/>
                  <a:pt x="20470" y="0"/>
                  <a:pt x="45720" y="0"/>
                </a:cubicBezTo>
                <a:close/>
              </a:path>
            </a:pathLst>
          </a:custGeom>
          <a:solidFill>
            <a:schemeClr val="tx1"/>
          </a:solidFill>
        </p:spPr>
      </p:pic>
      <p:sp>
        <p:nvSpPr>
          <p:cNvPr id="85" name="Rectangle 84">
            <a:extLst>
              <a:ext uri="{FF2B5EF4-FFF2-40B4-BE49-F238E27FC236}">
                <a16:creationId xmlns:a16="http://schemas.microsoft.com/office/drawing/2014/main" id="{16243CFE-845F-4680-AF9D-51202CBE6B64}"/>
              </a:ext>
            </a:extLst>
          </p:cNvPr>
          <p:cNvSpPr/>
          <p:nvPr/>
        </p:nvSpPr>
        <p:spPr>
          <a:xfrm rot="1565115">
            <a:off x="5605544" y="4252504"/>
            <a:ext cx="1594272" cy="81080"/>
          </a:xfrm>
          <a:prstGeom prst="rect">
            <a:avLst/>
          </a:prstGeom>
          <a:ln w="44450" cap="rn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176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right)">
                                      <p:cBhvr>
                                        <p:cTn id="7" dur="1000"/>
                                        <p:tgtEl>
                                          <p:spTgt spid="71"/>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right)">
                                      <p:cBhvr>
                                        <p:cTn id="11" dur="1000"/>
                                        <p:tgtEl>
                                          <p:spTgt spid="74"/>
                                        </p:tgtEl>
                                      </p:cBhvr>
                                    </p:animEffect>
                                  </p:childTnLst>
                                </p:cTn>
                              </p:par>
                            </p:childTnLst>
                          </p:cTn>
                        </p:par>
                        <p:par>
                          <p:cTn id="12" fill="hold">
                            <p:stCondLst>
                              <p:cond delay="2000"/>
                            </p:stCondLst>
                            <p:childTnLst>
                              <p:par>
                                <p:cTn id="13" presetID="22" presetClass="entr" presetSubtype="2" fill="hold" grpId="1"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right)">
                                      <p:cBhvr>
                                        <p:cTn id="15" dur="10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wipe(right)">
                                      <p:cBhvr>
                                        <p:cTn id="20" dur="1000"/>
                                        <p:tgtEl>
                                          <p:spTgt spid="76"/>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wipe(right)">
                                      <p:cBhvr>
                                        <p:cTn id="24" dur="1000"/>
                                        <p:tgtEl>
                                          <p:spTgt spid="77"/>
                                        </p:tgtEl>
                                      </p:cBhvr>
                                    </p:animEffect>
                                  </p:childTnLst>
                                </p:cTn>
                              </p:par>
                            </p:childTnLst>
                          </p:cTn>
                        </p:par>
                        <p:par>
                          <p:cTn id="25" fill="hold">
                            <p:stCondLst>
                              <p:cond delay="2000"/>
                            </p:stCondLst>
                            <p:childTnLst>
                              <p:par>
                                <p:cTn id="26" presetID="19" presetClass="emph" presetSubtype="0" fill="hold" grpId="0" nodeType="afterEffect">
                                  <p:stCondLst>
                                    <p:cond delay="0"/>
                                  </p:stCondLst>
                                  <p:childTnLst>
                                    <p:animClr clrSpc="rgb" dir="cw">
                                      <p:cBhvr override="childStyle">
                                        <p:cTn id="27" dur="1000" fill="hold"/>
                                        <p:tgtEl>
                                          <p:spTgt spid="75"/>
                                        </p:tgtEl>
                                        <p:attrNameLst>
                                          <p:attrName>style.color</p:attrName>
                                        </p:attrNameLst>
                                      </p:cBhvr>
                                      <p:to>
                                        <a:srgbClr val="FF0000"/>
                                      </p:to>
                                    </p:animClr>
                                    <p:animClr clrSpc="rgb" dir="cw">
                                      <p:cBhvr>
                                        <p:cTn id="28" dur="1000" fill="hold"/>
                                        <p:tgtEl>
                                          <p:spTgt spid="75"/>
                                        </p:tgtEl>
                                        <p:attrNameLst>
                                          <p:attrName>fillcolor</p:attrName>
                                        </p:attrNameLst>
                                      </p:cBhvr>
                                      <p:to>
                                        <a:srgbClr val="FF0000"/>
                                      </p:to>
                                    </p:animClr>
                                    <p:set>
                                      <p:cBhvr>
                                        <p:cTn id="29" dur="1000" fill="hold"/>
                                        <p:tgtEl>
                                          <p:spTgt spid="75"/>
                                        </p:tgtEl>
                                        <p:attrNameLst>
                                          <p:attrName>fill.type</p:attrName>
                                        </p:attrNameLst>
                                      </p:cBhvr>
                                      <p:to>
                                        <p:strVal val="solid"/>
                                      </p:to>
                                    </p:set>
                                    <p:set>
                                      <p:cBhvr>
                                        <p:cTn id="30" dur="1000" fill="hold"/>
                                        <p:tgtEl>
                                          <p:spTgt spid="7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6" presetClass="exit" presetSubtype="37" fill="hold" grpId="0" nodeType="clickEffect">
                                  <p:stCondLst>
                                    <p:cond delay="0"/>
                                  </p:stCondLst>
                                  <p:childTnLst>
                                    <p:animEffect transition="out" filter="barn(outVertical)">
                                      <p:cBhvr>
                                        <p:cTn id="34" dur="500"/>
                                        <p:tgtEl>
                                          <p:spTgt spid="85"/>
                                        </p:tgtEl>
                                      </p:cBhvr>
                                    </p:animEffect>
                                    <p:set>
                                      <p:cBhvr>
                                        <p:cTn id="35" dur="1" fill="hold">
                                          <p:stCondLst>
                                            <p:cond delay="499"/>
                                          </p:stCondLst>
                                        </p:cTn>
                                        <p:tgtEl>
                                          <p:spTgt spid="85"/>
                                        </p:tgtEl>
                                        <p:attrNameLst>
                                          <p:attrName>style.visibility</p:attrName>
                                        </p:attrNameLst>
                                      </p:cBhvr>
                                      <p:to>
                                        <p:strVal val="hidden"/>
                                      </p:to>
                                    </p:set>
                                  </p:childTnLst>
                                </p:cTn>
                              </p:par>
                            </p:childTnLst>
                          </p:cTn>
                        </p:par>
                        <p:par>
                          <p:cTn id="36" fill="hold">
                            <p:stCondLst>
                              <p:cond delay="500"/>
                            </p:stCondLst>
                            <p:childTnLst>
                              <p:par>
                                <p:cTn id="37" presetID="22" presetClass="entr" presetSubtype="2" fill="hold" grpId="0" nodeType="after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right)">
                                      <p:cBhvr>
                                        <p:cTn id="39" dur="1000"/>
                                        <p:tgtEl>
                                          <p:spTgt spid="81"/>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right)">
                                      <p:cBhvr>
                                        <p:cTn id="43" dur="1000"/>
                                        <p:tgtEl>
                                          <p:spTgt spid="82"/>
                                        </p:tgtEl>
                                      </p:cBhvr>
                                    </p:animEffect>
                                  </p:childTnLst>
                                </p:cTn>
                              </p:par>
                            </p:childTnLst>
                          </p:cTn>
                        </p:par>
                        <p:par>
                          <p:cTn id="44" fill="hold">
                            <p:stCondLst>
                              <p:cond delay="2500"/>
                            </p:stCondLst>
                            <p:childTnLst>
                              <p:par>
                                <p:cTn id="45" presetID="19" presetClass="emph" presetSubtype="0" fill="hold" grpId="2" nodeType="afterEffect">
                                  <p:stCondLst>
                                    <p:cond delay="0"/>
                                  </p:stCondLst>
                                  <p:childTnLst>
                                    <p:animClr clrSpc="rgb" dir="cw">
                                      <p:cBhvr override="childStyle">
                                        <p:cTn id="46" dur="1000" fill="hold"/>
                                        <p:tgtEl>
                                          <p:spTgt spid="75"/>
                                        </p:tgtEl>
                                        <p:attrNameLst>
                                          <p:attrName>style.color</p:attrName>
                                        </p:attrNameLst>
                                      </p:cBhvr>
                                      <p:to>
                                        <a:schemeClr val="accent2"/>
                                      </p:to>
                                    </p:animClr>
                                    <p:animClr clrSpc="rgb" dir="cw">
                                      <p:cBhvr>
                                        <p:cTn id="47" dur="1000" fill="hold"/>
                                        <p:tgtEl>
                                          <p:spTgt spid="75"/>
                                        </p:tgtEl>
                                        <p:attrNameLst>
                                          <p:attrName>fillcolor</p:attrName>
                                        </p:attrNameLst>
                                      </p:cBhvr>
                                      <p:to>
                                        <a:schemeClr val="accent2"/>
                                      </p:to>
                                    </p:animClr>
                                    <p:set>
                                      <p:cBhvr>
                                        <p:cTn id="48" dur="1000" fill="hold"/>
                                        <p:tgtEl>
                                          <p:spTgt spid="75"/>
                                        </p:tgtEl>
                                        <p:attrNameLst>
                                          <p:attrName>fill.type</p:attrName>
                                        </p:attrNameLst>
                                      </p:cBhvr>
                                      <p:to>
                                        <p:strVal val="solid"/>
                                      </p:to>
                                    </p:set>
                                    <p:set>
                                      <p:cBhvr>
                                        <p:cTn id="49" dur="1000" fill="hold"/>
                                        <p:tgtEl>
                                          <p:spTgt spid="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5" grpId="0" animBg="1"/>
      <p:bldP spid="75" grpId="1" animBg="1"/>
      <p:bldP spid="75" grpId="2" animBg="1"/>
      <p:bldP spid="76" grpId="0" animBg="1"/>
      <p:bldP spid="81" grpId="0" animBg="1"/>
      <p:bldP spid="82" grpId="0" animBg="1"/>
      <p:bldP spid="77" grpId="0" animBg="1"/>
      <p:bldP spid="74" grpId="0" animBg="1"/>
      <p:bldP spid="8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2F5DA6B-2807-4C56-8B0A-3D0081EA7FA7}"/>
              </a:ext>
            </a:extLst>
          </p:cNvPr>
          <p:cNvGrpSpPr/>
          <p:nvPr/>
        </p:nvGrpSpPr>
        <p:grpSpPr>
          <a:xfrm flipH="1">
            <a:off x="-3214756" y="-2"/>
            <a:ext cx="5521140" cy="6858001"/>
            <a:chOff x="7093528" y="-110836"/>
            <a:chExt cx="6096000" cy="7093527"/>
          </a:xfrm>
        </p:grpSpPr>
        <p:sp>
          <p:nvSpPr>
            <p:cNvPr id="6" name="Rectangle 5">
              <a:extLst>
                <a:ext uri="{FF2B5EF4-FFF2-40B4-BE49-F238E27FC236}">
                  <a16:creationId xmlns:a16="http://schemas.microsoft.com/office/drawing/2014/main" id="{E8D6F78B-BBC4-4A64-BB57-B225EB27A74F}"/>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C18AF0F-59BC-4B79-A687-0F092503D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8" name="Picture 7">
              <a:extLst>
                <a:ext uri="{FF2B5EF4-FFF2-40B4-BE49-F238E27FC236}">
                  <a16:creationId xmlns:a16="http://schemas.microsoft.com/office/drawing/2014/main" id="{BF1A636F-9FD3-481A-9583-22040091D9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9" name="Picture 8">
              <a:extLst>
                <a:ext uri="{FF2B5EF4-FFF2-40B4-BE49-F238E27FC236}">
                  <a16:creationId xmlns:a16="http://schemas.microsoft.com/office/drawing/2014/main" id="{B1FB6732-A1FE-4747-B9E3-215368919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10" name="Picture 9">
              <a:extLst>
                <a:ext uri="{FF2B5EF4-FFF2-40B4-BE49-F238E27FC236}">
                  <a16:creationId xmlns:a16="http://schemas.microsoft.com/office/drawing/2014/main" id="{9292B481-745F-4294-8F9C-7C4932A9D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1" name="Picture 10">
              <a:extLst>
                <a:ext uri="{FF2B5EF4-FFF2-40B4-BE49-F238E27FC236}">
                  <a16:creationId xmlns:a16="http://schemas.microsoft.com/office/drawing/2014/main" id="{ACF859E4-24F2-43B3-A806-A9C0A59604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4" name="Rectangle 3">
            <a:extLst>
              <a:ext uri="{FF2B5EF4-FFF2-40B4-BE49-F238E27FC236}">
                <a16:creationId xmlns:a16="http://schemas.microsoft.com/office/drawing/2014/main" id="{DB68F80E-925F-404F-B3E0-C20AD70B1E89}"/>
              </a:ext>
            </a:extLst>
          </p:cNvPr>
          <p:cNvSpPr/>
          <p:nvPr/>
        </p:nvSpPr>
        <p:spPr>
          <a:xfrm>
            <a:off x="2306384" y="-117764"/>
            <a:ext cx="988561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C2D270-2AFD-42C0-9219-8FCC0C83AB33}"/>
              </a:ext>
            </a:extLst>
          </p:cNvPr>
          <p:cNvSpPr>
            <a:spLocks noGrp="1"/>
          </p:cNvSpPr>
          <p:nvPr>
            <p:ph type="title"/>
          </p:nvPr>
        </p:nvSpPr>
        <p:spPr>
          <a:xfrm>
            <a:off x="2073723" y="605790"/>
            <a:ext cx="9516297" cy="2523744"/>
          </a:xfrm>
        </p:spPr>
        <p:txBody>
          <a:bodyPr>
            <a:normAutofit fontScale="90000"/>
          </a:bodyPr>
          <a:lstStyle/>
          <a:p>
            <a:pPr algn="r"/>
            <a:r>
              <a:rPr lang="en-IN" sz="6600" cap="none" dirty="0">
                <a:solidFill>
                  <a:srgbClr val="F6D132"/>
                </a:solidFill>
              </a:rPr>
              <a:t>An issue which arises is the blockage of drains due to solid waste. </a:t>
            </a:r>
          </a:p>
        </p:txBody>
      </p:sp>
      <p:sp>
        <p:nvSpPr>
          <p:cNvPr id="3" name="Content Placeholder 2">
            <a:extLst>
              <a:ext uri="{FF2B5EF4-FFF2-40B4-BE49-F238E27FC236}">
                <a16:creationId xmlns:a16="http://schemas.microsoft.com/office/drawing/2014/main" id="{2B3D8918-3AB6-478A-B8F1-61D49D32CC7C}"/>
              </a:ext>
            </a:extLst>
          </p:cNvPr>
          <p:cNvSpPr>
            <a:spLocks noGrp="1"/>
          </p:cNvSpPr>
          <p:nvPr>
            <p:ph idx="1"/>
          </p:nvPr>
        </p:nvSpPr>
        <p:spPr>
          <a:xfrm>
            <a:off x="2073723" y="3278124"/>
            <a:ext cx="9516298" cy="2928366"/>
          </a:xfrm>
        </p:spPr>
        <p:txBody>
          <a:bodyPr>
            <a:normAutofit fontScale="92500"/>
          </a:bodyPr>
          <a:lstStyle/>
          <a:p>
            <a:pPr algn="r"/>
            <a:r>
              <a:rPr lang="en-IN" sz="6000" b="1" dirty="0">
                <a:solidFill>
                  <a:schemeClr val="bg1"/>
                </a:solidFill>
                <a:latin typeface="+mj-lt"/>
              </a:rPr>
              <a:t>The solution we present for solving this problem is </a:t>
            </a:r>
            <a:r>
              <a:rPr lang="en-IN" sz="6000" b="1" dirty="0">
                <a:solidFill>
                  <a:srgbClr val="F6D132"/>
                </a:solidFill>
                <a:latin typeface="+mj-lt"/>
              </a:rPr>
              <a:t>Automatic Drainage Cleaning</a:t>
            </a:r>
          </a:p>
        </p:txBody>
      </p:sp>
    </p:spTree>
    <p:extLst>
      <p:ext uri="{BB962C8B-B14F-4D97-AF65-F5344CB8AC3E}">
        <p14:creationId xmlns:p14="http://schemas.microsoft.com/office/powerpoint/2010/main" val="113732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1" y="1"/>
            <a:ext cx="12192001" cy="6858000"/>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42656DAB-0140-4BCD-BE0F-AB1C1C535772}"/>
              </a:ext>
            </a:extLst>
          </p:cNvPr>
          <p:cNvSpPr/>
          <p:nvPr/>
        </p:nvSpPr>
        <p:spPr>
          <a:xfrm rot="5400000">
            <a:off x="5021679" y="-5085486"/>
            <a:ext cx="2110927" cy="12229713"/>
          </a:xfrm>
          <a:prstGeom prst="homePlate">
            <a:avLst/>
          </a:prstGeom>
          <a:solidFill>
            <a:srgbClr val="00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1028705" y="210315"/>
            <a:ext cx="9720072" cy="1499616"/>
          </a:xfrm>
        </p:spPr>
        <p:txBody>
          <a:bodyPr>
            <a:normAutofit/>
          </a:bodyPr>
          <a:lstStyle/>
          <a:p>
            <a:pPr algn="ctr"/>
            <a:r>
              <a:rPr lang="en-IN" sz="7200" b="1" dirty="0">
                <a:solidFill>
                  <a:srgbClr val="FFC000"/>
                </a:solidFill>
              </a:rPr>
              <a:t>Introduction</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877824" y="2197612"/>
            <a:ext cx="10594848" cy="3767328"/>
          </a:xfrm>
        </p:spPr>
        <p:txBody>
          <a:bodyPr>
            <a:normAutofit/>
          </a:bodyPr>
          <a:lstStyle/>
          <a:p>
            <a:r>
              <a:rPr lang="en-US" sz="2800" dirty="0">
                <a:solidFill>
                  <a:schemeClr val="bg1"/>
                </a:solidFill>
                <a:latin typeface="+mj-lt"/>
              </a:rPr>
              <a:t>Why does flooding happen?</a:t>
            </a:r>
            <a:br>
              <a:rPr lang="en-US" sz="2800" dirty="0">
                <a:solidFill>
                  <a:schemeClr val="bg1"/>
                </a:solidFill>
                <a:latin typeface="+mj-lt"/>
              </a:rPr>
            </a:br>
            <a:r>
              <a:rPr lang="en-US" sz="2800" dirty="0">
                <a:solidFill>
                  <a:schemeClr val="bg1"/>
                </a:solidFill>
                <a:latin typeface="+mj-lt"/>
              </a:rPr>
              <a:t>1.  Open drains in streets get blocked due to large consumer waste.</a:t>
            </a:r>
            <a:br>
              <a:rPr lang="en-US" sz="2800" dirty="0">
                <a:solidFill>
                  <a:schemeClr val="bg1"/>
                </a:solidFill>
                <a:latin typeface="+mj-lt"/>
              </a:rPr>
            </a:br>
            <a:r>
              <a:rPr lang="en-US" sz="2800" dirty="0">
                <a:solidFill>
                  <a:schemeClr val="bg1"/>
                </a:solidFill>
                <a:latin typeface="+mj-lt"/>
              </a:rPr>
              <a:t>2.  The sewer pipes do not have sufficient capacity.</a:t>
            </a:r>
            <a:br>
              <a:rPr lang="en-US" sz="2800" dirty="0">
                <a:solidFill>
                  <a:schemeClr val="bg1"/>
                </a:solidFill>
                <a:latin typeface="+mj-lt"/>
              </a:rPr>
            </a:br>
            <a:r>
              <a:rPr lang="en-US" sz="2800" dirty="0">
                <a:solidFill>
                  <a:schemeClr val="bg1"/>
                </a:solidFill>
                <a:latin typeface="+mj-lt"/>
              </a:rPr>
              <a:t>3.  Poor road and pipe design.</a:t>
            </a:r>
            <a:br>
              <a:rPr lang="en-US" sz="2800" dirty="0">
                <a:solidFill>
                  <a:schemeClr val="bg1"/>
                </a:solidFill>
                <a:latin typeface="+mj-lt"/>
              </a:rPr>
            </a:br>
            <a:br>
              <a:rPr lang="en-US" sz="2800" dirty="0">
                <a:solidFill>
                  <a:schemeClr val="bg1"/>
                </a:solidFill>
                <a:latin typeface="+mj-lt"/>
              </a:rPr>
            </a:br>
            <a:r>
              <a:rPr lang="en-US" sz="2800" dirty="0">
                <a:solidFill>
                  <a:schemeClr val="bg1"/>
                </a:solidFill>
                <a:latin typeface="+mj-lt"/>
              </a:rPr>
              <a:t>We have come up with a solution that utilizes technology like ML, Cloud &amp; IOT to work around the limitations of existing infrastructure while preventing flooding of cities at the same time.</a:t>
            </a:r>
            <a:endParaRPr lang="en-IN" sz="2800" b="1" dirty="0">
              <a:solidFill>
                <a:schemeClr val="bg1"/>
              </a:solidFill>
              <a:latin typeface="+mj-lt"/>
            </a:endParaRPr>
          </a:p>
        </p:txBody>
      </p:sp>
      <p:pic>
        <p:nvPicPr>
          <p:cNvPr id="13" name="Picture 12">
            <a:extLst>
              <a:ext uri="{FF2B5EF4-FFF2-40B4-BE49-F238E27FC236}">
                <a16:creationId xmlns:a16="http://schemas.microsoft.com/office/drawing/2014/main" id="{1E20F21F-D5F5-4611-86B5-55D9655FF9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19521701">
            <a:off x="306953" y="5700849"/>
            <a:ext cx="994144" cy="994144"/>
          </a:xfrm>
          <a:prstGeom prst="rect">
            <a:avLst/>
          </a:prstGeom>
        </p:spPr>
      </p:pic>
      <p:pic>
        <p:nvPicPr>
          <p:cNvPr id="14" name="Picture 13">
            <a:extLst>
              <a:ext uri="{FF2B5EF4-FFF2-40B4-BE49-F238E27FC236}">
                <a16:creationId xmlns:a16="http://schemas.microsoft.com/office/drawing/2014/main" id="{D22CB4BD-E222-476C-92A8-BA12DCEA3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306625" flipH="1">
            <a:off x="10569721" y="5643605"/>
            <a:ext cx="1108629" cy="1108629"/>
          </a:xfrm>
          <a:prstGeom prst="rect">
            <a:avLst/>
          </a:prstGeom>
        </p:spPr>
      </p:pic>
      <p:pic>
        <p:nvPicPr>
          <p:cNvPr id="15" name="Picture 14">
            <a:extLst>
              <a:ext uri="{FF2B5EF4-FFF2-40B4-BE49-F238E27FC236}">
                <a16:creationId xmlns:a16="http://schemas.microsoft.com/office/drawing/2014/main" id="{2899DE78-A43D-4B32-95A1-7DB36287A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794025" y="5930770"/>
            <a:ext cx="701417" cy="701417"/>
          </a:xfrm>
          <a:prstGeom prst="rect">
            <a:avLst/>
          </a:prstGeom>
        </p:spPr>
      </p:pic>
      <p:pic>
        <p:nvPicPr>
          <p:cNvPr id="16" name="Picture 15">
            <a:extLst>
              <a:ext uri="{FF2B5EF4-FFF2-40B4-BE49-F238E27FC236}">
                <a16:creationId xmlns:a16="http://schemas.microsoft.com/office/drawing/2014/main" id="{8BE57055-BE3B-47B8-8138-9D8C2A09F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22034" flipH="1">
            <a:off x="3600513" y="5847211"/>
            <a:ext cx="701417" cy="701417"/>
          </a:xfrm>
          <a:prstGeom prst="rect">
            <a:avLst/>
          </a:prstGeom>
        </p:spPr>
      </p:pic>
    </p:spTree>
    <p:extLst>
      <p:ext uri="{BB962C8B-B14F-4D97-AF65-F5344CB8AC3E}">
        <p14:creationId xmlns:p14="http://schemas.microsoft.com/office/powerpoint/2010/main" val="197718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Automatic Drainage Cleaning</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2" y="1591537"/>
            <a:ext cx="9011916" cy="4484410"/>
          </a:xfrm>
        </p:spPr>
        <p:txBody>
          <a:bodyPr>
            <a:normAutofit/>
          </a:bodyPr>
          <a:lstStyle/>
          <a:p>
            <a:pPr marL="363538" indent="-363538" algn="just">
              <a:buFont typeface="Arial" panose="020B0604020202020204" pitchFamily="34" charset="0"/>
              <a:buChar char="•"/>
            </a:pPr>
            <a:r>
              <a:rPr lang="en-IN" sz="3500" dirty="0">
                <a:solidFill>
                  <a:schemeClr val="bg1"/>
                </a:solidFill>
                <a:latin typeface="+mj-lt"/>
              </a:rPr>
              <a:t>The idea is to use a transfer belt driven by a solar powered motor.</a:t>
            </a:r>
          </a:p>
          <a:p>
            <a:pPr marL="363538" indent="-363538" algn="just">
              <a:buFont typeface="Arial" panose="020B0604020202020204" pitchFamily="34" charset="0"/>
              <a:buChar char="•"/>
            </a:pPr>
            <a:r>
              <a:rPr lang="en-IN" sz="3500" dirty="0">
                <a:solidFill>
                  <a:schemeClr val="bg1"/>
                </a:solidFill>
                <a:latin typeface="+mj-lt"/>
              </a:rPr>
              <a:t>The transfer belt is placed inside the drain and the waste collecting bin is placed above the drain.</a:t>
            </a:r>
          </a:p>
          <a:p>
            <a:pPr marL="363538" indent="-363538" algn="just">
              <a:buFont typeface="Arial" panose="020B0604020202020204" pitchFamily="34" charset="0"/>
              <a:buChar char="•"/>
            </a:pPr>
            <a:r>
              <a:rPr lang="en-IN" sz="3500" dirty="0">
                <a:solidFill>
                  <a:schemeClr val="bg1"/>
                </a:solidFill>
                <a:latin typeface="+mj-lt"/>
              </a:rPr>
              <a:t>There are different sized teeth like structures to filter out waste of different sizes.</a:t>
            </a:r>
          </a:p>
          <a:p>
            <a:pPr marL="0" indent="0" algn="just">
              <a:buNone/>
            </a:pPr>
            <a:endParaRPr lang="en-IN" sz="4000" dirty="0">
              <a:solidFill>
                <a:schemeClr val="bg1"/>
              </a:solidFill>
              <a:latin typeface="+mj-lt"/>
            </a:endParaRPr>
          </a:p>
        </p:txBody>
      </p:sp>
    </p:spTree>
    <p:extLst>
      <p:ext uri="{BB962C8B-B14F-4D97-AF65-F5344CB8AC3E}">
        <p14:creationId xmlns:p14="http://schemas.microsoft.com/office/powerpoint/2010/main" val="205818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Automatic Drainage Cleaning</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1" y="1591537"/>
            <a:ext cx="9114067" cy="4484410"/>
          </a:xfrm>
        </p:spPr>
        <p:txBody>
          <a:bodyPr>
            <a:normAutofit lnSpcReduction="10000"/>
          </a:bodyPr>
          <a:lstStyle/>
          <a:p>
            <a:pPr marL="363538" indent="-363538" algn="just">
              <a:buFont typeface="Arial" panose="020B0604020202020204" pitchFamily="34" charset="0"/>
              <a:buChar char="•"/>
            </a:pPr>
            <a:r>
              <a:rPr lang="en-IN" sz="3500" dirty="0">
                <a:solidFill>
                  <a:schemeClr val="bg1"/>
                </a:solidFill>
                <a:latin typeface="+mj-lt"/>
              </a:rPr>
              <a:t>The setup is placed against the water flow. The teeth filter out the waste and dump it into the waste collecting bin.</a:t>
            </a:r>
          </a:p>
          <a:p>
            <a:pPr marL="363538" indent="-363538" algn="just">
              <a:buFont typeface="Arial" panose="020B0604020202020204" pitchFamily="34" charset="0"/>
              <a:buChar char="•"/>
            </a:pPr>
            <a:r>
              <a:rPr lang="en-IN" sz="3500" dirty="0">
                <a:solidFill>
                  <a:schemeClr val="bg1"/>
                </a:solidFill>
                <a:latin typeface="+mj-lt"/>
              </a:rPr>
              <a:t>A microcontroller (e.g. Arduino) can be used to minimize battery consumption by adjusting the speed of rotation according to the amount of waste getting collected and keeping the system idle for around 10-15 minutes followed by 5 mins of uptime.</a:t>
            </a:r>
          </a:p>
          <a:p>
            <a:pPr marL="0" indent="0" algn="just">
              <a:buNone/>
            </a:pPr>
            <a:endParaRPr lang="en-IN" sz="4000" dirty="0">
              <a:solidFill>
                <a:schemeClr val="bg1"/>
              </a:solidFill>
              <a:latin typeface="+mj-lt"/>
            </a:endParaRPr>
          </a:p>
        </p:txBody>
      </p:sp>
    </p:spTree>
    <p:extLst>
      <p:ext uri="{BB962C8B-B14F-4D97-AF65-F5344CB8AC3E}">
        <p14:creationId xmlns:p14="http://schemas.microsoft.com/office/powerpoint/2010/main" val="84485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2F5DA6B-2807-4C56-8B0A-3D0081EA7FA7}"/>
              </a:ext>
            </a:extLst>
          </p:cNvPr>
          <p:cNvGrpSpPr/>
          <p:nvPr/>
        </p:nvGrpSpPr>
        <p:grpSpPr>
          <a:xfrm flipH="1">
            <a:off x="-3214756" y="-2"/>
            <a:ext cx="5521140" cy="6858001"/>
            <a:chOff x="7093528" y="-110836"/>
            <a:chExt cx="6096000" cy="7093527"/>
          </a:xfrm>
        </p:grpSpPr>
        <p:sp>
          <p:nvSpPr>
            <p:cNvPr id="6" name="Rectangle 5">
              <a:extLst>
                <a:ext uri="{FF2B5EF4-FFF2-40B4-BE49-F238E27FC236}">
                  <a16:creationId xmlns:a16="http://schemas.microsoft.com/office/drawing/2014/main" id="{E8D6F78B-BBC4-4A64-BB57-B225EB27A74F}"/>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C18AF0F-59BC-4B79-A687-0F092503D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8" name="Picture 7">
              <a:extLst>
                <a:ext uri="{FF2B5EF4-FFF2-40B4-BE49-F238E27FC236}">
                  <a16:creationId xmlns:a16="http://schemas.microsoft.com/office/drawing/2014/main" id="{BF1A636F-9FD3-481A-9583-22040091D9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9" name="Picture 8">
              <a:extLst>
                <a:ext uri="{FF2B5EF4-FFF2-40B4-BE49-F238E27FC236}">
                  <a16:creationId xmlns:a16="http://schemas.microsoft.com/office/drawing/2014/main" id="{B1FB6732-A1FE-4747-B9E3-215368919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10" name="Picture 9">
              <a:extLst>
                <a:ext uri="{FF2B5EF4-FFF2-40B4-BE49-F238E27FC236}">
                  <a16:creationId xmlns:a16="http://schemas.microsoft.com/office/drawing/2014/main" id="{9292B481-745F-4294-8F9C-7C4932A9D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1" name="Picture 10">
              <a:extLst>
                <a:ext uri="{FF2B5EF4-FFF2-40B4-BE49-F238E27FC236}">
                  <a16:creationId xmlns:a16="http://schemas.microsoft.com/office/drawing/2014/main" id="{ACF859E4-24F2-43B3-A806-A9C0A59604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4" name="Rectangle 3">
            <a:extLst>
              <a:ext uri="{FF2B5EF4-FFF2-40B4-BE49-F238E27FC236}">
                <a16:creationId xmlns:a16="http://schemas.microsoft.com/office/drawing/2014/main" id="{DB68F80E-925F-404F-B3E0-C20AD70B1E89}"/>
              </a:ext>
            </a:extLst>
          </p:cNvPr>
          <p:cNvSpPr/>
          <p:nvPr/>
        </p:nvSpPr>
        <p:spPr>
          <a:xfrm>
            <a:off x="2306384" y="-117764"/>
            <a:ext cx="988561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C2D270-2AFD-42C0-9219-8FCC0C83AB33}"/>
              </a:ext>
            </a:extLst>
          </p:cNvPr>
          <p:cNvSpPr>
            <a:spLocks noGrp="1"/>
          </p:cNvSpPr>
          <p:nvPr>
            <p:ph type="title"/>
          </p:nvPr>
        </p:nvSpPr>
        <p:spPr>
          <a:xfrm>
            <a:off x="251461" y="605790"/>
            <a:ext cx="11338560" cy="2523744"/>
          </a:xfrm>
        </p:spPr>
        <p:txBody>
          <a:bodyPr>
            <a:normAutofit/>
          </a:bodyPr>
          <a:lstStyle/>
          <a:p>
            <a:pPr algn="r"/>
            <a:r>
              <a:rPr lang="en-IN" sz="6000" cap="none" dirty="0">
                <a:solidFill>
                  <a:srgbClr val="F6D132"/>
                </a:solidFill>
              </a:rPr>
              <a:t>Main reason for overflow of drainage during Heavy Rains</a:t>
            </a:r>
          </a:p>
        </p:txBody>
      </p:sp>
      <p:sp>
        <p:nvSpPr>
          <p:cNvPr id="3" name="Content Placeholder 2">
            <a:extLst>
              <a:ext uri="{FF2B5EF4-FFF2-40B4-BE49-F238E27FC236}">
                <a16:creationId xmlns:a16="http://schemas.microsoft.com/office/drawing/2014/main" id="{2B3D8918-3AB6-478A-B8F1-61D49D32CC7C}"/>
              </a:ext>
            </a:extLst>
          </p:cNvPr>
          <p:cNvSpPr>
            <a:spLocks noGrp="1"/>
          </p:cNvSpPr>
          <p:nvPr>
            <p:ph idx="1"/>
          </p:nvPr>
        </p:nvSpPr>
        <p:spPr>
          <a:xfrm>
            <a:off x="754380" y="3278124"/>
            <a:ext cx="10835641" cy="2928366"/>
          </a:xfrm>
        </p:spPr>
        <p:txBody>
          <a:bodyPr>
            <a:normAutofit/>
          </a:bodyPr>
          <a:lstStyle/>
          <a:p>
            <a:pPr algn="r"/>
            <a:r>
              <a:rPr lang="en-IN" sz="6000" b="1" dirty="0">
                <a:solidFill>
                  <a:schemeClr val="bg1"/>
                </a:solidFill>
                <a:latin typeface="+mj-lt"/>
              </a:rPr>
              <a:t>Under-capacity of drains in terms of the amount of downpour.</a:t>
            </a:r>
          </a:p>
        </p:txBody>
      </p:sp>
    </p:spTree>
    <p:extLst>
      <p:ext uri="{BB962C8B-B14F-4D97-AF65-F5344CB8AC3E}">
        <p14:creationId xmlns:p14="http://schemas.microsoft.com/office/powerpoint/2010/main" val="60406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1024312" y="788093"/>
            <a:ext cx="9720072" cy="1499616"/>
          </a:xfrm>
        </p:spPr>
        <p:txBody>
          <a:bodyPr/>
          <a:lstStyle/>
          <a:p>
            <a:r>
              <a:rPr lang="en-IN" b="1" dirty="0">
                <a:solidFill>
                  <a:srgbClr val="FFC000"/>
                </a:solidFill>
                <a:effectLst>
                  <a:outerShdw blurRad="38100" dist="38100" dir="2700000" algn="tl">
                    <a:srgbClr val="000000">
                      <a:alpha val="43137"/>
                    </a:srgbClr>
                  </a:outerShdw>
                </a:effectLst>
              </a:rPr>
              <a:t>Our solution</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1028705" y="2084832"/>
            <a:ext cx="8649261" cy="4023360"/>
          </a:xfrm>
        </p:spPr>
        <p:txBody>
          <a:bodyPr>
            <a:normAutofit/>
          </a:bodyPr>
          <a:lstStyle/>
          <a:p>
            <a:r>
              <a:rPr lang="en-IN" sz="4000" b="1" dirty="0">
                <a:solidFill>
                  <a:schemeClr val="bg1"/>
                </a:solidFill>
                <a:latin typeface="+mj-lt"/>
              </a:rPr>
              <a:t>Add a motor in each of the main trunk sewers to increase volume flow rate of water which will prevent overflowing of drains.</a:t>
            </a:r>
          </a:p>
        </p:txBody>
      </p:sp>
    </p:spTree>
    <p:extLst>
      <p:ext uri="{BB962C8B-B14F-4D97-AF65-F5344CB8AC3E}">
        <p14:creationId xmlns:p14="http://schemas.microsoft.com/office/powerpoint/2010/main" val="2678653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4" y="1"/>
            <a:ext cx="12216063" cy="6858000"/>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Direct Access Storage 15">
            <a:extLst>
              <a:ext uri="{FF2B5EF4-FFF2-40B4-BE49-F238E27FC236}">
                <a16:creationId xmlns:a16="http://schemas.microsoft.com/office/drawing/2014/main" id="{2977260D-732F-4253-BFC6-171C4307BBCB}"/>
              </a:ext>
            </a:extLst>
          </p:cNvPr>
          <p:cNvSpPr/>
          <p:nvPr/>
        </p:nvSpPr>
        <p:spPr>
          <a:xfrm flipH="1">
            <a:off x="6096000" y="2600325"/>
            <a:ext cx="2480310" cy="1657350"/>
          </a:xfrm>
          <a:prstGeom prst="flowChartMagneticDrum">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Punched Tape 17">
            <a:extLst>
              <a:ext uri="{FF2B5EF4-FFF2-40B4-BE49-F238E27FC236}">
                <a16:creationId xmlns:a16="http://schemas.microsoft.com/office/drawing/2014/main" id="{EE02380D-DFE9-4CE2-97DE-9337D383AD53}"/>
              </a:ext>
            </a:extLst>
          </p:cNvPr>
          <p:cNvSpPr/>
          <p:nvPr/>
        </p:nvSpPr>
        <p:spPr>
          <a:xfrm rot="5400000">
            <a:off x="2356486" y="2177418"/>
            <a:ext cx="4206236" cy="2480310"/>
          </a:xfrm>
          <a:prstGeom prst="flowChartPunchedTap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Direct Access Storage 16">
            <a:extLst>
              <a:ext uri="{FF2B5EF4-FFF2-40B4-BE49-F238E27FC236}">
                <a16:creationId xmlns:a16="http://schemas.microsoft.com/office/drawing/2014/main" id="{B132311C-2530-4530-ADA3-010BD298EDFF}"/>
              </a:ext>
            </a:extLst>
          </p:cNvPr>
          <p:cNvSpPr/>
          <p:nvPr/>
        </p:nvSpPr>
        <p:spPr>
          <a:xfrm flipH="1">
            <a:off x="3531870" y="3406140"/>
            <a:ext cx="2914650" cy="45719"/>
          </a:xfrm>
          <a:prstGeom prst="flowChartMagneticDrum">
            <a:avLst/>
          </a:prstGeom>
          <a:solidFill>
            <a:schemeClr val="bg2">
              <a:lumMod val="2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83ED900-4E85-4357-8031-08F512A32052}"/>
              </a:ext>
            </a:extLst>
          </p:cNvPr>
          <p:cNvSpPr/>
          <p:nvPr/>
        </p:nvSpPr>
        <p:spPr>
          <a:xfrm>
            <a:off x="7332345" y="777239"/>
            <a:ext cx="331470" cy="1823085"/>
          </a:xfrm>
          <a:prstGeom prst="rect">
            <a:avLst/>
          </a:prstGeom>
          <a:solidFill>
            <a:schemeClr val="bg2">
              <a:lumMod val="9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12F0C0E9-FD7D-4218-ACBA-8EDF7A7AC632}"/>
              </a:ext>
            </a:extLst>
          </p:cNvPr>
          <p:cNvSpPr/>
          <p:nvPr/>
        </p:nvSpPr>
        <p:spPr>
          <a:xfrm>
            <a:off x="7332345" y="4257675"/>
            <a:ext cx="331470" cy="1823085"/>
          </a:xfrm>
          <a:prstGeom prst="rect">
            <a:avLst/>
          </a:prstGeom>
          <a:solidFill>
            <a:schemeClr val="bg2">
              <a:lumMod val="9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CFAACDC9-68DD-4A45-8E0F-18DEF115D2BE}"/>
              </a:ext>
            </a:extLst>
          </p:cNvPr>
          <p:cNvSpPr/>
          <p:nvPr/>
        </p:nvSpPr>
        <p:spPr>
          <a:xfrm>
            <a:off x="849630" y="746757"/>
            <a:ext cx="10317480" cy="45719"/>
          </a:xfrm>
          <a:prstGeom prst="rect">
            <a:avLst/>
          </a:prstGeom>
          <a:solidFill>
            <a:schemeClr val="bg2">
              <a:lumMod val="90000"/>
            </a:schemeClr>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6AF25C7F-C11F-4769-B19E-1B7AA8F9CA8C}"/>
              </a:ext>
            </a:extLst>
          </p:cNvPr>
          <p:cNvSpPr/>
          <p:nvPr/>
        </p:nvSpPr>
        <p:spPr>
          <a:xfrm>
            <a:off x="849630" y="6084570"/>
            <a:ext cx="10317480" cy="45719"/>
          </a:xfrm>
          <a:prstGeom prst="rect">
            <a:avLst/>
          </a:prstGeom>
          <a:solidFill>
            <a:schemeClr val="bg2">
              <a:lumMod val="90000"/>
            </a:schemeClr>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21E176D-E752-473F-A61A-4B98ADDEC917}"/>
              </a:ext>
            </a:extLst>
          </p:cNvPr>
          <p:cNvSpPr/>
          <p:nvPr/>
        </p:nvSpPr>
        <p:spPr>
          <a:xfrm>
            <a:off x="1177290" y="1245869"/>
            <a:ext cx="1508760" cy="662941"/>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7686CEA0-F36C-4A27-ACCB-057A393876E4}"/>
              </a:ext>
            </a:extLst>
          </p:cNvPr>
          <p:cNvSpPr/>
          <p:nvPr/>
        </p:nvSpPr>
        <p:spPr>
          <a:xfrm>
            <a:off x="1177290" y="4648195"/>
            <a:ext cx="1508760" cy="662941"/>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2E56A96E-1DAF-4389-B2D0-2560444AE043}"/>
              </a:ext>
            </a:extLst>
          </p:cNvPr>
          <p:cNvSpPr/>
          <p:nvPr/>
        </p:nvSpPr>
        <p:spPr>
          <a:xfrm>
            <a:off x="8071104" y="1000123"/>
            <a:ext cx="3082670" cy="1154432"/>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2FD4216A-4958-48E6-9FE6-D55D934E105A}"/>
              </a:ext>
            </a:extLst>
          </p:cNvPr>
          <p:cNvSpPr/>
          <p:nvPr/>
        </p:nvSpPr>
        <p:spPr>
          <a:xfrm>
            <a:off x="8084440" y="4402449"/>
            <a:ext cx="3082670" cy="1154432"/>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2106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D334C-47E4-4B13-AEB6-3E455B51A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818" y="109728"/>
            <a:ext cx="8728364" cy="6858000"/>
          </a:xfrm>
          <a:prstGeom prst="rect">
            <a:avLst/>
          </a:prstGeom>
        </p:spPr>
      </p:pic>
    </p:spTree>
    <p:extLst>
      <p:ext uri="{BB962C8B-B14F-4D97-AF65-F5344CB8AC3E}">
        <p14:creationId xmlns:p14="http://schemas.microsoft.com/office/powerpoint/2010/main" val="74599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EF9664-2571-4727-B09C-9AA091EF0CAE}"/>
              </a:ext>
            </a:extLst>
          </p:cNvPr>
          <p:cNvPicPr>
            <a:picLocks noChangeAspect="1"/>
          </p:cNvPicPr>
          <p:nvPr/>
        </p:nvPicPr>
        <p:blipFill rotWithShape="1">
          <a:blip r:embed="rId2">
            <a:extLst>
              <a:ext uri="{28A0092B-C50C-407E-A947-70E740481C1C}">
                <a14:useLocalDpi xmlns:a14="http://schemas.microsoft.com/office/drawing/2010/main" val="0"/>
              </a:ext>
            </a:extLst>
          </a:blip>
          <a:srcRect b="13632"/>
          <a:stretch/>
        </p:blipFill>
        <p:spPr>
          <a:xfrm>
            <a:off x="-24065" y="0"/>
            <a:ext cx="12216063" cy="6858000"/>
          </a:xfrm>
          <a:prstGeom prst="rect">
            <a:avLst/>
          </a:prstGeom>
        </p:spPr>
      </p:pic>
      <p:sp>
        <p:nvSpPr>
          <p:cNvPr id="8" name="Rectangle 7">
            <a:extLst>
              <a:ext uri="{FF2B5EF4-FFF2-40B4-BE49-F238E27FC236}">
                <a16:creationId xmlns:a16="http://schemas.microsoft.com/office/drawing/2014/main" id="{1E16C44F-6A7A-406F-82FA-C09BB697F818}"/>
              </a:ext>
            </a:extLst>
          </p:cNvPr>
          <p:cNvSpPr/>
          <p:nvPr/>
        </p:nvSpPr>
        <p:spPr>
          <a:xfrm>
            <a:off x="-22098" y="0"/>
            <a:ext cx="12216063"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05D9CE0-0815-43CC-AFD6-72884184727B}"/>
              </a:ext>
            </a:extLst>
          </p:cNvPr>
          <p:cNvSpPr>
            <a:spLocks noGrp="1"/>
          </p:cNvSpPr>
          <p:nvPr>
            <p:ph type="title"/>
          </p:nvPr>
        </p:nvSpPr>
        <p:spPr>
          <a:xfrm>
            <a:off x="1024128" y="368046"/>
            <a:ext cx="9720072" cy="1499616"/>
          </a:xfrm>
        </p:spPr>
        <p:txBody>
          <a:bodyPr/>
          <a:lstStyle/>
          <a:p>
            <a:r>
              <a:rPr lang="en-IN" b="1" dirty="0">
                <a:solidFill>
                  <a:schemeClr val="bg2">
                    <a:lumMod val="50000"/>
                  </a:schemeClr>
                </a:solidFill>
                <a:effectLst>
                  <a:outerShdw blurRad="38100" dist="38100" dir="2700000" algn="tl">
                    <a:srgbClr val="000000">
                      <a:alpha val="43137"/>
                    </a:srgbClr>
                  </a:outerShdw>
                </a:effectLst>
              </a:rPr>
              <a:t>Power approximation</a:t>
            </a:r>
          </a:p>
        </p:txBody>
      </p:sp>
      <p:graphicFrame>
        <p:nvGraphicFramePr>
          <p:cNvPr id="5" name="Table 4">
            <a:extLst>
              <a:ext uri="{FF2B5EF4-FFF2-40B4-BE49-F238E27FC236}">
                <a16:creationId xmlns:a16="http://schemas.microsoft.com/office/drawing/2014/main" id="{BC3254B0-C910-4694-BBF3-F57A5ED9AD71}"/>
              </a:ext>
            </a:extLst>
          </p:cNvPr>
          <p:cNvGraphicFramePr>
            <a:graphicFrameLocks noGrp="1"/>
          </p:cNvGraphicFramePr>
          <p:nvPr>
            <p:extLst>
              <p:ext uri="{D42A27DB-BD31-4B8C-83A1-F6EECF244321}">
                <p14:modId xmlns:p14="http://schemas.microsoft.com/office/powerpoint/2010/main" val="3733049638"/>
              </p:ext>
            </p:extLst>
          </p:nvPr>
        </p:nvGraphicFramePr>
        <p:xfrm>
          <a:off x="1177290" y="1631632"/>
          <a:ext cx="8972550" cy="4785360"/>
        </p:xfrm>
        <a:graphic>
          <a:graphicData uri="http://schemas.openxmlformats.org/drawingml/2006/table">
            <a:tbl>
              <a:tblPr>
                <a:tableStyleId>{0E3FDE45-AF77-4B5C-9715-49D594BDF05E}</a:tableStyleId>
              </a:tblPr>
              <a:tblGrid>
                <a:gridCol w="6663690">
                  <a:extLst>
                    <a:ext uri="{9D8B030D-6E8A-4147-A177-3AD203B41FA5}">
                      <a16:colId xmlns:a16="http://schemas.microsoft.com/office/drawing/2014/main" val="2558264753"/>
                    </a:ext>
                  </a:extLst>
                </a:gridCol>
                <a:gridCol w="2308860">
                  <a:extLst>
                    <a:ext uri="{9D8B030D-6E8A-4147-A177-3AD203B41FA5}">
                      <a16:colId xmlns:a16="http://schemas.microsoft.com/office/drawing/2014/main" val="2603046525"/>
                    </a:ext>
                  </a:extLst>
                </a:gridCol>
              </a:tblGrid>
              <a:tr h="152877">
                <a:tc>
                  <a:txBody>
                    <a:bodyPr/>
                    <a:lstStyle/>
                    <a:p>
                      <a:pPr algn="l" fontAlgn="b"/>
                      <a:endParaRPr lang="en-IN" sz="1800" b="1" i="0" u="none" strike="noStrike" dirty="0">
                        <a:solidFill>
                          <a:srgbClr val="000000"/>
                        </a:solidFill>
                        <a:effectLst/>
                        <a:latin typeface="+mj-lt"/>
                      </a:endParaRPr>
                    </a:p>
                  </a:txBody>
                  <a:tcPr marL="7620" marR="7620" marT="7620" marB="0" anchor="b"/>
                </a:tc>
                <a:tc>
                  <a:txBody>
                    <a:bodyPr/>
                    <a:lstStyle/>
                    <a:p>
                      <a:pPr algn="r"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353936571"/>
                  </a:ext>
                </a:extLst>
              </a:tr>
              <a:tr h="260509">
                <a:tc>
                  <a:txBody>
                    <a:bodyPr/>
                    <a:lstStyle/>
                    <a:p>
                      <a:pPr algn="l" fontAlgn="b"/>
                      <a:r>
                        <a:rPr lang="en-IN" sz="1800" b="1" u="none" strike="noStrike" dirty="0">
                          <a:effectLst/>
                          <a:latin typeface="+mj-lt"/>
                        </a:rPr>
                        <a:t>Considering case of </a:t>
                      </a:r>
                      <a:r>
                        <a:rPr lang="en-IN" sz="1800" b="1" u="none" strike="noStrike" dirty="0" err="1">
                          <a:effectLst/>
                          <a:latin typeface="+mj-lt"/>
                        </a:rPr>
                        <a:t>Secunderabad</a:t>
                      </a:r>
                      <a:r>
                        <a:rPr lang="en-IN" sz="1800" b="1" u="none" strike="noStrike" dirty="0">
                          <a:effectLst/>
                          <a:latin typeface="+mj-lt"/>
                        </a:rPr>
                        <a:t>,</a:t>
                      </a:r>
                      <a:endParaRPr lang="en-IN" sz="1800" b="1" i="0" u="none" strike="noStrike" dirty="0">
                        <a:solidFill>
                          <a:srgbClr val="000000"/>
                        </a:solidFill>
                        <a:effectLst/>
                        <a:latin typeface="+mj-lt"/>
                      </a:endParaRPr>
                    </a:p>
                  </a:txBody>
                  <a:tcPr marL="7620" marR="7620" marT="7620" marB="0" anchor="b"/>
                </a:tc>
                <a:tc>
                  <a:txBody>
                    <a:bodyPr/>
                    <a:lstStyle/>
                    <a:p>
                      <a:pPr algn="r"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752953541"/>
                  </a:ext>
                </a:extLst>
              </a:tr>
              <a:tr h="26050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latin typeface="+mj-lt"/>
                        </a:rPr>
                        <a:t>Highest rainfall recorded in Hyderabad:</a:t>
                      </a:r>
                      <a:endParaRPr lang="en-US" sz="1800" b="0" i="0" u="none" strike="noStrike" dirty="0">
                        <a:solidFill>
                          <a:srgbClr val="000000"/>
                        </a:solidFill>
                        <a:effectLst/>
                        <a:latin typeface="+mj-lt"/>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u="none" strike="noStrike" dirty="0">
                          <a:effectLst/>
                          <a:latin typeface="+mj-lt"/>
                        </a:rPr>
                        <a:t>455 mm</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640163905"/>
                  </a:ext>
                </a:extLst>
              </a:tr>
              <a:tr h="260509">
                <a:tc>
                  <a:txBody>
                    <a:bodyPr/>
                    <a:lstStyle/>
                    <a:p>
                      <a:pPr algn="l" fontAlgn="b"/>
                      <a:r>
                        <a:rPr lang="en-IN" sz="1800" u="none" strike="noStrike" dirty="0">
                          <a:effectLst/>
                          <a:latin typeface="+mj-lt"/>
                        </a:rPr>
                        <a:t>Total area:</a:t>
                      </a:r>
                      <a:endParaRPr lang="en-IN" sz="1800" b="0" i="0" u="none" strike="noStrike" dirty="0">
                        <a:solidFill>
                          <a:srgbClr val="000000"/>
                        </a:solidFill>
                        <a:effectLst/>
                        <a:latin typeface="+mj-lt"/>
                      </a:endParaRPr>
                    </a:p>
                  </a:txBody>
                  <a:tcPr marL="7620" marR="7620" marT="7620" marB="0" anchor="b"/>
                </a:tc>
                <a:tc>
                  <a:txBody>
                    <a:bodyPr/>
                    <a:lstStyle/>
                    <a:p>
                      <a:pPr algn="l" fontAlgn="b"/>
                      <a:r>
                        <a:rPr lang="en-IN" sz="1800" u="none" strike="noStrike" dirty="0">
                          <a:effectLst/>
                          <a:latin typeface="+mj-lt"/>
                        </a:rPr>
                        <a:t>64.5x10e6 </a:t>
                      </a:r>
                      <a:r>
                        <a:rPr lang="en-IN" sz="1800" u="none" strike="noStrike" dirty="0" err="1">
                          <a:effectLst/>
                          <a:latin typeface="+mj-lt"/>
                        </a:rPr>
                        <a:t>sq.m</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963755424"/>
                  </a:ext>
                </a:extLst>
              </a:tr>
              <a:tr h="260509">
                <a:tc>
                  <a:txBody>
                    <a:bodyPr/>
                    <a:lstStyle/>
                    <a:p>
                      <a:pPr algn="l" fontAlgn="b"/>
                      <a:endParaRPr lang="en-IN" sz="1800" b="0" i="0" u="none" strike="noStrike" dirty="0">
                        <a:solidFill>
                          <a:srgbClr val="000000"/>
                        </a:solidFill>
                        <a:effectLst/>
                        <a:latin typeface="+mj-lt"/>
                      </a:endParaRP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590041135"/>
                  </a:ext>
                </a:extLst>
              </a:tr>
              <a:tr h="260509">
                <a:tc>
                  <a:txBody>
                    <a:bodyPr/>
                    <a:lstStyle/>
                    <a:p>
                      <a:pPr algn="l" fontAlgn="b"/>
                      <a:r>
                        <a:rPr lang="en-US" sz="1800" u="none" strike="noStrike" dirty="0">
                          <a:effectLst/>
                          <a:latin typeface="+mj-lt"/>
                        </a:rPr>
                        <a:t>Assuming that actual ground area is one-fourth of the total area,</a:t>
                      </a:r>
                      <a:endParaRPr lang="en-US" sz="1800" b="0" i="0" u="none" strike="noStrike" dirty="0">
                        <a:solidFill>
                          <a:srgbClr val="000000"/>
                        </a:solidFill>
                        <a:effectLst/>
                        <a:latin typeface="+mj-lt"/>
                      </a:endParaRP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013912585"/>
                  </a:ext>
                </a:extLst>
              </a:tr>
              <a:tr h="260509">
                <a:tc>
                  <a:txBody>
                    <a:bodyPr/>
                    <a:lstStyle/>
                    <a:p>
                      <a:pPr algn="l" fontAlgn="b"/>
                      <a:r>
                        <a:rPr lang="en-US" sz="1800" u="none" strike="noStrike" dirty="0">
                          <a:effectLst/>
                          <a:latin typeface="+mj-lt"/>
                        </a:rPr>
                        <a:t>Total volume of water that needs to be drained:</a:t>
                      </a:r>
                      <a:endParaRPr lang="en-US" sz="1800" b="0" i="0" u="none" strike="noStrike" dirty="0">
                        <a:solidFill>
                          <a:srgbClr val="000000"/>
                        </a:solidFill>
                        <a:effectLst/>
                        <a:latin typeface="+mj-lt"/>
                      </a:endParaRPr>
                    </a:p>
                  </a:txBody>
                  <a:tcPr marL="7620" marR="7620" marT="7620" marB="0" anchor="b"/>
                </a:tc>
                <a:tc>
                  <a:txBody>
                    <a:bodyPr/>
                    <a:lstStyle/>
                    <a:p>
                      <a:pPr algn="l" fontAlgn="b"/>
                      <a:r>
                        <a:rPr lang="en-IN" sz="1800" u="none" strike="noStrike" dirty="0">
                          <a:effectLst/>
                          <a:latin typeface="+mj-lt"/>
                        </a:rPr>
                        <a:t>7336875 m^3</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440171223"/>
                  </a:ext>
                </a:extLst>
              </a:tr>
              <a:tr h="260509">
                <a:tc>
                  <a:txBody>
                    <a:bodyPr/>
                    <a:lstStyle/>
                    <a:p>
                      <a:pPr algn="l" fontAlgn="b"/>
                      <a:endParaRPr lang="en-IN" sz="1800" b="0" i="0" u="none" strike="noStrike" dirty="0">
                        <a:solidFill>
                          <a:srgbClr val="000000"/>
                        </a:solidFill>
                        <a:effectLst/>
                        <a:latin typeface="+mj-lt"/>
                      </a:endParaRP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09190373"/>
                  </a:ext>
                </a:extLst>
              </a:tr>
              <a:tr h="260509">
                <a:tc>
                  <a:txBody>
                    <a:bodyPr/>
                    <a:lstStyle/>
                    <a:p>
                      <a:pPr algn="l" fontAlgn="b"/>
                      <a:r>
                        <a:rPr lang="en-US" sz="1800" u="none" strike="noStrike" dirty="0">
                          <a:effectLst/>
                          <a:latin typeface="+mj-lt"/>
                        </a:rPr>
                        <a:t>Considering 1 day,</a:t>
                      </a:r>
                      <a:endParaRPr lang="en-US" sz="1800" b="0" i="0" u="none" strike="noStrike" dirty="0">
                        <a:solidFill>
                          <a:srgbClr val="000000"/>
                        </a:solidFill>
                        <a:effectLst/>
                        <a:latin typeface="+mj-lt"/>
                      </a:endParaRP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074253815"/>
                  </a:ext>
                </a:extLst>
              </a:tr>
              <a:tr h="260509">
                <a:tc>
                  <a:txBody>
                    <a:bodyPr/>
                    <a:lstStyle/>
                    <a:p>
                      <a:pPr algn="l" fontAlgn="b"/>
                      <a:r>
                        <a:rPr lang="en-US" sz="1800" u="none" strike="noStrike" dirty="0">
                          <a:effectLst/>
                          <a:latin typeface="+mj-lt"/>
                        </a:rPr>
                        <a:t>Volume of water to be drained per minute:</a:t>
                      </a:r>
                      <a:endParaRPr lang="en-US" sz="1800" b="0" i="0" u="none" strike="noStrike" dirty="0">
                        <a:solidFill>
                          <a:srgbClr val="000000"/>
                        </a:solidFill>
                        <a:effectLst/>
                        <a:latin typeface="+mj-lt"/>
                      </a:endParaRPr>
                    </a:p>
                  </a:txBody>
                  <a:tcPr marL="7620" marR="7620" marT="7620" marB="0" anchor="b"/>
                </a:tc>
                <a:tc>
                  <a:txBody>
                    <a:bodyPr/>
                    <a:lstStyle/>
                    <a:p>
                      <a:pPr algn="l" fontAlgn="b"/>
                      <a:r>
                        <a:rPr lang="en-IN" sz="1800" u="none" strike="noStrike" dirty="0">
                          <a:effectLst/>
                          <a:latin typeface="+mj-lt"/>
                        </a:rPr>
                        <a:t>5095052.083 </a:t>
                      </a:r>
                      <a:r>
                        <a:rPr lang="en-IN" sz="1800" u="none" strike="noStrike" dirty="0" err="1">
                          <a:effectLst/>
                          <a:latin typeface="+mj-lt"/>
                        </a:rPr>
                        <a:t>lpm</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570711239"/>
                  </a:ext>
                </a:extLst>
              </a:tr>
              <a:tr h="260509">
                <a:tc>
                  <a:txBody>
                    <a:bodyPr/>
                    <a:lstStyle/>
                    <a:p>
                      <a:pPr algn="l" fontAlgn="b"/>
                      <a:endParaRPr lang="en-IN" sz="1800" b="0" i="0" u="none" strike="noStrike" dirty="0">
                        <a:solidFill>
                          <a:srgbClr val="000000"/>
                        </a:solidFill>
                        <a:effectLst/>
                        <a:latin typeface="+mj-lt"/>
                      </a:endParaRP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519314324"/>
                  </a:ext>
                </a:extLst>
              </a:tr>
              <a:tr h="260509">
                <a:tc>
                  <a:txBody>
                    <a:bodyPr/>
                    <a:lstStyle/>
                    <a:p>
                      <a:pPr algn="l" fontAlgn="b"/>
                      <a:r>
                        <a:rPr lang="en-US" sz="1800" b="1" u="none" strike="noStrike" dirty="0">
                          <a:effectLst/>
                          <a:latin typeface="+mj-lt"/>
                        </a:rPr>
                        <a:t>Power consumed by the motor:</a:t>
                      </a:r>
                      <a:endParaRPr lang="en-US" sz="1800" b="1" i="0" u="none" strike="noStrike" dirty="0">
                        <a:solidFill>
                          <a:srgbClr val="000000"/>
                        </a:solidFill>
                        <a:effectLst/>
                        <a:latin typeface="+mj-lt"/>
                      </a:endParaRPr>
                    </a:p>
                  </a:txBody>
                  <a:tcPr marL="7620" marR="7620" marT="7620" marB="0" anchor="b"/>
                </a:tc>
                <a:tc>
                  <a:txBody>
                    <a:bodyPr/>
                    <a:lstStyle/>
                    <a:p>
                      <a:pPr algn="l" fontAlgn="b"/>
                      <a:r>
                        <a:rPr lang="en-IN" sz="1800" b="1" u="none" strike="noStrike" dirty="0">
                          <a:effectLst/>
                          <a:latin typeface="+mj-lt"/>
                        </a:rPr>
                        <a:t>19115.82 hp</a:t>
                      </a:r>
                      <a:endParaRPr lang="en-IN" sz="1800" b="1"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395511615"/>
                  </a:ext>
                </a:extLst>
              </a:tr>
              <a:tr h="274797">
                <a:tc>
                  <a:txBody>
                    <a:bodyPr/>
                    <a:lstStyle/>
                    <a:p>
                      <a:pPr algn="l" fontAlgn="b"/>
                      <a:r>
                        <a:rPr lang="en-US" sz="1800" u="none" strike="noStrike" dirty="0">
                          <a:effectLst/>
                          <a:latin typeface="+mj-lt"/>
                        </a:rPr>
                        <a:t>  Pressure = 113.475 kPa (Assuming depth of tunnel to be 4ft)</a:t>
                      </a:r>
                      <a:endParaRPr lang="en-US" sz="1800" b="0" i="0" u="none" strike="noStrike" dirty="0">
                        <a:solidFill>
                          <a:srgbClr val="000000"/>
                        </a:solidFill>
                        <a:effectLst/>
                        <a:latin typeface="+mj-lt"/>
                      </a:endParaRP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95181844"/>
                  </a:ext>
                </a:extLst>
              </a:tr>
              <a:tr h="260509">
                <a:tc>
                  <a:txBody>
                    <a:bodyPr/>
                    <a:lstStyle/>
                    <a:p>
                      <a:pPr algn="l" fontAlgn="b"/>
                      <a:r>
                        <a:rPr lang="en-IN" sz="1800" u="none" strike="noStrike" dirty="0">
                          <a:effectLst/>
                          <a:latin typeface="+mj-lt"/>
                        </a:rPr>
                        <a:t>  Pump Efficiency = 75%</a:t>
                      </a:r>
                      <a:endParaRPr lang="en-IN" sz="1800" b="0" i="0" u="none" strike="noStrike" dirty="0">
                        <a:solidFill>
                          <a:srgbClr val="000000"/>
                        </a:solidFill>
                        <a:effectLst/>
                        <a:latin typeface="+mj-lt"/>
                      </a:endParaRP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53615368"/>
                  </a:ext>
                </a:extLst>
              </a:tr>
              <a:tr h="260509">
                <a:tc>
                  <a:txBody>
                    <a:bodyPr/>
                    <a:lstStyle/>
                    <a:p>
                      <a:pPr algn="l" fontAlgn="b"/>
                      <a:r>
                        <a:rPr lang="en-IN" sz="1800" u="none" strike="noStrike" dirty="0">
                          <a:effectLst/>
                          <a:latin typeface="+mj-lt"/>
                        </a:rPr>
                        <a:t>  Drive Motor Efficiency = 90%</a:t>
                      </a:r>
                    </a:p>
                    <a:p>
                      <a:pPr algn="l" fontAlgn="b"/>
                      <a:r>
                        <a:rPr lang="en-IN" sz="1800" b="0" i="0" u="none" strike="noStrike" dirty="0">
                          <a:solidFill>
                            <a:srgbClr val="000000"/>
                          </a:solidFill>
                          <a:effectLst/>
                          <a:latin typeface="+mj-lt"/>
                        </a:rPr>
                        <a:t>(Calculated on: </a:t>
                      </a:r>
                      <a:r>
                        <a:rPr lang="en-IN" sz="1800" b="0" i="0" u="none" strike="noStrike" dirty="0">
                          <a:solidFill>
                            <a:srgbClr val="000000"/>
                          </a:solidFill>
                          <a:effectLst/>
                          <a:latin typeface="+mj-lt"/>
                          <a:hlinkClick r:id="rId3"/>
                        </a:rPr>
                        <a:t>irrigation.wsu.edu</a:t>
                      </a:r>
                      <a:r>
                        <a:rPr lang="en-IN" sz="1800" b="0" i="0" u="none" strike="noStrike" dirty="0">
                          <a:solidFill>
                            <a:srgbClr val="000000"/>
                          </a:solidFill>
                          <a:effectLst/>
                          <a:latin typeface="+mj-lt"/>
                        </a:rPr>
                        <a:t>)</a:t>
                      </a: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11698913"/>
                  </a:ext>
                </a:extLst>
              </a:tr>
              <a:tr h="260509">
                <a:tc>
                  <a:txBody>
                    <a:bodyPr/>
                    <a:lstStyle/>
                    <a:p>
                      <a:pPr algn="l" fontAlgn="b"/>
                      <a:endParaRPr lang="en-IN" sz="1800" b="0" i="0" u="none" strike="noStrike" dirty="0">
                        <a:solidFill>
                          <a:srgbClr val="000000"/>
                        </a:solidFill>
                        <a:effectLst/>
                        <a:latin typeface="+mj-lt"/>
                      </a:endParaRPr>
                    </a:p>
                  </a:txBody>
                  <a:tcPr marL="7620" marR="7620" marT="7620" marB="0" anchor="b"/>
                </a:tc>
                <a:tc>
                  <a:txBody>
                    <a:bodyPr/>
                    <a:lstStyle/>
                    <a:p>
                      <a:pPr algn="l" fontAlgn="b"/>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904859827"/>
                  </a:ext>
                </a:extLst>
              </a:tr>
            </a:tbl>
          </a:graphicData>
        </a:graphic>
      </p:graphicFrame>
    </p:spTree>
    <p:extLst>
      <p:ext uri="{BB962C8B-B14F-4D97-AF65-F5344CB8AC3E}">
        <p14:creationId xmlns:p14="http://schemas.microsoft.com/office/powerpoint/2010/main" val="56119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DB9D95-B42A-4BF6-94E0-5227C879C8C9}"/>
              </a:ext>
            </a:extLst>
          </p:cNvPr>
          <p:cNvPicPr>
            <a:picLocks noChangeAspect="1"/>
          </p:cNvPicPr>
          <p:nvPr/>
        </p:nvPicPr>
        <p:blipFill rotWithShape="1">
          <a:blip r:embed="rId2">
            <a:extLst>
              <a:ext uri="{28A0092B-C50C-407E-A947-70E740481C1C}">
                <a14:useLocalDpi xmlns:a14="http://schemas.microsoft.com/office/drawing/2010/main" val="0"/>
              </a:ext>
            </a:extLst>
          </a:blip>
          <a:srcRect b="13632"/>
          <a:stretch/>
        </p:blipFill>
        <p:spPr>
          <a:xfrm>
            <a:off x="-24065" y="0"/>
            <a:ext cx="12216063" cy="6858000"/>
          </a:xfrm>
          <a:prstGeom prst="rect">
            <a:avLst/>
          </a:prstGeom>
        </p:spPr>
      </p:pic>
      <p:sp>
        <p:nvSpPr>
          <p:cNvPr id="7" name="Rectangle 6">
            <a:extLst>
              <a:ext uri="{FF2B5EF4-FFF2-40B4-BE49-F238E27FC236}">
                <a16:creationId xmlns:a16="http://schemas.microsoft.com/office/drawing/2014/main" id="{5BB870FA-9A50-471F-97A4-8A411C0B92B7}"/>
              </a:ext>
            </a:extLst>
          </p:cNvPr>
          <p:cNvSpPr/>
          <p:nvPr/>
        </p:nvSpPr>
        <p:spPr>
          <a:xfrm>
            <a:off x="-22098" y="0"/>
            <a:ext cx="12216063"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05D9CE0-0815-43CC-AFD6-72884184727B}"/>
              </a:ext>
            </a:extLst>
          </p:cNvPr>
          <p:cNvSpPr>
            <a:spLocks noGrp="1"/>
          </p:cNvSpPr>
          <p:nvPr>
            <p:ph type="title"/>
          </p:nvPr>
        </p:nvSpPr>
        <p:spPr>
          <a:xfrm>
            <a:off x="1024128" y="368046"/>
            <a:ext cx="9720072" cy="1499616"/>
          </a:xfrm>
        </p:spPr>
        <p:txBody>
          <a:bodyPr/>
          <a:lstStyle/>
          <a:p>
            <a:r>
              <a:rPr lang="en-IN" b="1" dirty="0">
                <a:solidFill>
                  <a:schemeClr val="bg2">
                    <a:lumMod val="50000"/>
                  </a:schemeClr>
                </a:solidFill>
                <a:effectLst>
                  <a:outerShdw blurRad="38100" dist="38100" dir="2700000" algn="tl">
                    <a:srgbClr val="000000">
                      <a:alpha val="43137"/>
                    </a:srgbClr>
                  </a:outerShdw>
                </a:effectLst>
              </a:rPr>
              <a:t>COST approximation</a:t>
            </a:r>
          </a:p>
        </p:txBody>
      </p:sp>
      <p:graphicFrame>
        <p:nvGraphicFramePr>
          <p:cNvPr id="5" name="Table 4">
            <a:extLst>
              <a:ext uri="{FF2B5EF4-FFF2-40B4-BE49-F238E27FC236}">
                <a16:creationId xmlns:a16="http://schemas.microsoft.com/office/drawing/2014/main" id="{BC3254B0-C910-4694-BBF3-F57A5ED9AD71}"/>
              </a:ext>
            </a:extLst>
          </p:cNvPr>
          <p:cNvGraphicFramePr>
            <a:graphicFrameLocks noGrp="1"/>
          </p:cNvGraphicFramePr>
          <p:nvPr>
            <p:extLst>
              <p:ext uri="{D42A27DB-BD31-4B8C-83A1-F6EECF244321}">
                <p14:modId xmlns:p14="http://schemas.microsoft.com/office/powerpoint/2010/main" val="2640969154"/>
              </p:ext>
            </p:extLst>
          </p:nvPr>
        </p:nvGraphicFramePr>
        <p:xfrm>
          <a:off x="787146" y="1631632"/>
          <a:ext cx="10613136" cy="4777740"/>
        </p:xfrm>
        <a:graphic>
          <a:graphicData uri="http://schemas.openxmlformats.org/drawingml/2006/table">
            <a:tbl>
              <a:tblPr>
                <a:tableStyleId>{0E3FDE45-AF77-4B5C-9715-49D594BDF05E}</a:tableStyleId>
              </a:tblPr>
              <a:tblGrid>
                <a:gridCol w="7661910">
                  <a:extLst>
                    <a:ext uri="{9D8B030D-6E8A-4147-A177-3AD203B41FA5}">
                      <a16:colId xmlns:a16="http://schemas.microsoft.com/office/drawing/2014/main" val="2558264753"/>
                    </a:ext>
                  </a:extLst>
                </a:gridCol>
                <a:gridCol w="2951226">
                  <a:extLst>
                    <a:ext uri="{9D8B030D-6E8A-4147-A177-3AD203B41FA5}">
                      <a16:colId xmlns:a16="http://schemas.microsoft.com/office/drawing/2014/main" val="2603046525"/>
                    </a:ext>
                  </a:extLst>
                </a:gridCol>
              </a:tblGrid>
              <a:tr h="152877">
                <a:tc>
                  <a:txBody>
                    <a:bodyPr/>
                    <a:lstStyle/>
                    <a:p>
                      <a:pPr algn="l" fontAlgn="b"/>
                      <a:endParaRPr lang="en-IN" sz="1800" b="1" i="0" u="none" strike="noStrike" dirty="0">
                        <a:solidFill>
                          <a:srgbClr val="000000"/>
                        </a:solidFill>
                        <a:effectLst/>
                        <a:latin typeface="+mj-lt"/>
                      </a:endParaRPr>
                    </a:p>
                  </a:txBody>
                  <a:tcPr marL="7620" marR="7620" marT="7620" marB="0" anchor="ctr"/>
                </a:tc>
                <a:tc>
                  <a:txBody>
                    <a:bodyPr/>
                    <a:lstStyle/>
                    <a:p>
                      <a:pPr algn="r" fontAlgn="b"/>
                      <a:endParaRPr lang="en-IN" sz="1800" b="0" i="0" u="none" strike="noStrike" dirty="0">
                        <a:solidFill>
                          <a:srgbClr val="000000"/>
                        </a:solidFill>
                        <a:effectLst/>
                        <a:latin typeface="+mj-lt"/>
                      </a:endParaRPr>
                    </a:p>
                  </a:txBody>
                  <a:tcPr marL="7620" marR="7620" marT="7620" marB="0" anchor="ctr"/>
                </a:tc>
                <a:extLst>
                  <a:ext uri="{0D108BD9-81ED-4DB2-BD59-A6C34878D82A}">
                    <a16:rowId xmlns:a16="http://schemas.microsoft.com/office/drawing/2014/main" val="1353936571"/>
                  </a:ext>
                </a:extLst>
              </a:tr>
              <a:tr h="260509">
                <a:tc>
                  <a:txBody>
                    <a:bodyPr/>
                    <a:lstStyle/>
                    <a:p>
                      <a:pPr algn="l" fontAlgn="b"/>
                      <a:r>
                        <a:rPr lang="en-US" sz="1800" b="0" i="0" u="none" strike="noStrike" dirty="0">
                          <a:solidFill>
                            <a:srgbClr val="000000"/>
                          </a:solidFill>
                          <a:effectLst/>
                          <a:latin typeface="HP Simplified" panose="020B0604020204020204" pitchFamily="34" charset="0"/>
                        </a:rPr>
                        <a:t>Price per kWh in Hyderabad for industrial usage: </a:t>
                      </a:r>
                    </a:p>
                    <a:p>
                      <a:pPr algn="l" fontAlgn="b"/>
                      <a:r>
                        <a:rPr lang="en-US" sz="1800" b="0" i="0" u="none" strike="noStrike" dirty="0">
                          <a:solidFill>
                            <a:srgbClr val="000000"/>
                          </a:solidFill>
                          <a:effectLst/>
                          <a:latin typeface="HP Simplified" panose="020B0604020204020204" pitchFamily="34" charset="0"/>
                        </a:rPr>
                        <a:t>(Source: </a:t>
                      </a:r>
                      <a:r>
                        <a:rPr lang="en-US" sz="1800" b="0" i="0" u="none" strike="noStrike" dirty="0">
                          <a:solidFill>
                            <a:srgbClr val="000000"/>
                          </a:solidFill>
                          <a:effectLst/>
                          <a:latin typeface="HP Simplified" panose="020B0604020204020204" pitchFamily="34" charset="0"/>
                          <a:hlinkClick r:id="rId3"/>
                        </a:rPr>
                        <a:t>tserc.gov.in</a:t>
                      </a:r>
                      <a:r>
                        <a:rPr lang="en-US" sz="1800" b="0" i="0" u="none" strike="noStrike" dirty="0">
                          <a:solidFill>
                            <a:srgbClr val="000000"/>
                          </a:solidFill>
                          <a:effectLst/>
                          <a:latin typeface="HP Simplified" panose="020B0604020204020204" pitchFamily="34" charset="0"/>
                        </a:rPr>
                        <a:t>)</a:t>
                      </a:r>
                    </a:p>
                  </a:txBody>
                  <a:tcPr marL="7620" marR="7620" marT="7620" marB="0" anchor="ctr"/>
                </a:tc>
                <a:tc>
                  <a:txBody>
                    <a:bodyPr/>
                    <a:lstStyle/>
                    <a:p>
                      <a:pPr algn="l" fontAlgn="b"/>
                      <a:r>
                        <a:rPr lang="en-IN" sz="1800" b="1" i="0" kern="1200" dirty="0">
                          <a:solidFill>
                            <a:schemeClr val="tx1"/>
                          </a:solidFill>
                          <a:effectLst/>
                          <a:latin typeface="+mn-lt"/>
                          <a:ea typeface="+mn-ea"/>
                          <a:cs typeface="+mn-cs"/>
                        </a:rPr>
                        <a:t>₹</a:t>
                      </a:r>
                      <a:r>
                        <a:rPr lang="en-IN" sz="1800" b="0" i="0" u="none" strike="noStrike" dirty="0">
                          <a:solidFill>
                            <a:srgbClr val="000000"/>
                          </a:solidFill>
                          <a:effectLst/>
                          <a:latin typeface="HP Simplified" panose="020B0604020204020204" pitchFamily="34" charset="0"/>
                        </a:rPr>
                        <a:t> 6.7</a:t>
                      </a:r>
                    </a:p>
                  </a:txBody>
                  <a:tcPr marL="7620" marR="7620" marT="7620" marB="0" anchor="ctr"/>
                </a:tc>
                <a:extLst>
                  <a:ext uri="{0D108BD9-81ED-4DB2-BD59-A6C34878D82A}">
                    <a16:rowId xmlns:a16="http://schemas.microsoft.com/office/drawing/2014/main" val="3752953541"/>
                  </a:ext>
                </a:extLst>
              </a:tr>
              <a:tr h="260509">
                <a:tc>
                  <a:txBody>
                    <a:bodyPr/>
                    <a:lstStyle/>
                    <a:p>
                      <a:pPr algn="l" fontAlgn="b"/>
                      <a:r>
                        <a:rPr lang="en-IN" sz="1800" b="0" i="0" u="none" strike="noStrike" dirty="0">
                          <a:solidFill>
                            <a:srgbClr val="000000"/>
                          </a:solidFill>
                          <a:effectLst/>
                          <a:latin typeface="HP Simplified" panose="020B0604020204020204" pitchFamily="34" charset="0"/>
                        </a:rPr>
                        <a:t>Total cost:</a:t>
                      </a:r>
                    </a:p>
                  </a:txBody>
                  <a:tcPr marL="7620" marR="7620" marT="7620" marB="0" anchor="ctr"/>
                </a:tc>
                <a:tc>
                  <a:txBody>
                    <a:bodyPr/>
                    <a:lstStyle/>
                    <a:p>
                      <a:pPr algn="l" fontAlgn="b"/>
                      <a:r>
                        <a:rPr lang="en-IN" sz="1800" b="1" i="0" kern="1200" dirty="0">
                          <a:solidFill>
                            <a:schemeClr val="tx1"/>
                          </a:solidFill>
                          <a:effectLst/>
                          <a:latin typeface="+mn-lt"/>
                          <a:ea typeface="+mn-ea"/>
                          <a:cs typeface="+mn-cs"/>
                        </a:rPr>
                        <a:t>₹ 0.</a:t>
                      </a:r>
                      <a:r>
                        <a:rPr lang="en-IN" sz="1800" b="0" i="0" u="none" strike="noStrike" dirty="0">
                          <a:solidFill>
                            <a:srgbClr val="000000"/>
                          </a:solidFill>
                          <a:effectLst/>
                          <a:latin typeface="HP Simplified" panose="020B0604020204020204" pitchFamily="34" charset="0"/>
                        </a:rPr>
                        <a:t>5730376.124 </a:t>
                      </a:r>
                      <a:r>
                        <a:rPr lang="en-IN" sz="1800" b="0" i="0" u="none" strike="noStrike" dirty="0" err="1">
                          <a:solidFill>
                            <a:srgbClr val="000000"/>
                          </a:solidFill>
                          <a:effectLst/>
                          <a:latin typeface="HP Simplified" panose="020B0604020204020204" pitchFamily="34" charset="0"/>
                        </a:rPr>
                        <a:t>cr</a:t>
                      </a:r>
                      <a:endParaRPr lang="en-IN" sz="1800" b="0" i="0" u="none" strike="noStrike" dirty="0">
                        <a:solidFill>
                          <a:srgbClr val="000000"/>
                        </a:solidFill>
                        <a:effectLst/>
                        <a:latin typeface="HP Simplified" panose="020B0604020204020204" pitchFamily="34" charset="0"/>
                      </a:endParaRPr>
                    </a:p>
                  </a:txBody>
                  <a:tcPr marL="7620" marR="7620" marT="7620" marB="0" anchor="ctr"/>
                </a:tc>
                <a:extLst>
                  <a:ext uri="{0D108BD9-81ED-4DB2-BD59-A6C34878D82A}">
                    <a16:rowId xmlns:a16="http://schemas.microsoft.com/office/drawing/2014/main" val="2640163905"/>
                  </a:ext>
                </a:extLst>
              </a:tr>
              <a:tr h="260509">
                <a:tc>
                  <a:txBody>
                    <a:bodyPr/>
                    <a:lstStyle/>
                    <a:p>
                      <a:pPr algn="l" fontAlgn="b"/>
                      <a:endParaRPr lang="en-IN" sz="1800" b="0" i="0" u="none" strike="noStrike" dirty="0">
                        <a:solidFill>
                          <a:srgbClr val="000000"/>
                        </a:solidFill>
                        <a:effectLst/>
                        <a:latin typeface="HP Simplified" panose="020B0604020204020204" pitchFamily="34" charset="0"/>
                      </a:endParaRPr>
                    </a:p>
                  </a:txBody>
                  <a:tcPr marL="7620" marR="7620" marT="7620" marB="0" anchor="ctr"/>
                </a:tc>
                <a:tc>
                  <a:txBody>
                    <a:bodyPr/>
                    <a:lstStyle/>
                    <a:p>
                      <a:pPr algn="l" fontAlgn="b"/>
                      <a:endParaRPr lang="en-IN" sz="1800" b="0" i="0" u="none" strike="noStrike" dirty="0">
                        <a:solidFill>
                          <a:srgbClr val="000000"/>
                        </a:solidFill>
                        <a:effectLst/>
                        <a:latin typeface="HP Simplified" panose="020B0604020204020204" pitchFamily="34" charset="0"/>
                      </a:endParaRPr>
                    </a:p>
                  </a:txBody>
                  <a:tcPr marL="7620" marR="7620" marT="7620" marB="0" anchor="ctr"/>
                </a:tc>
                <a:extLst>
                  <a:ext uri="{0D108BD9-81ED-4DB2-BD59-A6C34878D82A}">
                    <a16:rowId xmlns:a16="http://schemas.microsoft.com/office/drawing/2014/main" val="1590041135"/>
                  </a:ext>
                </a:extLst>
              </a:tr>
              <a:tr h="260509">
                <a:tc>
                  <a:txBody>
                    <a:bodyPr/>
                    <a:lstStyle/>
                    <a:p>
                      <a:pPr algn="l" fontAlgn="b"/>
                      <a:r>
                        <a:rPr lang="en-US" sz="1800" b="0" i="0" u="none" strike="noStrike" dirty="0">
                          <a:solidFill>
                            <a:srgbClr val="000000"/>
                          </a:solidFill>
                          <a:effectLst/>
                          <a:latin typeface="HP Simplified" panose="020B0604020204020204" pitchFamily="34" charset="0"/>
                        </a:rPr>
                        <a:t>Assuming number of days with storms to be:</a:t>
                      </a:r>
                    </a:p>
                  </a:txBody>
                  <a:tcPr marL="7620" marR="7620" marT="7620" marB="0" anchor="ctr"/>
                </a:tc>
                <a:tc>
                  <a:txBody>
                    <a:bodyPr/>
                    <a:lstStyle/>
                    <a:p>
                      <a:pPr algn="l" fontAlgn="b"/>
                      <a:r>
                        <a:rPr lang="en-IN" sz="1800" b="0" i="0" u="none" strike="noStrike" dirty="0">
                          <a:solidFill>
                            <a:srgbClr val="000000"/>
                          </a:solidFill>
                          <a:effectLst/>
                          <a:latin typeface="HP Simplified" panose="020B0604020204020204" pitchFamily="34" charset="0"/>
                        </a:rPr>
                        <a:t>30</a:t>
                      </a:r>
                    </a:p>
                  </a:txBody>
                  <a:tcPr marL="7620" marR="7620" marT="7620" marB="0" anchor="ctr"/>
                </a:tc>
                <a:extLst>
                  <a:ext uri="{0D108BD9-81ED-4DB2-BD59-A6C34878D82A}">
                    <a16:rowId xmlns:a16="http://schemas.microsoft.com/office/drawing/2014/main" val="3013912585"/>
                  </a:ext>
                </a:extLst>
              </a:tr>
              <a:tr h="260509">
                <a:tc>
                  <a:txBody>
                    <a:bodyPr/>
                    <a:lstStyle/>
                    <a:p>
                      <a:pPr algn="l" fontAlgn="b"/>
                      <a:r>
                        <a:rPr lang="en-IN" sz="1800" b="1" i="0" u="none" strike="noStrike" dirty="0">
                          <a:solidFill>
                            <a:srgbClr val="000000"/>
                          </a:solidFill>
                          <a:effectLst/>
                          <a:latin typeface="HP Simplified" panose="020B0604020204020204" pitchFamily="34" charset="0"/>
                        </a:rPr>
                        <a:t>Total Cost:</a:t>
                      </a:r>
                    </a:p>
                  </a:txBody>
                  <a:tcPr marL="7620" marR="7620" marT="7620" marB="0" anchor="ctr"/>
                </a:tc>
                <a:tc>
                  <a:txBody>
                    <a:bodyPr/>
                    <a:lstStyle/>
                    <a:p>
                      <a:pPr algn="l" fontAlgn="b"/>
                      <a:r>
                        <a:rPr lang="en-IN" sz="1800" b="1" i="0" kern="1200" dirty="0">
                          <a:solidFill>
                            <a:srgbClr val="00B050"/>
                          </a:solidFill>
                          <a:effectLst/>
                          <a:latin typeface="+mn-lt"/>
                          <a:ea typeface="+mn-ea"/>
                          <a:cs typeface="+mn-cs"/>
                        </a:rPr>
                        <a:t>₹ </a:t>
                      </a:r>
                      <a:r>
                        <a:rPr lang="en-IN" sz="1800" b="1" i="0" u="none" strike="noStrike" dirty="0">
                          <a:solidFill>
                            <a:srgbClr val="00B050"/>
                          </a:solidFill>
                          <a:effectLst/>
                          <a:latin typeface="HP Simplified" panose="020B0604020204020204" pitchFamily="34" charset="0"/>
                        </a:rPr>
                        <a:t>17.19112837 </a:t>
                      </a:r>
                      <a:r>
                        <a:rPr lang="en-IN" sz="1800" b="1" i="0" u="none" strike="noStrike" dirty="0" err="1">
                          <a:solidFill>
                            <a:srgbClr val="00B050"/>
                          </a:solidFill>
                          <a:effectLst/>
                          <a:latin typeface="HP Simplified" panose="020B0604020204020204" pitchFamily="34" charset="0"/>
                        </a:rPr>
                        <a:t>cr</a:t>
                      </a:r>
                      <a:r>
                        <a:rPr lang="en-IN" sz="1800" b="1" i="0" u="none" strike="noStrike" dirty="0">
                          <a:solidFill>
                            <a:srgbClr val="00B050"/>
                          </a:solidFill>
                          <a:effectLst/>
                          <a:latin typeface="HP Simplified" panose="020B0604020204020204" pitchFamily="34" charset="0"/>
                        </a:rPr>
                        <a:t> (ANNUAL)</a:t>
                      </a:r>
                    </a:p>
                  </a:txBody>
                  <a:tcPr marL="7620" marR="7620" marT="7620" marB="0" anchor="ctr"/>
                </a:tc>
                <a:extLst>
                  <a:ext uri="{0D108BD9-81ED-4DB2-BD59-A6C34878D82A}">
                    <a16:rowId xmlns:a16="http://schemas.microsoft.com/office/drawing/2014/main" val="2440171223"/>
                  </a:ext>
                </a:extLst>
              </a:tr>
              <a:tr h="260509">
                <a:tc>
                  <a:txBody>
                    <a:bodyPr/>
                    <a:lstStyle/>
                    <a:p>
                      <a:pPr algn="l" fontAlgn="b"/>
                      <a:endParaRPr lang="en-IN" sz="1800" b="0" i="0" u="none" strike="noStrike">
                        <a:solidFill>
                          <a:srgbClr val="000000"/>
                        </a:solidFill>
                        <a:effectLst/>
                        <a:latin typeface="HP Simplified" panose="020B0604020204020204" pitchFamily="34" charset="0"/>
                      </a:endParaRPr>
                    </a:p>
                  </a:txBody>
                  <a:tcPr marL="7620" marR="7620" marT="7620" marB="0" anchor="ctr"/>
                </a:tc>
                <a:tc>
                  <a:txBody>
                    <a:bodyPr/>
                    <a:lstStyle/>
                    <a:p>
                      <a:pPr algn="l" fontAlgn="b"/>
                      <a:endParaRPr lang="en-IN" sz="1800" b="0" i="0" u="none" strike="noStrike" dirty="0">
                        <a:solidFill>
                          <a:srgbClr val="000000"/>
                        </a:solidFill>
                        <a:effectLst/>
                        <a:latin typeface="HP Simplified" panose="020B0604020204020204" pitchFamily="34" charset="0"/>
                      </a:endParaRPr>
                    </a:p>
                  </a:txBody>
                  <a:tcPr marL="7620" marR="7620" marT="7620" marB="0" anchor="ctr"/>
                </a:tc>
                <a:extLst>
                  <a:ext uri="{0D108BD9-81ED-4DB2-BD59-A6C34878D82A}">
                    <a16:rowId xmlns:a16="http://schemas.microsoft.com/office/drawing/2014/main" val="109190373"/>
                  </a:ext>
                </a:extLst>
              </a:tr>
              <a:tr h="260509">
                <a:tc>
                  <a:txBody>
                    <a:bodyPr/>
                    <a:lstStyle/>
                    <a:p>
                      <a:pPr algn="l" fontAlgn="b"/>
                      <a:r>
                        <a:rPr lang="en-US" sz="1800" b="0" i="0" u="none" strike="noStrike" dirty="0">
                          <a:solidFill>
                            <a:srgbClr val="000000"/>
                          </a:solidFill>
                          <a:effectLst/>
                          <a:latin typeface="HP Simplified" panose="020B0604020204020204" pitchFamily="34" charset="0"/>
                        </a:rPr>
                        <a:t>Approximate cost of one motor (after comparing with similar power machines):</a:t>
                      </a:r>
                    </a:p>
                  </a:txBody>
                  <a:tcPr marL="7620" marR="7620" marT="7620" marB="0" anchor="ctr"/>
                </a:tc>
                <a:tc>
                  <a:txBody>
                    <a:bodyPr/>
                    <a:lstStyle/>
                    <a:p>
                      <a:pPr algn="l" fontAlgn="b"/>
                      <a:r>
                        <a:rPr lang="en-IN" sz="1800" b="1" i="0" kern="1200" dirty="0">
                          <a:solidFill>
                            <a:schemeClr val="tx1"/>
                          </a:solidFill>
                          <a:effectLst/>
                          <a:latin typeface="+mn-lt"/>
                          <a:ea typeface="+mn-ea"/>
                          <a:cs typeface="+mn-cs"/>
                        </a:rPr>
                        <a:t>₹ </a:t>
                      </a:r>
                      <a:r>
                        <a:rPr lang="en-IN" sz="1800" b="0" i="0" u="none" strike="noStrike" dirty="0">
                          <a:solidFill>
                            <a:srgbClr val="000000"/>
                          </a:solidFill>
                          <a:effectLst/>
                          <a:latin typeface="HP Simplified" panose="020B0604020204020204" pitchFamily="34" charset="0"/>
                        </a:rPr>
                        <a:t>25 </a:t>
                      </a:r>
                      <a:r>
                        <a:rPr lang="en-IN" sz="1800" b="0" i="0" u="none" strike="noStrike" dirty="0" err="1">
                          <a:solidFill>
                            <a:srgbClr val="000000"/>
                          </a:solidFill>
                          <a:effectLst/>
                          <a:latin typeface="HP Simplified" panose="020B0604020204020204" pitchFamily="34" charset="0"/>
                        </a:rPr>
                        <a:t>cr</a:t>
                      </a:r>
                      <a:endParaRPr lang="en-IN" sz="1800" b="0" i="0" u="none" strike="noStrike" dirty="0">
                        <a:solidFill>
                          <a:srgbClr val="000000"/>
                        </a:solidFill>
                        <a:effectLst/>
                        <a:latin typeface="HP Simplified" panose="020B0604020204020204" pitchFamily="34" charset="0"/>
                      </a:endParaRPr>
                    </a:p>
                  </a:txBody>
                  <a:tcPr marL="7620" marR="7620" marT="7620" marB="0" anchor="ctr"/>
                </a:tc>
                <a:extLst>
                  <a:ext uri="{0D108BD9-81ED-4DB2-BD59-A6C34878D82A}">
                    <a16:rowId xmlns:a16="http://schemas.microsoft.com/office/drawing/2014/main" val="2074253815"/>
                  </a:ext>
                </a:extLst>
              </a:tr>
              <a:tr h="260509">
                <a:tc>
                  <a:txBody>
                    <a:bodyPr/>
                    <a:lstStyle/>
                    <a:p>
                      <a:pPr algn="l" fontAlgn="b"/>
                      <a:r>
                        <a:rPr lang="en-IN" sz="1800" b="0" i="0" u="none" strike="noStrike" dirty="0">
                          <a:solidFill>
                            <a:srgbClr val="000000"/>
                          </a:solidFill>
                          <a:effectLst/>
                          <a:latin typeface="HP Simplified" panose="020B0604020204020204" pitchFamily="34" charset="0"/>
                        </a:rPr>
                        <a:t>Number of motors required:</a:t>
                      </a:r>
                    </a:p>
                  </a:txBody>
                  <a:tcPr marL="7620" marR="7620" marT="7620" marB="0" anchor="ctr"/>
                </a:tc>
                <a:tc>
                  <a:txBody>
                    <a:bodyPr/>
                    <a:lstStyle/>
                    <a:p>
                      <a:pPr algn="l" fontAlgn="b"/>
                      <a:r>
                        <a:rPr lang="en-IN" sz="1800" b="0" i="0" u="none" strike="noStrike" dirty="0">
                          <a:solidFill>
                            <a:srgbClr val="000000"/>
                          </a:solidFill>
                          <a:effectLst/>
                          <a:latin typeface="HP Simplified" panose="020B0604020204020204" pitchFamily="34" charset="0"/>
                        </a:rPr>
                        <a:t>10</a:t>
                      </a:r>
                    </a:p>
                  </a:txBody>
                  <a:tcPr marL="7620" marR="7620" marT="7620" marB="0" anchor="ctr"/>
                </a:tc>
                <a:extLst>
                  <a:ext uri="{0D108BD9-81ED-4DB2-BD59-A6C34878D82A}">
                    <a16:rowId xmlns:a16="http://schemas.microsoft.com/office/drawing/2014/main" val="2570711239"/>
                  </a:ext>
                </a:extLst>
              </a:tr>
              <a:tr h="260509">
                <a:tc>
                  <a:txBody>
                    <a:bodyPr/>
                    <a:lstStyle/>
                    <a:p>
                      <a:pPr algn="l" fontAlgn="b"/>
                      <a:r>
                        <a:rPr lang="en-US" sz="1800" b="1" i="0" u="none" strike="noStrike" dirty="0">
                          <a:solidFill>
                            <a:srgbClr val="000000"/>
                          </a:solidFill>
                          <a:effectLst/>
                          <a:latin typeface="HP Simplified" panose="020B0604020204020204" pitchFamily="34" charset="0"/>
                        </a:rPr>
                        <a:t>Total cost of purchasing and installation of motors:</a:t>
                      </a:r>
                    </a:p>
                  </a:txBody>
                  <a:tcPr marL="7620" marR="7620" marT="7620" marB="0" anchor="ctr"/>
                </a:tc>
                <a:tc>
                  <a:txBody>
                    <a:bodyPr/>
                    <a:lstStyle/>
                    <a:p>
                      <a:pPr algn="l" fontAlgn="b"/>
                      <a:r>
                        <a:rPr lang="en-IN" sz="1800" b="1" i="0" kern="1200" dirty="0">
                          <a:solidFill>
                            <a:srgbClr val="00B050"/>
                          </a:solidFill>
                          <a:effectLst/>
                          <a:latin typeface="+mn-lt"/>
                          <a:ea typeface="+mn-ea"/>
                          <a:cs typeface="+mn-cs"/>
                        </a:rPr>
                        <a:t>₹ </a:t>
                      </a:r>
                      <a:r>
                        <a:rPr lang="en-IN" sz="1800" b="1" i="0" u="none" strike="noStrike" dirty="0">
                          <a:solidFill>
                            <a:srgbClr val="00B050"/>
                          </a:solidFill>
                          <a:effectLst/>
                          <a:latin typeface="HP Simplified" panose="020B0604020204020204" pitchFamily="34" charset="0"/>
                        </a:rPr>
                        <a:t>250 </a:t>
                      </a:r>
                      <a:r>
                        <a:rPr lang="en-IN" sz="1800" b="1" i="0" u="none" strike="noStrike" dirty="0" err="1">
                          <a:solidFill>
                            <a:srgbClr val="00B050"/>
                          </a:solidFill>
                          <a:effectLst/>
                          <a:latin typeface="HP Simplified" panose="020B0604020204020204" pitchFamily="34" charset="0"/>
                        </a:rPr>
                        <a:t>cr</a:t>
                      </a:r>
                      <a:r>
                        <a:rPr lang="en-IN" sz="1800" b="1" i="0" u="none" strike="noStrike" dirty="0">
                          <a:solidFill>
                            <a:srgbClr val="00B050"/>
                          </a:solidFill>
                          <a:effectLst/>
                          <a:latin typeface="HP Simplified" panose="020B0604020204020204" pitchFamily="34" charset="0"/>
                        </a:rPr>
                        <a:t> (ONE TIME)</a:t>
                      </a:r>
                    </a:p>
                  </a:txBody>
                  <a:tcPr marL="7620" marR="7620" marT="7620" marB="0" anchor="ctr"/>
                </a:tc>
                <a:extLst>
                  <a:ext uri="{0D108BD9-81ED-4DB2-BD59-A6C34878D82A}">
                    <a16:rowId xmlns:a16="http://schemas.microsoft.com/office/drawing/2014/main" val="3519314324"/>
                  </a:ext>
                </a:extLst>
              </a:tr>
              <a:tr h="260509">
                <a:tc>
                  <a:txBody>
                    <a:bodyPr/>
                    <a:lstStyle/>
                    <a:p>
                      <a:pPr algn="l" fontAlgn="b"/>
                      <a:endParaRPr lang="en-IN" sz="1800" b="0" i="0" u="none" strike="noStrike" dirty="0">
                        <a:solidFill>
                          <a:srgbClr val="000000"/>
                        </a:solidFill>
                        <a:effectLst/>
                        <a:latin typeface="HP Simplified" panose="020B0604020204020204" pitchFamily="34" charset="0"/>
                      </a:endParaRPr>
                    </a:p>
                  </a:txBody>
                  <a:tcPr marL="7620" marR="7620" marT="7620" marB="0" anchor="ctr"/>
                </a:tc>
                <a:tc>
                  <a:txBody>
                    <a:bodyPr/>
                    <a:lstStyle/>
                    <a:p>
                      <a:pPr algn="l" fontAlgn="b"/>
                      <a:endParaRPr lang="en-IN" sz="1800" b="0" i="0" u="none" strike="noStrike" dirty="0">
                        <a:solidFill>
                          <a:srgbClr val="000000"/>
                        </a:solidFill>
                        <a:effectLst/>
                        <a:latin typeface="HP Simplified" panose="020B0604020204020204" pitchFamily="34" charset="0"/>
                      </a:endParaRPr>
                    </a:p>
                  </a:txBody>
                  <a:tcPr marL="7620" marR="7620" marT="7620" marB="0" anchor="ctr"/>
                </a:tc>
                <a:extLst>
                  <a:ext uri="{0D108BD9-81ED-4DB2-BD59-A6C34878D82A}">
                    <a16:rowId xmlns:a16="http://schemas.microsoft.com/office/drawing/2014/main" val="3395511615"/>
                  </a:ext>
                </a:extLst>
              </a:tr>
              <a:tr h="274797">
                <a:tc>
                  <a:txBody>
                    <a:bodyPr/>
                    <a:lstStyle/>
                    <a:p>
                      <a:pPr algn="l" fontAlgn="b"/>
                      <a:r>
                        <a:rPr lang="en-US" sz="1800" b="0" i="0" u="none" strike="noStrike" dirty="0">
                          <a:solidFill>
                            <a:srgbClr val="000000"/>
                          </a:solidFill>
                          <a:effectLst/>
                          <a:latin typeface="HP Simplified" panose="020B0604020204020204" pitchFamily="34" charset="0"/>
                        </a:rPr>
                        <a:t>Budget </a:t>
                      </a:r>
                      <a:r>
                        <a:rPr lang="en-US" sz="1800" b="0" i="0" u="none" strike="noStrike" dirty="0" err="1">
                          <a:solidFill>
                            <a:srgbClr val="000000"/>
                          </a:solidFill>
                          <a:effectLst/>
                          <a:latin typeface="HP Simplified" panose="020B0604020204020204" pitchFamily="34" charset="0"/>
                        </a:rPr>
                        <a:t>alloted</a:t>
                      </a:r>
                      <a:r>
                        <a:rPr lang="en-US" sz="1800" b="0" i="0" u="none" strike="noStrike" dirty="0">
                          <a:solidFill>
                            <a:srgbClr val="000000"/>
                          </a:solidFill>
                          <a:effectLst/>
                          <a:latin typeface="HP Simplified" panose="020B0604020204020204" pitchFamily="34" charset="0"/>
                        </a:rPr>
                        <a:t> by GHMC for Storm Water Drains (2015-16):</a:t>
                      </a:r>
                    </a:p>
                    <a:p>
                      <a:pPr algn="l" fontAlgn="b"/>
                      <a:r>
                        <a:rPr lang="en-US" sz="1800" b="0" i="0" u="none" strike="noStrike" dirty="0">
                          <a:solidFill>
                            <a:srgbClr val="000000"/>
                          </a:solidFill>
                          <a:effectLst/>
                          <a:latin typeface="HP Simplified" panose="020B0604020204020204" pitchFamily="34" charset="0"/>
                        </a:rPr>
                        <a:t>(Source: </a:t>
                      </a:r>
                      <a:r>
                        <a:rPr lang="en-US" sz="1800" b="0" i="0" u="none" strike="noStrike" dirty="0">
                          <a:solidFill>
                            <a:srgbClr val="000000"/>
                          </a:solidFill>
                          <a:effectLst/>
                          <a:latin typeface="HP Simplified" panose="020B0604020204020204" pitchFamily="34" charset="0"/>
                          <a:hlinkClick r:id="rId4"/>
                        </a:rPr>
                        <a:t>ghmc.gov.in</a:t>
                      </a:r>
                      <a:r>
                        <a:rPr lang="en-US" sz="1800" b="0" i="0" u="none" strike="noStrike" dirty="0">
                          <a:solidFill>
                            <a:srgbClr val="000000"/>
                          </a:solidFill>
                          <a:effectLst/>
                          <a:latin typeface="HP Simplified" panose="020B0604020204020204" pitchFamily="34" charset="0"/>
                        </a:rPr>
                        <a:t>)</a:t>
                      </a:r>
                    </a:p>
                  </a:txBody>
                  <a:tcPr marL="7620" marR="7620" marT="7620" marB="0" anchor="ctr"/>
                </a:tc>
                <a:tc>
                  <a:txBody>
                    <a:bodyPr/>
                    <a:lstStyle/>
                    <a:p>
                      <a:pPr algn="l" fontAlgn="b"/>
                      <a:r>
                        <a:rPr lang="en-IN" sz="1800" b="1" i="0" kern="1200" dirty="0">
                          <a:solidFill>
                            <a:schemeClr val="tx1"/>
                          </a:solidFill>
                          <a:effectLst/>
                          <a:latin typeface="+mn-lt"/>
                          <a:ea typeface="+mn-ea"/>
                          <a:cs typeface="+mn-cs"/>
                        </a:rPr>
                        <a:t>₹ </a:t>
                      </a:r>
                      <a:r>
                        <a:rPr lang="en-IN" sz="1800" b="0" i="0" u="none" strike="noStrike" dirty="0">
                          <a:solidFill>
                            <a:srgbClr val="000000"/>
                          </a:solidFill>
                          <a:effectLst/>
                          <a:latin typeface="HP Simplified" panose="020B0604020204020204" pitchFamily="34" charset="0"/>
                        </a:rPr>
                        <a:t>200 </a:t>
                      </a:r>
                      <a:r>
                        <a:rPr lang="en-IN" sz="1800" b="0" i="0" u="none" strike="noStrike" dirty="0" err="1">
                          <a:solidFill>
                            <a:srgbClr val="000000"/>
                          </a:solidFill>
                          <a:effectLst/>
                          <a:latin typeface="HP Simplified" panose="020B0604020204020204" pitchFamily="34" charset="0"/>
                        </a:rPr>
                        <a:t>cr</a:t>
                      </a:r>
                      <a:endParaRPr lang="en-IN" sz="1800" b="0" i="0" u="none" strike="noStrike" dirty="0">
                        <a:solidFill>
                          <a:srgbClr val="000000"/>
                        </a:solidFill>
                        <a:effectLst/>
                        <a:latin typeface="HP Simplified" panose="020B0604020204020204" pitchFamily="34" charset="0"/>
                      </a:endParaRPr>
                    </a:p>
                  </a:txBody>
                  <a:tcPr marL="7620" marR="7620" marT="7620" marB="0" anchor="ctr"/>
                </a:tc>
                <a:extLst>
                  <a:ext uri="{0D108BD9-81ED-4DB2-BD59-A6C34878D82A}">
                    <a16:rowId xmlns:a16="http://schemas.microsoft.com/office/drawing/2014/main" val="395181844"/>
                  </a:ext>
                </a:extLst>
              </a:tr>
              <a:tr h="260509">
                <a:tc>
                  <a:txBody>
                    <a:bodyPr/>
                    <a:lstStyle/>
                    <a:p>
                      <a:pPr algn="l" fontAlgn="b"/>
                      <a:r>
                        <a:rPr lang="en-US" sz="1800" b="0" i="0" u="none" strike="noStrike" dirty="0">
                          <a:solidFill>
                            <a:srgbClr val="000000"/>
                          </a:solidFill>
                          <a:effectLst/>
                          <a:latin typeface="HP Simplified" panose="020B0604020204020204" pitchFamily="34" charset="0"/>
                        </a:rPr>
                        <a:t>Assumed inflation of prices (in %):</a:t>
                      </a:r>
                    </a:p>
                  </a:txBody>
                  <a:tcPr marL="7620" marR="7620" marT="7620" marB="0" anchor="ctr"/>
                </a:tc>
                <a:tc>
                  <a:txBody>
                    <a:bodyPr/>
                    <a:lstStyle/>
                    <a:p>
                      <a:pPr algn="l" fontAlgn="b"/>
                      <a:r>
                        <a:rPr lang="en-IN" sz="1800" b="0" i="0" u="none" strike="noStrike" dirty="0">
                          <a:solidFill>
                            <a:srgbClr val="000000"/>
                          </a:solidFill>
                          <a:effectLst/>
                          <a:latin typeface="HP Simplified" panose="020B0604020204020204" pitchFamily="34" charset="0"/>
                        </a:rPr>
                        <a:t>1.15</a:t>
                      </a:r>
                    </a:p>
                  </a:txBody>
                  <a:tcPr marL="7620" marR="7620" marT="7620" marB="0" anchor="ctr"/>
                </a:tc>
                <a:extLst>
                  <a:ext uri="{0D108BD9-81ED-4DB2-BD59-A6C34878D82A}">
                    <a16:rowId xmlns:a16="http://schemas.microsoft.com/office/drawing/2014/main" val="253615368"/>
                  </a:ext>
                </a:extLst>
              </a:tr>
              <a:tr h="260509">
                <a:tc>
                  <a:txBody>
                    <a:bodyPr/>
                    <a:lstStyle/>
                    <a:p>
                      <a:pPr algn="l" fontAlgn="b"/>
                      <a:r>
                        <a:rPr lang="en-US" sz="1800" b="1" i="0" u="none" strike="noStrike" dirty="0">
                          <a:solidFill>
                            <a:srgbClr val="000000"/>
                          </a:solidFill>
                          <a:effectLst/>
                          <a:latin typeface="HP Simplified" panose="020B0604020204020204" pitchFamily="34" charset="0"/>
                        </a:rPr>
                        <a:t>Budget </a:t>
                      </a:r>
                      <a:r>
                        <a:rPr lang="en-US" sz="1800" b="1" i="0" u="none" strike="noStrike" dirty="0" err="1">
                          <a:solidFill>
                            <a:srgbClr val="000000"/>
                          </a:solidFill>
                          <a:effectLst/>
                          <a:latin typeface="HP Simplified" panose="020B0604020204020204" pitchFamily="34" charset="0"/>
                        </a:rPr>
                        <a:t>alloted</a:t>
                      </a:r>
                      <a:r>
                        <a:rPr lang="en-US" sz="1800" b="1" i="0" u="none" strike="noStrike" dirty="0">
                          <a:solidFill>
                            <a:srgbClr val="000000"/>
                          </a:solidFill>
                          <a:effectLst/>
                          <a:latin typeface="HP Simplified" panose="020B0604020204020204" pitchFamily="34" charset="0"/>
                        </a:rPr>
                        <a:t> by GHMC for Storm Water Drains (2019-20):</a:t>
                      </a:r>
                    </a:p>
                  </a:txBody>
                  <a:tcPr marL="7620" marR="7620" marT="7620" marB="0" anchor="ctr"/>
                </a:tc>
                <a:tc>
                  <a:txBody>
                    <a:bodyPr/>
                    <a:lstStyle/>
                    <a:p>
                      <a:pPr algn="l" fontAlgn="b"/>
                      <a:r>
                        <a:rPr lang="en-IN" sz="1800" b="1" i="0" kern="1200" dirty="0">
                          <a:solidFill>
                            <a:srgbClr val="00B050"/>
                          </a:solidFill>
                          <a:effectLst/>
                          <a:latin typeface="+mn-lt"/>
                          <a:ea typeface="+mn-ea"/>
                          <a:cs typeface="+mn-cs"/>
                        </a:rPr>
                        <a:t>₹ </a:t>
                      </a:r>
                      <a:r>
                        <a:rPr lang="en-IN" sz="1800" b="1" i="0" u="none" strike="noStrike" dirty="0">
                          <a:solidFill>
                            <a:srgbClr val="00B050"/>
                          </a:solidFill>
                          <a:effectLst/>
                          <a:latin typeface="HP Simplified" panose="020B0604020204020204" pitchFamily="34" charset="0"/>
                        </a:rPr>
                        <a:t>349.80125 </a:t>
                      </a:r>
                      <a:r>
                        <a:rPr lang="en-IN" sz="1800" b="1" i="0" u="none" strike="noStrike" dirty="0" err="1">
                          <a:solidFill>
                            <a:srgbClr val="00B050"/>
                          </a:solidFill>
                          <a:effectLst/>
                          <a:latin typeface="HP Simplified" panose="020B0604020204020204" pitchFamily="34" charset="0"/>
                        </a:rPr>
                        <a:t>cr</a:t>
                      </a:r>
                      <a:r>
                        <a:rPr lang="en-IN" sz="1800" b="1" i="0" u="none" strike="noStrike" dirty="0">
                          <a:solidFill>
                            <a:srgbClr val="00B050"/>
                          </a:solidFill>
                          <a:effectLst/>
                          <a:latin typeface="HP Simplified" panose="020B0604020204020204" pitchFamily="34" charset="0"/>
                        </a:rPr>
                        <a:t> (ANNUAL)</a:t>
                      </a:r>
                    </a:p>
                  </a:txBody>
                  <a:tcPr marL="7620" marR="7620" marT="7620" marB="0" anchor="ctr"/>
                </a:tc>
                <a:extLst>
                  <a:ext uri="{0D108BD9-81ED-4DB2-BD59-A6C34878D82A}">
                    <a16:rowId xmlns:a16="http://schemas.microsoft.com/office/drawing/2014/main" val="211698913"/>
                  </a:ext>
                </a:extLst>
              </a:tr>
              <a:tr h="260509">
                <a:tc>
                  <a:txBody>
                    <a:bodyPr/>
                    <a:lstStyle/>
                    <a:p>
                      <a:pPr algn="l" fontAlgn="b"/>
                      <a:r>
                        <a:rPr lang="en-IN" sz="1800" b="0" i="0" u="none" strike="noStrike" dirty="0">
                          <a:solidFill>
                            <a:srgbClr val="000000"/>
                          </a:solidFill>
                          <a:effectLst/>
                          <a:latin typeface="+mj-lt"/>
                        </a:rPr>
                        <a:t> </a:t>
                      </a:r>
                    </a:p>
                  </a:txBody>
                  <a:tcPr marL="7620" marR="7620" marT="7620" marB="0" anchor="ctr"/>
                </a:tc>
                <a:tc>
                  <a:txBody>
                    <a:bodyPr/>
                    <a:lstStyle/>
                    <a:p>
                      <a:pPr algn="l" fontAlgn="b"/>
                      <a:endParaRPr lang="en-IN" sz="1800" b="0" i="0" u="none" strike="noStrike" dirty="0">
                        <a:solidFill>
                          <a:srgbClr val="000000"/>
                        </a:solidFill>
                        <a:effectLst/>
                        <a:latin typeface="+mj-lt"/>
                      </a:endParaRPr>
                    </a:p>
                  </a:txBody>
                  <a:tcPr marL="7620" marR="7620" marT="7620" marB="0" anchor="ctr"/>
                </a:tc>
                <a:extLst>
                  <a:ext uri="{0D108BD9-81ED-4DB2-BD59-A6C34878D82A}">
                    <a16:rowId xmlns:a16="http://schemas.microsoft.com/office/drawing/2014/main" val="3904859827"/>
                  </a:ext>
                </a:extLst>
              </a:tr>
            </a:tbl>
          </a:graphicData>
        </a:graphic>
      </p:graphicFrame>
    </p:spTree>
    <p:extLst>
      <p:ext uri="{BB962C8B-B14F-4D97-AF65-F5344CB8AC3E}">
        <p14:creationId xmlns:p14="http://schemas.microsoft.com/office/powerpoint/2010/main" val="2472000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68F80E-925F-404F-B3E0-C20AD70B1E89}"/>
              </a:ext>
            </a:extLst>
          </p:cNvPr>
          <p:cNvSpPr/>
          <p:nvPr/>
        </p:nvSpPr>
        <p:spPr>
          <a:xfrm>
            <a:off x="0" y="0"/>
            <a:ext cx="12192000" cy="6857999"/>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5" name="Group 14">
            <a:extLst>
              <a:ext uri="{FF2B5EF4-FFF2-40B4-BE49-F238E27FC236}">
                <a16:creationId xmlns:a16="http://schemas.microsoft.com/office/drawing/2014/main" id="{57544064-44C2-4CAA-8BDF-A475B591B77C}"/>
              </a:ext>
            </a:extLst>
          </p:cNvPr>
          <p:cNvGrpSpPr/>
          <p:nvPr/>
        </p:nvGrpSpPr>
        <p:grpSpPr>
          <a:xfrm>
            <a:off x="2012034" y="438912"/>
            <a:ext cx="8245834" cy="5913120"/>
            <a:chOff x="3384939" y="1"/>
            <a:chExt cx="5815281" cy="5090178"/>
          </a:xfrm>
        </p:grpSpPr>
        <p:pic>
          <p:nvPicPr>
            <p:cNvPr id="7" name="Picture 6">
              <a:extLst>
                <a:ext uri="{FF2B5EF4-FFF2-40B4-BE49-F238E27FC236}">
                  <a16:creationId xmlns:a16="http://schemas.microsoft.com/office/drawing/2014/main" id="{AC18AF0F-59BC-4B79-A687-0F092503D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997004" y="1"/>
              <a:ext cx="4714286" cy="4416360"/>
            </a:xfrm>
            <a:prstGeom prst="rect">
              <a:avLst/>
            </a:prstGeom>
          </p:spPr>
        </p:pic>
        <p:pic>
          <p:nvPicPr>
            <p:cNvPr id="8" name="Picture 7">
              <a:extLst>
                <a:ext uri="{FF2B5EF4-FFF2-40B4-BE49-F238E27FC236}">
                  <a16:creationId xmlns:a16="http://schemas.microsoft.com/office/drawing/2014/main" id="{BF1A636F-9FD3-481A-9583-22040091D9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7478299" flipH="1">
              <a:off x="8395120" y="3829491"/>
              <a:ext cx="900395" cy="709804"/>
            </a:xfrm>
            <a:prstGeom prst="rect">
              <a:avLst/>
            </a:prstGeom>
          </p:spPr>
        </p:pic>
        <p:pic>
          <p:nvPicPr>
            <p:cNvPr id="9" name="Picture 8">
              <a:extLst>
                <a:ext uri="{FF2B5EF4-FFF2-40B4-BE49-F238E27FC236}">
                  <a16:creationId xmlns:a16="http://schemas.microsoft.com/office/drawing/2014/main" id="{B1FB6732-A1FE-4747-B9E3-215368919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693375">
              <a:off x="3310310" y="3890221"/>
              <a:ext cx="1004084" cy="854825"/>
            </a:xfrm>
            <a:prstGeom prst="rect">
              <a:avLst/>
            </a:prstGeom>
          </p:spPr>
        </p:pic>
        <p:pic>
          <p:nvPicPr>
            <p:cNvPr id="10" name="Picture 9">
              <a:extLst>
                <a:ext uri="{FF2B5EF4-FFF2-40B4-BE49-F238E27FC236}">
                  <a16:creationId xmlns:a16="http://schemas.microsoft.com/office/drawing/2014/main" id="{9292B481-745F-4294-8F9C-7C4932A9D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7306790" y="4498185"/>
              <a:ext cx="635273" cy="548716"/>
            </a:xfrm>
            <a:prstGeom prst="rect">
              <a:avLst/>
            </a:prstGeom>
          </p:spPr>
        </p:pic>
        <p:pic>
          <p:nvPicPr>
            <p:cNvPr id="11" name="Picture 10">
              <a:extLst>
                <a:ext uri="{FF2B5EF4-FFF2-40B4-BE49-F238E27FC236}">
                  <a16:creationId xmlns:a16="http://schemas.microsoft.com/office/drawing/2014/main" id="{ACF859E4-24F2-43B3-A806-A9C0A59604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4813122" y="4414206"/>
              <a:ext cx="635273" cy="678128"/>
            </a:xfrm>
            <a:prstGeom prst="rect">
              <a:avLst/>
            </a:prstGeom>
          </p:spPr>
        </p:pic>
      </p:grpSp>
      <p:sp>
        <p:nvSpPr>
          <p:cNvPr id="2" name="Title 1">
            <a:extLst>
              <a:ext uri="{FF2B5EF4-FFF2-40B4-BE49-F238E27FC236}">
                <a16:creationId xmlns:a16="http://schemas.microsoft.com/office/drawing/2014/main" id="{B4C2D270-2AFD-42C0-9219-8FCC0C83AB33}"/>
              </a:ext>
            </a:extLst>
          </p:cNvPr>
          <p:cNvSpPr>
            <a:spLocks noGrp="1"/>
          </p:cNvSpPr>
          <p:nvPr>
            <p:ph type="title"/>
          </p:nvPr>
        </p:nvSpPr>
        <p:spPr>
          <a:xfrm>
            <a:off x="1425373" y="1566735"/>
            <a:ext cx="9341253" cy="2523744"/>
          </a:xfrm>
        </p:spPr>
        <p:txBody>
          <a:bodyPr>
            <a:normAutofit/>
          </a:bodyPr>
          <a:lstStyle/>
          <a:p>
            <a:pPr algn="ctr"/>
            <a:r>
              <a:rPr lang="en-IN" sz="6600" b="1" cap="none" dirty="0">
                <a:solidFill>
                  <a:srgbClr val="F6D132"/>
                </a:solidFill>
              </a:rPr>
              <a:t>Thank You!</a:t>
            </a:r>
          </a:p>
        </p:txBody>
      </p:sp>
    </p:spTree>
    <p:extLst>
      <p:ext uri="{BB962C8B-B14F-4D97-AF65-F5344CB8AC3E}">
        <p14:creationId xmlns:p14="http://schemas.microsoft.com/office/powerpoint/2010/main" val="41995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1" y="1"/>
            <a:ext cx="12192001" cy="6858000"/>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Pentagon 11">
            <a:extLst>
              <a:ext uri="{FF2B5EF4-FFF2-40B4-BE49-F238E27FC236}">
                <a16:creationId xmlns:a16="http://schemas.microsoft.com/office/drawing/2014/main" id="{42656DAB-0140-4BCD-BE0F-AB1C1C535772}"/>
              </a:ext>
            </a:extLst>
          </p:cNvPr>
          <p:cNvSpPr/>
          <p:nvPr/>
        </p:nvSpPr>
        <p:spPr>
          <a:xfrm rot="5400000">
            <a:off x="5076543" y="-5140351"/>
            <a:ext cx="2001197" cy="12229713"/>
          </a:xfrm>
          <a:prstGeom prst="homePlate">
            <a:avLst>
              <a:gd name="adj" fmla="val 19967"/>
            </a:avLst>
          </a:prstGeom>
          <a:solidFill>
            <a:srgbClr val="00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292608" y="161547"/>
            <a:ext cx="11614107" cy="1499616"/>
          </a:xfrm>
        </p:spPr>
        <p:txBody>
          <a:bodyPr>
            <a:noAutofit/>
          </a:bodyPr>
          <a:lstStyle/>
          <a:p>
            <a:pPr algn="ctr"/>
            <a:r>
              <a:rPr lang="en-IN" sz="5400" b="1" dirty="0">
                <a:solidFill>
                  <a:srgbClr val="FFC000"/>
                </a:solidFill>
              </a:rPr>
              <a:t>Sewage system </a:t>
            </a:r>
            <a:r>
              <a:rPr lang="en-IN" sz="5400" b="1" dirty="0">
                <a:solidFill>
                  <a:srgbClr val="FFC000"/>
                </a:solidFill>
                <a:sym typeface="Wingdings" panose="05000000000000000000" pitchFamily="2" charset="2"/>
              </a:rPr>
              <a:t> graph THEORY</a:t>
            </a:r>
            <a:endParaRPr lang="en-IN" sz="5400" b="1" dirty="0">
              <a:solidFill>
                <a:srgbClr val="FFC000"/>
              </a:solidFill>
            </a:endParaRP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560831" y="2236594"/>
            <a:ext cx="11070336" cy="3767328"/>
          </a:xfrm>
        </p:spPr>
        <p:txBody>
          <a:bodyPr>
            <a:normAutofit/>
          </a:bodyPr>
          <a:lstStyle/>
          <a:p>
            <a:pPr algn="ctr"/>
            <a:r>
              <a:rPr lang="en-US" sz="3200" dirty="0">
                <a:solidFill>
                  <a:schemeClr val="bg1"/>
                </a:solidFill>
                <a:latin typeface="+mj-lt"/>
              </a:rPr>
              <a:t>The network of drainage pipes in the city's system is represented as a graph. Each intersection of pipes is represented as a node in our graphs, and directed edges represent the pipes. Using the ML models as explained later and fractional opening of valves, we control the amount of water flowing through each pipe.</a:t>
            </a:r>
            <a:endParaRPr lang="en-IN" sz="4000" b="1" dirty="0">
              <a:solidFill>
                <a:schemeClr val="bg1"/>
              </a:solidFill>
              <a:latin typeface="+mj-lt"/>
            </a:endParaRPr>
          </a:p>
        </p:txBody>
      </p:sp>
      <p:pic>
        <p:nvPicPr>
          <p:cNvPr id="13" name="Picture 12">
            <a:extLst>
              <a:ext uri="{FF2B5EF4-FFF2-40B4-BE49-F238E27FC236}">
                <a16:creationId xmlns:a16="http://schemas.microsoft.com/office/drawing/2014/main" id="{1E20F21F-D5F5-4611-86B5-55D9655FF9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19521701">
            <a:off x="306953" y="5700849"/>
            <a:ext cx="994144" cy="994144"/>
          </a:xfrm>
          <a:prstGeom prst="rect">
            <a:avLst/>
          </a:prstGeom>
        </p:spPr>
      </p:pic>
      <p:pic>
        <p:nvPicPr>
          <p:cNvPr id="14" name="Picture 13">
            <a:extLst>
              <a:ext uri="{FF2B5EF4-FFF2-40B4-BE49-F238E27FC236}">
                <a16:creationId xmlns:a16="http://schemas.microsoft.com/office/drawing/2014/main" id="{D22CB4BD-E222-476C-92A8-BA12DCEA3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3306625" flipH="1">
            <a:off x="10569721" y="5643605"/>
            <a:ext cx="1108629" cy="1108629"/>
          </a:xfrm>
          <a:prstGeom prst="rect">
            <a:avLst/>
          </a:prstGeom>
        </p:spPr>
      </p:pic>
      <p:pic>
        <p:nvPicPr>
          <p:cNvPr id="15" name="Picture 14">
            <a:extLst>
              <a:ext uri="{FF2B5EF4-FFF2-40B4-BE49-F238E27FC236}">
                <a16:creationId xmlns:a16="http://schemas.microsoft.com/office/drawing/2014/main" id="{2899DE78-A43D-4B32-95A1-7DB36287A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794025" y="5930770"/>
            <a:ext cx="701417" cy="701417"/>
          </a:xfrm>
          <a:prstGeom prst="rect">
            <a:avLst/>
          </a:prstGeom>
        </p:spPr>
      </p:pic>
      <p:pic>
        <p:nvPicPr>
          <p:cNvPr id="16" name="Picture 15">
            <a:extLst>
              <a:ext uri="{FF2B5EF4-FFF2-40B4-BE49-F238E27FC236}">
                <a16:creationId xmlns:a16="http://schemas.microsoft.com/office/drawing/2014/main" id="{8BE57055-BE3B-47B8-8138-9D8C2A09F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122034" flipH="1">
            <a:off x="3600513" y="5847211"/>
            <a:ext cx="701417" cy="701417"/>
          </a:xfrm>
          <a:prstGeom prst="rect">
            <a:avLst/>
          </a:prstGeom>
        </p:spPr>
      </p:pic>
    </p:spTree>
    <p:extLst>
      <p:ext uri="{BB962C8B-B14F-4D97-AF65-F5344CB8AC3E}">
        <p14:creationId xmlns:p14="http://schemas.microsoft.com/office/powerpoint/2010/main" val="85404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A19D08-58B8-412F-B28B-19913A210F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80"/>
          <a:stretch/>
        </p:blipFill>
        <p:spPr bwMode="auto">
          <a:xfrm>
            <a:off x="1032482" y="1569530"/>
            <a:ext cx="10127035" cy="389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48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2F5DA6B-2807-4C56-8B0A-3D0081EA7FA7}"/>
              </a:ext>
            </a:extLst>
          </p:cNvPr>
          <p:cNvGrpSpPr/>
          <p:nvPr/>
        </p:nvGrpSpPr>
        <p:grpSpPr>
          <a:xfrm flipH="1">
            <a:off x="-3214756" y="-2"/>
            <a:ext cx="5521140" cy="6858001"/>
            <a:chOff x="7093528" y="-110836"/>
            <a:chExt cx="6096000" cy="7093527"/>
          </a:xfrm>
        </p:grpSpPr>
        <p:sp>
          <p:nvSpPr>
            <p:cNvPr id="6" name="Rectangle 5">
              <a:extLst>
                <a:ext uri="{FF2B5EF4-FFF2-40B4-BE49-F238E27FC236}">
                  <a16:creationId xmlns:a16="http://schemas.microsoft.com/office/drawing/2014/main" id="{E8D6F78B-BBC4-4A64-BB57-B225EB27A74F}"/>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C18AF0F-59BC-4B79-A687-0F092503D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8" name="Picture 7">
              <a:extLst>
                <a:ext uri="{FF2B5EF4-FFF2-40B4-BE49-F238E27FC236}">
                  <a16:creationId xmlns:a16="http://schemas.microsoft.com/office/drawing/2014/main" id="{BF1A636F-9FD3-481A-9583-22040091D9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9" name="Picture 8">
              <a:extLst>
                <a:ext uri="{FF2B5EF4-FFF2-40B4-BE49-F238E27FC236}">
                  <a16:creationId xmlns:a16="http://schemas.microsoft.com/office/drawing/2014/main" id="{B1FB6732-A1FE-4747-B9E3-215368919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10" name="Picture 9">
              <a:extLst>
                <a:ext uri="{FF2B5EF4-FFF2-40B4-BE49-F238E27FC236}">
                  <a16:creationId xmlns:a16="http://schemas.microsoft.com/office/drawing/2014/main" id="{9292B481-745F-4294-8F9C-7C4932A9D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1" name="Picture 10">
              <a:extLst>
                <a:ext uri="{FF2B5EF4-FFF2-40B4-BE49-F238E27FC236}">
                  <a16:creationId xmlns:a16="http://schemas.microsoft.com/office/drawing/2014/main" id="{ACF859E4-24F2-43B3-A806-A9C0A59604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4" name="Rectangle 3">
            <a:extLst>
              <a:ext uri="{FF2B5EF4-FFF2-40B4-BE49-F238E27FC236}">
                <a16:creationId xmlns:a16="http://schemas.microsoft.com/office/drawing/2014/main" id="{DB68F80E-925F-404F-B3E0-C20AD70B1E89}"/>
              </a:ext>
            </a:extLst>
          </p:cNvPr>
          <p:cNvSpPr/>
          <p:nvPr/>
        </p:nvSpPr>
        <p:spPr>
          <a:xfrm>
            <a:off x="2306384" y="-117764"/>
            <a:ext cx="988561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C2D270-2AFD-42C0-9219-8FCC0C83AB33}"/>
              </a:ext>
            </a:extLst>
          </p:cNvPr>
          <p:cNvSpPr>
            <a:spLocks noGrp="1"/>
          </p:cNvSpPr>
          <p:nvPr>
            <p:ph type="title"/>
          </p:nvPr>
        </p:nvSpPr>
        <p:spPr>
          <a:xfrm>
            <a:off x="2248768" y="761549"/>
            <a:ext cx="9341253" cy="2523744"/>
          </a:xfrm>
        </p:spPr>
        <p:txBody>
          <a:bodyPr>
            <a:normAutofit/>
          </a:bodyPr>
          <a:lstStyle/>
          <a:p>
            <a:pPr algn="r"/>
            <a:r>
              <a:rPr lang="en-IN" sz="6600" cap="none" dirty="0">
                <a:solidFill>
                  <a:srgbClr val="F6D132"/>
                </a:solidFill>
              </a:rPr>
              <a:t>Main factors affecting our algorithm </a:t>
            </a:r>
          </a:p>
        </p:txBody>
      </p:sp>
      <p:sp>
        <p:nvSpPr>
          <p:cNvPr id="3" name="Content Placeholder 2">
            <a:extLst>
              <a:ext uri="{FF2B5EF4-FFF2-40B4-BE49-F238E27FC236}">
                <a16:creationId xmlns:a16="http://schemas.microsoft.com/office/drawing/2014/main" id="{2B3D8918-3AB6-478A-B8F1-61D49D32CC7C}"/>
              </a:ext>
            </a:extLst>
          </p:cNvPr>
          <p:cNvSpPr>
            <a:spLocks noGrp="1"/>
          </p:cNvSpPr>
          <p:nvPr>
            <p:ph idx="1"/>
          </p:nvPr>
        </p:nvSpPr>
        <p:spPr>
          <a:xfrm>
            <a:off x="7227518" y="3518124"/>
            <a:ext cx="4188451" cy="1402532"/>
          </a:xfrm>
        </p:spPr>
        <p:txBody>
          <a:bodyPr>
            <a:normAutofit/>
          </a:bodyPr>
          <a:lstStyle/>
          <a:p>
            <a:pPr algn="r">
              <a:buFont typeface="Arial" panose="020B0604020202020204" pitchFamily="34" charset="0"/>
              <a:buChar char="•"/>
            </a:pPr>
            <a:r>
              <a:rPr lang="en-IN" sz="8000" b="1" dirty="0">
                <a:solidFill>
                  <a:schemeClr val="bg1"/>
                </a:solidFill>
                <a:latin typeface="+mj-lt"/>
              </a:rPr>
              <a:t>Weather</a:t>
            </a:r>
          </a:p>
        </p:txBody>
      </p:sp>
      <p:sp>
        <p:nvSpPr>
          <p:cNvPr id="12" name="Content Placeholder 2">
            <a:extLst>
              <a:ext uri="{FF2B5EF4-FFF2-40B4-BE49-F238E27FC236}">
                <a16:creationId xmlns:a16="http://schemas.microsoft.com/office/drawing/2014/main" id="{C7EB3F0C-EE62-4CF7-BAF3-2898561EADDA}"/>
              </a:ext>
            </a:extLst>
          </p:cNvPr>
          <p:cNvSpPr txBox="1">
            <a:spLocks/>
          </p:cNvSpPr>
          <p:nvPr/>
        </p:nvSpPr>
        <p:spPr>
          <a:xfrm>
            <a:off x="3895386" y="4695215"/>
            <a:ext cx="7520583" cy="172014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r">
              <a:buFont typeface="Arial" panose="020B0604020202020204" pitchFamily="34" charset="0"/>
              <a:buChar char="•"/>
            </a:pPr>
            <a:r>
              <a:rPr lang="en-IN" sz="8000" dirty="0">
                <a:solidFill>
                  <a:schemeClr val="bg1"/>
                </a:solidFill>
                <a:latin typeface="+mj-lt"/>
              </a:rPr>
              <a:t> </a:t>
            </a:r>
            <a:r>
              <a:rPr lang="en-IN" sz="8000" b="1" dirty="0">
                <a:solidFill>
                  <a:schemeClr val="bg1"/>
                </a:solidFill>
                <a:latin typeface="+mj-lt"/>
              </a:rPr>
              <a:t>Broken Pipes</a:t>
            </a:r>
          </a:p>
        </p:txBody>
      </p:sp>
    </p:spTree>
    <p:extLst>
      <p:ext uri="{BB962C8B-B14F-4D97-AF65-F5344CB8AC3E}">
        <p14:creationId xmlns:p14="http://schemas.microsoft.com/office/powerpoint/2010/main" val="74573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Broken pipes: </a:t>
            </a:r>
            <a:r>
              <a:rPr lang="en-IN" b="1" dirty="0">
                <a:solidFill>
                  <a:schemeClr val="bg1"/>
                </a:solidFill>
                <a:effectLst>
                  <a:outerShdw blurRad="38100" dist="38100" dir="2700000" algn="tl">
                    <a:srgbClr val="000000">
                      <a:alpha val="43137"/>
                    </a:srgbClr>
                  </a:outerShdw>
                </a:effectLst>
              </a:rPr>
              <a:t>detection</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2" y="1591536"/>
            <a:ext cx="9289110" cy="4809263"/>
          </a:xfrm>
        </p:spPr>
        <p:txBody>
          <a:bodyPr>
            <a:noAutofit/>
          </a:bodyPr>
          <a:lstStyle/>
          <a:p>
            <a:pPr marL="0" indent="0" algn="just">
              <a:buNone/>
            </a:pPr>
            <a:r>
              <a:rPr lang="en-US" sz="3200" dirty="0">
                <a:solidFill>
                  <a:schemeClr val="bg1"/>
                </a:solidFill>
                <a:latin typeface="+mj-lt"/>
              </a:rPr>
              <a:t>We propose the following for detection of broken pipes based on inputs from sensors:</a:t>
            </a:r>
          </a:p>
          <a:p>
            <a:pPr marL="263525" indent="-263525" algn="just">
              <a:buFont typeface="Arial" panose="020B0604020202020204" pitchFamily="34" charset="0"/>
              <a:buChar char="•"/>
            </a:pPr>
            <a:r>
              <a:rPr lang="en-US" sz="3200" dirty="0">
                <a:solidFill>
                  <a:schemeClr val="bg1"/>
                </a:solidFill>
                <a:latin typeface="+mj-lt"/>
              </a:rPr>
              <a:t>The system combines signal processing techniques and AI software to identify telltale signs of leaks carried via sound in sewage pipes.</a:t>
            </a:r>
          </a:p>
          <a:p>
            <a:pPr marL="263525" indent="-263525" algn="just">
              <a:buFont typeface="Arial" panose="020B0604020202020204" pitchFamily="34" charset="0"/>
              <a:buChar char="•"/>
            </a:pPr>
            <a:r>
              <a:rPr lang="en-US" sz="3200" dirty="0">
                <a:solidFill>
                  <a:schemeClr val="bg1"/>
                </a:solidFill>
                <a:latin typeface="+mj-lt"/>
              </a:rPr>
              <a:t>The acoustic signatures are recorded by hydrophone sensors that can be easily and inexpensively installed in existing sewage pipes without excavation or taking them out of service.</a:t>
            </a:r>
          </a:p>
        </p:txBody>
      </p:sp>
    </p:spTree>
    <p:extLst>
      <p:ext uri="{BB962C8B-B14F-4D97-AF65-F5344CB8AC3E}">
        <p14:creationId xmlns:p14="http://schemas.microsoft.com/office/powerpoint/2010/main" val="193347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Broken pipes: </a:t>
            </a:r>
            <a:r>
              <a:rPr lang="en-IN" b="1" dirty="0">
                <a:solidFill>
                  <a:schemeClr val="bg1"/>
                </a:solidFill>
                <a:effectLst>
                  <a:outerShdw blurRad="38100" dist="38100" dir="2700000" algn="tl">
                    <a:srgbClr val="000000">
                      <a:alpha val="43137"/>
                    </a:srgbClr>
                  </a:outerShdw>
                </a:effectLst>
              </a:rPr>
              <a:t>FIX</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2" y="1591537"/>
            <a:ext cx="8615291" cy="4484410"/>
          </a:xfrm>
        </p:spPr>
        <p:txBody>
          <a:bodyPr>
            <a:normAutofit/>
          </a:bodyPr>
          <a:lstStyle/>
          <a:p>
            <a:pPr marL="263525" indent="-263525" algn="just">
              <a:buFont typeface="Arial" panose="020B0604020202020204" pitchFamily="34" charset="0"/>
              <a:buChar char="•"/>
            </a:pPr>
            <a:r>
              <a:rPr lang="en-US" sz="3200" dirty="0">
                <a:solidFill>
                  <a:schemeClr val="bg1"/>
                </a:solidFill>
                <a:latin typeface="+mj-lt"/>
              </a:rPr>
              <a:t>Whenever we get detection of a leaked or broken pipe we will get informed from our sensors and then in our main algorithm of path detection of water flow we will mark that path so that our algorithm for flow of water will not allow flow through that paths.</a:t>
            </a:r>
            <a:endParaRPr lang="en-US" sz="4400" dirty="0">
              <a:solidFill>
                <a:schemeClr val="bg1"/>
              </a:solidFill>
              <a:latin typeface="+mj-lt"/>
            </a:endParaRPr>
          </a:p>
        </p:txBody>
      </p:sp>
    </p:spTree>
    <p:extLst>
      <p:ext uri="{BB962C8B-B14F-4D97-AF65-F5344CB8AC3E}">
        <p14:creationId xmlns:p14="http://schemas.microsoft.com/office/powerpoint/2010/main" val="92328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Weather: </a:t>
            </a:r>
            <a:r>
              <a:rPr lang="en-IN" b="1" dirty="0">
                <a:solidFill>
                  <a:schemeClr val="bg1"/>
                </a:solidFill>
                <a:effectLst>
                  <a:outerShdw blurRad="38100" dist="38100" dir="2700000" algn="tl">
                    <a:srgbClr val="000000">
                      <a:alpha val="43137"/>
                    </a:srgbClr>
                  </a:outerShdw>
                </a:effectLst>
              </a:rPr>
              <a:t>Forecast</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2" y="1591537"/>
            <a:ext cx="9748392" cy="4533690"/>
          </a:xfrm>
        </p:spPr>
        <p:txBody>
          <a:bodyPr>
            <a:normAutofit/>
          </a:bodyPr>
          <a:lstStyle/>
          <a:p>
            <a:pPr marL="263525" indent="-263525" algn="just">
              <a:buFont typeface="Arial" panose="020B0604020202020204" pitchFamily="34" charset="0"/>
              <a:buChar char="•"/>
            </a:pPr>
            <a:r>
              <a:rPr lang="en-US" sz="3200" dirty="0">
                <a:solidFill>
                  <a:schemeClr val="bg1"/>
                </a:solidFill>
                <a:latin typeface="+mj-lt"/>
              </a:rPr>
              <a:t>We will modify our algorithm for the flow of water through sewage pipes based on the weather forecast data we fetch. </a:t>
            </a:r>
          </a:p>
          <a:p>
            <a:pPr marL="263525" indent="-263525" algn="just">
              <a:buFont typeface="Arial" panose="020B0604020202020204" pitchFamily="34" charset="0"/>
              <a:buChar char="•"/>
            </a:pPr>
            <a:r>
              <a:rPr lang="en-US" sz="3200" dirty="0">
                <a:solidFill>
                  <a:schemeClr val="bg1"/>
                </a:solidFill>
                <a:latin typeface="+mj-lt"/>
              </a:rPr>
              <a:t>For example, if our weather forecast predicts bad weather or say arrival of stormy weather then based on this, our algorithm will send signals to open valves to provide path for large amount of water to flow through, preventing any kind of blockage.</a:t>
            </a:r>
            <a:endParaRPr lang="en-US" sz="4400" dirty="0">
              <a:solidFill>
                <a:schemeClr val="bg1"/>
              </a:solidFill>
              <a:latin typeface="+mj-lt"/>
            </a:endParaRPr>
          </a:p>
        </p:txBody>
      </p:sp>
    </p:spTree>
    <p:extLst>
      <p:ext uri="{BB962C8B-B14F-4D97-AF65-F5344CB8AC3E}">
        <p14:creationId xmlns:p14="http://schemas.microsoft.com/office/powerpoint/2010/main" val="123971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B9230-85C5-4965-B2C0-08B5318FEB0D}"/>
              </a:ext>
            </a:extLst>
          </p:cNvPr>
          <p:cNvSpPr/>
          <p:nvPr/>
        </p:nvSpPr>
        <p:spPr>
          <a:xfrm>
            <a:off x="-24063" y="-117764"/>
            <a:ext cx="10000576"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F95F6464-57D6-4DB1-A29E-72DA56C91F94}"/>
              </a:ext>
            </a:extLst>
          </p:cNvPr>
          <p:cNvGrpSpPr/>
          <p:nvPr/>
        </p:nvGrpSpPr>
        <p:grpSpPr>
          <a:xfrm>
            <a:off x="9976513" y="0"/>
            <a:ext cx="5521140" cy="6858001"/>
            <a:chOff x="7093528" y="-110836"/>
            <a:chExt cx="6096000" cy="7093527"/>
          </a:xfrm>
        </p:grpSpPr>
        <p:sp>
          <p:nvSpPr>
            <p:cNvPr id="5" name="Rectangle 4">
              <a:extLst>
                <a:ext uri="{FF2B5EF4-FFF2-40B4-BE49-F238E27FC236}">
                  <a16:creationId xmlns:a16="http://schemas.microsoft.com/office/drawing/2014/main" id="{0355707D-1472-4732-9187-EE6771D3CE51}"/>
                </a:ext>
              </a:extLst>
            </p:cNvPr>
            <p:cNvSpPr/>
            <p:nvPr/>
          </p:nvSpPr>
          <p:spPr>
            <a:xfrm>
              <a:off x="7093528" y="-110836"/>
              <a:ext cx="5098472" cy="7093527"/>
            </a:xfrm>
            <a:prstGeom prst="rect">
              <a:avLst/>
            </a:prstGeom>
            <a:solidFill>
              <a:schemeClr val="bg2">
                <a:lumMod val="1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324B654-6F83-4865-9CCA-BE3693AD9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3338" y="990904"/>
              <a:ext cx="4876190" cy="4876190"/>
            </a:xfrm>
            <a:prstGeom prst="rect">
              <a:avLst/>
            </a:prstGeom>
          </p:spPr>
        </p:pic>
        <p:pic>
          <p:nvPicPr>
            <p:cNvPr id="7" name="Picture 6">
              <a:extLst>
                <a:ext uri="{FF2B5EF4-FFF2-40B4-BE49-F238E27FC236}">
                  <a16:creationId xmlns:a16="http://schemas.microsoft.com/office/drawing/2014/main" id="{0846FE33-A2FD-46D9-9AC7-2C19D7F27F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9521701">
              <a:off x="7976121" y="248259"/>
              <a:ext cx="994144" cy="994144"/>
            </a:xfrm>
            <a:prstGeom prst="rect">
              <a:avLst/>
            </a:prstGeom>
          </p:spPr>
        </p:pic>
        <p:pic>
          <p:nvPicPr>
            <p:cNvPr id="8" name="Picture 7">
              <a:extLst>
                <a:ext uri="{FF2B5EF4-FFF2-40B4-BE49-F238E27FC236}">
                  <a16:creationId xmlns:a16="http://schemas.microsoft.com/office/drawing/2014/main" id="{201F1F11-3820-4C60-95CA-8574E6492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06625" flipH="1">
              <a:off x="7759024" y="5534102"/>
              <a:ext cx="1108629" cy="1108629"/>
            </a:xfrm>
            <a:prstGeom prst="rect">
              <a:avLst/>
            </a:prstGeom>
          </p:spPr>
        </p:pic>
        <p:pic>
          <p:nvPicPr>
            <p:cNvPr id="9" name="Picture 8">
              <a:extLst>
                <a:ext uri="{FF2B5EF4-FFF2-40B4-BE49-F238E27FC236}">
                  <a16:creationId xmlns:a16="http://schemas.microsoft.com/office/drawing/2014/main" id="{4E1A5C09-1D56-4296-8F64-861D457C0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69361" y="1697458"/>
              <a:ext cx="701417" cy="701417"/>
            </a:xfrm>
            <a:prstGeom prst="rect">
              <a:avLst/>
            </a:prstGeom>
          </p:spPr>
        </p:pic>
        <p:pic>
          <p:nvPicPr>
            <p:cNvPr id="10" name="Picture 9">
              <a:extLst>
                <a:ext uri="{FF2B5EF4-FFF2-40B4-BE49-F238E27FC236}">
                  <a16:creationId xmlns:a16="http://schemas.microsoft.com/office/drawing/2014/main" id="{1FD5DDA5-8517-4434-ABCC-A0B97CB1B8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590641" y="4343695"/>
              <a:ext cx="701417" cy="701417"/>
            </a:xfrm>
            <a:prstGeom prst="rect">
              <a:avLst/>
            </a:prstGeom>
          </p:spPr>
        </p:pic>
      </p:grpSp>
      <p:sp>
        <p:nvSpPr>
          <p:cNvPr id="2" name="Title 1">
            <a:extLst>
              <a:ext uri="{FF2B5EF4-FFF2-40B4-BE49-F238E27FC236}">
                <a16:creationId xmlns:a16="http://schemas.microsoft.com/office/drawing/2014/main" id="{A2FE341F-8F6D-4E67-927E-089A91C039B4}"/>
              </a:ext>
            </a:extLst>
          </p:cNvPr>
          <p:cNvSpPr>
            <a:spLocks noGrp="1"/>
          </p:cNvSpPr>
          <p:nvPr>
            <p:ph type="title"/>
          </p:nvPr>
        </p:nvSpPr>
        <p:spPr>
          <a:xfrm>
            <a:off x="457761" y="315351"/>
            <a:ext cx="9720072" cy="1499616"/>
          </a:xfrm>
        </p:spPr>
        <p:txBody>
          <a:bodyPr/>
          <a:lstStyle/>
          <a:p>
            <a:r>
              <a:rPr lang="en-IN" b="1" dirty="0">
                <a:solidFill>
                  <a:srgbClr val="FFC000"/>
                </a:solidFill>
                <a:effectLst>
                  <a:outerShdw blurRad="38100" dist="38100" dir="2700000" algn="tl">
                    <a:srgbClr val="000000">
                      <a:alpha val="43137"/>
                    </a:srgbClr>
                  </a:outerShdw>
                </a:effectLst>
              </a:rPr>
              <a:t>Weather: </a:t>
            </a:r>
            <a:r>
              <a:rPr lang="en-IN" b="1" dirty="0">
                <a:solidFill>
                  <a:schemeClr val="bg1"/>
                </a:solidFill>
                <a:effectLst>
                  <a:outerShdw blurRad="38100" dist="38100" dir="2700000" algn="tl">
                    <a:srgbClr val="000000">
                      <a:alpha val="43137"/>
                    </a:srgbClr>
                  </a:outerShdw>
                </a:effectLst>
              </a:rPr>
              <a:t>toggling valves</a:t>
            </a:r>
          </a:p>
        </p:txBody>
      </p:sp>
      <p:sp>
        <p:nvSpPr>
          <p:cNvPr id="3" name="Content Placeholder 2">
            <a:extLst>
              <a:ext uri="{FF2B5EF4-FFF2-40B4-BE49-F238E27FC236}">
                <a16:creationId xmlns:a16="http://schemas.microsoft.com/office/drawing/2014/main" id="{38549418-1A5B-44C5-ADE6-3D996C1061EB}"/>
              </a:ext>
            </a:extLst>
          </p:cNvPr>
          <p:cNvSpPr>
            <a:spLocks noGrp="1"/>
          </p:cNvSpPr>
          <p:nvPr>
            <p:ph idx="1"/>
          </p:nvPr>
        </p:nvSpPr>
        <p:spPr>
          <a:xfrm>
            <a:off x="457762" y="1591537"/>
            <a:ext cx="9748392" cy="4533690"/>
          </a:xfrm>
        </p:spPr>
        <p:txBody>
          <a:bodyPr>
            <a:normAutofit/>
          </a:bodyPr>
          <a:lstStyle/>
          <a:p>
            <a:pPr marL="263525" indent="-263525">
              <a:buFont typeface="Arial" panose="020B0604020202020204" pitchFamily="34" charset="0"/>
              <a:buChar char="•"/>
            </a:pPr>
            <a:r>
              <a:rPr lang="en-US" sz="3200" dirty="0">
                <a:solidFill>
                  <a:schemeClr val="bg1"/>
                </a:solidFill>
                <a:latin typeface="+mj-lt"/>
              </a:rPr>
              <a:t>We will predict the weather at our server end and based on that we will open valves of certain locations by sending command to our IOT enabled actuators present at the valves which will then let water pass through larger area. </a:t>
            </a:r>
          </a:p>
          <a:p>
            <a:pPr marL="263525" indent="-263525">
              <a:buFont typeface="Arial" panose="020B0604020202020204" pitchFamily="34" charset="0"/>
              <a:buChar char="•"/>
            </a:pPr>
            <a:r>
              <a:rPr lang="en-US" sz="3200" dirty="0">
                <a:solidFill>
                  <a:schemeClr val="bg1"/>
                </a:solidFill>
                <a:latin typeface="+mj-lt"/>
              </a:rPr>
              <a:t>Also we will use the GPS sensors at various pipe junctions so that we can sense signals to toggle valves based on weather forecast of a particular location and take decision for a specific valve accordingly.</a:t>
            </a:r>
          </a:p>
        </p:txBody>
      </p:sp>
    </p:spTree>
    <p:extLst>
      <p:ext uri="{BB962C8B-B14F-4D97-AF65-F5344CB8AC3E}">
        <p14:creationId xmlns:p14="http://schemas.microsoft.com/office/powerpoint/2010/main" val="2017280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Integr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3">
      <a:majorFont>
        <a:latin typeface="HP Simplified"/>
        <a:ea typeface=""/>
        <a:cs typeface=""/>
      </a:majorFont>
      <a:minorFont>
        <a:latin typeface="HP Simplified Ligh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Integral</Template>
  <TotalTime>376</TotalTime>
  <Words>1205</Words>
  <Application>Microsoft Office PowerPoint</Application>
  <PresentationFormat>Widescreen</PresentationFormat>
  <Paragraphs>108</Paragraphs>
  <Slides>28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Kozuka Gothic Pro H</vt:lpstr>
      <vt:lpstr>Arial</vt:lpstr>
      <vt:lpstr>Cambria Math</vt:lpstr>
      <vt:lpstr>Century Gothic</vt:lpstr>
      <vt:lpstr>HP Simplified</vt:lpstr>
      <vt:lpstr>HP Simplified Light</vt:lpstr>
      <vt:lpstr>Tw Cen MT</vt:lpstr>
      <vt:lpstr>Wingdings 3</vt:lpstr>
      <vt:lpstr>Integral</vt:lpstr>
      <vt:lpstr>Ion</vt:lpstr>
      <vt:lpstr>Smart drainage system</vt:lpstr>
      <vt:lpstr>Introduction</vt:lpstr>
      <vt:lpstr>Sewage system  graph THEORY</vt:lpstr>
      <vt:lpstr>PowerPoint Presentation</vt:lpstr>
      <vt:lpstr>Main factors affecting our algorithm </vt:lpstr>
      <vt:lpstr>Broken pipes: detection</vt:lpstr>
      <vt:lpstr>Broken pipes: FIX</vt:lpstr>
      <vt:lpstr>Weather: Forecast</vt:lpstr>
      <vt:lpstr>Weather: toggling valves</vt:lpstr>
      <vt:lpstr>Machine learning model for rerouting algorithm </vt:lpstr>
      <vt:lpstr>REROUTING: iOT Sensors</vt:lpstr>
      <vt:lpstr>PowerPoint Presentation</vt:lpstr>
      <vt:lpstr>REROUTING: Ml - INPUT DATA</vt:lpstr>
      <vt:lpstr>REROUTING: Ml - Specs</vt:lpstr>
      <vt:lpstr>PowerPoint Presentation</vt:lpstr>
      <vt:lpstr>PowerPoint Presentation</vt:lpstr>
      <vt:lpstr>REROUTING: Comparison</vt:lpstr>
      <vt:lpstr>PowerPoint Presentation</vt:lpstr>
      <vt:lpstr>An issue which arises is the blockage of drains due to solid waste. </vt:lpstr>
      <vt:lpstr>Automatic Drainage Cleaning</vt:lpstr>
      <vt:lpstr>Automatic Drainage Cleaning</vt:lpstr>
      <vt:lpstr>Main reason for overflow of drainage during Heavy Rains</vt:lpstr>
      <vt:lpstr>Our solution</vt:lpstr>
      <vt:lpstr>PowerPoint Presentation</vt:lpstr>
      <vt:lpstr>PowerPoint Presentation</vt:lpstr>
      <vt:lpstr>Power approximation</vt:lpstr>
      <vt:lpstr>COST approximation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drainage system</dc:title>
  <dc:creator>Shivansh .</dc:creator>
  <cp:lastModifiedBy>Shivansh .</cp:lastModifiedBy>
  <cp:revision>53</cp:revision>
  <dcterms:created xsi:type="dcterms:W3CDTF">2019-09-28T15:47:20Z</dcterms:created>
  <dcterms:modified xsi:type="dcterms:W3CDTF">2019-09-29T02:53:30Z</dcterms:modified>
</cp:coreProperties>
</file>