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c70c77ee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c70c77ee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c70c77ee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c70c77ee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c70c77ee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c70c77ee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70c77ee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70c77ee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70c77ee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70c77ee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c70c77ee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c70c77ee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70c77ee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70c77ee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c70c77ee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c70c77ee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c70c77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c70c77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70c77ee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c70c77ee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c70c77e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c70c77e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70c77ee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70c77ee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en.wikipedia.org/wiki/Captain_(Royal_Navy)" TargetMode="External"/><Relationship Id="rId4" Type="http://schemas.openxmlformats.org/officeDocument/2006/relationships/hyperlink" Target="https://en.wikipedia.org/wiki/Fellow_of_the_Royal_Society" TargetMode="External"/><Relationship Id="rId11" Type="http://schemas.openxmlformats.org/officeDocument/2006/relationships/image" Target="../media/image2.png"/><Relationship Id="rId10" Type="http://schemas.openxmlformats.org/officeDocument/2006/relationships/hyperlink" Target="https://en.wikipedia.org/wiki/Newfoundland_(island)" TargetMode="External"/><Relationship Id="rId9" Type="http://schemas.openxmlformats.org/officeDocument/2006/relationships/hyperlink" Target="https://en.wikipedia.org/wiki/Australia" TargetMode="External"/><Relationship Id="rId5" Type="http://schemas.openxmlformats.org/officeDocument/2006/relationships/hyperlink" Target="https://en.wikipedia.org/wiki/Navigator" TargetMode="External"/><Relationship Id="rId6" Type="http://schemas.openxmlformats.org/officeDocument/2006/relationships/hyperlink" Target="https://en.wikipedia.org/wiki/Cartography" TargetMode="External"/><Relationship Id="rId7" Type="http://schemas.openxmlformats.org/officeDocument/2006/relationships/hyperlink" Target="https://en.wikipedia.org/wiki/Captain_(Royal_Navy)" TargetMode="External"/><Relationship Id="rId8" Type="http://schemas.openxmlformats.org/officeDocument/2006/relationships/hyperlink" Target="https://en.wikipedia.org/wiki/Royal_Nav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18050" y="1569675"/>
            <a:ext cx="58509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We are not afraid to die If we can all be together</a:t>
            </a:r>
            <a:endParaRPr b="1">
              <a:latin typeface="Lato"/>
              <a:ea typeface="Lato"/>
              <a:cs typeface="Lato"/>
              <a:sym typeface="Lato"/>
            </a:endParaRPr>
          </a:p>
        </p:txBody>
      </p:sp>
      <p:sp>
        <p:nvSpPr>
          <p:cNvPr id="135" name="Google Shape;135;p13"/>
          <p:cNvSpPr txBox="1"/>
          <p:nvPr>
            <p:ph idx="1" type="subTitle"/>
          </p:nvPr>
        </p:nvSpPr>
        <p:spPr>
          <a:xfrm>
            <a:off x="4900550" y="3148575"/>
            <a:ext cx="3915000" cy="50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Gordon Cook and Alan East</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latin typeface="Lato"/>
                <a:ea typeface="Lato"/>
                <a:cs typeface="Lato"/>
                <a:sym typeface="Lato"/>
              </a:rPr>
              <a:t>Crewmen show </a:t>
            </a:r>
            <a:r>
              <a:rPr b="1" lang="en" sz="3100">
                <a:latin typeface="Lato"/>
                <a:ea typeface="Lato"/>
                <a:cs typeface="Lato"/>
                <a:sym typeface="Lato"/>
              </a:rPr>
              <a:t>unparalleled</a:t>
            </a:r>
            <a:r>
              <a:rPr b="1" lang="en" sz="3100">
                <a:latin typeface="Lato"/>
                <a:ea typeface="Lato"/>
                <a:cs typeface="Lato"/>
                <a:sym typeface="Lato"/>
              </a:rPr>
              <a:t> courage</a:t>
            </a:r>
            <a:endParaRPr b="1" sz="3100">
              <a:latin typeface="Lato"/>
              <a:ea typeface="Lato"/>
              <a:cs typeface="Lato"/>
              <a:sym typeface="Lato"/>
            </a:endParaRPr>
          </a:p>
        </p:txBody>
      </p:sp>
      <p:sp>
        <p:nvSpPr>
          <p:cNvPr id="201" name="Google Shape;20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crewmen (</a:t>
            </a:r>
            <a:r>
              <a:rPr lang="en" sz="1600"/>
              <a:t> Larry Vigil &amp; Herb Seigler</a:t>
            </a:r>
            <a:r>
              <a:rPr lang="en" sz="2000"/>
              <a:t>) started pumping out water and settled to make </a:t>
            </a:r>
            <a:r>
              <a:rPr lang="en" sz="2000"/>
              <a:t>necessary</a:t>
            </a:r>
            <a:r>
              <a:rPr lang="en" sz="2000"/>
              <a:t> repairs to save the boat from sinking.</a:t>
            </a:r>
            <a:endParaRPr sz="2000"/>
          </a:p>
          <a:p>
            <a:pPr indent="0" lvl="0" marL="0" rtl="0" algn="l">
              <a:spcBef>
                <a:spcPts val="1200"/>
              </a:spcBef>
              <a:spcAft>
                <a:spcPts val="1200"/>
              </a:spcAft>
              <a:buNone/>
            </a:pPr>
            <a:r>
              <a:rPr lang="en" sz="2000"/>
              <a:t>They managed to stretch canvas and secure water-proof hatch cover across gaping holes.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Lato"/>
                <a:ea typeface="Lato"/>
                <a:cs typeface="Lato"/>
                <a:sym typeface="Lato"/>
              </a:rPr>
              <a:t>Exemplary courage of children</a:t>
            </a:r>
            <a:endParaRPr b="1" sz="3500">
              <a:latin typeface="Lato"/>
              <a:ea typeface="Lato"/>
              <a:cs typeface="Lato"/>
              <a:sym typeface="Lato"/>
            </a:endParaRPr>
          </a:p>
        </p:txBody>
      </p:sp>
      <p:sp>
        <p:nvSpPr>
          <p:cNvPr id="207" name="Google Shape;207;p23"/>
          <p:cNvSpPr txBox="1"/>
          <p:nvPr>
            <p:ph idx="1" type="body"/>
          </p:nvPr>
        </p:nvSpPr>
        <p:spPr>
          <a:xfrm>
            <a:off x="1297500" y="1567550"/>
            <a:ext cx="7081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t>The optimistic attitude of the children of NOT BEING AFRAID TO DIE IF THEY CAN BE TOGETHER even when Sue had a bumped head and Jonathan was terribly scared boosted the morale of the narrator</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ILE AMSTERDAM</a:t>
            </a:r>
            <a:endParaRPr b="1">
              <a:latin typeface="Lato"/>
              <a:ea typeface="Lato"/>
              <a:cs typeface="Lato"/>
              <a:sym typeface="Lato"/>
            </a:endParaRPr>
          </a:p>
        </p:txBody>
      </p:sp>
      <p:sp>
        <p:nvSpPr>
          <p:cNvPr id="213" name="Google Shape;213;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4"/>
          <p:cNvPicPr preferRelativeResize="0"/>
          <p:nvPr/>
        </p:nvPicPr>
        <p:blipFill>
          <a:blip r:embed="rId3">
            <a:alphaModFix/>
          </a:blip>
          <a:stretch>
            <a:fillRect/>
          </a:stretch>
        </p:blipFill>
        <p:spPr>
          <a:xfrm>
            <a:off x="1297500" y="997425"/>
            <a:ext cx="7038899" cy="38238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latin typeface="Lato"/>
                <a:ea typeface="Lato"/>
                <a:cs typeface="Lato"/>
                <a:sym typeface="Lato"/>
              </a:rPr>
              <a:t>What can we learn?</a:t>
            </a:r>
            <a:endParaRPr b="1" sz="3100">
              <a:latin typeface="Lato"/>
              <a:ea typeface="Lato"/>
              <a:cs typeface="Lato"/>
              <a:sym typeface="Lato"/>
            </a:endParaRPr>
          </a:p>
        </p:txBody>
      </p:sp>
      <p:sp>
        <p:nvSpPr>
          <p:cNvPr id="220" name="Google Shape;22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Humans have a nature of knowing, assessing and taking on challenges.</a:t>
            </a:r>
            <a:endParaRPr sz="2100"/>
          </a:p>
          <a:p>
            <a:pPr indent="0" lvl="0" marL="0" rtl="0" algn="l">
              <a:spcBef>
                <a:spcPts val="1200"/>
              </a:spcBef>
              <a:spcAft>
                <a:spcPts val="0"/>
              </a:spcAft>
              <a:buNone/>
            </a:pPr>
            <a:r>
              <a:rPr lang="en" sz="2100"/>
              <a:t>Our instinct simply helps us do difficult things but deep within, we get scared sometimes.</a:t>
            </a:r>
            <a:endParaRPr sz="2100"/>
          </a:p>
          <a:p>
            <a:pPr indent="0" lvl="0" marL="0" rtl="0" algn="l">
              <a:spcBef>
                <a:spcPts val="1200"/>
              </a:spcBef>
              <a:spcAft>
                <a:spcPts val="1200"/>
              </a:spcAft>
              <a:buNone/>
            </a:pPr>
            <a:r>
              <a:rPr lang="en" sz="2100"/>
              <a:t>It is in these times when we need to exhibit the level of courage Jonathan and Sue did, even being little children.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Captain James Cook</a:t>
            </a:r>
            <a:endParaRPr b="1" sz="2600"/>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14"/>
          <p:cNvSpPr txBox="1"/>
          <p:nvPr>
            <p:ph idx="2" type="body"/>
          </p:nvPr>
        </p:nvSpPr>
        <p:spPr>
          <a:xfrm>
            <a:off x="4924475" y="1055100"/>
            <a:ext cx="3838800" cy="34236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lang="en" sz="1500">
                <a:uFill>
                  <a:noFill/>
                </a:uFill>
                <a:hlinkClick r:id="rId3"/>
              </a:rPr>
              <a:t>Captain</a:t>
            </a:r>
            <a:r>
              <a:rPr lang="en" sz="1500"/>
              <a:t> James Cook </a:t>
            </a:r>
            <a:r>
              <a:rPr lang="en" sz="1500">
                <a:uFill>
                  <a:noFill/>
                </a:uFill>
                <a:hlinkClick r:id="rId4"/>
              </a:rPr>
              <a:t>FRS</a:t>
            </a:r>
            <a:r>
              <a:rPr lang="en" sz="1500"/>
              <a:t> (7 November [O.S. 27 October] 1728– 14 February 1779) was a British explorer, </a:t>
            </a:r>
            <a:r>
              <a:rPr lang="en" sz="1500">
                <a:uFill>
                  <a:noFill/>
                </a:uFill>
                <a:hlinkClick r:id="rId5"/>
              </a:rPr>
              <a:t>navigator</a:t>
            </a:r>
            <a:r>
              <a:rPr lang="en" sz="1500"/>
              <a:t>, </a:t>
            </a:r>
            <a:r>
              <a:rPr lang="en" sz="1500">
                <a:uFill>
                  <a:noFill/>
                </a:uFill>
                <a:hlinkClick r:id="rId6"/>
              </a:rPr>
              <a:t>cartographer</a:t>
            </a:r>
            <a:r>
              <a:rPr lang="en" sz="1500"/>
              <a:t>, and </a:t>
            </a:r>
            <a:r>
              <a:rPr lang="en" sz="1500">
                <a:uFill>
                  <a:noFill/>
                </a:uFill>
                <a:hlinkClick r:id="rId7"/>
              </a:rPr>
              <a:t>captain</a:t>
            </a:r>
            <a:r>
              <a:rPr lang="en" sz="1500"/>
              <a:t> in the British </a:t>
            </a:r>
            <a:r>
              <a:rPr lang="en" sz="1500">
                <a:uFill>
                  <a:noFill/>
                </a:uFill>
                <a:hlinkClick r:id="rId8"/>
              </a:rPr>
              <a:t>Royal Navy</a:t>
            </a:r>
            <a:r>
              <a:rPr lang="en" sz="1500"/>
              <a:t>, famous for his three voyages in the Pacific and </a:t>
            </a:r>
            <a:r>
              <a:rPr lang="en" sz="1500">
                <a:uFill>
                  <a:noFill/>
                </a:uFill>
                <a:hlinkClick r:id="rId9"/>
              </a:rPr>
              <a:t>Australia</a:t>
            </a:r>
            <a:r>
              <a:rPr lang="en" sz="1500"/>
              <a:t> in particular. He made detailed maps of </a:t>
            </a:r>
            <a:r>
              <a:rPr lang="en" sz="1500">
                <a:uFill>
                  <a:noFill/>
                </a:uFill>
                <a:hlinkClick r:id="rId10"/>
              </a:rPr>
              <a:t>Newfoundland</a:t>
            </a:r>
            <a:r>
              <a:rPr lang="en" sz="1500"/>
              <a:t> prior to making three voyages to the Pacific Ocean, during which he achieved the first recorded European contact with the eastern coastline of Australia and the Hawaiian Islands, and the first recorded circumnavigation of New Zealand.</a:t>
            </a:r>
            <a:endParaRPr sz="1500"/>
          </a:p>
        </p:txBody>
      </p:sp>
      <p:pic>
        <p:nvPicPr>
          <p:cNvPr id="143" name="Google Shape;143;p14"/>
          <p:cNvPicPr preferRelativeResize="0"/>
          <p:nvPr/>
        </p:nvPicPr>
        <p:blipFill>
          <a:blip r:embed="rId11">
            <a:alphaModFix/>
          </a:blip>
          <a:stretch>
            <a:fillRect/>
          </a:stretch>
        </p:blipFill>
        <p:spPr>
          <a:xfrm>
            <a:off x="1640527" y="1055100"/>
            <a:ext cx="2717142" cy="342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60">
                <a:latin typeface="Lato"/>
                <a:ea typeface="Lato"/>
                <a:cs typeface="Lato"/>
                <a:sym typeface="Lato"/>
              </a:rPr>
              <a:t>The routes of Captain James Cook's voyages. The first voyage is shown in red, second voyage in green, and third voyage in blue. The route of Cook's crew following his death is shown as a dashed blue line.</a:t>
            </a:r>
            <a:endParaRPr sz="1560">
              <a:latin typeface="Lato"/>
              <a:ea typeface="Lato"/>
              <a:cs typeface="Lato"/>
              <a:sym typeface="Lato"/>
            </a:endParaRPr>
          </a:p>
        </p:txBody>
      </p:sp>
      <p:sp>
        <p:nvSpPr>
          <p:cNvPr id="149" name="Google Shape;149;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1297500" y="1267358"/>
            <a:ext cx="7038900" cy="3528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latin typeface="Lato"/>
                <a:ea typeface="Lato"/>
                <a:cs typeface="Lato"/>
                <a:sym typeface="Lato"/>
              </a:rPr>
              <a:t>Characters</a:t>
            </a:r>
            <a:endParaRPr b="1" sz="3300">
              <a:latin typeface="Lato"/>
              <a:ea typeface="Lato"/>
              <a:cs typeface="Lato"/>
              <a:sym typeface="Lato"/>
            </a:endParaRPr>
          </a:p>
        </p:txBody>
      </p:sp>
      <p:sp>
        <p:nvSpPr>
          <p:cNvPr id="156" name="Google Shape;156;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7" name="Google Shape;157;p16"/>
          <p:cNvSpPr txBox="1"/>
          <p:nvPr>
            <p:ph idx="2" type="body"/>
          </p:nvPr>
        </p:nvSpPr>
        <p:spPr>
          <a:xfrm>
            <a:off x="4933226" y="1567550"/>
            <a:ext cx="3891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Narrator</a:t>
            </a:r>
            <a:endParaRPr sz="1600"/>
          </a:p>
          <a:p>
            <a:pPr indent="0" lvl="0" marL="0" rtl="0" algn="l">
              <a:spcBef>
                <a:spcPts val="1200"/>
              </a:spcBef>
              <a:spcAft>
                <a:spcPts val="0"/>
              </a:spcAft>
              <a:buNone/>
            </a:pPr>
            <a:r>
              <a:rPr lang="en" sz="1600"/>
              <a:t>Mary</a:t>
            </a:r>
            <a:endParaRPr sz="1600"/>
          </a:p>
          <a:p>
            <a:pPr indent="0" lvl="0" marL="0" rtl="0" algn="l">
              <a:spcBef>
                <a:spcPts val="1200"/>
              </a:spcBef>
              <a:spcAft>
                <a:spcPts val="0"/>
              </a:spcAft>
              <a:buNone/>
            </a:pPr>
            <a:r>
              <a:rPr lang="en" sz="1600"/>
              <a:t>Jonathan</a:t>
            </a:r>
            <a:endParaRPr sz="1600"/>
          </a:p>
          <a:p>
            <a:pPr indent="0" lvl="0" marL="0" rtl="0" algn="l">
              <a:spcBef>
                <a:spcPts val="1200"/>
              </a:spcBef>
              <a:spcAft>
                <a:spcPts val="0"/>
              </a:spcAft>
              <a:buNone/>
            </a:pPr>
            <a:r>
              <a:rPr lang="en" sz="1600"/>
              <a:t>Suzanne</a:t>
            </a:r>
            <a:endParaRPr sz="1600"/>
          </a:p>
          <a:p>
            <a:pPr indent="0" lvl="0" marL="0" rtl="0" algn="l">
              <a:spcBef>
                <a:spcPts val="1200"/>
              </a:spcBef>
              <a:spcAft>
                <a:spcPts val="1200"/>
              </a:spcAft>
              <a:buNone/>
            </a:pPr>
            <a:r>
              <a:rPr lang="en" sz="1600"/>
              <a:t>Crewmen : Larry Vigil &amp; Herb Seigler</a:t>
            </a:r>
            <a:endParaRPr sz="1600"/>
          </a:p>
        </p:txBody>
      </p:sp>
      <p:pic>
        <p:nvPicPr>
          <p:cNvPr id="158" name="Google Shape;158;p16"/>
          <p:cNvPicPr preferRelativeResize="0"/>
          <p:nvPr/>
        </p:nvPicPr>
        <p:blipFill>
          <a:blip r:embed="rId3">
            <a:alphaModFix/>
          </a:blip>
          <a:stretch>
            <a:fillRect/>
          </a:stretch>
        </p:blipFill>
        <p:spPr>
          <a:xfrm>
            <a:off x="1297500" y="1567550"/>
            <a:ext cx="3403200" cy="29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lnSpc>
                <a:spcPct val="0"/>
              </a:lnSpc>
              <a:spcBef>
                <a:spcPts val="0"/>
              </a:spcBef>
              <a:spcAft>
                <a:spcPts val="0"/>
              </a:spcAft>
              <a:buClr>
                <a:srgbClr val="000000"/>
              </a:buClr>
              <a:buSzPts val="990"/>
              <a:buFont typeface="Arial"/>
              <a:buNone/>
            </a:pPr>
            <a:r>
              <a:t/>
            </a:r>
            <a:endParaRPr sz="1420">
              <a:latin typeface="Lato"/>
              <a:ea typeface="Lato"/>
              <a:cs typeface="Lato"/>
              <a:sym typeface="Lato"/>
            </a:endParaRPr>
          </a:p>
          <a:p>
            <a:pPr indent="0" lvl="0" marL="0" rtl="0" algn="l">
              <a:lnSpc>
                <a:spcPct val="118375"/>
              </a:lnSpc>
              <a:spcBef>
                <a:spcPts val="0"/>
              </a:spcBef>
              <a:spcAft>
                <a:spcPts val="0"/>
              </a:spcAft>
              <a:buClr>
                <a:srgbClr val="000000"/>
              </a:buClr>
              <a:buSzPts val="990"/>
              <a:buFont typeface="Arial"/>
              <a:buNone/>
            </a:pPr>
            <a:r>
              <a:rPr lang="en" sz="1960">
                <a:latin typeface="Lato"/>
                <a:ea typeface="Lato"/>
                <a:cs typeface="Lato"/>
                <a:sym typeface="Lato"/>
              </a:rPr>
              <a:t>In July 1976, they sailed for journey to world voyage. They tried to duplicate the round the world voyage made 20 year earlier by Captain James Cook in their professionally built ship -        The WAVEWALKER.</a:t>
            </a:r>
            <a:endParaRPr sz="1960">
              <a:latin typeface="Lato"/>
              <a:ea typeface="Lato"/>
              <a:cs typeface="Lato"/>
              <a:sym typeface="Lato"/>
            </a:endParaRPr>
          </a:p>
          <a:p>
            <a:pPr indent="0" lvl="0" marL="0" rtl="0" algn="l">
              <a:spcBef>
                <a:spcPts val="0"/>
              </a:spcBef>
              <a:spcAft>
                <a:spcPts val="0"/>
              </a:spcAft>
              <a:buSzPts val="990"/>
              <a:buNone/>
            </a:pPr>
            <a:r>
              <a:t/>
            </a:r>
            <a:endParaRPr sz="1960">
              <a:latin typeface="Lato"/>
              <a:ea typeface="Lato"/>
              <a:cs typeface="Lato"/>
              <a:sym typeface="Lato"/>
            </a:endParaRPr>
          </a:p>
        </p:txBody>
      </p:sp>
      <p:sp>
        <p:nvSpPr>
          <p:cNvPr id="164" name="Google Shape;164;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5" name="Google Shape;165;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7"/>
          <p:cNvPicPr preferRelativeResize="0"/>
          <p:nvPr/>
        </p:nvPicPr>
        <p:blipFill>
          <a:blip r:embed="rId3">
            <a:alphaModFix/>
          </a:blip>
          <a:stretch>
            <a:fillRect/>
          </a:stretch>
        </p:blipFill>
        <p:spPr>
          <a:xfrm>
            <a:off x="1845075" y="1790850"/>
            <a:ext cx="5453850" cy="305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latin typeface="Lato"/>
                <a:ea typeface="Lato"/>
                <a:cs typeface="Lato"/>
                <a:sym typeface="Lato"/>
              </a:rPr>
              <a:t>First Leg of the Journey</a:t>
            </a:r>
            <a:endParaRPr b="1" sz="3500">
              <a:latin typeface="Lato"/>
              <a:ea typeface="Lato"/>
              <a:cs typeface="Lato"/>
              <a:sym typeface="Lato"/>
            </a:endParaRPr>
          </a:p>
        </p:txBody>
      </p:sp>
      <p:sp>
        <p:nvSpPr>
          <p:cNvPr id="172" name="Google Shape;172;p18"/>
          <p:cNvSpPr txBox="1"/>
          <p:nvPr>
            <p:ph idx="1" type="body"/>
          </p:nvPr>
        </p:nvSpPr>
        <p:spPr>
          <a:xfrm>
            <a:off x="1297500" y="176042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They pleasantly sailed down from west coast of africa to cape town.</a:t>
            </a:r>
            <a:endParaRPr sz="1700"/>
          </a:p>
          <a:p>
            <a:pPr indent="0" lvl="0" marL="0" rtl="0" algn="l">
              <a:spcBef>
                <a:spcPts val="1200"/>
              </a:spcBef>
              <a:spcAft>
                <a:spcPts val="1200"/>
              </a:spcAft>
              <a:buNone/>
            </a:pPr>
            <a:r>
              <a:rPr lang="en" sz="1700"/>
              <a:t>Then further they sailed to southern Indian ocean.</a:t>
            </a:r>
            <a:endParaRPr sz="1700"/>
          </a:p>
        </p:txBody>
      </p:sp>
      <p:sp>
        <p:nvSpPr>
          <p:cNvPr id="173" name="Google Shape;173;p1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8"/>
          <p:cNvPicPr preferRelativeResize="0"/>
          <p:nvPr/>
        </p:nvPicPr>
        <p:blipFill>
          <a:blip r:embed="rId3">
            <a:alphaModFix/>
          </a:blip>
          <a:stretch>
            <a:fillRect/>
          </a:stretch>
        </p:blipFill>
        <p:spPr>
          <a:xfrm>
            <a:off x="4933213" y="1760423"/>
            <a:ext cx="3969675" cy="2525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Lato"/>
                <a:ea typeface="Lato"/>
                <a:cs typeface="Lato"/>
                <a:sym typeface="Lato"/>
              </a:rPr>
              <a:t>Firsts signs of disaster</a:t>
            </a:r>
            <a:endParaRPr b="1" sz="3800">
              <a:latin typeface="Lato"/>
              <a:ea typeface="Lato"/>
              <a:cs typeface="Lato"/>
              <a:sym typeface="Lato"/>
            </a:endParaRPr>
          </a:p>
        </p:txBody>
      </p:sp>
      <p:sp>
        <p:nvSpPr>
          <p:cNvPr id="180" name="Google Shape;180;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They encountered strong winds on second day of leaving Cape Town and this disaster was continued for few weeks.</a:t>
            </a:r>
            <a:endParaRPr sz="1800"/>
          </a:p>
          <a:p>
            <a:pPr indent="0" lvl="0" marL="0" rtl="0" algn="l">
              <a:spcBef>
                <a:spcPts val="1200"/>
              </a:spcBef>
              <a:spcAft>
                <a:spcPts val="1200"/>
              </a:spcAft>
              <a:buNone/>
            </a:pPr>
            <a:r>
              <a:rPr lang="en" sz="1800"/>
              <a:t>This was so disastrous that waves rised as high as 15 metres above the mast.</a:t>
            </a:r>
            <a:endParaRPr sz="1800"/>
          </a:p>
        </p:txBody>
      </p:sp>
      <p:sp>
        <p:nvSpPr>
          <p:cNvPr id="181" name="Google Shape;181;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19"/>
          <p:cNvPicPr preferRelativeResize="0"/>
          <p:nvPr/>
        </p:nvPicPr>
        <p:blipFill>
          <a:blip r:embed="rId3">
            <a:alphaModFix/>
          </a:blip>
          <a:stretch>
            <a:fillRect/>
          </a:stretch>
        </p:blipFill>
        <p:spPr>
          <a:xfrm>
            <a:off x="5048700" y="1950300"/>
            <a:ext cx="3573925" cy="214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latin typeface="Lato"/>
                <a:ea typeface="Lato"/>
                <a:cs typeface="Lato"/>
                <a:sym typeface="Lato"/>
              </a:rPr>
              <a:t>The disaster and its aftermath</a:t>
            </a:r>
            <a:endParaRPr b="1" sz="3800">
              <a:latin typeface="Lato"/>
              <a:ea typeface="Lato"/>
              <a:cs typeface="Lato"/>
              <a:sym typeface="Lato"/>
            </a:endParaRPr>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By 6PM, tremendous explosions shock the deck and powerful flow of water broke over the ship. </a:t>
            </a:r>
            <a:endParaRPr sz="1900"/>
          </a:p>
          <a:p>
            <a:pPr indent="0" lvl="0" marL="0" rtl="0" algn="l">
              <a:spcBef>
                <a:spcPts val="1200"/>
              </a:spcBef>
              <a:spcAft>
                <a:spcPts val="0"/>
              </a:spcAft>
              <a:buNone/>
            </a:pPr>
            <a:r>
              <a:rPr lang="en" sz="1900"/>
              <a:t>WaveWalker was dramatically sinking and the captain was badly injured. </a:t>
            </a:r>
            <a:endParaRPr sz="1900"/>
          </a:p>
          <a:p>
            <a:pPr indent="0" lvl="0" marL="0" rtl="0" algn="l">
              <a:spcBef>
                <a:spcPts val="1200"/>
              </a:spcBef>
              <a:spcAft>
                <a:spcPts val="1200"/>
              </a:spcAft>
              <a:buNone/>
            </a:pPr>
            <a:r>
              <a:rPr lang="en" sz="1900"/>
              <a:t>Captain kept courage and found the wheel and lind up the stern for next wave.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900">
                <a:latin typeface="Lato"/>
                <a:ea typeface="Lato"/>
                <a:cs typeface="Lato"/>
                <a:sym typeface="Lato"/>
              </a:rPr>
              <a:t>Effect of the Storm and waves</a:t>
            </a:r>
            <a:endParaRPr b="1" sz="3900">
              <a:latin typeface="Lato"/>
              <a:ea typeface="Lato"/>
              <a:cs typeface="Lato"/>
              <a:sym typeface="Lato"/>
            </a:endParaRPr>
          </a:p>
        </p:txBody>
      </p:sp>
      <p:sp>
        <p:nvSpPr>
          <p:cNvPr id="194" name="Google Shape;194;p2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Water level inside the ship rose threateningly</a:t>
            </a:r>
            <a:endParaRPr sz="1700"/>
          </a:p>
          <a:p>
            <a:pPr indent="0" lvl="0" marL="0" rtl="0" algn="l">
              <a:spcBef>
                <a:spcPts val="1200"/>
              </a:spcBef>
              <a:spcAft>
                <a:spcPts val="0"/>
              </a:spcAft>
              <a:buNone/>
            </a:pPr>
            <a:r>
              <a:rPr lang="en" sz="1700"/>
              <a:t>Electric pump system short-circuited</a:t>
            </a:r>
            <a:endParaRPr sz="1700"/>
          </a:p>
          <a:p>
            <a:pPr indent="0" lvl="0" marL="0" rtl="0" algn="l">
              <a:spcBef>
                <a:spcPts val="1200"/>
              </a:spcBef>
              <a:spcAft>
                <a:spcPts val="0"/>
              </a:spcAft>
              <a:buNone/>
            </a:pPr>
            <a:r>
              <a:rPr lang="en" sz="1700"/>
              <a:t>Suzanne was injured </a:t>
            </a:r>
            <a:endParaRPr sz="1700"/>
          </a:p>
          <a:p>
            <a:pPr indent="0" lvl="0" marL="0" rtl="0" algn="l">
              <a:spcBef>
                <a:spcPts val="1200"/>
              </a:spcBef>
              <a:spcAft>
                <a:spcPts val="1200"/>
              </a:spcAft>
              <a:buNone/>
            </a:pPr>
            <a:r>
              <a:rPr lang="en" sz="1700"/>
              <a:t>The starboard and supporting structure of the boat was heavily damaged</a:t>
            </a:r>
            <a:endParaRPr sz="1700"/>
          </a:p>
        </p:txBody>
      </p:sp>
      <p:sp>
        <p:nvSpPr>
          <p:cNvPr id="195" name="Google Shape;195;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