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18" r:id="rId7"/>
    <p:sldId id="319" r:id="rId8"/>
    <p:sldId id="320" r:id="rId9"/>
    <p:sldId id="321" r:id="rId10"/>
    <p:sldId id="322" r:id="rId11"/>
    <p:sldId id="323" r:id="rId12"/>
    <p:sldId id="324"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405" autoAdjust="0"/>
  </p:normalViewPr>
  <p:slideViewPr>
    <p:cSldViewPr snapToGrid="0">
      <p:cViewPr varScale="1">
        <p:scale>
          <a:sx n="91" d="100"/>
          <a:sy n="91" d="100"/>
        </p:scale>
        <p:origin x="37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bhishek-panda05.github.io/OS_Projec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Machine Learning in Disk Algorithms</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311214795"/>
              </p:ext>
            </p:extLst>
          </p:nvPr>
        </p:nvGraphicFramePr>
        <p:xfrm>
          <a:off x="7762931" y="92861"/>
          <a:ext cx="4190999" cy="6672277"/>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557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Introduction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1937">
                <a:tc>
                  <a:txBody>
                    <a:bodyPr/>
                    <a:lstStyle/>
                    <a:p>
                      <a:pPr algn="r"/>
                      <a:r>
                        <a:rPr lang="en-US" sz="2400" b="0" dirty="0">
                          <a:latin typeface="+mj-lt"/>
                        </a:rPr>
                        <a:t>CPP Code</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01976">
                <a:tc>
                  <a:txBody>
                    <a:bodyPr/>
                    <a:lstStyle/>
                    <a:p>
                      <a:pPr algn="r"/>
                      <a:r>
                        <a:rPr lang="en-US" sz="2400" b="0" dirty="0">
                          <a:latin typeface="+mj-lt"/>
                        </a:rPr>
                        <a:t>Matplotlib Visualization</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618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Algorithms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739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Machine Learning Approach</a:t>
                      </a:r>
                    </a:p>
                    <a:p>
                      <a:pPr marL="0" algn="r" defTabSz="914400" rtl="0" eaLnBrk="1" latinLnBrk="0" hangingPunct="1"/>
                      <a:r>
                        <a:rPr lang="en-US" sz="2400" b="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57393">
                <a:tc>
                  <a:txBody>
                    <a:bodyPr/>
                    <a:lstStyle/>
                    <a:p>
                      <a:pPr marL="0" algn="r" defTabSz="914400" rtl="0" eaLnBrk="1" latinLnBrk="0" hangingPunct="1"/>
                      <a:r>
                        <a:rPr lang="en-US" sz="2400" b="0" kern="1200" dirty="0">
                          <a:solidFill>
                            <a:schemeClr val="tx1"/>
                          </a:solidFill>
                          <a:latin typeface="+mj-lt"/>
                          <a:ea typeface="+mn-ea"/>
                          <a:cs typeface="+mn-cs"/>
                        </a:rPr>
                        <a:t>Website Integration</a:t>
                      </a:r>
                    </a:p>
                    <a:p>
                      <a:pPr marL="0" algn="r" defTabSz="914400" rtl="0" eaLnBrk="1" latinLnBrk="0" hangingPunct="1"/>
                      <a:r>
                        <a:rPr lang="en-US" sz="2400" b="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6639568"/>
                  </a:ext>
                </a:extLst>
              </a:tr>
              <a:tr h="857393">
                <a:tc>
                  <a:txBody>
                    <a:bodyPr/>
                    <a:lstStyle/>
                    <a:p>
                      <a:pPr marL="0" algn="r" defTabSz="914400" rtl="0" eaLnBrk="1" latinLnBrk="0" hangingPunct="1"/>
                      <a:r>
                        <a:rPr lang="en-US" sz="2400" b="0" kern="1200" dirty="0">
                          <a:solidFill>
                            <a:schemeClr val="tx1"/>
                          </a:solidFill>
                          <a:latin typeface="+mj-lt"/>
                          <a:ea typeface="+mn-ea"/>
                          <a:cs typeface="+mn-cs"/>
                        </a:rPr>
                        <a:t>GitHub &amp; LinkedIn</a:t>
                      </a:r>
                    </a:p>
                    <a:p>
                      <a:pPr marL="0" algn="r" defTabSz="914400" rtl="0" eaLnBrk="1" latinLnBrk="0" hangingPunct="1"/>
                      <a:r>
                        <a:rPr lang="en-US" sz="2400" b="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38424523"/>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074806-4CD9-C62E-8019-D0F9E3BE2ADE}"/>
              </a:ext>
            </a:extLst>
          </p:cNvPr>
          <p:cNvPicPr>
            <a:picLocks noGrp="1" noChangeAspect="1"/>
          </p:cNvPicPr>
          <p:nvPr>
            <p:ph idx="1"/>
          </p:nvPr>
        </p:nvPicPr>
        <p:blipFill>
          <a:blip r:embed="rId2"/>
          <a:stretch>
            <a:fillRect/>
          </a:stretch>
        </p:blipFill>
        <p:spPr>
          <a:xfrm>
            <a:off x="238069" y="750265"/>
            <a:ext cx="5718114" cy="5843481"/>
          </a:xfrm>
        </p:spPr>
      </p:pic>
      <p:sp>
        <p:nvSpPr>
          <p:cNvPr id="6" name="TextBox 5">
            <a:extLst>
              <a:ext uri="{FF2B5EF4-FFF2-40B4-BE49-F238E27FC236}">
                <a16:creationId xmlns:a16="http://schemas.microsoft.com/office/drawing/2014/main" id="{895789A9-2403-D866-52A4-ECB59A4EE21C}"/>
              </a:ext>
            </a:extLst>
          </p:cNvPr>
          <p:cNvSpPr txBox="1"/>
          <p:nvPr/>
        </p:nvSpPr>
        <p:spPr>
          <a:xfrm>
            <a:off x="3348004" y="103935"/>
            <a:ext cx="5495992" cy="646331"/>
          </a:xfrm>
          <a:prstGeom prst="rect">
            <a:avLst/>
          </a:prstGeom>
          <a:noFill/>
        </p:spPr>
        <p:txBody>
          <a:bodyPr wrap="none" rtlCol="0">
            <a:spAutoFit/>
          </a:bodyPr>
          <a:lstStyle/>
          <a:p>
            <a:r>
              <a:rPr lang="en-US" sz="3600" b="1" u="sng" dirty="0"/>
              <a:t>Working of Disk Architecture</a:t>
            </a:r>
          </a:p>
        </p:txBody>
      </p:sp>
      <p:sp>
        <p:nvSpPr>
          <p:cNvPr id="8" name="TextBox 7">
            <a:extLst>
              <a:ext uri="{FF2B5EF4-FFF2-40B4-BE49-F238E27FC236}">
                <a16:creationId xmlns:a16="http://schemas.microsoft.com/office/drawing/2014/main" id="{41FCAEEB-38BE-8757-8F42-D07208AB7774}"/>
              </a:ext>
            </a:extLst>
          </p:cNvPr>
          <p:cNvSpPr txBox="1"/>
          <p:nvPr/>
        </p:nvSpPr>
        <p:spPr>
          <a:xfrm>
            <a:off x="6096000" y="1261994"/>
            <a:ext cx="5857931" cy="5909310"/>
          </a:xfrm>
          <a:prstGeom prst="rect">
            <a:avLst/>
          </a:prstGeom>
          <a:noFill/>
        </p:spPr>
        <p:txBody>
          <a:bodyPr wrap="square" rtlCol="0">
            <a:spAutoFit/>
          </a:bodyPr>
          <a:lstStyle/>
          <a:p>
            <a:pPr marL="285750" indent="-285750">
              <a:buFont typeface="Arial" panose="020B0604020202020204" pitchFamily="34" charset="0"/>
              <a:buChar char="•"/>
            </a:pPr>
            <a:r>
              <a:rPr lang="en-US" dirty="0"/>
              <a:t>Disk architecture refers to the structural design and organization of components within a hard disk drive (HDD).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Platters: </a:t>
            </a:r>
            <a:r>
              <a:rPr lang="en-US" dirty="0"/>
              <a:t>The hard disk contains multiple circular platters made of glass or aluminum.</a:t>
            </a:r>
          </a:p>
          <a:p>
            <a:pPr marL="285750" indent="-285750">
              <a:buFont typeface="Arial" panose="020B0604020202020204" pitchFamily="34" charset="0"/>
              <a:buChar char="•"/>
            </a:pPr>
            <a:r>
              <a:rPr lang="en-IN" b="1" u="sng" dirty="0"/>
              <a:t>Tracks: </a:t>
            </a:r>
            <a:r>
              <a:rPr lang="en-US" dirty="0"/>
              <a:t>Each platter surface is divided into concentric circles called tracks.</a:t>
            </a:r>
          </a:p>
          <a:p>
            <a:pPr marL="285750" indent="-285750">
              <a:buFont typeface="Arial" panose="020B0604020202020204" pitchFamily="34" charset="0"/>
              <a:buChar char="•"/>
            </a:pPr>
            <a:r>
              <a:rPr lang="en-IN" b="1" u="sng" dirty="0"/>
              <a:t>Sectors: </a:t>
            </a:r>
            <a:r>
              <a:rPr lang="en-US" dirty="0"/>
              <a:t>Tracks are further divided into smaller segments known as sectors.</a:t>
            </a:r>
          </a:p>
          <a:p>
            <a:pPr marL="285750" indent="-285750">
              <a:buFont typeface="Arial" panose="020B0604020202020204" pitchFamily="34" charset="0"/>
              <a:buChar char="•"/>
            </a:pPr>
            <a:r>
              <a:rPr lang="en-IN" b="1" u="sng" dirty="0"/>
              <a:t>Cylinders: </a:t>
            </a:r>
            <a:r>
              <a:rPr lang="en-US" dirty="0"/>
              <a:t>A cylinder is a set of tracks located at the same position on all platters.</a:t>
            </a:r>
          </a:p>
          <a:p>
            <a:pPr marL="285750" indent="-285750">
              <a:buFont typeface="Arial" panose="020B0604020202020204" pitchFamily="34" charset="0"/>
              <a:buChar char="•"/>
            </a:pPr>
            <a:r>
              <a:rPr lang="en-IN" b="1" u="sng" dirty="0"/>
              <a:t>Spindle</a:t>
            </a:r>
            <a:r>
              <a:rPr lang="en-US" b="1" u="sng" dirty="0"/>
              <a:t>: </a:t>
            </a:r>
            <a:r>
              <a:rPr lang="en-US" dirty="0"/>
              <a:t>The spindle is a motor that rotates the platters at a consistent speed.</a:t>
            </a:r>
          </a:p>
          <a:p>
            <a:pPr marL="285750" indent="-285750">
              <a:buFont typeface="Arial" panose="020B0604020202020204" pitchFamily="34" charset="0"/>
              <a:buChar char="•"/>
            </a:pPr>
            <a:r>
              <a:rPr lang="en-IN" b="1" u="sng" dirty="0"/>
              <a:t>Read/Write Head</a:t>
            </a:r>
            <a:r>
              <a:rPr lang="en-US" b="1" u="sng" dirty="0"/>
              <a:t>:</a:t>
            </a:r>
            <a:r>
              <a:rPr lang="en-US" b="1" dirty="0"/>
              <a:t> </a:t>
            </a:r>
            <a:r>
              <a:rPr lang="en-US" dirty="0"/>
              <a:t>A read/write head floats above each platter surface.</a:t>
            </a:r>
          </a:p>
          <a:p>
            <a:pPr marL="285750" indent="-285750">
              <a:buFont typeface="Arial" panose="020B0604020202020204" pitchFamily="34" charset="0"/>
              <a:buChar char="•"/>
            </a:pPr>
            <a:r>
              <a:rPr lang="en-IN" b="1" u="sng" dirty="0"/>
              <a:t>Actuator Arm</a:t>
            </a:r>
            <a:r>
              <a:rPr lang="en-US" b="1" u="sng" dirty="0"/>
              <a:t>: </a:t>
            </a:r>
            <a:r>
              <a:rPr lang="en-US" dirty="0"/>
              <a:t>The actuator arm holds the read/write head and moves it across the platter to access different tracks.</a:t>
            </a:r>
          </a:p>
          <a:p>
            <a:pPr marL="285750" indent="-285750">
              <a:buFont typeface="Arial" panose="020B0604020202020204" pitchFamily="34" charset="0"/>
              <a:buChar char="•"/>
            </a:pPr>
            <a:endParaRPr lang="en-US" b="1" u="sng" dirty="0"/>
          </a:p>
          <a:p>
            <a:endParaRPr lang="en-US" dirty="0"/>
          </a:p>
          <a:p>
            <a:endParaRPr lang="en-US" dirty="0"/>
          </a:p>
          <a:p>
            <a:endParaRPr lang="en-IN" dirty="0"/>
          </a:p>
        </p:txBody>
      </p:sp>
    </p:spTree>
    <p:extLst>
      <p:ext uri="{BB962C8B-B14F-4D97-AF65-F5344CB8AC3E}">
        <p14:creationId xmlns:p14="http://schemas.microsoft.com/office/powerpoint/2010/main" val="113349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538929-E541-7541-D651-2AB0696F704A}"/>
              </a:ext>
            </a:extLst>
          </p:cNvPr>
          <p:cNvSpPr txBox="1"/>
          <p:nvPr/>
        </p:nvSpPr>
        <p:spPr>
          <a:xfrm>
            <a:off x="4647226" y="125835"/>
            <a:ext cx="2081019" cy="646331"/>
          </a:xfrm>
          <a:prstGeom prst="rect">
            <a:avLst/>
          </a:prstGeom>
          <a:noFill/>
        </p:spPr>
        <p:txBody>
          <a:bodyPr wrap="none" rtlCol="0">
            <a:spAutoFit/>
          </a:bodyPr>
          <a:lstStyle/>
          <a:p>
            <a:r>
              <a:rPr lang="en-US" sz="3600" b="1" u="sng" dirty="0"/>
              <a:t>CPP Code</a:t>
            </a:r>
          </a:p>
        </p:txBody>
      </p:sp>
      <p:sp>
        <p:nvSpPr>
          <p:cNvPr id="7" name="TextBox 6">
            <a:extLst>
              <a:ext uri="{FF2B5EF4-FFF2-40B4-BE49-F238E27FC236}">
                <a16:creationId xmlns:a16="http://schemas.microsoft.com/office/drawing/2014/main" id="{897C59B3-15C3-09E5-E0CC-9F804464C847}"/>
              </a:ext>
            </a:extLst>
          </p:cNvPr>
          <p:cNvSpPr txBox="1"/>
          <p:nvPr/>
        </p:nvSpPr>
        <p:spPr>
          <a:xfrm>
            <a:off x="109058" y="587500"/>
            <a:ext cx="5847126" cy="369332"/>
          </a:xfrm>
          <a:prstGeom prst="rect">
            <a:avLst/>
          </a:prstGeom>
          <a:noFill/>
        </p:spPr>
        <p:txBody>
          <a:bodyPr wrap="square" rtlCol="0">
            <a:spAutoFit/>
          </a:bodyPr>
          <a:lstStyle/>
          <a:p>
            <a:r>
              <a:rPr lang="en-US" b="1" u="sng" dirty="0"/>
              <a:t>Objective:</a:t>
            </a:r>
            <a:r>
              <a:rPr lang="en-US" dirty="0"/>
              <a:t> </a:t>
            </a:r>
            <a:endParaRPr lang="en-US" b="1" u="sng" dirty="0"/>
          </a:p>
        </p:txBody>
      </p:sp>
      <p:sp>
        <p:nvSpPr>
          <p:cNvPr id="9" name="TextBox 8">
            <a:extLst>
              <a:ext uri="{FF2B5EF4-FFF2-40B4-BE49-F238E27FC236}">
                <a16:creationId xmlns:a16="http://schemas.microsoft.com/office/drawing/2014/main" id="{AB88BDF0-75D7-4B46-BFAC-EA6167992247}"/>
              </a:ext>
            </a:extLst>
          </p:cNvPr>
          <p:cNvSpPr txBox="1"/>
          <p:nvPr/>
        </p:nvSpPr>
        <p:spPr>
          <a:xfrm>
            <a:off x="109058" y="1267874"/>
            <a:ext cx="6434355" cy="5355312"/>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b="1" i="0" u="none" strike="noStrike" cap="none" normalizeH="0" baseline="0" dirty="0">
                <a:ln>
                  <a:noFill/>
                </a:ln>
                <a:solidFill>
                  <a:schemeClr val="tx1"/>
                </a:solidFill>
                <a:effectLst/>
              </a:rPr>
              <a:t>Implement Disk Scheduling Algorithms: </a:t>
            </a:r>
          </a:p>
          <a:p>
            <a:pPr lvl="1"/>
            <a:r>
              <a:rPr kumimoji="0" lang="en-US" altLang="en-US" b="0" i="0" u="none" strike="noStrike" cap="none" normalizeH="0" baseline="0" dirty="0">
                <a:ln>
                  <a:noFill/>
                </a:ln>
                <a:solidFill>
                  <a:schemeClr val="tx1"/>
                </a:solidFill>
                <a:effectLst/>
              </a:rPr>
              <a:t>Simulate various disk scheduling techniques such as FCFS, SSTF, SCAN, C-SCAN, LOOK, and C-LOOK.</a:t>
            </a:r>
          </a:p>
          <a:p>
            <a:pPr marL="285750" indent="-285750">
              <a:buFont typeface="Arial" panose="020B0604020202020204" pitchFamily="34" charset="0"/>
              <a:buChar char="•"/>
            </a:pPr>
            <a:r>
              <a:rPr kumimoji="0" lang="en-US" altLang="en-US" b="1" i="0" u="none" strike="noStrike" cap="none" normalizeH="0" baseline="0" dirty="0">
                <a:ln>
                  <a:noFill/>
                </a:ln>
                <a:solidFill>
                  <a:schemeClr val="tx1"/>
                </a:solidFill>
                <a:effectLst/>
              </a:rPr>
              <a:t>Calculate Performance Metrics:</a:t>
            </a:r>
          </a:p>
          <a:p>
            <a:pPr lvl="1"/>
            <a:r>
              <a:rPr kumimoji="0" lang="en-US" altLang="en-US" b="0" i="0" u="none" strike="noStrike" cap="none" normalizeH="0" baseline="0" dirty="0">
                <a:ln>
                  <a:noFill/>
                </a:ln>
                <a:solidFill>
                  <a:schemeClr val="tx1"/>
                </a:solidFill>
                <a:effectLst/>
              </a:rPr>
              <a:t>Determine the </a:t>
            </a:r>
            <a:r>
              <a:rPr kumimoji="0" lang="en-US" altLang="en-US" i="0" u="none" strike="noStrike" cap="none" normalizeH="0" baseline="0" dirty="0">
                <a:ln>
                  <a:noFill/>
                </a:ln>
                <a:solidFill>
                  <a:schemeClr val="tx1"/>
                </a:solidFill>
                <a:effectLst/>
              </a:rPr>
              <a:t>total head movement</a:t>
            </a:r>
            <a:r>
              <a:rPr kumimoji="0" lang="en-US" altLang="en-US" b="0" i="0" u="none" strike="noStrike" cap="none" normalizeH="0" baseline="0" dirty="0">
                <a:ln>
                  <a:noFill/>
                </a:ln>
                <a:solidFill>
                  <a:schemeClr val="tx1"/>
                </a:solidFill>
                <a:effectLst/>
              </a:rPr>
              <a:t>, which is crucial for analyzing algorithm efficiency.</a:t>
            </a:r>
          </a:p>
          <a:p>
            <a:pPr marL="285750" indent="-285750">
              <a:buFont typeface="Arial" panose="020B0604020202020204" pitchFamily="34" charset="0"/>
              <a:buChar char="•"/>
            </a:pPr>
            <a:r>
              <a:rPr kumimoji="0" lang="en-US" altLang="en-US" b="1" i="0" u="none" strike="noStrike" cap="none" normalizeH="0" baseline="0" dirty="0">
                <a:ln>
                  <a:noFill/>
                </a:ln>
                <a:solidFill>
                  <a:schemeClr val="tx1"/>
                </a:solidFill>
                <a:effectLst/>
              </a:rPr>
              <a:t>Provide Algorithm-wise Comparison:</a:t>
            </a:r>
          </a:p>
          <a:p>
            <a:pPr lvl="1"/>
            <a:r>
              <a:rPr kumimoji="0" lang="en-US" altLang="en-US" b="0" i="0" u="none" strike="noStrike" cap="none" normalizeH="0" baseline="0" dirty="0">
                <a:ln>
                  <a:noFill/>
                </a:ln>
                <a:solidFill>
                  <a:schemeClr val="tx1"/>
                </a:solidFill>
                <a:effectLst/>
              </a:rPr>
              <a:t>Help in comparing the performance of different scheduling algorithms on the same dataset.</a:t>
            </a:r>
          </a:p>
          <a:p>
            <a:endParaRPr kumimoji="0" lang="en-US" altLang="en-US" b="1" i="0" u="none" strike="noStrike" cap="none" normalizeH="0" baseline="0" dirty="0">
              <a:ln>
                <a:noFill/>
              </a:ln>
              <a:solidFill>
                <a:schemeClr val="tx1"/>
              </a:solidFill>
              <a:effectLst/>
            </a:endParaRPr>
          </a:p>
          <a:p>
            <a:r>
              <a:rPr lang="en-US" altLang="en-US" b="1" u="sng" dirty="0"/>
              <a:t>Working Process:</a:t>
            </a:r>
          </a:p>
          <a:p>
            <a:pPr marL="285750" indent="-285750">
              <a:buFont typeface="Arial" panose="020B0604020202020204" pitchFamily="34" charset="0"/>
              <a:buChar char="•"/>
            </a:pPr>
            <a:r>
              <a:rPr lang="en-US" altLang="en-US" b="1" dirty="0"/>
              <a:t>Input Selection: </a:t>
            </a:r>
            <a:r>
              <a:rPr lang="en-US" altLang="en-US" dirty="0"/>
              <a:t>Accepts disk requests which is an array that contains location of the head where the current head has to move.</a:t>
            </a:r>
          </a:p>
          <a:p>
            <a:pPr marL="285750" indent="-285750">
              <a:buFont typeface="Arial" panose="020B0604020202020204" pitchFamily="34" charset="0"/>
              <a:buChar char="•"/>
            </a:pPr>
            <a:r>
              <a:rPr lang="en-US" altLang="en-US" b="1" dirty="0"/>
              <a:t>Algorithm Selection: </a:t>
            </a:r>
            <a:r>
              <a:rPr lang="en-US" altLang="en-US" dirty="0"/>
              <a:t>Selects best algorithm based on minimum seek time.</a:t>
            </a:r>
          </a:p>
          <a:p>
            <a:pPr marL="285750" indent="-285750">
              <a:buFont typeface="Arial" panose="020B0604020202020204" pitchFamily="34" charset="0"/>
              <a:buChar char="•"/>
            </a:pPr>
            <a:r>
              <a:rPr lang="en-US" altLang="en-US" b="1" dirty="0"/>
              <a:t>Head movement calculation: </a:t>
            </a:r>
            <a:r>
              <a:rPr lang="en-US" altLang="en-US" dirty="0"/>
              <a:t>Based on the algorithm head movement is being calculated.</a:t>
            </a:r>
            <a:endParaRPr lang="en-US" altLang="en-US" b="1" u="sng" dirty="0"/>
          </a:p>
          <a:p>
            <a:endParaRPr kumimoji="0" lang="en-US" altLang="en-US" b="1" i="0" u="sng" strike="noStrike" cap="none" normalizeH="0" baseline="0" dirty="0">
              <a:ln>
                <a:noFill/>
              </a:ln>
              <a:solidFill>
                <a:schemeClr val="tx1"/>
              </a:solidFill>
              <a:effectLst/>
            </a:endParaRPr>
          </a:p>
          <a:p>
            <a:endParaRPr lang="en-IN" dirty="0"/>
          </a:p>
        </p:txBody>
      </p:sp>
      <p:pic>
        <p:nvPicPr>
          <p:cNvPr id="11" name="Picture 10">
            <a:extLst>
              <a:ext uri="{FF2B5EF4-FFF2-40B4-BE49-F238E27FC236}">
                <a16:creationId xmlns:a16="http://schemas.microsoft.com/office/drawing/2014/main" id="{A94B5953-0A31-F676-B647-9F4AA6AD1DC8}"/>
              </a:ext>
            </a:extLst>
          </p:cNvPr>
          <p:cNvPicPr>
            <a:picLocks noChangeAspect="1"/>
          </p:cNvPicPr>
          <p:nvPr/>
        </p:nvPicPr>
        <p:blipFill>
          <a:blip r:embed="rId2"/>
          <a:stretch>
            <a:fillRect/>
          </a:stretch>
        </p:blipFill>
        <p:spPr>
          <a:xfrm>
            <a:off x="6543413" y="956832"/>
            <a:ext cx="5058561" cy="5478012"/>
          </a:xfrm>
          <a:prstGeom prst="rect">
            <a:avLst/>
          </a:prstGeom>
        </p:spPr>
      </p:pic>
    </p:spTree>
    <p:extLst>
      <p:ext uri="{BB962C8B-B14F-4D97-AF65-F5344CB8AC3E}">
        <p14:creationId xmlns:p14="http://schemas.microsoft.com/office/powerpoint/2010/main" val="418699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D5AE34-E861-0003-9618-0818CABA9B28}"/>
              </a:ext>
            </a:extLst>
          </p:cNvPr>
          <p:cNvSpPr txBox="1"/>
          <p:nvPr/>
        </p:nvSpPr>
        <p:spPr>
          <a:xfrm>
            <a:off x="3340117" y="0"/>
            <a:ext cx="5511765" cy="646331"/>
          </a:xfrm>
          <a:prstGeom prst="rect">
            <a:avLst/>
          </a:prstGeom>
          <a:noFill/>
        </p:spPr>
        <p:txBody>
          <a:bodyPr wrap="none" rtlCol="0">
            <a:spAutoFit/>
          </a:bodyPr>
          <a:lstStyle/>
          <a:p>
            <a:r>
              <a:rPr lang="en-IN" sz="3600" b="1" u="sng" dirty="0"/>
              <a:t>Python Code for Visualisation</a:t>
            </a:r>
          </a:p>
        </p:txBody>
      </p:sp>
      <p:pic>
        <p:nvPicPr>
          <p:cNvPr id="6" name="Picture 5">
            <a:extLst>
              <a:ext uri="{FF2B5EF4-FFF2-40B4-BE49-F238E27FC236}">
                <a16:creationId xmlns:a16="http://schemas.microsoft.com/office/drawing/2014/main" id="{0AFDCA1B-77F5-D509-42CA-D67BCE24EF20}"/>
              </a:ext>
            </a:extLst>
          </p:cNvPr>
          <p:cNvPicPr>
            <a:picLocks noChangeAspect="1"/>
          </p:cNvPicPr>
          <p:nvPr/>
        </p:nvPicPr>
        <p:blipFill>
          <a:blip r:embed="rId2"/>
          <a:stretch>
            <a:fillRect/>
          </a:stretch>
        </p:blipFill>
        <p:spPr>
          <a:xfrm>
            <a:off x="75501" y="771787"/>
            <a:ext cx="6862194" cy="5885030"/>
          </a:xfrm>
          <a:prstGeom prst="rect">
            <a:avLst/>
          </a:prstGeom>
        </p:spPr>
      </p:pic>
      <p:sp>
        <p:nvSpPr>
          <p:cNvPr id="7" name="TextBox 6">
            <a:extLst>
              <a:ext uri="{FF2B5EF4-FFF2-40B4-BE49-F238E27FC236}">
                <a16:creationId xmlns:a16="http://schemas.microsoft.com/office/drawing/2014/main" id="{2322AA6E-A5BD-8991-4105-1C50D0E2CC16}"/>
              </a:ext>
            </a:extLst>
          </p:cNvPr>
          <p:cNvSpPr txBox="1"/>
          <p:nvPr/>
        </p:nvSpPr>
        <p:spPr>
          <a:xfrm>
            <a:off x="7264866" y="1258349"/>
            <a:ext cx="4851633" cy="5909310"/>
          </a:xfrm>
          <a:prstGeom prst="rect">
            <a:avLst/>
          </a:prstGeom>
          <a:noFill/>
        </p:spPr>
        <p:txBody>
          <a:bodyPr wrap="square" rtlCol="0">
            <a:spAutoFit/>
          </a:bodyPr>
          <a:lstStyle/>
          <a:p>
            <a:r>
              <a:rPr lang="en-IN" b="1" u="sng" dirty="0"/>
              <a:t>Objective</a:t>
            </a:r>
          </a:p>
          <a:p>
            <a:endParaRPr lang="en-IN" b="1" u="sng" dirty="0"/>
          </a:p>
          <a:p>
            <a:pPr marL="285750" indent="-285750">
              <a:buFont typeface="Arial" panose="020B0604020202020204" pitchFamily="34" charset="0"/>
              <a:buChar char="•"/>
            </a:pPr>
            <a:r>
              <a:rPr lang="en-IN" dirty="0"/>
              <a:t>To visually demonstrate disk head movement using Matplotlib for easier interpretation and analysis.</a:t>
            </a:r>
          </a:p>
          <a:p>
            <a:pPr marL="285750" indent="-285750">
              <a:buFont typeface="Arial" panose="020B0604020202020204" pitchFamily="34" charset="0"/>
              <a:buChar char="•"/>
            </a:pPr>
            <a:r>
              <a:rPr lang="en-IN" dirty="0"/>
              <a:t>To help analyse the performance differences between algorithms through graphical representation.</a:t>
            </a:r>
          </a:p>
          <a:p>
            <a:pPr marL="285750" indent="-285750">
              <a:buFont typeface="Arial" panose="020B0604020202020204" pitchFamily="34" charset="0"/>
              <a:buChar char="•"/>
            </a:pPr>
            <a:r>
              <a:rPr lang="en-IN" dirty="0"/>
              <a:t>To enhance understanding of scheduling logic through side-by-side subplots and algorithm simulation.</a:t>
            </a:r>
          </a:p>
          <a:p>
            <a:endParaRPr lang="en-IN" dirty="0"/>
          </a:p>
          <a:p>
            <a:r>
              <a:rPr lang="en-IN" b="1" u="sng" dirty="0"/>
              <a:t>Working</a:t>
            </a:r>
          </a:p>
          <a:p>
            <a:endParaRPr lang="en-IN" dirty="0"/>
          </a:p>
          <a:p>
            <a:pPr marL="285750" indent="-285750">
              <a:buFont typeface="Arial" panose="020B0604020202020204" pitchFamily="34" charset="0"/>
              <a:buChar char="•"/>
            </a:pPr>
            <a:r>
              <a:rPr lang="en-US" dirty="0"/>
              <a:t>Displays 6 subplots for 6 algorithms.</a:t>
            </a:r>
          </a:p>
          <a:p>
            <a:pPr marL="285750" indent="-285750">
              <a:buFont typeface="Arial" panose="020B0604020202020204" pitchFamily="34" charset="0"/>
              <a:buChar char="•"/>
            </a:pPr>
            <a:r>
              <a:rPr lang="en-US" dirty="0"/>
              <a:t>Shows exact path taken by disk head.</a:t>
            </a:r>
          </a:p>
          <a:p>
            <a:pPr marL="285750" indent="-285750">
              <a:buFont typeface="Arial" panose="020B0604020202020204" pitchFamily="34" charset="0"/>
              <a:buChar char="•"/>
            </a:pPr>
            <a:r>
              <a:rPr lang="en-US" dirty="0"/>
              <a:t>Provides total seek time for performance analysis.</a:t>
            </a:r>
          </a:p>
          <a:p>
            <a:endParaRPr lang="en-US" dirty="0"/>
          </a:p>
          <a:p>
            <a:endParaRPr lang="en-IN" dirty="0"/>
          </a:p>
          <a:p>
            <a:endParaRPr lang="en-IN" b="1" u="sng" dirty="0"/>
          </a:p>
        </p:txBody>
      </p:sp>
    </p:spTree>
    <p:extLst>
      <p:ext uri="{BB962C8B-B14F-4D97-AF65-F5344CB8AC3E}">
        <p14:creationId xmlns:p14="http://schemas.microsoft.com/office/powerpoint/2010/main" val="188553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B99E63-FD63-C979-2E09-E672762342EC}"/>
              </a:ext>
            </a:extLst>
          </p:cNvPr>
          <p:cNvSpPr txBox="1"/>
          <p:nvPr/>
        </p:nvSpPr>
        <p:spPr>
          <a:xfrm>
            <a:off x="3681108" y="0"/>
            <a:ext cx="4829784" cy="646331"/>
          </a:xfrm>
          <a:prstGeom prst="rect">
            <a:avLst/>
          </a:prstGeom>
          <a:noFill/>
        </p:spPr>
        <p:txBody>
          <a:bodyPr wrap="none" rtlCol="0">
            <a:spAutoFit/>
          </a:bodyPr>
          <a:lstStyle/>
          <a:p>
            <a:r>
              <a:rPr lang="en-IN" sz="3600" b="1" u="sng" dirty="0"/>
              <a:t>Explanation of Algorithms</a:t>
            </a:r>
          </a:p>
        </p:txBody>
      </p:sp>
      <p:sp>
        <p:nvSpPr>
          <p:cNvPr id="5" name="TextBox 4">
            <a:extLst>
              <a:ext uri="{FF2B5EF4-FFF2-40B4-BE49-F238E27FC236}">
                <a16:creationId xmlns:a16="http://schemas.microsoft.com/office/drawing/2014/main" id="{A2BC8EB3-B2E8-19A8-76A5-439F6BEE72D0}"/>
              </a:ext>
            </a:extLst>
          </p:cNvPr>
          <p:cNvSpPr txBox="1"/>
          <p:nvPr/>
        </p:nvSpPr>
        <p:spPr>
          <a:xfrm>
            <a:off x="864066" y="1208015"/>
            <a:ext cx="10880521" cy="4801314"/>
          </a:xfrm>
          <a:prstGeom prst="rect">
            <a:avLst/>
          </a:prstGeom>
          <a:noFill/>
        </p:spPr>
        <p:txBody>
          <a:bodyPr wrap="square" rtlCol="0">
            <a:spAutoFit/>
          </a:bodyPr>
          <a:lstStyle/>
          <a:p>
            <a:pPr marL="285750" indent="-285750">
              <a:buFont typeface="Arial" panose="020B0604020202020204" pitchFamily="34" charset="0"/>
              <a:buChar char="•"/>
            </a:pPr>
            <a:r>
              <a:rPr lang="en-US" b="1" u="sng" dirty="0"/>
              <a:t>FCFS (First Come First Serve): </a:t>
            </a:r>
            <a:r>
              <a:rPr lang="en-US" dirty="0"/>
              <a:t>Services disk requests in the order they arrive without reordering, resulting in high average seek time if requests are far apart.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SSTF (Shortest Seek Time First): </a:t>
            </a:r>
            <a:r>
              <a:rPr lang="en-US" dirty="0"/>
              <a:t>Selects the request closest to the current head position, reducing total seek time but possibly starving requests located far away.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SCAN (Elevator Algorithm): </a:t>
            </a:r>
            <a:r>
              <a:rPr lang="en-US" dirty="0"/>
              <a:t>Moves the disk head in one direction, servicing all requests until the end is reached, then reverses direction — like an elevator, providing fairness and reduced starvation.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C-SCAN (Circular SCAN): </a:t>
            </a:r>
            <a:r>
              <a:rPr lang="en-US" dirty="0"/>
              <a:t>Moves in one direction only, and after reaching the end, jumps to the start without servicing requests during the return — ensures uniform wait times and prevents head oscillation.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LOOK:  </a:t>
            </a:r>
            <a:r>
              <a:rPr lang="en-US" dirty="0"/>
              <a:t>A smarter SCAN that reverses the head direction only after the last request in that direction, minimizing unnecessary movement across the disk.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C-LOOK: </a:t>
            </a:r>
            <a:r>
              <a:rPr lang="en-US" dirty="0"/>
              <a:t>A circular version of LOOK that jumps from the last request to the first, servicing requests in one direction only  improves efficiency and consistency in access times.</a:t>
            </a:r>
            <a:endParaRPr lang="en-IN" dirty="0"/>
          </a:p>
        </p:txBody>
      </p:sp>
    </p:spTree>
    <p:extLst>
      <p:ext uri="{BB962C8B-B14F-4D97-AF65-F5344CB8AC3E}">
        <p14:creationId xmlns:p14="http://schemas.microsoft.com/office/powerpoint/2010/main" val="415058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7F38B0-C893-F7D2-9CD0-0ADD014126DB}"/>
              </a:ext>
            </a:extLst>
          </p:cNvPr>
          <p:cNvSpPr txBox="1"/>
          <p:nvPr/>
        </p:nvSpPr>
        <p:spPr>
          <a:xfrm>
            <a:off x="4235875" y="0"/>
            <a:ext cx="3720249" cy="646331"/>
          </a:xfrm>
          <a:prstGeom prst="rect">
            <a:avLst/>
          </a:prstGeom>
          <a:noFill/>
        </p:spPr>
        <p:txBody>
          <a:bodyPr wrap="none" rtlCol="0">
            <a:spAutoFit/>
          </a:bodyPr>
          <a:lstStyle/>
          <a:p>
            <a:r>
              <a:rPr lang="en-IN" sz="3600" b="1" u="sng" dirty="0"/>
              <a:t>ML based approach</a:t>
            </a:r>
          </a:p>
        </p:txBody>
      </p:sp>
      <p:sp>
        <p:nvSpPr>
          <p:cNvPr id="5" name="TextBox 4">
            <a:extLst>
              <a:ext uri="{FF2B5EF4-FFF2-40B4-BE49-F238E27FC236}">
                <a16:creationId xmlns:a16="http://schemas.microsoft.com/office/drawing/2014/main" id="{B19A1942-97A7-7CF0-3487-CE3DFC6D5273}"/>
              </a:ext>
            </a:extLst>
          </p:cNvPr>
          <p:cNvSpPr txBox="1"/>
          <p:nvPr/>
        </p:nvSpPr>
        <p:spPr>
          <a:xfrm>
            <a:off x="318782" y="840369"/>
            <a:ext cx="5503301" cy="400110"/>
          </a:xfrm>
          <a:prstGeom prst="rect">
            <a:avLst/>
          </a:prstGeom>
          <a:noFill/>
        </p:spPr>
        <p:txBody>
          <a:bodyPr wrap="none" rtlCol="0">
            <a:spAutoFit/>
          </a:bodyPr>
          <a:lstStyle/>
          <a:p>
            <a:r>
              <a:rPr lang="en-IN" sz="2000" b="1" dirty="0"/>
              <a:t>What is ML and why do we need that in this project?</a:t>
            </a:r>
          </a:p>
        </p:txBody>
      </p:sp>
      <p:sp>
        <p:nvSpPr>
          <p:cNvPr id="6" name="TextBox 5">
            <a:extLst>
              <a:ext uri="{FF2B5EF4-FFF2-40B4-BE49-F238E27FC236}">
                <a16:creationId xmlns:a16="http://schemas.microsoft.com/office/drawing/2014/main" id="{D8186C77-CCAE-C815-1D6F-D3BFC9682505}"/>
              </a:ext>
            </a:extLst>
          </p:cNvPr>
          <p:cNvSpPr txBox="1"/>
          <p:nvPr/>
        </p:nvSpPr>
        <p:spPr>
          <a:xfrm>
            <a:off x="318782" y="1434517"/>
            <a:ext cx="5914238" cy="2031325"/>
          </a:xfrm>
          <a:prstGeom prst="rect">
            <a:avLst/>
          </a:prstGeom>
          <a:noFill/>
        </p:spPr>
        <p:txBody>
          <a:bodyPr wrap="square" rtlCol="0">
            <a:spAutoFit/>
          </a:bodyPr>
          <a:lstStyle/>
          <a:p>
            <a:r>
              <a:rPr lang="en-IN" dirty="0"/>
              <a:t>Based on what is discussed earlier we can clearly see that we follow a mathematical way to find the minimum seek time. But with ML comes the trick of pattern matching. So what ML basically do is that it saves the answers of best performing algorithms based on disk request and head position and based on that it predicts the future best algorithm based on disk requests and head position.</a:t>
            </a:r>
          </a:p>
        </p:txBody>
      </p:sp>
      <p:sp>
        <p:nvSpPr>
          <p:cNvPr id="7" name="TextBox 6">
            <a:extLst>
              <a:ext uri="{FF2B5EF4-FFF2-40B4-BE49-F238E27FC236}">
                <a16:creationId xmlns:a16="http://schemas.microsoft.com/office/drawing/2014/main" id="{A5223ED9-B6F5-C5F4-C7AA-544E53BC23D9}"/>
              </a:ext>
            </a:extLst>
          </p:cNvPr>
          <p:cNvSpPr txBox="1"/>
          <p:nvPr/>
        </p:nvSpPr>
        <p:spPr>
          <a:xfrm>
            <a:off x="6736360" y="3087149"/>
            <a:ext cx="5436066" cy="378693"/>
          </a:xfrm>
          <a:prstGeom prst="rect">
            <a:avLst/>
          </a:prstGeom>
          <a:noFill/>
        </p:spPr>
        <p:txBody>
          <a:bodyPr wrap="square" rtlCol="0">
            <a:spAutoFit/>
          </a:bodyPr>
          <a:lstStyle/>
          <a:p>
            <a:r>
              <a:rPr lang="en-IN" b="1" dirty="0"/>
              <a:t>How we have implemented ML in our project?</a:t>
            </a:r>
          </a:p>
        </p:txBody>
      </p:sp>
      <p:sp>
        <p:nvSpPr>
          <p:cNvPr id="8" name="TextBox 7">
            <a:extLst>
              <a:ext uri="{FF2B5EF4-FFF2-40B4-BE49-F238E27FC236}">
                <a16:creationId xmlns:a16="http://schemas.microsoft.com/office/drawing/2014/main" id="{B7E889F1-E053-BE96-59F9-281F43BBEB92}"/>
              </a:ext>
            </a:extLst>
          </p:cNvPr>
          <p:cNvSpPr txBox="1"/>
          <p:nvPr/>
        </p:nvSpPr>
        <p:spPr>
          <a:xfrm>
            <a:off x="6736360" y="3429000"/>
            <a:ext cx="5192785" cy="3416320"/>
          </a:xfrm>
          <a:prstGeom prst="rect">
            <a:avLst/>
          </a:prstGeom>
          <a:noFill/>
        </p:spPr>
        <p:txBody>
          <a:bodyPr wrap="square" rtlCol="0">
            <a:spAutoFit/>
          </a:bodyPr>
          <a:lstStyle/>
          <a:p>
            <a:r>
              <a:rPr lang="en-IN" dirty="0"/>
              <a:t>So we have opted for a simple and yet effective way of ML approach. We have integrated ML such a way that it learns continuously on the data that is being given to it whenever a new search is made. Suppose a user inserts disk request and head position so it is used a training set. Then after the model quickly predicts the best outcome based on the historical data. </a:t>
            </a:r>
          </a:p>
          <a:p>
            <a:endParaRPr lang="en-IN" dirty="0"/>
          </a:p>
          <a:p>
            <a:r>
              <a:rPr lang="en-IN" dirty="0"/>
              <a:t>It auto learns the data that is being given to it Realtime.</a:t>
            </a:r>
          </a:p>
          <a:p>
            <a:endParaRPr lang="en-IN" dirty="0"/>
          </a:p>
          <a:p>
            <a:r>
              <a:rPr lang="en-IN" dirty="0"/>
              <a:t>We have used TensorFlow for browser based machine learning and prediction.</a:t>
            </a:r>
          </a:p>
        </p:txBody>
      </p:sp>
    </p:spTree>
    <p:extLst>
      <p:ext uri="{BB962C8B-B14F-4D97-AF65-F5344CB8AC3E}">
        <p14:creationId xmlns:p14="http://schemas.microsoft.com/office/powerpoint/2010/main" val="50640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FD78F2-99A9-D1F8-C310-5CA6C11D1260}"/>
              </a:ext>
            </a:extLst>
          </p:cNvPr>
          <p:cNvSpPr txBox="1"/>
          <p:nvPr/>
        </p:nvSpPr>
        <p:spPr>
          <a:xfrm>
            <a:off x="461394" y="159391"/>
            <a:ext cx="10997967" cy="584775"/>
          </a:xfrm>
          <a:prstGeom prst="rect">
            <a:avLst/>
          </a:prstGeom>
          <a:noFill/>
        </p:spPr>
        <p:txBody>
          <a:bodyPr wrap="square" rtlCol="0">
            <a:spAutoFit/>
          </a:bodyPr>
          <a:lstStyle/>
          <a:p>
            <a:r>
              <a:rPr lang="en-IN" sz="3200" b="1" u="sng" dirty="0"/>
              <a:t>Combined Website that comprises of all the things discussed earlier</a:t>
            </a:r>
          </a:p>
        </p:txBody>
      </p:sp>
      <p:pic>
        <p:nvPicPr>
          <p:cNvPr id="6" name="Picture 5">
            <a:extLst>
              <a:ext uri="{FF2B5EF4-FFF2-40B4-BE49-F238E27FC236}">
                <a16:creationId xmlns:a16="http://schemas.microsoft.com/office/drawing/2014/main" id="{1209C921-1000-25E7-2F84-63FBF6EAE6C5}"/>
              </a:ext>
            </a:extLst>
          </p:cNvPr>
          <p:cNvPicPr>
            <a:picLocks noChangeAspect="1"/>
          </p:cNvPicPr>
          <p:nvPr/>
        </p:nvPicPr>
        <p:blipFill>
          <a:blip r:embed="rId2"/>
          <a:stretch>
            <a:fillRect/>
          </a:stretch>
        </p:blipFill>
        <p:spPr>
          <a:xfrm>
            <a:off x="1496695" y="872455"/>
            <a:ext cx="8927364" cy="4370664"/>
          </a:xfrm>
          <a:prstGeom prst="rect">
            <a:avLst/>
          </a:prstGeom>
        </p:spPr>
      </p:pic>
      <p:sp>
        <p:nvSpPr>
          <p:cNvPr id="7" name="TextBox 6">
            <a:extLst>
              <a:ext uri="{FF2B5EF4-FFF2-40B4-BE49-F238E27FC236}">
                <a16:creationId xmlns:a16="http://schemas.microsoft.com/office/drawing/2014/main" id="{241BE524-AC52-AB82-941E-06E0505C8980}"/>
              </a:ext>
            </a:extLst>
          </p:cNvPr>
          <p:cNvSpPr txBox="1"/>
          <p:nvPr/>
        </p:nvSpPr>
        <p:spPr>
          <a:xfrm>
            <a:off x="32453" y="5545123"/>
            <a:ext cx="12159547" cy="523220"/>
          </a:xfrm>
          <a:prstGeom prst="rect">
            <a:avLst/>
          </a:prstGeom>
          <a:noFill/>
        </p:spPr>
        <p:txBody>
          <a:bodyPr wrap="none" rtlCol="0">
            <a:spAutoFit/>
          </a:bodyPr>
          <a:lstStyle/>
          <a:p>
            <a:r>
              <a:rPr lang="en-IN" sz="2800" b="1" u="sng" dirty="0"/>
              <a:t>Click on this link to open the website: </a:t>
            </a:r>
            <a:r>
              <a:rPr lang="en-IN" sz="2800" dirty="0"/>
              <a:t>  </a:t>
            </a:r>
            <a:r>
              <a:rPr lang="en-IN" sz="2800" dirty="0">
                <a:hlinkClick r:id="rId3"/>
              </a:rPr>
              <a:t>https://abhishek-panda05.github.io/OS_Project</a:t>
            </a:r>
            <a:r>
              <a:rPr lang="en-IN" dirty="0">
                <a:hlinkClick r:id="rId3"/>
              </a:rPr>
              <a:t>/</a:t>
            </a:r>
            <a:endParaRPr lang="en-IN" b="1" u="sng" dirty="0"/>
          </a:p>
        </p:txBody>
      </p:sp>
    </p:spTree>
    <p:extLst>
      <p:ext uri="{BB962C8B-B14F-4D97-AF65-F5344CB8AC3E}">
        <p14:creationId xmlns:p14="http://schemas.microsoft.com/office/powerpoint/2010/main" val="230561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5398F-C266-EF4D-5F1A-17DE3185951A}"/>
              </a:ext>
            </a:extLst>
          </p:cNvPr>
          <p:cNvSpPr txBox="1"/>
          <p:nvPr/>
        </p:nvSpPr>
        <p:spPr>
          <a:xfrm>
            <a:off x="2391203" y="260059"/>
            <a:ext cx="7409593" cy="584775"/>
          </a:xfrm>
          <a:prstGeom prst="rect">
            <a:avLst/>
          </a:prstGeom>
          <a:noFill/>
        </p:spPr>
        <p:txBody>
          <a:bodyPr wrap="none" rtlCol="0">
            <a:spAutoFit/>
          </a:bodyPr>
          <a:lstStyle/>
          <a:p>
            <a:r>
              <a:rPr lang="en-IN" sz="3200" b="1" u="sng" dirty="0"/>
              <a:t>Scan this code for LinkedIn and GitHub Repo</a:t>
            </a:r>
          </a:p>
        </p:txBody>
      </p:sp>
      <p:pic>
        <p:nvPicPr>
          <p:cNvPr id="8" name="Picture 7">
            <a:extLst>
              <a:ext uri="{FF2B5EF4-FFF2-40B4-BE49-F238E27FC236}">
                <a16:creationId xmlns:a16="http://schemas.microsoft.com/office/drawing/2014/main" id="{06E35EE2-C468-F0CC-66BB-5A1B58F12119}"/>
              </a:ext>
            </a:extLst>
          </p:cNvPr>
          <p:cNvPicPr>
            <a:picLocks noChangeAspect="1"/>
          </p:cNvPicPr>
          <p:nvPr/>
        </p:nvPicPr>
        <p:blipFill>
          <a:blip r:embed="rId2"/>
          <a:stretch>
            <a:fillRect/>
          </a:stretch>
        </p:blipFill>
        <p:spPr>
          <a:xfrm>
            <a:off x="672661" y="1450406"/>
            <a:ext cx="3597335" cy="3437083"/>
          </a:xfrm>
          <a:prstGeom prst="rect">
            <a:avLst/>
          </a:prstGeom>
        </p:spPr>
      </p:pic>
      <p:sp>
        <p:nvSpPr>
          <p:cNvPr id="9" name="TextBox 8">
            <a:extLst>
              <a:ext uri="{FF2B5EF4-FFF2-40B4-BE49-F238E27FC236}">
                <a16:creationId xmlns:a16="http://schemas.microsoft.com/office/drawing/2014/main" id="{D23A548E-7446-F406-EF27-B8E57440E686}"/>
              </a:ext>
            </a:extLst>
          </p:cNvPr>
          <p:cNvSpPr txBox="1"/>
          <p:nvPr/>
        </p:nvSpPr>
        <p:spPr>
          <a:xfrm>
            <a:off x="1098958" y="5130770"/>
            <a:ext cx="3934436" cy="646331"/>
          </a:xfrm>
          <a:prstGeom prst="rect">
            <a:avLst/>
          </a:prstGeom>
          <a:noFill/>
        </p:spPr>
        <p:txBody>
          <a:bodyPr wrap="square" rtlCol="0">
            <a:spAutoFit/>
          </a:bodyPr>
          <a:lstStyle/>
          <a:p>
            <a:r>
              <a:rPr lang="en-IN" sz="3600" b="1" u="sng" dirty="0"/>
              <a:t>GitHub Repo</a:t>
            </a:r>
          </a:p>
        </p:txBody>
      </p:sp>
      <p:pic>
        <p:nvPicPr>
          <p:cNvPr id="11" name="Picture 10">
            <a:extLst>
              <a:ext uri="{FF2B5EF4-FFF2-40B4-BE49-F238E27FC236}">
                <a16:creationId xmlns:a16="http://schemas.microsoft.com/office/drawing/2014/main" id="{3AD290FB-0C11-E8B0-11E3-BDC0DA9367B9}"/>
              </a:ext>
            </a:extLst>
          </p:cNvPr>
          <p:cNvPicPr>
            <a:picLocks noChangeAspect="1"/>
          </p:cNvPicPr>
          <p:nvPr/>
        </p:nvPicPr>
        <p:blipFill>
          <a:blip r:embed="rId3"/>
          <a:stretch>
            <a:fillRect/>
          </a:stretch>
        </p:blipFill>
        <p:spPr>
          <a:xfrm>
            <a:off x="7649142" y="1450406"/>
            <a:ext cx="3286125" cy="3437083"/>
          </a:xfrm>
          <a:prstGeom prst="rect">
            <a:avLst/>
          </a:prstGeom>
        </p:spPr>
      </p:pic>
      <p:sp>
        <p:nvSpPr>
          <p:cNvPr id="12" name="TextBox 11">
            <a:extLst>
              <a:ext uri="{FF2B5EF4-FFF2-40B4-BE49-F238E27FC236}">
                <a16:creationId xmlns:a16="http://schemas.microsoft.com/office/drawing/2014/main" id="{07FB430D-37AF-7D92-4A1E-EB1BC33035D1}"/>
              </a:ext>
            </a:extLst>
          </p:cNvPr>
          <p:cNvSpPr txBox="1"/>
          <p:nvPr/>
        </p:nvSpPr>
        <p:spPr>
          <a:xfrm>
            <a:off x="7895439" y="5084428"/>
            <a:ext cx="3934436" cy="646331"/>
          </a:xfrm>
          <a:prstGeom prst="rect">
            <a:avLst/>
          </a:prstGeom>
          <a:noFill/>
        </p:spPr>
        <p:txBody>
          <a:bodyPr wrap="square" rtlCol="0">
            <a:spAutoFit/>
          </a:bodyPr>
          <a:lstStyle/>
          <a:p>
            <a:r>
              <a:rPr lang="en-IN" sz="3600" b="1" u="sng" dirty="0"/>
              <a:t>LinkedIn Post</a:t>
            </a:r>
          </a:p>
        </p:txBody>
      </p:sp>
    </p:spTree>
    <p:extLst>
      <p:ext uri="{BB962C8B-B14F-4D97-AF65-F5344CB8AC3E}">
        <p14:creationId xmlns:p14="http://schemas.microsoft.com/office/powerpoint/2010/main" val="68283533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{47676F7A-993C-4D67-8857-4CC0275F9454}tf11964407_win32</Template>
  <TotalTime>131</TotalTime>
  <Words>788</Words>
  <Application>Microsoft Office PowerPoint</Application>
  <PresentationFormat>Widescreen</PresentationFormat>
  <Paragraphs>84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Nova Light</vt:lpstr>
      <vt:lpstr>Sagona Book</vt:lpstr>
      <vt:lpstr>Custom</vt:lpstr>
      <vt:lpstr>Machine Learning in Disk Algorithms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Panda</dc:creator>
  <cp:lastModifiedBy>Abhishek Panda</cp:lastModifiedBy>
  <cp:revision>2</cp:revision>
  <dcterms:created xsi:type="dcterms:W3CDTF">2025-04-05T16:48:48Z</dcterms:created>
  <dcterms:modified xsi:type="dcterms:W3CDTF">2025-04-05T19:00:21Z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