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0" r:id="rId1"/>
  </p:sldMasterIdLst>
  <p:notesMasterIdLst>
    <p:notesMasterId r:id="rId20"/>
  </p:notes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  <p:sldId id="263" r:id="rId9"/>
    <p:sldId id="264" r:id="rId10"/>
    <p:sldId id="273" r:id="rId11"/>
    <p:sldId id="265" r:id="rId12"/>
    <p:sldId id="274" r:id="rId13"/>
    <p:sldId id="268" r:id="rId14"/>
    <p:sldId id="269" r:id="rId15"/>
    <p:sldId id="266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21" autoAdjust="0"/>
  </p:normalViewPr>
  <p:slideViewPr>
    <p:cSldViewPr snapToGrid="0">
      <p:cViewPr>
        <p:scale>
          <a:sx n="60" d="100"/>
          <a:sy n="60" d="100"/>
        </p:scale>
        <p:origin x="114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A9196-E79D-4A26-ABAA-12FF7F597AC1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D87DF-F286-4044-B2E9-1A8015E36125}">
      <dgm:prSet/>
      <dgm:spPr/>
      <dgm:t>
        <a:bodyPr/>
        <a:lstStyle/>
        <a:p>
          <a:r>
            <a:rPr lang="en-US" i="1" dirty="0"/>
            <a:t>First Part of Network: </a:t>
          </a:r>
        </a:p>
        <a:p>
          <a:r>
            <a:rPr lang="en-US" i="1" dirty="0"/>
            <a:t>* R</a:t>
          </a:r>
          <a:r>
            <a:rPr lang="en-US" dirty="0"/>
            <a:t>educes the sparseness of the input image of DNA</a:t>
          </a:r>
        </a:p>
        <a:p>
          <a:r>
            <a:rPr lang="en-US" dirty="0"/>
            <a:t>*Consists of the consecutive layers [c; </a:t>
          </a:r>
          <a:r>
            <a:rPr lang="en-US" dirty="0" err="1"/>
            <a:t>bn</a:t>
          </a:r>
          <a:r>
            <a:rPr lang="en-US" dirty="0"/>
            <a:t>; c; </a:t>
          </a:r>
          <a:r>
            <a:rPr lang="en-US" dirty="0" err="1"/>
            <a:t>bn</a:t>
          </a:r>
          <a:r>
            <a:rPr lang="en-US" dirty="0"/>
            <a:t>; </a:t>
          </a:r>
          <a:r>
            <a:rPr lang="en-US" dirty="0" err="1"/>
            <a:t>af</a:t>
          </a:r>
          <a:r>
            <a:rPr lang="en-US" dirty="0"/>
            <a:t>; p].</a:t>
          </a:r>
        </a:p>
      </dgm:t>
    </dgm:pt>
    <dgm:pt modelId="{4D2CE97F-5A52-4774-B054-EF9FE6123B0D}" type="parTrans" cxnId="{51D28F5E-3A20-4CD7-9D31-0019AF130C47}">
      <dgm:prSet/>
      <dgm:spPr/>
      <dgm:t>
        <a:bodyPr/>
        <a:lstStyle/>
        <a:p>
          <a:endParaRPr lang="en-US"/>
        </a:p>
      </dgm:t>
    </dgm:pt>
    <dgm:pt modelId="{0B4C5CE2-EFEA-41D6-BDF6-043688F3287F}" type="sibTrans" cxnId="{51D28F5E-3A20-4CD7-9D31-0019AF130C47}">
      <dgm:prSet/>
      <dgm:spPr/>
      <dgm:t>
        <a:bodyPr/>
        <a:lstStyle/>
        <a:p>
          <a:endParaRPr lang="en-US"/>
        </a:p>
      </dgm:t>
    </dgm:pt>
    <dgm:pt modelId="{24B8DF29-0697-415E-BD97-8A3E382C8404}">
      <dgm:prSet/>
      <dgm:spPr/>
      <dgm:t>
        <a:bodyPr/>
        <a:lstStyle/>
        <a:p>
          <a:r>
            <a:rPr lang="en-US" i="1" dirty="0"/>
            <a:t>Main Body of Network:</a:t>
          </a:r>
          <a:r>
            <a:rPr lang="en-US" dirty="0"/>
            <a:t>  *Enhances the ability of CNN to extract the relevant features from DNA space-filling curves</a:t>
          </a:r>
        </a:p>
        <a:p>
          <a:r>
            <a:rPr lang="en-US" dirty="0"/>
            <a:t>*Uses the Computational Block inspired by the </a:t>
          </a:r>
          <a:r>
            <a:rPr lang="en-US" dirty="0" err="1"/>
            <a:t>ResNet</a:t>
          </a:r>
          <a:r>
            <a:rPr lang="en-US" dirty="0"/>
            <a:t> residual blocks.</a:t>
          </a:r>
        </a:p>
      </dgm:t>
    </dgm:pt>
    <dgm:pt modelId="{269924E1-E5B2-4012-8E55-F25D65E76887}" type="parTrans" cxnId="{163E9F46-2378-4454-807D-357309BCB599}">
      <dgm:prSet/>
      <dgm:spPr/>
      <dgm:t>
        <a:bodyPr/>
        <a:lstStyle/>
        <a:p>
          <a:endParaRPr lang="en-US"/>
        </a:p>
      </dgm:t>
    </dgm:pt>
    <dgm:pt modelId="{CB2D00A4-6FB8-4830-87DD-E8AC93D91CAB}" type="sibTrans" cxnId="{163E9F46-2378-4454-807D-357309BCB599}">
      <dgm:prSet/>
      <dgm:spPr/>
      <dgm:t>
        <a:bodyPr/>
        <a:lstStyle/>
        <a:p>
          <a:endParaRPr lang="en-US"/>
        </a:p>
      </dgm:t>
    </dgm:pt>
    <dgm:pt modelId="{ED14E8DE-A5F4-4800-B729-8A33F8E7D3B4}">
      <dgm:prSet/>
      <dgm:spPr/>
      <dgm:t>
        <a:bodyPr/>
        <a:lstStyle/>
        <a:p>
          <a:r>
            <a:rPr lang="en-US" i="1" dirty="0"/>
            <a:t>Last Part of Network:</a:t>
          </a:r>
          <a:r>
            <a:rPr lang="en-US" dirty="0"/>
            <a:t>  </a:t>
          </a:r>
        </a:p>
        <a:p>
          <a:r>
            <a:rPr lang="en-US" dirty="0"/>
            <a:t>*Consists of 3 fully-connected layers</a:t>
          </a:r>
        </a:p>
        <a:p>
          <a:r>
            <a:rPr lang="en-US" dirty="0"/>
            <a:t>*</a:t>
          </a:r>
          <a:r>
            <a:rPr lang="en-US" dirty="0" err="1"/>
            <a:t>Softmax</a:t>
          </a:r>
          <a:r>
            <a:rPr lang="en-US" dirty="0"/>
            <a:t> is used to obtain the output classification label.</a:t>
          </a:r>
        </a:p>
      </dgm:t>
    </dgm:pt>
    <dgm:pt modelId="{779FF19F-1622-42AC-BB30-2FCA7589D6EC}" type="parTrans" cxnId="{13F78A8C-A4DD-421B-B81D-28F7DDECB3F0}">
      <dgm:prSet/>
      <dgm:spPr/>
      <dgm:t>
        <a:bodyPr/>
        <a:lstStyle/>
        <a:p>
          <a:endParaRPr lang="en-US"/>
        </a:p>
      </dgm:t>
    </dgm:pt>
    <dgm:pt modelId="{3C8F0A39-6838-47FA-AD6D-69DC9DA0328B}" type="sibTrans" cxnId="{13F78A8C-A4DD-421B-B81D-28F7DDECB3F0}">
      <dgm:prSet/>
      <dgm:spPr/>
      <dgm:t>
        <a:bodyPr/>
        <a:lstStyle/>
        <a:p>
          <a:endParaRPr lang="en-US"/>
        </a:p>
      </dgm:t>
    </dgm:pt>
    <dgm:pt modelId="{CFB32221-EA24-4FD1-B731-3111277EFDF0}" type="pres">
      <dgm:prSet presAssocID="{D26A9196-E79D-4A26-ABAA-12FF7F597A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590BDA-AFEA-4CFD-94BF-EC401883A34B}" type="pres">
      <dgm:prSet presAssocID="{825D87DF-F286-4044-B2E9-1A8015E36125}" presName="hierRoot1" presStyleCnt="0"/>
      <dgm:spPr/>
    </dgm:pt>
    <dgm:pt modelId="{A549F005-2EB3-41DC-ACE3-C904FD4DDBE2}" type="pres">
      <dgm:prSet presAssocID="{825D87DF-F286-4044-B2E9-1A8015E36125}" presName="composite" presStyleCnt="0"/>
      <dgm:spPr/>
    </dgm:pt>
    <dgm:pt modelId="{FF348CA3-6754-4C90-9228-B46381C2A53C}" type="pres">
      <dgm:prSet presAssocID="{825D87DF-F286-4044-B2E9-1A8015E36125}" presName="background" presStyleLbl="node0" presStyleIdx="0" presStyleCnt="3"/>
      <dgm:spPr>
        <a:solidFill>
          <a:schemeClr val="tx2"/>
        </a:solidFill>
      </dgm:spPr>
    </dgm:pt>
    <dgm:pt modelId="{4A51FB5C-2C85-4DE2-92C1-624E4B3BE11B}" type="pres">
      <dgm:prSet presAssocID="{825D87DF-F286-4044-B2E9-1A8015E36125}" presName="text" presStyleLbl="fgAcc0" presStyleIdx="0" presStyleCnt="3">
        <dgm:presLayoutVars>
          <dgm:chPref val="3"/>
        </dgm:presLayoutVars>
      </dgm:prSet>
      <dgm:spPr/>
    </dgm:pt>
    <dgm:pt modelId="{362D00F4-D14C-44DD-A662-6D40B3020290}" type="pres">
      <dgm:prSet presAssocID="{825D87DF-F286-4044-B2E9-1A8015E36125}" presName="hierChild2" presStyleCnt="0"/>
      <dgm:spPr/>
    </dgm:pt>
    <dgm:pt modelId="{1D476EDD-50BA-4EB5-8505-D0556F156D03}" type="pres">
      <dgm:prSet presAssocID="{24B8DF29-0697-415E-BD97-8A3E382C8404}" presName="hierRoot1" presStyleCnt="0"/>
      <dgm:spPr/>
    </dgm:pt>
    <dgm:pt modelId="{45DA93E3-7AE4-467A-B52F-611C450B6F27}" type="pres">
      <dgm:prSet presAssocID="{24B8DF29-0697-415E-BD97-8A3E382C8404}" presName="composite" presStyleCnt="0"/>
      <dgm:spPr/>
    </dgm:pt>
    <dgm:pt modelId="{DCE26EDA-27BF-468A-82AD-EB2C79485E60}" type="pres">
      <dgm:prSet presAssocID="{24B8DF29-0697-415E-BD97-8A3E382C8404}" presName="background" presStyleLbl="node0" presStyleIdx="1" presStyleCnt="3"/>
      <dgm:spPr>
        <a:solidFill>
          <a:schemeClr val="tx2"/>
        </a:solidFill>
      </dgm:spPr>
    </dgm:pt>
    <dgm:pt modelId="{155CC00D-F118-4F06-BFA6-CA45E12D4490}" type="pres">
      <dgm:prSet presAssocID="{24B8DF29-0697-415E-BD97-8A3E382C8404}" presName="text" presStyleLbl="fgAcc0" presStyleIdx="1" presStyleCnt="3">
        <dgm:presLayoutVars>
          <dgm:chPref val="3"/>
        </dgm:presLayoutVars>
      </dgm:prSet>
      <dgm:spPr/>
    </dgm:pt>
    <dgm:pt modelId="{D09DE643-1C24-427C-844E-7D56C7B566E3}" type="pres">
      <dgm:prSet presAssocID="{24B8DF29-0697-415E-BD97-8A3E382C8404}" presName="hierChild2" presStyleCnt="0"/>
      <dgm:spPr/>
    </dgm:pt>
    <dgm:pt modelId="{7E429B28-6DD3-4F17-9BA6-7AA09653EA27}" type="pres">
      <dgm:prSet presAssocID="{ED14E8DE-A5F4-4800-B729-8A33F8E7D3B4}" presName="hierRoot1" presStyleCnt="0"/>
      <dgm:spPr/>
    </dgm:pt>
    <dgm:pt modelId="{65EC614E-0F60-4883-8B79-6F35DD18E10A}" type="pres">
      <dgm:prSet presAssocID="{ED14E8DE-A5F4-4800-B729-8A33F8E7D3B4}" presName="composite" presStyleCnt="0"/>
      <dgm:spPr/>
    </dgm:pt>
    <dgm:pt modelId="{67F57F4E-BA78-4B0C-881D-44BD9920B00D}" type="pres">
      <dgm:prSet presAssocID="{ED14E8DE-A5F4-4800-B729-8A33F8E7D3B4}" presName="background" presStyleLbl="node0" presStyleIdx="2" presStyleCnt="3"/>
      <dgm:spPr>
        <a:solidFill>
          <a:schemeClr val="tx2"/>
        </a:solidFill>
      </dgm:spPr>
    </dgm:pt>
    <dgm:pt modelId="{BB720947-C47E-4771-82C1-236F064E47FA}" type="pres">
      <dgm:prSet presAssocID="{ED14E8DE-A5F4-4800-B729-8A33F8E7D3B4}" presName="text" presStyleLbl="fgAcc0" presStyleIdx="2" presStyleCnt="3">
        <dgm:presLayoutVars>
          <dgm:chPref val="3"/>
        </dgm:presLayoutVars>
      </dgm:prSet>
      <dgm:spPr/>
    </dgm:pt>
    <dgm:pt modelId="{158601A9-79E3-4DC6-A9CD-399F9888928E}" type="pres">
      <dgm:prSet presAssocID="{ED14E8DE-A5F4-4800-B729-8A33F8E7D3B4}" presName="hierChild2" presStyleCnt="0"/>
      <dgm:spPr/>
    </dgm:pt>
  </dgm:ptLst>
  <dgm:cxnLst>
    <dgm:cxn modelId="{8771D210-E8D9-43CA-9D7D-6F6F5D5EF317}" type="presOf" srcId="{D26A9196-E79D-4A26-ABAA-12FF7F597AC1}" destId="{CFB32221-EA24-4FD1-B731-3111277EFDF0}" srcOrd="0" destOrd="0" presId="urn:microsoft.com/office/officeart/2005/8/layout/hierarchy1"/>
    <dgm:cxn modelId="{CDA8EE35-0755-4E46-BC7A-F548627D3C7B}" type="presOf" srcId="{ED14E8DE-A5F4-4800-B729-8A33F8E7D3B4}" destId="{BB720947-C47E-4771-82C1-236F064E47FA}" srcOrd="0" destOrd="0" presId="urn:microsoft.com/office/officeart/2005/8/layout/hierarchy1"/>
    <dgm:cxn modelId="{51D28F5E-3A20-4CD7-9D31-0019AF130C47}" srcId="{D26A9196-E79D-4A26-ABAA-12FF7F597AC1}" destId="{825D87DF-F286-4044-B2E9-1A8015E36125}" srcOrd="0" destOrd="0" parTransId="{4D2CE97F-5A52-4774-B054-EF9FE6123B0D}" sibTransId="{0B4C5CE2-EFEA-41D6-BDF6-043688F3287F}"/>
    <dgm:cxn modelId="{163E9F46-2378-4454-807D-357309BCB599}" srcId="{D26A9196-E79D-4A26-ABAA-12FF7F597AC1}" destId="{24B8DF29-0697-415E-BD97-8A3E382C8404}" srcOrd="1" destOrd="0" parTransId="{269924E1-E5B2-4012-8E55-F25D65E76887}" sibTransId="{CB2D00A4-6FB8-4830-87DD-E8AC93D91CAB}"/>
    <dgm:cxn modelId="{13F78A8C-A4DD-421B-B81D-28F7DDECB3F0}" srcId="{D26A9196-E79D-4A26-ABAA-12FF7F597AC1}" destId="{ED14E8DE-A5F4-4800-B729-8A33F8E7D3B4}" srcOrd="2" destOrd="0" parTransId="{779FF19F-1622-42AC-BB30-2FCA7589D6EC}" sibTransId="{3C8F0A39-6838-47FA-AD6D-69DC9DA0328B}"/>
    <dgm:cxn modelId="{D2905FCD-4C38-4CCD-98C8-CB945FB8E61A}" type="presOf" srcId="{825D87DF-F286-4044-B2E9-1A8015E36125}" destId="{4A51FB5C-2C85-4DE2-92C1-624E4B3BE11B}" srcOrd="0" destOrd="0" presId="urn:microsoft.com/office/officeart/2005/8/layout/hierarchy1"/>
    <dgm:cxn modelId="{57EB3FE6-E9E0-41DD-9444-E63DD86036FB}" type="presOf" srcId="{24B8DF29-0697-415E-BD97-8A3E382C8404}" destId="{155CC00D-F118-4F06-BFA6-CA45E12D4490}" srcOrd="0" destOrd="0" presId="urn:microsoft.com/office/officeart/2005/8/layout/hierarchy1"/>
    <dgm:cxn modelId="{B2B3B9F5-5654-45EF-BD64-CE53F5483DDF}" type="presParOf" srcId="{CFB32221-EA24-4FD1-B731-3111277EFDF0}" destId="{50590BDA-AFEA-4CFD-94BF-EC401883A34B}" srcOrd="0" destOrd="0" presId="urn:microsoft.com/office/officeart/2005/8/layout/hierarchy1"/>
    <dgm:cxn modelId="{21C3FEB5-16EF-4D19-B629-C37E61C78A45}" type="presParOf" srcId="{50590BDA-AFEA-4CFD-94BF-EC401883A34B}" destId="{A549F005-2EB3-41DC-ACE3-C904FD4DDBE2}" srcOrd="0" destOrd="0" presId="urn:microsoft.com/office/officeart/2005/8/layout/hierarchy1"/>
    <dgm:cxn modelId="{0D0AB95D-F571-4366-9B09-B3AAEDEBE037}" type="presParOf" srcId="{A549F005-2EB3-41DC-ACE3-C904FD4DDBE2}" destId="{FF348CA3-6754-4C90-9228-B46381C2A53C}" srcOrd="0" destOrd="0" presId="urn:microsoft.com/office/officeart/2005/8/layout/hierarchy1"/>
    <dgm:cxn modelId="{6F41CD08-87C0-4B43-A341-2511CFACDEDF}" type="presParOf" srcId="{A549F005-2EB3-41DC-ACE3-C904FD4DDBE2}" destId="{4A51FB5C-2C85-4DE2-92C1-624E4B3BE11B}" srcOrd="1" destOrd="0" presId="urn:microsoft.com/office/officeart/2005/8/layout/hierarchy1"/>
    <dgm:cxn modelId="{B2C0B37B-455A-4184-B607-65D9B82EB352}" type="presParOf" srcId="{50590BDA-AFEA-4CFD-94BF-EC401883A34B}" destId="{362D00F4-D14C-44DD-A662-6D40B3020290}" srcOrd="1" destOrd="0" presId="urn:microsoft.com/office/officeart/2005/8/layout/hierarchy1"/>
    <dgm:cxn modelId="{86F86BD8-BADD-484D-B04B-E4758C38D4B0}" type="presParOf" srcId="{CFB32221-EA24-4FD1-B731-3111277EFDF0}" destId="{1D476EDD-50BA-4EB5-8505-D0556F156D03}" srcOrd="1" destOrd="0" presId="urn:microsoft.com/office/officeart/2005/8/layout/hierarchy1"/>
    <dgm:cxn modelId="{8700F925-0C09-4CB6-95DD-BF361020E5A5}" type="presParOf" srcId="{1D476EDD-50BA-4EB5-8505-D0556F156D03}" destId="{45DA93E3-7AE4-467A-B52F-611C450B6F27}" srcOrd="0" destOrd="0" presId="urn:microsoft.com/office/officeart/2005/8/layout/hierarchy1"/>
    <dgm:cxn modelId="{B818A034-9064-4C8F-8209-2FE7F5505F14}" type="presParOf" srcId="{45DA93E3-7AE4-467A-B52F-611C450B6F27}" destId="{DCE26EDA-27BF-468A-82AD-EB2C79485E60}" srcOrd="0" destOrd="0" presId="urn:microsoft.com/office/officeart/2005/8/layout/hierarchy1"/>
    <dgm:cxn modelId="{937BABF2-1566-4F84-A22E-38AA249D3E1B}" type="presParOf" srcId="{45DA93E3-7AE4-467A-B52F-611C450B6F27}" destId="{155CC00D-F118-4F06-BFA6-CA45E12D4490}" srcOrd="1" destOrd="0" presId="urn:microsoft.com/office/officeart/2005/8/layout/hierarchy1"/>
    <dgm:cxn modelId="{85A16283-4DC9-41BB-BA8C-50523EBB7707}" type="presParOf" srcId="{1D476EDD-50BA-4EB5-8505-D0556F156D03}" destId="{D09DE643-1C24-427C-844E-7D56C7B566E3}" srcOrd="1" destOrd="0" presId="urn:microsoft.com/office/officeart/2005/8/layout/hierarchy1"/>
    <dgm:cxn modelId="{AF925B1F-9A17-45B9-8F19-3FFF47B23013}" type="presParOf" srcId="{CFB32221-EA24-4FD1-B731-3111277EFDF0}" destId="{7E429B28-6DD3-4F17-9BA6-7AA09653EA27}" srcOrd="2" destOrd="0" presId="urn:microsoft.com/office/officeart/2005/8/layout/hierarchy1"/>
    <dgm:cxn modelId="{CD8E5C75-A68D-4FC5-AC0A-7A505CD9237F}" type="presParOf" srcId="{7E429B28-6DD3-4F17-9BA6-7AA09653EA27}" destId="{65EC614E-0F60-4883-8B79-6F35DD18E10A}" srcOrd="0" destOrd="0" presId="urn:microsoft.com/office/officeart/2005/8/layout/hierarchy1"/>
    <dgm:cxn modelId="{029890C8-6E26-466F-A093-E8FAE602A8ED}" type="presParOf" srcId="{65EC614E-0F60-4883-8B79-6F35DD18E10A}" destId="{67F57F4E-BA78-4B0C-881D-44BD9920B00D}" srcOrd="0" destOrd="0" presId="urn:microsoft.com/office/officeart/2005/8/layout/hierarchy1"/>
    <dgm:cxn modelId="{A4CC4C56-F9C7-4E82-A934-EE3A6C019A4B}" type="presParOf" srcId="{65EC614E-0F60-4883-8B79-6F35DD18E10A}" destId="{BB720947-C47E-4771-82C1-236F064E47FA}" srcOrd="1" destOrd="0" presId="urn:microsoft.com/office/officeart/2005/8/layout/hierarchy1"/>
    <dgm:cxn modelId="{0DA9F5EE-B9A7-4CDA-A09B-BCDB97D6437D}" type="presParOf" srcId="{7E429B28-6DD3-4F17-9BA6-7AA09653EA27}" destId="{158601A9-79E3-4DC6-A9CD-399F988892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89E040-2168-415B-86D8-D3B90A94A7B5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3CBF18-62D0-4197-B4D6-E5FD7D38FAC6}">
      <dgm:prSet/>
      <dgm:spPr/>
      <dgm:t>
        <a:bodyPr/>
        <a:lstStyle/>
        <a:p>
          <a:r>
            <a:rPr lang="en-US" dirty="0"/>
            <a:t>The Residual Block first computes the composite function of five consecutive layers followed by the concatenation of the output with the input tensor</a:t>
          </a:r>
        </a:p>
      </dgm:t>
    </dgm:pt>
    <dgm:pt modelId="{BEAF94A6-2286-4C0C-B269-9765F89EF8EF}" type="parTrans" cxnId="{DA44C37E-5975-44C3-AA83-28299EB6F6C7}">
      <dgm:prSet/>
      <dgm:spPr/>
      <dgm:t>
        <a:bodyPr/>
        <a:lstStyle/>
        <a:p>
          <a:endParaRPr lang="en-US"/>
        </a:p>
      </dgm:t>
    </dgm:pt>
    <dgm:pt modelId="{8A0D6E04-6403-4BF0-A993-3CEB040BB99A}" type="sibTrans" cxnId="{DA44C37E-5975-44C3-AA83-28299EB6F6C7}">
      <dgm:prSet/>
      <dgm:spPr/>
      <dgm:t>
        <a:bodyPr/>
        <a:lstStyle/>
        <a:p>
          <a:endParaRPr lang="en-US"/>
        </a:p>
      </dgm:t>
    </dgm:pt>
    <dgm:pt modelId="{85A91CCD-85E5-4157-9C64-C7958142CE8E}">
      <dgm:prSet/>
      <dgm:spPr/>
      <dgm:t>
        <a:bodyPr/>
        <a:lstStyle/>
        <a:p>
          <a:r>
            <a:rPr lang="en-US" dirty="0"/>
            <a:t>The Residual Block is denoted by </a:t>
          </a:r>
          <a:r>
            <a:rPr lang="en-US" dirty="0" err="1"/>
            <a:t>Residuall</a:t>
          </a:r>
          <a:r>
            <a:rPr lang="en-US" dirty="0"/>
            <a:t>[kj;kj+1;dlink;dout]</a:t>
          </a:r>
        </a:p>
        <a:p>
          <a:r>
            <a:rPr lang="en-US" dirty="0"/>
            <a:t>Here, </a:t>
          </a:r>
          <a:r>
            <a:rPr lang="en-US" dirty="0" err="1"/>
            <a:t>dlink</a:t>
          </a:r>
          <a:r>
            <a:rPr lang="en-US" dirty="0"/>
            <a:t> and </a:t>
          </a:r>
          <a:r>
            <a:rPr lang="en-US" dirty="0" err="1"/>
            <a:t>dout</a:t>
          </a:r>
          <a:r>
            <a:rPr lang="en-US" dirty="0"/>
            <a:t> are the dimensions of the outputs</a:t>
          </a:r>
        </a:p>
      </dgm:t>
    </dgm:pt>
    <dgm:pt modelId="{B5B39FFE-25DC-4005-8DA6-312F27F5D7AE}" type="parTrans" cxnId="{4E463BAE-60C8-4303-83E4-B2CA81037DBF}">
      <dgm:prSet/>
      <dgm:spPr/>
      <dgm:t>
        <a:bodyPr/>
        <a:lstStyle/>
        <a:p>
          <a:endParaRPr lang="en-US"/>
        </a:p>
      </dgm:t>
    </dgm:pt>
    <dgm:pt modelId="{F0E41820-82E9-4324-A981-B0C28FBF7FFF}" type="sibTrans" cxnId="{4E463BAE-60C8-4303-83E4-B2CA81037DBF}">
      <dgm:prSet/>
      <dgm:spPr/>
      <dgm:t>
        <a:bodyPr/>
        <a:lstStyle/>
        <a:p>
          <a:endParaRPr lang="en-US"/>
        </a:p>
      </dgm:t>
    </dgm:pt>
    <dgm:pt modelId="{684649CD-E447-4A44-A76B-38B6990F07E5}" type="pres">
      <dgm:prSet presAssocID="{C189E040-2168-415B-86D8-D3B90A94A7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6DBE80-7BB9-416A-A25B-012096EDEB72}" type="pres">
      <dgm:prSet presAssocID="{833CBF18-62D0-4197-B4D6-E5FD7D38FAC6}" presName="hierRoot1" presStyleCnt="0"/>
      <dgm:spPr/>
    </dgm:pt>
    <dgm:pt modelId="{90ED7033-1588-431D-B53B-C10770166A39}" type="pres">
      <dgm:prSet presAssocID="{833CBF18-62D0-4197-B4D6-E5FD7D38FAC6}" presName="composite" presStyleCnt="0"/>
      <dgm:spPr/>
    </dgm:pt>
    <dgm:pt modelId="{E1232EE4-40E7-4FDE-8E20-DDF8C97E5F9B}" type="pres">
      <dgm:prSet presAssocID="{833CBF18-62D0-4197-B4D6-E5FD7D38FAC6}" presName="background" presStyleLbl="node0" presStyleIdx="0" presStyleCnt="2"/>
      <dgm:spPr>
        <a:solidFill>
          <a:schemeClr val="tx2"/>
        </a:solidFill>
      </dgm:spPr>
    </dgm:pt>
    <dgm:pt modelId="{C8A41E08-C3CC-4C7A-B1F4-58CAC5B08CBF}" type="pres">
      <dgm:prSet presAssocID="{833CBF18-62D0-4197-B4D6-E5FD7D38FAC6}" presName="text" presStyleLbl="fgAcc0" presStyleIdx="0" presStyleCnt="2">
        <dgm:presLayoutVars>
          <dgm:chPref val="3"/>
        </dgm:presLayoutVars>
      </dgm:prSet>
      <dgm:spPr/>
    </dgm:pt>
    <dgm:pt modelId="{DB4A00AD-6D17-4B26-8A76-03F31BF1FF45}" type="pres">
      <dgm:prSet presAssocID="{833CBF18-62D0-4197-B4D6-E5FD7D38FAC6}" presName="hierChild2" presStyleCnt="0"/>
      <dgm:spPr/>
    </dgm:pt>
    <dgm:pt modelId="{953D54D7-0D1F-4B6A-8B6D-6735B3F53581}" type="pres">
      <dgm:prSet presAssocID="{85A91CCD-85E5-4157-9C64-C7958142CE8E}" presName="hierRoot1" presStyleCnt="0"/>
      <dgm:spPr/>
    </dgm:pt>
    <dgm:pt modelId="{3DEE5EC9-338D-46F7-BFC2-26F18C733F94}" type="pres">
      <dgm:prSet presAssocID="{85A91CCD-85E5-4157-9C64-C7958142CE8E}" presName="composite" presStyleCnt="0"/>
      <dgm:spPr/>
    </dgm:pt>
    <dgm:pt modelId="{60C4EC59-73D5-4477-9F58-6A6E7FA01165}" type="pres">
      <dgm:prSet presAssocID="{85A91CCD-85E5-4157-9C64-C7958142CE8E}" presName="background" presStyleLbl="node0" presStyleIdx="1" presStyleCnt="2"/>
      <dgm:spPr>
        <a:solidFill>
          <a:schemeClr val="tx2"/>
        </a:solidFill>
      </dgm:spPr>
    </dgm:pt>
    <dgm:pt modelId="{BD4AFE1F-0343-49AB-B47D-48B6EA8CD47B}" type="pres">
      <dgm:prSet presAssocID="{85A91CCD-85E5-4157-9C64-C7958142CE8E}" presName="text" presStyleLbl="fgAcc0" presStyleIdx="1" presStyleCnt="2">
        <dgm:presLayoutVars>
          <dgm:chPref val="3"/>
        </dgm:presLayoutVars>
      </dgm:prSet>
      <dgm:spPr/>
    </dgm:pt>
    <dgm:pt modelId="{33020530-4D84-4497-882C-F714721A64A9}" type="pres">
      <dgm:prSet presAssocID="{85A91CCD-85E5-4157-9C64-C7958142CE8E}" presName="hierChild2" presStyleCnt="0"/>
      <dgm:spPr/>
    </dgm:pt>
  </dgm:ptLst>
  <dgm:cxnLst>
    <dgm:cxn modelId="{DA44C37E-5975-44C3-AA83-28299EB6F6C7}" srcId="{C189E040-2168-415B-86D8-D3B90A94A7B5}" destId="{833CBF18-62D0-4197-B4D6-E5FD7D38FAC6}" srcOrd="0" destOrd="0" parTransId="{BEAF94A6-2286-4C0C-B269-9765F89EF8EF}" sibTransId="{8A0D6E04-6403-4BF0-A993-3CEB040BB99A}"/>
    <dgm:cxn modelId="{9977DB9C-6E17-405D-A432-0E209CFDDB52}" type="presOf" srcId="{C189E040-2168-415B-86D8-D3B90A94A7B5}" destId="{684649CD-E447-4A44-A76B-38B6990F07E5}" srcOrd="0" destOrd="0" presId="urn:microsoft.com/office/officeart/2005/8/layout/hierarchy1"/>
    <dgm:cxn modelId="{2628139D-9A8D-428E-A0F5-F23DC8D0FC5B}" type="presOf" srcId="{85A91CCD-85E5-4157-9C64-C7958142CE8E}" destId="{BD4AFE1F-0343-49AB-B47D-48B6EA8CD47B}" srcOrd="0" destOrd="0" presId="urn:microsoft.com/office/officeart/2005/8/layout/hierarchy1"/>
    <dgm:cxn modelId="{4E463BAE-60C8-4303-83E4-B2CA81037DBF}" srcId="{C189E040-2168-415B-86D8-D3B90A94A7B5}" destId="{85A91CCD-85E5-4157-9C64-C7958142CE8E}" srcOrd="1" destOrd="0" parTransId="{B5B39FFE-25DC-4005-8DA6-312F27F5D7AE}" sibTransId="{F0E41820-82E9-4324-A981-B0C28FBF7FFF}"/>
    <dgm:cxn modelId="{FC47A4ED-D25E-450C-B4EF-0DDD1E79FC88}" type="presOf" srcId="{833CBF18-62D0-4197-B4D6-E5FD7D38FAC6}" destId="{C8A41E08-C3CC-4C7A-B1F4-58CAC5B08CBF}" srcOrd="0" destOrd="0" presId="urn:microsoft.com/office/officeart/2005/8/layout/hierarchy1"/>
    <dgm:cxn modelId="{57547A12-092A-4093-930D-8976B40AFC97}" type="presParOf" srcId="{684649CD-E447-4A44-A76B-38B6990F07E5}" destId="{726DBE80-7BB9-416A-A25B-012096EDEB72}" srcOrd="0" destOrd="0" presId="urn:microsoft.com/office/officeart/2005/8/layout/hierarchy1"/>
    <dgm:cxn modelId="{72936F65-5202-49B6-B67A-BFE18D2F8A15}" type="presParOf" srcId="{726DBE80-7BB9-416A-A25B-012096EDEB72}" destId="{90ED7033-1588-431D-B53B-C10770166A39}" srcOrd="0" destOrd="0" presId="urn:microsoft.com/office/officeart/2005/8/layout/hierarchy1"/>
    <dgm:cxn modelId="{925B2FB6-F95B-4D19-8295-9E31A1F53448}" type="presParOf" srcId="{90ED7033-1588-431D-B53B-C10770166A39}" destId="{E1232EE4-40E7-4FDE-8E20-DDF8C97E5F9B}" srcOrd="0" destOrd="0" presId="urn:microsoft.com/office/officeart/2005/8/layout/hierarchy1"/>
    <dgm:cxn modelId="{AA52162E-F4A4-4422-8E33-42895C5BB2EA}" type="presParOf" srcId="{90ED7033-1588-431D-B53B-C10770166A39}" destId="{C8A41E08-C3CC-4C7A-B1F4-58CAC5B08CBF}" srcOrd="1" destOrd="0" presId="urn:microsoft.com/office/officeart/2005/8/layout/hierarchy1"/>
    <dgm:cxn modelId="{E987C7F8-7AAE-461C-AA0E-6561978CE8DB}" type="presParOf" srcId="{726DBE80-7BB9-416A-A25B-012096EDEB72}" destId="{DB4A00AD-6D17-4B26-8A76-03F31BF1FF45}" srcOrd="1" destOrd="0" presId="urn:microsoft.com/office/officeart/2005/8/layout/hierarchy1"/>
    <dgm:cxn modelId="{CC21EB1E-9209-48BB-9D5A-7D30B973945D}" type="presParOf" srcId="{684649CD-E447-4A44-A76B-38B6990F07E5}" destId="{953D54D7-0D1F-4B6A-8B6D-6735B3F53581}" srcOrd="1" destOrd="0" presId="urn:microsoft.com/office/officeart/2005/8/layout/hierarchy1"/>
    <dgm:cxn modelId="{66930F25-A884-439D-B36D-6C71EE6F764E}" type="presParOf" srcId="{953D54D7-0D1F-4B6A-8B6D-6735B3F53581}" destId="{3DEE5EC9-338D-46F7-BFC2-26F18C733F94}" srcOrd="0" destOrd="0" presId="urn:microsoft.com/office/officeart/2005/8/layout/hierarchy1"/>
    <dgm:cxn modelId="{FE0023D8-2BD6-461F-9713-DA9895E9C067}" type="presParOf" srcId="{3DEE5EC9-338D-46F7-BFC2-26F18C733F94}" destId="{60C4EC59-73D5-4477-9F58-6A6E7FA01165}" srcOrd="0" destOrd="0" presId="urn:microsoft.com/office/officeart/2005/8/layout/hierarchy1"/>
    <dgm:cxn modelId="{7F0F2FD0-FE32-4BD1-814D-7F95448BE11E}" type="presParOf" srcId="{3DEE5EC9-338D-46F7-BFC2-26F18C733F94}" destId="{BD4AFE1F-0343-49AB-B47D-48B6EA8CD47B}" srcOrd="1" destOrd="0" presId="urn:microsoft.com/office/officeart/2005/8/layout/hierarchy1"/>
    <dgm:cxn modelId="{21ABAF13-02A8-43AB-8EBE-CD9E073250B6}" type="presParOf" srcId="{953D54D7-0D1F-4B6A-8B6D-6735B3F53581}" destId="{33020530-4D84-4497-882C-F714721A64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48CA3-6754-4C90-9228-B46381C2A53C}">
      <dsp:nvSpPr>
        <dsp:cNvPr id="0" name=""/>
        <dsp:cNvSpPr/>
      </dsp:nvSpPr>
      <dsp:spPr>
        <a:xfrm>
          <a:off x="0" y="891016"/>
          <a:ext cx="2527707" cy="1605094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51FB5C-2C85-4DE2-92C1-624E4B3BE11B}">
      <dsp:nvSpPr>
        <dsp:cNvPr id="0" name=""/>
        <dsp:cNvSpPr/>
      </dsp:nvSpPr>
      <dsp:spPr>
        <a:xfrm>
          <a:off x="280856" y="1157830"/>
          <a:ext cx="2527707" cy="1605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First Part of Network: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* R</a:t>
          </a:r>
          <a:r>
            <a:rPr lang="en-US" sz="1200" kern="1200" dirty="0"/>
            <a:t>educes the sparseness of the input image of DNA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*Consists of the consecutive layers [c; </a:t>
          </a:r>
          <a:r>
            <a:rPr lang="en-US" sz="1200" kern="1200" dirty="0" err="1"/>
            <a:t>bn</a:t>
          </a:r>
          <a:r>
            <a:rPr lang="en-US" sz="1200" kern="1200" dirty="0"/>
            <a:t>; c; </a:t>
          </a:r>
          <a:r>
            <a:rPr lang="en-US" sz="1200" kern="1200" dirty="0" err="1"/>
            <a:t>bn</a:t>
          </a:r>
          <a:r>
            <a:rPr lang="en-US" sz="1200" kern="1200" dirty="0"/>
            <a:t>; </a:t>
          </a:r>
          <a:r>
            <a:rPr lang="en-US" sz="1200" kern="1200" dirty="0" err="1"/>
            <a:t>af</a:t>
          </a:r>
          <a:r>
            <a:rPr lang="en-US" sz="1200" kern="1200" dirty="0"/>
            <a:t>; p].</a:t>
          </a:r>
        </a:p>
      </dsp:txBody>
      <dsp:txXfrm>
        <a:off x="327868" y="1204842"/>
        <a:ext cx="2433683" cy="1511070"/>
      </dsp:txXfrm>
    </dsp:sp>
    <dsp:sp modelId="{DCE26EDA-27BF-468A-82AD-EB2C79485E60}">
      <dsp:nvSpPr>
        <dsp:cNvPr id="0" name=""/>
        <dsp:cNvSpPr/>
      </dsp:nvSpPr>
      <dsp:spPr>
        <a:xfrm>
          <a:off x="3089420" y="891016"/>
          <a:ext cx="2527707" cy="1605094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5CC00D-F118-4F06-BFA6-CA45E12D4490}">
      <dsp:nvSpPr>
        <dsp:cNvPr id="0" name=""/>
        <dsp:cNvSpPr/>
      </dsp:nvSpPr>
      <dsp:spPr>
        <a:xfrm>
          <a:off x="3370276" y="1157830"/>
          <a:ext cx="2527707" cy="1605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Main Body of Network:</a:t>
          </a:r>
          <a:r>
            <a:rPr lang="en-US" sz="1200" kern="1200" dirty="0"/>
            <a:t>  *Enhances the ability of CNN to extract the relevant features from DNA space-filling curves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*Uses the Computational Block inspired by the </a:t>
          </a:r>
          <a:r>
            <a:rPr lang="en-US" sz="1200" kern="1200" dirty="0" err="1"/>
            <a:t>ResNet</a:t>
          </a:r>
          <a:r>
            <a:rPr lang="en-US" sz="1200" kern="1200" dirty="0"/>
            <a:t> residual blocks.</a:t>
          </a:r>
        </a:p>
      </dsp:txBody>
      <dsp:txXfrm>
        <a:off x="3417288" y="1204842"/>
        <a:ext cx="2433683" cy="1511070"/>
      </dsp:txXfrm>
    </dsp:sp>
    <dsp:sp modelId="{67F57F4E-BA78-4B0C-881D-44BD9920B00D}">
      <dsp:nvSpPr>
        <dsp:cNvPr id="0" name=""/>
        <dsp:cNvSpPr/>
      </dsp:nvSpPr>
      <dsp:spPr>
        <a:xfrm>
          <a:off x="6178840" y="891016"/>
          <a:ext cx="2527707" cy="1605094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720947-C47E-4771-82C1-236F064E47FA}">
      <dsp:nvSpPr>
        <dsp:cNvPr id="0" name=""/>
        <dsp:cNvSpPr/>
      </dsp:nvSpPr>
      <dsp:spPr>
        <a:xfrm>
          <a:off x="6459696" y="1157830"/>
          <a:ext cx="2527707" cy="1605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Last Part of Network:</a:t>
          </a:r>
          <a:r>
            <a:rPr lang="en-US" sz="1200" kern="1200" dirty="0"/>
            <a:t> 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*Consists of 3 fully-connected layers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*</a:t>
          </a:r>
          <a:r>
            <a:rPr lang="en-US" sz="1200" kern="1200" dirty="0" err="1"/>
            <a:t>Softmax</a:t>
          </a:r>
          <a:r>
            <a:rPr lang="en-US" sz="1200" kern="1200" dirty="0"/>
            <a:t> is used to obtain the output classification label.</a:t>
          </a:r>
        </a:p>
      </dsp:txBody>
      <dsp:txXfrm>
        <a:off x="6506708" y="1204842"/>
        <a:ext cx="2433683" cy="1511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32EE4-40E7-4FDE-8E20-DDF8C97E5F9B}">
      <dsp:nvSpPr>
        <dsp:cNvPr id="0" name=""/>
        <dsp:cNvSpPr/>
      </dsp:nvSpPr>
      <dsp:spPr>
        <a:xfrm>
          <a:off x="471150" y="1346"/>
          <a:ext cx="3486423" cy="2213878"/>
        </a:xfrm>
        <a:prstGeom prst="roundRect">
          <a:avLst>
            <a:gd name="adj" fmla="val 10000"/>
          </a:avLst>
        </a:prstGeom>
        <a:solidFill>
          <a:schemeClr val="tx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A41E08-C3CC-4C7A-B1F4-58CAC5B08CBF}">
      <dsp:nvSpPr>
        <dsp:cNvPr id="0" name=""/>
        <dsp:cNvSpPr/>
      </dsp:nvSpPr>
      <dsp:spPr>
        <a:xfrm>
          <a:off x="858530" y="369357"/>
          <a:ext cx="3486423" cy="2213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Residual Block first computes the composite function of five consecutive layers followed by the concatenation of the output with the input tensor</a:t>
          </a:r>
        </a:p>
      </dsp:txBody>
      <dsp:txXfrm>
        <a:off x="923372" y="434199"/>
        <a:ext cx="3356739" cy="2084194"/>
      </dsp:txXfrm>
    </dsp:sp>
    <dsp:sp modelId="{60C4EC59-73D5-4477-9F58-6A6E7FA01165}">
      <dsp:nvSpPr>
        <dsp:cNvPr id="0" name=""/>
        <dsp:cNvSpPr/>
      </dsp:nvSpPr>
      <dsp:spPr>
        <a:xfrm>
          <a:off x="4732334" y="1346"/>
          <a:ext cx="3486423" cy="2213878"/>
        </a:xfrm>
        <a:prstGeom prst="roundRect">
          <a:avLst>
            <a:gd name="adj" fmla="val 10000"/>
          </a:avLst>
        </a:prstGeom>
        <a:solidFill>
          <a:schemeClr val="tx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4AFE1F-0343-49AB-B47D-48B6EA8CD47B}">
      <dsp:nvSpPr>
        <dsp:cNvPr id="0" name=""/>
        <dsp:cNvSpPr/>
      </dsp:nvSpPr>
      <dsp:spPr>
        <a:xfrm>
          <a:off x="5119715" y="369357"/>
          <a:ext cx="3486423" cy="2213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Residual Block is denoted by </a:t>
          </a:r>
          <a:r>
            <a:rPr lang="en-US" sz="1900" kern="1200" dirty="0" err="1"/>
            <a:t>Residuall</a:t>
          </a:r>
          <a:r>
            <a:rPr lang="en-US" sz="1900" kern="1200" dirty="0"/>
            <a:t>[kj;kj+1;dlink;dout]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Here, </a:t>
          </a:r>
          <a:r>
            <a:rPr lang="en-US" sz="1900" kern="1200" dirty="0" err="1"/>
            <a:t>dlink</a:t>
          </a:r>
          <a:r>
            <a:rPr lang="en-US" sz="1900" kern="1200" dirty="0"/>
            <a:t> and </a:t>
          </a:r>
          <a:r>
            <a:rPr lang="en-US" sz="1900" kern="1200" dirty="0" err="1"/>
            <a:t>dout</a:t>
          </a:r>
          <a:r>
            <a:rPr lang="en-US" sz="1900" kern="1200" dirty="0"/>
            <a:t> are the dimensions of the outputs</a:t>
          </a:r>
        </a:p>
      </dsp:txBody>
      <dsp:txXfrm>
        <a:off x="5184557" y="434199"/>
        <a:ext cx="3356739" cy="2084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59FEB-4A03-4EA2-8304-0ADC73ADC238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5193F-6972-4D9D-81A7-1E5B379AF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52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193F-6972-4D9D-81A7-1E5B379AF2B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12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the DNA in PYTHON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193F-6972-4D9D-81A7-1E5B379AF2B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42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193F-6972-4D9D-81A7-1E5B379AF2B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24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THE CODE  </a:t>
            </a:r>
          </a:p>
          <a:p>
            <a:endParaRPr lang="en-CA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pixel in the generated image is assigned a one-hot vector representing a k-mer. For increasing k, the length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and thus the image dimension increases. Here, we use k = 4 resulting in 256 channels, which implies that each channel contains very sparse information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193F-6972-4D9D-81A7-1E5B379AF2B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90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datasets contain DNA subsequences with a length of 500 base pairs. Each sequence is labeled either as “positive” or “negative”, indicating whether or not the subsequence contains regions that are wrapped around a histone protein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193F-6972-4D9D-81A7-1E5B379AF2B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29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193F-6972-4D9D-81A7-1E5B379AF2B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061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193F-6972-4D9D-81A7-1E5B379AF2B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82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0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8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344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721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2255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33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82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6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1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65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35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8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68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7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0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  <p:sldLayoutId id="2147484135" r:id="rId15"/>
    <p:sldLayoutId id="214748413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hilp\Downloads\ML_presentation%20(4)\ML_presentation\Untitled%20(1)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1307-0EC3-4036-85CB-4BC15BCDD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CA" sz="4200" dirty="0">
                <a:solidFill>
                  <a:srgbClr val="FFFFFF"/>
                </a:solidFill>
              </a:rPr>
              <a:t>AN IMAGE REPRESENTATION BASED CONVOLUTIONAL</a:t>
            </a:r>
            <a:br>
              <a:rPr lang="en-CA" sz="4200" dirty="0">
                <a:solidFill>
                  <a:srgbClr val="FFFFFF"/>
                </a:solidFill>
              </a:rPr>
            </a:br>
            <a:r>
              <a:rPr lang="en-CA" sz="4200" dirty="0">
                <a:solidFill>
                  <a:srgbClr val="FFFFFF"/>
                </a:solidFill>
              </a:rPr>
              <a:t>NETWORK FOR DNA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DA655-952C-486C-85CF-217763C74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CA" dirty="0" err="1">
                <a:solidFill>
                  <a:srgbClr val="FFFFFF">
                    <a:alpha val="70000"/>
                  </a:srgbClr>
                </a:solidFill>
              </a:rPr>
              <a:t>Bojian</a:t>
            </a:r>
            <a:r>
              <a:rPr lang="en-CA" dirty="0">
                <a:solidFill>
                  <a:srgbClr val="FFFFFF">
                    <a:alpha val="70000"/>
                  </a:srgbClr>
                </a:solidFill>
              </a:rPr>
              <a:t> Yin, Marleen </a:t>
            </a:r>
            <a:r>
              <a:rPr lang="en-CA" dirty="0" err="1">
                <a:solidFill>
                  <a:srgbClr val="FFFFFF">
                    <a:alpha val="70000"/>
                  </a:srgbClr>
                </a:solidFill>
              </a:rPr>
              <a:t>Balvert</a:t>
            </a:r>
            <a:r>
              <a:rPr lang="en-CA" dirty="0">
                <a:solidFill>
                  <a:srgbClr val="FFFFFF">
                    <a:alpha val="70000"/>
                  </a:srgbClr>
                </a:solidFill>
              </a:rPr>
              <a:t>, Davide Zambrano, Alexander </a:t>
            </a:r>
            <a:r>
              <a:rPr lang="en-CA" dirty="0" err="1">
                <a:solidFill>
                  <a:srgbClr val="FFFFFF">
                    <a:alpha val="70000"/>
                  </a:srgbClr>
                </a:solidFill>
              </a:rPr>
              <a:t>Schönhuth</a:t>
            </a:r>
            <a:r>
              <a:rPr lang="en-CA" dirty="0">
                <a:solidFill>
                  <a:srgbClr val="FFFFFF">
                    <a:alpha val="70000"/>
                  </a:srgbClr>
                </a:solidFill>
              </a:rPr>
              <a:t> and Sander M. </a:t>
            </a:r>
            <a:r>
              <a:rPr lang="en-CA" dirty="0" err="1">
                <a:solidFill>
                  <a:srgbClr val="FFFFFF">
                    <a:alpha val="70000"/>
                  </a:srgbClr>
                </a:solidFill>
              </a:rPr>
              <a:t>Bohte</a:t>
            </a:r>
            <a:endParaRPr lang="en-CA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endParaRPr lang="en-CA" sz="1500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r>
              <a:rPr lang="en-CA" sz="1500" dirty="0">
                <a:solidFill>
                  <a:srgbClr val="FFFFFF">
                    <a:alpha val="70000"/>
                  </a:srgbClr>
                </a:solidFill>
              </a:rPr>
              <a:t>Presented By: Akshat </a:t>
            </a:r>
            <a:r>
              <a:rPr lang="en-CA" sz="1500" dirty="0" err="1">
                <a:solidFill>
                  <a:srgbClr val="FFFFFF">
                    <a:alpha val="70000"/>
                  </a:srgbClr>
                </a:solidFill>
              </a:rPr>
              <a:t>Marya</a:t>
            </a:r>
            <a:r>
              <a:rPr lang="en-CA" sz="1500" dirty="0">
                <a:solidFill>
                  <a:srgbClr val="FFFFFF">
                    <a:alpha val="70000"/>
                  </a:srgbClr>
                </a:solidFill>
              </a:rPr>
              <a:t>, Shilpa Singh</a:t>
            </a:r>
          </a:p>
        </p:txBody>
      </p:sp>
    </p:spTree>
    <p:extLst>
      <p:ext uri="{BB962C8B-B14F-4D97-AF65-F5344CB8AC3E}">
        <p14:creationId xmlns:p14="http://schemas.microsoft.com/office/powerpoint/2010/main" val="752127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8BCD-3855-42F2-BEB8-931047EF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1662-C0F0-4E50-A03A-E8144D27D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0463" y="1684421"/>
            <a:ext cx="5202613" cy="4226801"/>
          </a:xfrm>
        </p:spPr>
        <p:txBody>
          <a:bodyPr>
            <a:normAutofit/>
          </a:bodyPr>
          <a:lstStyle/>
          <a:p>
            <a:r>
              <a:rPr lang="en-CA" dirty="0"/>
              <a:t>The computational </a:t>
            </a:r>
            <a:r>
              <a:rPr lang="en-US" dirty="0"/>
              <a:t>block has 4 convolutional layers, two in each Residual Block.</a:t>
            </a:r>
          </a:p>
          <a:p>
            <a:r>
              <a:rPr lang="en-US" dirty="0"/>
              <a:t>The outputs of two Residual Blocks and one identity mapping are summed, followed by a </a:t>
            </a:r>
            <a:r>
              <a:rPr lang="en-US" dirty="0" err="1"/>
              <a:t>bn</a:t>
            </a:r>
            <a:r>
              <a:rPr lang="en-US" dirty="0"/>
              <a:t> and an </a:t>
            </a:r>
            <a:r>
              <a:rPr lang="en-US" dirty="0" err="1"/>
              <a:t>af</a:t>
            </a:r>
            <a:r>
              <a:rPr lang="en-US" dirty="0"/>
              <a:t> layer.</a:t>
            </a:r>
          </a:p>
          <a:p>
            <a:r>
              <a:rPr lang="en-US" dirty="0"/>
              <a:t>Denoted C[k1;k2;k3;k4] with the two residual blocks defined as Residual1[k1;k2] and Residual2[k3;k4]</a:t>
            </a:r>
          </a:p>
          <a:p>
            <a:r>
              <a:rPr lang="en-US" dirty="0" err="1"/>
              <a:t>kj</a:t>
            </a:r>
            <a:r>
              <a:rPr lang="en-US" dirty="0"/>
              <a:t> and kj+1 are the respective filter sizes of the two convolutional </a:t>
            </a:r>
            <a:r>
              <a:rPr lang="en-CA" dirty="0"/>
              <a:t>layers.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97B8A0-8993-469B-862A-F9D1B4E51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2493889"/>
            <a:ext cx="4313238" cy="304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3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63B2-BB75-46B6-A4AF-F91DCCE8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327578"/>
            <a:ext cx="9712998" cy="1280890"/>
          </a:xfrm>
        </p:spPr>
        <p:txBody>
          <a:bodyPr>
            <a:normAutofit/>
          </a:bodyPr>
          <a:lstStyle/>
          <a:p>
            <a:r>
              <a:rPr lang="en-CA" dirty="0"/>
              <a:t>Residual Block</a:t>
            </a:r>
          </a:p>
        </p:txBody>
      </p:sp>
      <p:graphicFrame>
        <p:nvGraphicFramePr>
          <p:cNvPr id="26" name="Content Placeholder 9">
            <a:extLst>
              <a:ext uri="{FF2B5EF4-FFF2-40B4-BE49-F238E27FC236}">
                <a16:creationId xmlns:a16="http://schemas.microsoft.com/office/drawing/2014/main" id="{FE9E7775-49DF-48EB-BC75-490299503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483936"/>
              </p:ext>
            </p:extLst>
          </p:nvPr>
        </p:nvGraphicFramePr>
        <p:xfrm>
          <a:off x="2112751" y="1221672"/>
          <a:ext cx="9077289" cy="2584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021AF42-6759-4EB1-ADA6-8464D5CF3A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1165" y="4146663"/>
            <a:ext cx="8020462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4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D260-9E3F-43B8-A010-C9BE0CA9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D5E1-D5C6-4623-83FA-32F40941F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1095" y="1556084"/>
            <a:ext cx="4961981" cy="4355138"/>
          </a:xfrm>
        </p:spPr>
        <p:txBody>
          <a:bodyPr>
            <a:normAutofit/>
          </a:bodyPr>
          <a:lstStyle/>
          <a:p>
            <a:r>
              <a:rPr lang="en-CA" dirty="0"/>
              <a:t>10 </a:t>
            </a:r>
            <a:r>
              <a:rPr lang="en-US" dirty="0"/>
              <a:t>datasets about DNA sequences wrapping around histone proteins.</a:t>
            </a:r>
          </a:p>
          <a:p>
            <a:r>
              <a:rPr lang="en-US" dirty="0"/>
              <a:t>“H3” or “H4” indicates the histone.</a:t>
            </a:r>
          </a:p>
          <a:p>
            <a:r>
              <a:rPr lang="en-CA" dirty="0"/>
              <a:t>In each dataset, </a:t>
            </a:r>
            <a:r>
              <a:rPr lang="en-US" dirty="0"/>
              <a:t>samples are sequences with length of 500 base pairs</a:t>
            </a:r>
          </a:p>
          <a:p>
            <a:r>
              <a:rPr lang="en-US" dirty="0"/>
              <a:t>Samples in “Positive” class contain regions wrapping around histone proteins and vice versa.</a:t>
            </a:r>
          </a:p>
          <a:p>
            <a:r>
              <a:rPr lang="en-US" dirty="0"/>
              <a:t>With these datasets, if we could predict histone profiles from sequences with a certain level of accuracy we might help to understand about expression pattern of genes.</a:t>
            </a:r>
            <a:endParaRPr lang="en-CA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41643D-E463-414A-AE2E-47E8BD7D6F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54905" y="1025103"/>
            <a:ext cx="3851358" cy="48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953915-CE27-4DCF-81C6-2CCFFF00B1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68718" y="1437735"/>
            <a:ext cx="4014787" cy="5248275"/>
          </a:xfrm>
          <a:prstGeom prst="rect">
            <a:avLst/>
          </a:prstGeom>
        </p:spPr>
      </p:pic>
      <p:sp>
        <p:nvSpPr>
          <p:cNvPr id="37" name="Title 2">
            <a:extLst>
              <a:ext uri="{FF2B5EF4-FFF2-40B4-BE49-F238E27FC236}">
                <a16:creationId xmlns:a16="http://schemas.microsoft.com/office/drawing/2014/main" id="{D831D8AB-A408-4002-B624-2F0A1C0E43E0}"/>
              </a:ext>
            </a:extLst>
          </p:cNvPr>
          <p:cNvSpPr txBox="1">
            <a:spLocks/>
          </p:cNvSpPr>
          <p:nvPr/>
        </p:nvSpPr>
        <p:spPr>
          <a:xfrm>
            <a:off x="2478024" y="342566"/>
            <a:ext cx="5122652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Network Architecture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8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F708-B1A7-4ED6-9892-C164C590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826" y="509930"/>
            <a:ext cx="8911687" cy="1280890"/>
          </a:xfrm>
        </p:spPr>
        <p:txBody>
          <a:bodyPr/>
          <a:lstStyle/>
          <a:p>
            <a:r>
              <a:rPr lang="en-CA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9E4B-3ABC-4DCC-A91C-0CA20CD6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87" y="1325406"/>
            <a:ext cx="4455845" cy="46937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Train the network using the </a:t>
            </a:r>
            <a:r>
              <a:rPr lang="en-US" dirty="0" err="1"/>
              <a:t>AdamOptimizer</a:t>
            </a:r>
            <a:r>
              <a:rPr lang="en-US" dirty="0"/>
              <a:t> in which a learning rate is maintained for each network weight (parameter) and separately adapted as learning unfolds</a:t>
            </a:r>
          </a:p>
          <a:p>
            <a:r>
              <a:rPr lang="en-US" dirty="0"/>
              <a:t>Learning rate: 0.003; Batch-size: 300; Maximum number of epochs: 10</a:t>
            </a:r>
          </a:p>
          <a:p>
            <a:r>
              <a:rPr lang="en-US" dirty="0"/>
              <a:t>Use early stopping to prevent overfitting by combining the generalization measurement and the No-Improvement-In-N-Steps(</a:t>
            </a:r>
            <a:r>
              <a:rPr lang="en-US" dirty="0" err="1"/>
              <a:t>Nii</a:t>
            </a:r>
            <a:r>
              <a:rPr lang="en-US" dirty="0"/>
              <a:t>-N) method.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6E8BF-3242-4934-8E24-2BBDAC11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77" y="1325406"/>
            <a:ext cx="5905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6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5324-D8DA-47DE-95BC-D39845F2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902" y="338678"/>
            <a:ext cx="8911687" cy="1280890"/>
          </a:xfrm>
        </p:spPr>
        <p:txBody>
          <a:bodyPr/>
          <a:lstStyle/>
          <a:p>
            <a:r>
              <a:rPr lang="en-CA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083E-CC81-4BD4-80EB-ACE5325C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604" y="1266212"/>
            <a:ext cx="8915400" cy="3777622"/>
          </a:xfrm>
        </p:spPr>
        <p:txBody>
          <a:bodyPr/>
          <a:lstStyle/>
          <a:p>
            <a:r>
              <a:rPr lang="en-US" dirty="0"/>
              <a:t>Exponential Linear Units is used as activation function to reduce the effect of gradient vanishing.</a:t>
            </a:r>
          </a:p>
          <a:p>
            <a:r>
              <a:rPr lang="en-US" dirty="0"/>
              <a:t>Average pooling outperformed Max pooling in terms of prediction accuracy by more than 2% in general, as it reduces the high variance of the sparse generated images. </a:t>
            </a:r>
          </a:p>
          <a:p>
            <a:r>
              <a:rPr lang="en-US" dirty="0"/>
              <a:t>Cross Entropy is used as Loss function</a:t>
            </a:r>
            <a:endParaRPr lang="en-CA" dirty="0"/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508291A-2781-45EA-8851-6C637EBC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08" y="3823747"/>
            <a:ext cx="6886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6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2525-CCE0-4372-9B4B-817C689B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713" y="580983"/>
            <a:ext cx="8911687" cy="1280890"/>
          </a:xfrm>
        </p:spPr>
        <p:txBody>
          <a:bodyPr/>
          <a:lstStyle/>
          <a:p>
            <a:r>
              <a:rPr lang="en-CA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E3798-B9D6-4369-98E4-119D91FB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9" y="1861873"/>
            <a:ext cx="6948210" cy="3086057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FE63182-53B1-4865-9548-5F5744CA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885" y="2656754"/>
            <a:ext cx="5150115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D4BF-5057-448F-BF57-07CBE8FE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4FB3-DE30-4008-B6AA-89121CB4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US" dirty="0"/>
              <a:t>Showed that representing DNA-sequences with 2D images using Hilbert curves </a:t>
            </a:r>
            <a:r>
              <a:rPr lang="en-CA" dirty="0"/>
              <a:t>improves precision and reduced the training time </a:t>
            </a:r>
            <a:r>
              <a:rPr lang="en-US" dirty="0"/>
              <a:t>as compared to a 1D-sequence representation</a:t>
            </a:r>
          </a:p>
          <a:p>
            <a:r>
              <a:rPr lang="en-US" dirty="0"/>
              <a:t>The network uses larger convolutional filters, also allowing the model to detect long-distance interactions.</a:t>
            </a:r>
          </a:p>
          <a:p>
            <a:r>
              <a:rPr lang="en-US" dirty="0"/>
              <a:t>The use of a two-dimensional input further enhances the model’s capabilities </a:t>
            </a:r>
            <a:r>
              <a:rPr lang="en-CA" dirty="0"/>
              <a:t>of incorporating long-term interactions.</a:t>
            </a:r>
            <a:endParaRPr lang="en-US" dirty="0"/>
          </a:p>
          <a:p>
            <a:r>
              <a:rPr lang="en-US" dirty="0"/>
              <a:t>If we could predict histone </a:t>
            </a:r>
            <a:r>
              <a:rPr lang="en-US"/>
              <a:t>profiles from DNA </a:t>
            </a:r>
            <a:r>
              <a:rPr lang="en-US" dirty="0"/>
              <a:t>sequences with a certain level of accuracy we might help to understand about expression pattern of genes.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954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540F-6EF3-4926-92A1-42E3C7262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582" y="1496683"/>
            <a:ext cx="8915399" cy="2262781"/>
          </a:xfrm>
        </p:spPr>
        <p:txBody>
          <a:bodyPr>
            <a:normAutofit/>
          </a:bodyPr>
          <a:lstStyle/>
          <a:p>
            <a:r>
              <a:rPr lang="en-CA" sz="8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87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E1DF-0105-466E-A85E-1F333B2C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DNA?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FA3E-3634-4835-A7D4-A3A990A7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DNA is a long molecule made up by 4 basic elements A,C,G and T. More simply, it is a long sequence of 4 characters, that when put together in different patterns, perform different functionalities.</a:t>
            </a:r>
          </a:p>
          <a:p>
            <a:r>
              <a:rPr lang="en-US" dirty="0"/>
              <a:t>Each human has the same structure, but with different patterns of these units in its genomes.</a:t>
            </a:r>
          </a:p>
          <a:p>
            <a:r>
              <a:rPr lang="en-US" dirty="0"/>
              <a:t>Which means, we can basically pinpoint </a:t>
            </a:r>
            <a:r>
              <a:rPr lang="en-US" dirty="0" err="1"/>
              <a:t>te</a:t>
            </a:r>
            <a:r>
              <a:rPr lang="en-US" dirty="0"/>
              <a:t> patterns in the sequence that are responsible for specific functions, for example with diseases, more people with a particular diseases would have similar patterns in their DNA!</a:t>
            </a:r>
          </a:p>
          <a:p>
            <a:r>
              <a:rPr lang="en-US" dirty="0"/>
              <a:t>Obtained the full consensus first draft of human genome in 2003, it took 10 years, about 3 billion dollars. Since we don't have that kind of money.</a:t>
            </a:r>
          </a:p>
        </p:txBody>
      </p:sp>
    </p:spTree>
    <p:extLst>
      <p:ext uri="{BB962C8B-B14F-4D97-AF65-F5344CB8AC3E}">
        <p14:creationId xmlns:p14="http://schemas.microsoft.com/office/powerpoint/2010/main" val="375174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EF8E0329-D887-4BCC-96AA-025AD65D1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" y="2999"/>
            <a:ext cx="12186276" cy="68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5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C39E-13B2-4353-9B5F-23FBC958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Research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19DEF-EF7E-4735-A0AB-C9C80844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a chromatin state using a CNN that, in terms of architecture, resembles conventional CNNs for image classification and is designed for detecting distal relations. </a:t>
            </a:r>
          </a:p>
          <a:p>
            <a:r>
              <a:rPr lang="en-US" dirty="0"/>
              <a:t>Proposed a method to transform DNA sequence patches into two-dimensional image-like arrays to enhance the strengths of CNNs using space-filling curves, in particular the </a:t>
            </a:r>
            <a:r>
              <a:rPr lang="en-CA" dirty="0"/>
              <a:t>Hilbert curve.</a:t>
            </a:r>
          </a:p>
          <a:p>
            <a:endParaRPr lang="en-CA" dirty="0"/>
          </a:p>
          <a:p>
            <a:r>
              <a:rPr lang="en-CA" dirty="0">
                <a:hlinkClick r:id="rId2" action="ppaction://hlinkfile"/>
              </a:rPr>
              <a:t>DNA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10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7689CD-AD0A-4E49-8F74-6E5B3CCFF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075" y="2133600"/>
            <a:ext cx="3394925" cy="3424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786CA-1690-40BF-A54E-344D73E0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417" y="699527"/>
            <a:ext cx="6664864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 Hilbert Curve?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839C-0576-4773-A208-439560728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711" y="2133600"/>
            <a:ext cx="4320136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space-filling whose range contains the entire 2-dimensional unit square.</a:t>
            </a:r>
          </a:p>
          <a:p>
            <a:r>
              <a:rPr lang="en-US" dirty="0"/>
              <a:t>A line is drawn on a 2D matrix that represents an infinite space where the line hits each point in that space, filling it completely.</a:t>
            </a:r>
          </a:p>
          <a:p>
            <a:r>
              <a:rPr lang="en-US" dirty="0"/>
              <a:t>Proximal elements of the sequence stay in close proximity to one another.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EECFBD-DCF6-4B03-B293-9629E9883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92355" y="2133600"/>
            <a:ext cx="3394926" cy="33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1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8F00-45EC-47AB-B187-E644624A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Hilbert Curve for DNA?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CECD-DFA6-4F9F-9333-24AE86C11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664" y="1749287"/>
            <a:ext cx="8915400" cy="3777622"/>
          </a:xfrm>
        </p:spPr>
        <p:txBody>
          <a:bodyPr/>
          <a:lstStyle/>
          <a:p>
            <a:r>
              <a:rPr lang="en-US" dirty="0"/>
              <a:t>Maps short-term sequential relationships, which are ubiquitous in DNA (such as codons, motifs or intron-exon structure.</a:t>
            </a:r>
          </a:p>
          <a:p>
            <a:r>
              <a:rPr lang="en-US" dirty="0"/>
              <a:t>Relates to the structure of the chromatin, which - without all details being fully understood is tightly packaged and organized in general. </a:t>
            </a:r>
          </a:p>
          <a:p>
            <a:r>
              <a:rPr lang="en-US" dirty="0"/>
              <a:t>To an extent the long-term interactions affecting DNA can also be mapped.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905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F493-9F52-41B1-A0BA-60697865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89" y="604564"/>
            <a:ext cx="4265611" cy="976312"/>
          </a:xfrm>
        </p:spPr>
        <p:txBody>
          <a:bodyPr>
            <a:noAutofit/>
          </a:bodyPr>
          <a:lstStyle/>
          <a:p>
            <a:r>
              <a:rPr lang="en-CA" sz="3600" dirty="0"/>
              <a:t>DNA Sequence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C465-0CA4-4F94-8655-F16D10D8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347" y="1092720"/>
            <a:ext cx="5321484" cy="5414963"/>
          </a:xfrm>
        </p:spPr>
        <p:txBody>
          <a:bodyPr>
            <a:normAutofit/>
          </a:bodyPr>
          <a:lstStyle/>
          <a:p>
            <a:r>
              <a:rPr lang="en-US" dirty="0"/>
              <a:t>Represented a DNA sequence as a list of k-</a:t>
            </a:r>
            <a:r>
              <a:rPr lang="en-US" dirty="0" err="1"/>
              <a:t>mers</a:t>
            </a:r>
            <a:r>
              <a:rPr lang="en-US" dirty="0"/>
              <a:t>. </a:t>
            </a:r>
          </a:p>
          <a:p>
            <a:r>
              <a:rPr lang="en-US" dirty="0"/>
              <a:t>Transformed each k-</a:t>
            </a:r>
            <a:r>
              <a:rPr lang="en-US" dirty="0" err="1"/>
              <a:t>mer</a:t>
            </a:r>
            <a:r>
              <a:rPr lang="en-US" dirty="0"/>
              <a:t> into a one-hot vector, which results in the sequence being represented as a list of one-hot vectors.</a:t>
            </a:r>
          </a:p>
          <a:p>
            <a:r>
              <a:rPr lang="en-US" dirty="0"/>
              <a:t>Created an image with each pixel in the generated image as one-hot vector representing a k-</a:t>
            </a:r>
            <a:r>
              <a:rPr lang="en-US" dirty="0" err="1"/>
              <a:t>mer</a:t>
            </a:r>
            <a:r>
              <a:rPr lang="en-US" dirty="0"/>
              <a:t> using Hilbert curves.</a:t>
            </a:r>
          </a:p>
          <a:p>
            <a:r>
              <a:rPr lang="en-US" dirty="0"/>
              <a:t>Each pixel is assigned a one-hot </a:t>
            </a:r>
            <a:r>
              <a:rPr lang="en-CA" dirty="0"/>
              <a:t>vector of length of 4^4 i.e. 256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C8AE9B1-CF54-4474-9294-D06A23F7D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452" y="106018"/>
            <a:ext cx="4619396" cy="62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2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691D068-87A5-4AE0-9FBC-FF4D3F47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401" y="2052936"/>
            <a:ext cx="4982992" cy="342580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E78408D-D0A1-4A69-9ABA-B2E9D72A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DNA Sequence Representation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BADEC-0F69-42F6-9C5A-1A6E47203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7588" y="1823985"/>
            <a:ext cx="5488622" cy="43979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k = 4 yields the best performance; lower values for k result in reduced accuracy, while higher values yield a high risk of overfitting.</a:t>
            </a:r>
          </a:p>
          <a:p>
            <a:r>
              <a:rPr lang="en-US" sz="1700" dirty="0"/>
              <a:t>Hilbert curve yields a square image of size 2^n * 2^n, where n is the order of the curve.</a:t>
            </a:r>
          </a:p>
          <a:p>
            <a:r>
              <a:rPr lang="en-US" sz="1700" dirty="0"/>
              <a:t>Used a Hilbert curve of order 5, resulting in an image of dimensions 2^5 *2^5 * 256 = 32 *32 *256</a:t>
            </a:r>
          </a:p>
          <a:p>
            <a:r>
              <a:rPr lang="en-US" sz="1700" dirty="0"/>
              <a:t>DNA sequence does not necessarily have 2^n * 2^n k-</a:t>
            </a:r>
            <a:r>
              <a:rPr lang="en-US" sz="1700" dirty="0" err="1"/>
              <a:t>mers</a:t>
            </a:r>
            <a:r>
              <a:rPr lang="en-US" sz="1700" dirty="0"/>
              <a:t>.</a:t>
            </a:r>
          </a:p>
          <a:p>
            <a:r>
              <a:rPr lang="en-US" sz="1700" dirty="0"/>
              <a:t>Almost half of the resulting 1024 pixels are filled so removed the empty half of the image and end up with an image of size 16*32*25</a:t>
            </a:r>
          </a:p>
        </p:txBody>
      </p:sp>
    </p:spTree>
    <p:extLst>
      <p:ext uri="{BB962C8B-B14F-4D97-AF65-F5344CB8AC3E}">
        <p14:creationId xmlns:p14="http://schemas.microsoft.com/office/powerpoint/2010/main" val="225351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D710-47F1-45CB-99F8-034C7B69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70" y="214206"/>
            <a:ext cx="9712998" cy="12808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Network Architecture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D3298D0-787E-4ACB-98D5-72BCB2086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330430"/>
              </p:ext>
            </p:extLst>
          </p:nvPr>
        </p:nvGraphicFramePr>
        <p:xfrm>
          <a:off x="2031670" y="502014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7" name="Picture 66">
            <a:extLst>
              <a:ext uri="{FF2B5EF4-FFF2-40B4-BE49-F238E27FC236}">
                <a16:creationId xmlns:a16="http://schemas.microsoft.com/office/drawing/2014/main" id="{37A6A44B-E53C-4DF7-9A62-5E8F162373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158" y="3579156"/>
            <a:ext cx="8842427" cy="290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631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1045</TotalTime>
  <Words>1162</Words>
  <Application>Microsoft Office PowerPoint</Application>
  <PresentationFormat>Widescreen</PresentationFormat>
  <Paragraphs>88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AN IMAGE REPRESENTATION BASED CONVOLUTIONAL NETWORK FOR DNA CLASSIFICATION</vt:lpstr>
      <vt:lpstr>What is a DNA?</vt:lpstr>
      <vt:lpstr>PowerPoint Presentation</vt:lpstr>
      <vt:lpstr>Research Contributions</vt:lpstr>
      <vt:lpstr>What Is a Hilbert Curve?</vt:lpstr>
      <vt:lpstr>Why use Hilbert Curve for DNA?</vt:lpstr>
      <vt:lpstr>DNA Sequence Representation</vt:lpstr>
      <vt:lpstr>DNA Sequence Representation</vt:lpstr>
      <vt:lpstr>Network Architecture</vt:lpstr>
      <vt:lpstr>Computational Block</vt:lpstr>
      <vt:lpstr>Residual Block</vt:lpstr>
      <vt:lpstr>Dataset</vt:lpstr>
      <vt:lpstr>PowerPoint Presentation</vt:lpstr>
      <vt:lpstr>Experiments</vt:lpstr>
      <vt:lpstr>Implementation Details</vt:lpstr>
      <vt:lpstr>Results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IMAGE REPRESENTATION BASED CONVOLUTIONAL NETWORK FOR DNA CLASSIFICATION</dc:title>
  <dc:creator>Shilpa Singh</dc:creator>
  <cp:lastModifiedBy>Shilpa Singh</cp:lastModifiedBy>
  <cp:revision>60</cp:revision>
  <dcterms:created xsi:type="dcterms:W3CDTF">2018-03-26T03:04:54Z</dcterms:created>
  <dcterms:modified xsi:type="dcterms:W3CDTF">2018-04-03T03:28:00Z</dcterms:modified>
</cp:coreProperties>
</file>