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8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304E5-4A20-4BE3-B21F-807605CB4BC7}"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6044-0D53-48D6-A094-F85FA267DE63}" type="slidenum">
              <a:rPr lang="en-US" smtClean="0"/>
              <a:t>‹#›</a:t>
            </a:fld>
            <a:endParaRPr lang="en-US"/>
          </a:p>
        </p:txBody>
      </p:sp>
    </p:spTree>
    <p:extLst>
      <p:ext uri="{BB962C8B-B14F-4D97-AF65-F5344CB8AC3E}">
        <p14:creationId xmlns:p14="http://schemas.microsoft.com/office/powerpoint/2010/main" val="425295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3AB99-A463-4230-88EA-64063779A37D}" type="slidenum">
              <a:rPr lang="en-US" smtClean="0"/>
              <a:t>14</a:t>
            </a:fld>
            <a:endParaRPr lang="en-US"/>
          </a:p>
        </p:txBody>
      </p:sp>
    </p:spTree>
    <p:extLst>
      <p:ext uri="{BB962C8B-B14F-4D97-AF65-F5344CB8AC3E}">
        <p14:creationId xmlns:p14="http://schemas.microsoft.com/office/powerpoint/2010/main" val="190885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91E7FD-EAEB-448C-89CC-2C1D982560D7}"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817B4-20A1-4E75-9B9B-4E9942B2AF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42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E7FD-EAEB-448C-89CC-2C1D982560D7}"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279996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E7FD-EAEB-448C-89CC-2C1D982560D7}"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128562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E7FD-EAEB-448C-89CC-2C1D982560D7}"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117656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1E7FD-EAEB-448C-89CC-2C1D982560D7}"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817B4-20A1-4E75-9B9B-4E9942B2AF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7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1E7FD-EAEB-448C-89CC-2C1D982560D7}"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92128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1E7FD-EAEB-448C-89CC-2C1D982560D7}"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96284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1E7FD-EAEB-448C-89CC-2C1D982560D7}"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269200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91E7FD-EAEB-448C-89CC-2C1D982560D7}" type="datetimeFigureOut">
              <a:rPr lang="en-US" smtClean="0"/>
              <a:t>9/26/2024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6197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91E7FD-EAEB-448C-89CC-2C1D982560D7}" type="datetimeFigureOut">
              <a:rPr lang="en-US" smtClean="0"/>
              <a:t>9/26/2024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0817B4-20A1-4E75-9B9B-4E9942B2AF98}" type="slidenum">
              <a:rPr lang="en-US" smtClean="0"/>
              <a:t>‹#›</a:t>
            </a:fld>
            <a:endParaRPr lang="en-US"/>
          </a:p>
        </p:txBody>
      </p:sp>
    </p:spTree>
    <p:extLst>
      <p:ext uri="{BB962C8B-B14F-4D97-AF65-F5344CB8AC3E}">
        <p14:creationId xmlns:p14="http://schemas.microsoft.com/office/powerpoint/2010/main" val="364967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1E7FD-EAEB-448C-89CC-2C1D982560D7}"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817B4-20A1-4E75-9B9B-4E9942B2AF98}" type="slidenum">
              <a:rPr lang="en-US" smtClean="0"/>
              <a:t>‹#›</a:t>
            </a:fld>
            <a:endParaRPr lang="en-US"/>
          </a:p>
        </p:txBody>
      </p:sp>
    </p:spTree>
    <p:extLst>
      <p:ext uri="{BB962C8B-B14F-4D97-AF65-F5344CB8AC3E}">
        <p14:creationId xmlns:p14="http://schemas.microsoft.com/office/powerpoint/2010/main" val="208475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91E7FD-EAEB-448C-89CC-2C1D982560D7}" type="datetimeFigureOut">
              <a:rPr lang="en-US" smtClean="0"/>
              <a:t>9/26/2024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0817B4-20A1-4E75-9B9B-4E9942B2AF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097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988B-F534-2970-5149-7C86678B2AB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302AFD-186B-62CE-2F43-AACC7BBCFF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709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1326-C148-4A8C-D411-29A64C231201}"/>
              </a:ext>
            </a:extLst>
          </p:cNvPr>
          <p:cNvSpPr>
            <a:spLocks noGrp="1"/>
          </p:cNvSpPr>
          <p:nvPr>
            <p:ph type="title"/>
          </p:nvPr>
        </p:nvSpPr>
        <p:spPr/>
        <p:txBody>
          <a:bodyPr/>
          <a:lstStyle/>
          <a:p>
            <a:r>
              <a:rPr lang="en-US" dirty="0">
                <a:solidFill>
                  <a:srgbClr val="FF0000"/>
                </a:solidFill>
              </a:rPr>
              <a:t>Output from Disk Editor</a:t>
            </a:r>
          </a:p>
        </p:txBody>
      </p:sp>
      <p:pic>
        <p:nvPicPr>
          <p:cNvPr id="5" name="Content Placeholder 4">
            <a:extLst>
              <a:ext uri="{FF2B5EF4-FFF2-40B4-BE49-F238E27FC236}">
                <a16:creationId xmlns:a16="http://schemas.microsoft.com/office/drawing/2014/main" id="{8EE297B0-0032-4EBD-47F0-D12DE6E53B34}"/>
              </a:ext>
            </a:extLst>
          </p:cNvPr>
          <p:cNvPicPr>
            <a:picLocks noGrp="1" noChangeAspect="1"/>
          </p:cNvPicPr>
          <p:nvPr>
            <p:ph idx="1"/>
          </p:nvPr>
        </p:nvPicPr>
        <p:blipFill>
          <a:blip r:embed="rId2"/>
          <a:stretch>
            <a:fillRect/>
          </a:stretch>
        </p:blipFill>
        <p:spPr>
          <a:xfrm>
            <a:off x="2769187" y="1876243"/>
            <a:ext cx="4135643" cy="4022725"/>
          </a:xfrm>
        </p:spPr>
      </p:pic>
      <p:pic>
        <p:nvPicPr>
          <p:cNvPr id="6" name="Picture 5">
            <a:extLst>
              <a:ext uri="{FF2B5EF4-FFF2-40B4-BE49-F238E27FC236}">
                <a16:creationId xmlns:a16="http://schemas.microsoft.com/office/drawing/2014/main" id="{A53934C6-6E16-FC6B-6617-62EEA467409F}"/>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90183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2F6E-D1C1-D85C-76C4-EE405F9382E2}"/>
              </a:ext>
            </a:extLst>
          </p:cNvPr>
          <p:cNvSpPr>
            <a:spLocks noGrp="1"/>
          </p:cNvSpPr>
          <p:nvPr>
            <p:ph type="title"/>
          </p:nvPr>
        </p:nvSpPr>
        <p:spPr/>
        <p:txBody>
          <a:bodyPr/>
          <a:lstStyle/>
          <a:p>
            <a:r>
              <a:rPr lang="en-US" dirty="0">
                <a:solidFill>
                  <a:srgbClr val="FF0000"/>
                </a:solidFill>
              </a:rPr>
              <a:t>Windows based recovery tools</a:t>
            </a:r>
          </a:p>
        </p:txBody>
      </p:sp>
      <p:sp>
        <p:nvSpPr>
          <p:cNvPr id="3" name="Content Placeholder 2">
            <a:extLst>
              <a:ext uri="{FF2B5EF4-FFF2-40B4-BE49-F238E27FC236}">
                <a16:creationId xmlns:a16="http://schemas.microsoft.com/office/drawing/2014/main" id="{BE15DB26-FFD5-CDBD-44E0-4505E9466F35}"/>
              </a:ext>
            </a:extLst>
          </p:cNvPr>
          <p:cNvSpPr>
            <a:spLocks noGrp="1"/>
          </p:cNvSpPr>
          <p:nvPr>
            <p:ph idx="1"/>
          </p:nvPr>
        </p:nvSpPr>
        <p:spPr/>
        <p:txBody>
          <a:bodyPr/>
          <a:lstStyle/>
          <a:p>
            <a:pPr>
              <a:buFont typeface="Wingdings" panose="05000000000000000000" pitchFamily="2" charset="2"/>
              <a:buChar char="q"/>
            </a:pPr>
            <a:r>
              <a:rPr lang="en-US" dirty="0"/>
              <a:t> The recovery process described above is time consuming and must be performed on a working copy of the original disk.</a:t>
            </a:r>
          </a:p>
          <a:p>
            <a:pPr>
              <a:buFont typeface="Wingdings" panose="05000000000000000000" pitchFamily="2" charset="2"/>
              <a:buChar char="q"/>
            </a:pPr>
            <a:r>
              <a:rPr lang="en-US" dirty="0"/>
              <a:t> More sophisticated analysis tools like EnCase, FTK, and X-Ways can use a bitstream copy of a disk to display a virtual reconstruction of the file system, including deleted files, without actually modifying the FAT. </a:t>
            </a:r>
          </a:p>
          <a:p>
            <a:pPr>
              <a:buFont typeface="Wingdings" panose="05000000000000000000" pitchFamily="2" charset="2"/>
              <a:buChar char="q"/>
            </a:pPr>
            <a:r>
              <a:rPr lang="en-US" dirty="0"/>
              <a:t> All of these tools recover files on FAT systems in the most rudimentary way, assuming that all clusters in a file are sequential. </a:t>
            </a:r>
          </a:p>
          <a:p>
            <a:pPr>
              <a:buFont typeface="Wingdings" panose="05000000000000000000" pitchFamily="2" charset="2"/>
              <a:buChar char="q"/>
            </a:pPr>
            <a:r>
              <a:rPr lang="en-US" dirty="0"/>
              <a:t>Therefore, in more complex situations, when files are fragmented, it is necessary to recover files manually. </a:t>
            </a:r>
          </a:p>
          <a:p>
            <a:pPr>
              <a:buFont typeface="Wingdings" panose="05000000000000000000" pitchFamily="2" charset="2"/>
              <a:buChar char="q"/>
            </a:pPr>
            <a:r>
              <a:rPr lang="en-US" b="1" dirty="0"/>
              <a:t>Most Windows-based forensic tools can also be used to recover deleted files on NTFS volumes.</a:t>
            </a:r>
          </a:p>
        </p:txBody>
      </p:sp>
      <p:pic>
        <p:nvPicPr>
          <p:cNvPr id="4" name="Picture 3">
            <a:extLst>
              <a:ext uri="{FF2B5EF4-FFF2-40B4-BE49-F238E27FC236}">
                <a16:creationId xmlns:a16="http://schemas.microsoft.com/office/drawing/2014/main" id="{BECCCA95-A9F0-47A4-203D-D99D43E81FEF}"/>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528995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EBCE-C2FE-7E13-19A1-FBAA04A606C0}"/>
              </a:ext>
            </a:extLst>
          </p:cNvPr>
          <p:cNvSpPr>
            <a:spLocks noGrp="1"/>
          </p:cNvSpPr>
          <p:nvPr>
            <p:ph type="title"/>
          </p:nvPr>
        </p:nvSpPr>
        <p:spPr/>
        <p:txBody>
          <a:bodyPr/>
          <a:lstStyle/>
          <a:p>
            <a:r>
              <a:rPr lang="en-US" dirty="0">
                <a:solidFill>
                  <a:srgbClr val="FF0000"/>
                </a:solidFill>
              </a:rPr>
              <a:t>Unix based recovery tools</a:t>
            </a:r>
            <a:endParaRPr lang="en-US" dirty="0"/>
          </a:p>
        </p:txBody>
      </p:sp>
      <p:sp>
        <p:nvSpPr>
          <p:cNvPr id="3" name="Content Placeholder 2">
            <a:extLst>
              <a:ext uri="{FF2B5EF4-FFF2-40B4-BE49-F238E27FC236}">
                <a16:creationId xmlns:a16="http://schemas.microsoft.com/office/drawing/2014/main" id="{9E00B814-0DC5-99DE-F446-282EFC54F2BE}"/>
              </a:ext>
            </a:extLst>
          </p:cNvPr>
          <p:cNvSpPr>
            <a:spLocks noGrp="1"/>
          </p:cNvSpPr>
          <p:nvPr>
            <p:ph idx="1"/>
          </p:nvPr>
        </p:nvSpPr>
        <p:spPr/>
        <p:txBody>
          <a:bodyPr/>
          <a:lstStyle/>
          <a:p>
            <a:pPr>
              <a:buFont typeface="Wingdings" panose="05000000000000000000" pitchFamily="2" charset="2"/>
              <a:buChar char="q"/>
            </a:pPr>
            <a:r>
              <a:rPr lang="en-US" dirty="0"/>
              <a:t> Linux can be used to perform basic examinations of FAT and NTFS file systems. </a:t>
            </a:r>
          </a:p>
          <a:p>
            <a:pPr>
              <a:buFont typeface="Wingdings" panose="05000000000000000000" pitchFamily="2" charset="2"/>
              <a:buChar char="q"/>
            </a:pPr>
            <a:r>
              <a:rPr lang="en-US" dirty="0"/>
              <a:t> Tools such as the Sleuth Kit and SMART6 can be used to recover deleted files from FAT and NTFS file systems. </a:t>
            </a:r>
          </a:p>
          <a:p>
            <a:pPr>
              <a:buFont typeface="Wingdings" panose="05000000000000000000" pitchFamily="2" charset="2"/>
              <a:buChar char="q"/>
            </a:pPr>
            <a:r>
              <a:rPr lang="en-US" dirty="0"/>
              <a:t> For instance, the Sleuth Kit, combined with the Autopsy Forensic Browser, can be used to examine FAT file systems through a Web browser interface and recover deleted files.</a:t>
            </a:r>
          </a:p>
          <a:p>
            <a:pPr>
              <a:buFont typeface="Wingdings" panose="05000000000000000000" pitchFamily="2" charset="2"/>
              <a:buChar char="q"/>
            </a:pPr>
            <a:r>
              <a:rPr lang="en-US" dirty="0"/>
              <a:t> The Sleuth Kit and Autopsy Forensic Browser enable digital investigators to examine data at the logical and physical level. </a:t>
            </a:r>
          </a:p>
          <a:p>
            <a:pPr>
              <a:buFont typeface="Wingdings" panose="05000000000000000000" pitchFamily="2" charset="2"/>
              <a:buChar char="q"/>
            </a:pPr>
            <a:r>
              <a:rPr lang="en-US" dirty="0"/>
              <a:t>The Sleuth Kit can also be used to recover slack space from FAT and NTFS systems using “</a:t>
            </a:r>
            <a:r>
              <a:rPr lang="en-US" dirty="0" err="1"/>
              <a:t>dls</a:t>
            </a:r>
            <a:r>
              <a:rPr lang="en-US" dirty="0"/>
              <a:t> -s.” </a:t>
            </a:r>
          </a:p>
        </p:txBody>
      </p:sp>
      <p:pic>
        <p:nvPicPr>
          <p:cNvPr id="4" name="Picture 3">
            <a:extLst>
              <a:ext uri="{FF2B5EF4-FFF2-40B4-BE49-F238E27FC236}">
                <a16:creationId xmlns:a16="http://schemas.microsoft.com/office/drawing/2014/main" id="{84C67AE3-0913-49CA-B81B-F7BE3F6EBB2A}"/>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9882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E3BC-FF75-36B5-CD15-C0A00DFB40EB}"/>
              </a:ext>
            </a:extLst>
          </p:cNvPr>
          <p:cNvSpPr>
            <a:spLocks noGrp="1"/>
          </p:cNvSpPr>
          <p:nvPr>
            <p:ph type="title"/>
          </p:nvPr>
        </p:nvSpPr>
        <p:spPr/>
        <p:txBody>
          <a:bodyPr>
            <a:normAutofit fontScale="90000"/>
          </a:bodyPr>
          <a:lstStyle/>
          <a:p>
            <a:r>
              <a:rPr lang="en-US" dirty="0">
                <a:solidFill>
                  <a:srgbClr val="FF0000"/>
                </a:solidFill>
              </a:rPr>
              <a:t>The Sleuth Kit and Autopsy Forensic Browser being used to examine a FAT file system</a:t>
            </a:r>
          </a:p>
        </p:txBody>
      </p:sp>
      <p:pic>
        <p:nvPicPr>
          <p:cNvPr id="5" name="Content Placeholder 4">
            <a:extLst>
              <a:ext uri="{FF2B5EF4-FFF2-40B4-BE49-F238E27FC236}">
                <a16:creationId xmlns:a16="http://schemas.microsoft.com/office/drawing/2014/main" id="{36788AA9-9158-6E2B-286D-FBC699726D4B}"/>
              </a:ext>
            </a:extLst>
          </p:cNvPr>
          <p:cNvPicPr>
            <a:picLocks noGrp="1" noChangeAspect="1"/>
          </p:cNvPicPr>
          <p:nvPr>
            <p:ph idx="1"/>
          </p:nvPr>
        </p:nvPicPr>
        <p:blipFill>
          <a:blip r:embed="rId2"/>
          <a:stretch>
            <a:fillRect/>
          </a:stretch>
        </p:blipFill>
        <p:spPr>
          <a:xfrm>
            <a:off x="1097280" y="1921214"/>
            <a:ext cx="5868445" cy="4022725"/>
          </a:xfrm>
        </p:spPr>
      </p:pic>
      <p:pic>
        <p:nvPicPr>
          <p:cNvPr id="6" name="Picture 5">
            <a:extLst>
              <a:ext uri="{FF2B5EF4-FFF2-40B4-BE49-F238E27FC236}">
                <a16:creationId xmlns:a16="http://schemas.microsoft.com/office/drawing/2014/main" id="{65501C4F-DAAF-AC76-757C-44E11D35F02E}"/>
              </a:ext>
            </a:extLst>
          </p:cNvPr>
          <p:cNvPicPr>
            <a:picLocks noChangeAspect="1"/>
          </p:cNvPicPr>
          <p:nvPr/>
        </p:nvPicPr>
        <p:blipFill>
          <a:blip r:embed="rId3"/>
          <a:stretch>
            <a:fillRect/>
          </a:stretch>
        </p:blipFill>
        <p:spPr>
          <a:xfrm>
            <a:off x="10080166" y="5581938"/>
            <a:ext cx="2029108" cy="724001"/>
          </a:xfrm>
          <a:prstGeom prst="rect">
            <a:avLst/>
          </a:prstGeom>
        </p:spPr>
      </p:pic>
    </p:spTree>
    <p:extLst>
      <p:ext uri="{BB962C8B-B14F-4D97-AF65-F5344CB8AC3E}">
        <p14:creationId xmlns:p14="http://schemas.microsoft.com/office/powerpoint/2010/main" val="24695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86D7-4021-75E4-A35F-B428ACFA11E4}"/>
              </a:ext>
            </a:extLst>
          </p:cNvPr>
          <p:cNvSpPr>
            <a:spLocks noGrp="1"/>
          </p:cNvSpPr>
          <p:nvPr>
            <p:ph type="title"/>
          </p:nvPr>
        </p:nvSpPr>
        <p:spPr/>
        <p:txBody>
          <a:bodyPr/>
          <a:lstStyle/>
          <a:p>
            <a:r>
              <a:rPr lang="en-US" dirty="0">
                <a:solidFill>
                  <a:srgbClr val="FF0000"/>
                </a:solidFill>
              </a:rPr>
              <a:t>Next Lecture </a:t>
            </a:r>
          </a:p>
        </p:txBody>
      </p:sp>
      <p:sp>
        <p:nvSpPr>
          <p:cNvPr id="3" name="Content Placeholder 2">
            <a:extLst>
              <a:ext uri="{FF2B5EF4-FFF2-40B4-BE49-F238E27FC236}">
                <a16:creationId xmlns:a16="http://schemas.microsoft.com/office/drawing/2014/main" id="{B8420117-282A-5A1B-1EEC-381CE4B6F949}"/>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D5AEF5B0-EBC4-60C2-ABEA-135BCA722C9A}"/>
              </a:ext>
            </a:extLst>
          </p:cNvPr>
          <p:cNvSpPr txBox="1"/>
          <p:nvPr/>
        </p:nvSpPr>
        <p:spPr>
          <a:xfrm>
            <a:off x="4290934" y="3059668"/>
            <a:ext cx="6093500" cy="646331"/>
          </a:xfrm>
          <a:prstGeom prst="rect">
            <a:avLst/>
          </a:prstGeom>
          <a:noFill/>
        </p:spPr>
        <p:txBody>
          <a:bodyPr wrap="square">
            <a:spAutoFit/>
          </a:bodyPr>
          <a:lstStyle/>
          <a:p>
            <a:r>
              <a:rPr lang="en-US" dirty="0"/>
              <a:t>Digital Evidences in Windows System</a:t>
            </a:r>
            <a:endParaRPr lang="en-US" sz="1800" dirty="0"/>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29486A-9488-1002-D4B8-80C7E097A60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99810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C768-981B-E6A6-09E6-8C9F0F14C4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371CA8-9234-A68B-1928-23F31892D0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872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a:br>
            <a:r>
              <a:rPr lang="en-US"/>
              <a:t>Lecture-20</a:t>
            </a:r>
            <a:endParaRPr lang="en-US" dirty="0"/>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2055-89AA-48B3-93E5-C0422C04A099}"/>
              </a:ext>
            </a:extLst>
          </p:cNvPr>
          <p:cNvSpPr>
            <a:spLocks noGrp="1"/>
          </p:cNvSpPr>
          <p:nvPr>
            <p:ph type="title"/>
          </p:nvPr>
        </p:nvSpPr>
        <p:spPr/>
        <p:txBody>
          <a:bodyPr/>
          <a:lstStyle/>
          <a:p>
            <a:r>
              <a:rPr lang="en-US" dirty="0">
                <a:solidFill>
                  <a:srgbClr val="FF0000"/>
                </a:solidFill>
              </a:rPr>
              <a:t>File System Traces</a:t>
            </a:r>
          </a:p>
        </p:txBody>
      </p:sp>
      <p:sp>
        <p:nvSpPr>
          <p:cNvPr id="3" name="Content Placeholder 2">
            <a:extLst>
              <a:ext uri="{FF2B5EF4-FFF2-40B4-BE49-F238E27FC236}">
                <a16:creationId xmlns:a16="http://schemas.microsoft.com/office/drawing/2014/main" id="{0017EEE2-18E6-2FDC-B5AE-6265D5C72903}"/>
              </a:ext>
            </a:extLst>
          </p:cNvPr>
          <p:cNvSpPr>
            <a:spLocks noGrp="1"/>
          </p:cNvSpPr>
          <p:nvPr>
            <p:ph idx="1"/>
          </p:nvPr>
        </p:nvSpPr>
        <p:spPr/>
        <p:txBody>
          <a:bodyPr/>
          <a:lstStyle/>
          <a:p>
            <a:r>
              <a:rPr lang="en-US" dirty="0"/>
              <a:t>An individual actions on a computer leave many traces that digital investigators. </a:t>
            </a:r>
          </a:p>
          <a:p>
            <a:r>
              <a:rPr lang="en-US" dirty="0"/>
              <a:t>For instance, when a file is downloaded from the Internet, the date-time stamps of this file represent when the file was placed on the computer. </a:t>
            </a:r>
          </a:p>
          <a:p>
            <a:r>
              <a:rPr lang="en-US" dirty="0"/>
              <a:t>If this file is subsequently accessed, moved, or modified, the date-time stamps may be altered to reflect these actions. Understanding how date-time stamps of files are updated under different circumstances can enable digital investigators to infer the associated actions.</a:t>
            </a:r>
          </a:p>
        </p:txBody>
      </p:sp>
      <p:pic>
        <p:nvPicPr>
          <p:cNvPr id="4" name="Picture 3">
            <a:extLst>
              <a:ext uri="{FF2B5EF4-FFF2-40B4-BE49-F238E27FC236}">
                <a16:creationId xmlns:a16="http://schemas.microsoft.com/office/drawing/2014/main" id="{1E4AA9B8-A917-6498-80BE-B6661918B6BF}"/>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73006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AD2A-C6C1-4C17-7E9A-475C429481F5}"/>
              </a:ext>
            </a:extLst>
          </p:cNvPr>
          <p:cNvSpPr>
            <a:spLocks noGrp="1"/>
          </p:cNvSpPr>
          <p:nvPr>
            <p:ph type="title"/>
          </p:nvPr>
        </p:nvSpPr>
        <p:spPr/>
        <p:txBody>
          <a:bodyPr/>
          <a:lstStyle/>
          <a:p>
            <a:r>
              <a:rPr lang="en-US" dirty="0">
                <a:solidFill>
                  <a:srgbClr val="FF0000"/>
                </a:solidFill>
              </a:rPr>
              <a:t>Date-Time Stamp Behavior on FAT and NTFS File Systems</a:t>
            </a:r>
          </a:p>
        </p:txBody>
      </p:sp>
      <p:pic>
        <p:nvPicPr>
          <p:cNvPr id="5" name="Content Placeholder 4">
            <a:extLst>
              <a:ext uri="{FF2B5EF4-FFF2-40B4-BE49-F238E27FC236}">
                <a16:creationId xmlns:a16="http://schemas.microsoft.com/office/drawing/2014/main" id="{CA95BF34-4D4D-9EAA-4B9B-F7C75D0B61BD}"/>
              </a:ext>
            </a:extLst>
          </p:cNvPr>
          <p:cNvPicPr>
            <a:picLocks noGrp="1" noChangeAspect="1"/>
          </p:cNvPicPr>
          <p:nvPr>
            <p:ph idx="1"/>
          </p:nvPr>
        </p:nvPicPr>
        <p:blipFill>
          <a:blip r:embed="rId2"/>
          <a:stretch>
            <a:fillRect/>
          </a:stretch>
        </p:blipFill>
        <p:spPr>
          <a:xfrm>
            <a:off x="2280873" y="1961596"/>
            <a:ext cx="7507704" cy="3719676"/>
          </a:xfrm>
        </p:spPr>
      </p:pic>
      <p:pic>
        <p:nvPicPr>
          <p:cNvPr id="6" name="Picture 5">
            <a:extLst>
              <a:ext uri="{FF2B5EF4-FFF2-40B4-BE49-F238E27FC236}">
                <a16:creationId xmlns:a16="http://schemas.microsoft.com/office/drawing/2014/main" id="{0BED19B2-B759-D3B0-127B-9E31C34B79F8}"/>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6138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B827-5CE8-6AEF-BF26-AA9EA73D7A4F}"/>
              </a:ext>
            </a:extLst>
          </p:cNvPr>
          <p:cNvSpPr>
            <a:spLocks noGrp="1"/>
          </p:cNvSpPr>
          <p:nvPr>
            <p:ph type="title"/>
          </p:nvPr>
        </p:nvSpPr>
        <p:spPr/>
        <p:txBody>
          <a:bodyPr/>
          <a:lstStyle/>
          <a:p>
            <a:r>
              <a:rPr lang="en-US" dirty="0">
                <a:solidFill>
                  <a:srgbClr val="FF0000"/>
                </a:solidFill>
              </a:rPr>
              <a:t>Cut &amp; Paste method </a:t>
            </a:r>
          </a:p>
        </p:txBody>
      </p:sp>
      <p:sp>
        <p:nvSpPr>
          <p:cNvPr id="3" name="Content Placeholder 2">
            <a:extLst>
              <a:ext uri="{FF2B5EF4-FFF2-40B4-BE49-F238E27FC236}">
                <a16:creationId xmlns:a16="http://schemas.microsoft.com/office/drawing/2014/main" id="{D261656E-42EB-2CB0-47AA-9D5998E471B0}"/>
              </a:ext>
            </a:extLst>
          </p:cNvPr>
          <p:cNvSpPr>
            <a:spLocks noGrp="1"/>
          </p:cNvSpPr>
          <p:nvPr>
            <p:ph idx="1"/>
          </p:nvPr>
        </p:nvSpPr>
        <p:spPr/>
        <p:txBody>
          <a:bodyPr/>
          <a:lstStyle/>
          <a:p>
            <a:pPr>
              <a:buFont typeface="Arial" panose="020B0604020202020204" pitchFamily="34" charset="0"/>
              <a:buChar char="•"/>
            </a:pPr>
            <a:r>
              <a:rPr lang="en-US" dirty="0"/>
              <a:t> The </a:t>
            </a:r>
            <a:r>
              <a:rPr lang="en-US" dirty="0" err="1"/>
              <a:t>Cut&amp;Paste</a:t>
            </a:r>
            <a:r>
              <a:rPr lang="en-US" dirty="0"/>
              <a:t> method does not alter the creation and entry modified date-time stamps of the destination file, whereas using the command line to copy a file updates the creation and entry modified date-time stamps. </a:t>
            </a:r>
          </a:p>
          <a:p>
            <a:pPr>
              <a:buFont typeface="Arial" panose="020B0604020202020204" pitchFamily="34" charset="0"/>
              <a:buChar char="•"/>
            </a:pPr>
            <a:r>
              <a:rPr lang="en-US" dirty="0"/>
              <a:t> Because moving a file within a volume does not change file times, the original (deleted) folder entry for the file is identical to the new folder entry, enabling forensic examiners to determine where files were moved from as long as the original folder entry exists. </a:t>
            </a:r>
          </a:p>
          <a:p>
            <a:pPr>
              <a:buFont typeface="Arial" panose="020B0604020202020204" pitchFamily="34" charset="0"/>
              <a:buChar char="•"/>
            </a:pPr>
            <a:r>
              <a:rPr lang="en-US" dirty="0"/>
              <a:t> When a file with these counterintuitive date-time stamps is found indicates that  it was copied from somewhere else, it may be possible to locate the original file by searching all available storage media for files with the same MD5 hash value, the same creation time, and/or the same name.</a:t>
            </a:r>
          </a:p>
        </p:txBody>
      </p:sp>
      <p:pic>
        <p:nvPicPr>
          <p:cNvPr id="4" name="Picture 3">
            <a:extLst>
              <a:ext uri="{FF2B5EF4-FFF2-40B4-BE49-F238E27FC236}">
                <a16:creationId xmlns:a16="http://schemas.microsoft.com/office/drawing/2014/main" id="{812BE456-017A-B619-FDCC-6AA8FBE35D39}"/>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55536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3717-9F14-A7F3-60C8-58754E4CFC3D}"/>
              </a:ext>
            </a:extLst>
          </p:cNvPr>
          <p:cNvSpPr>
            <a:spLocks noGrp="1"/>
          </p:cNvSpPr>
          <p:nvPr>
            <p:ph type="title"/>
          </p:nvPr>
        </p:nvSpPr>
        <p:spPr/>
        <p:txBody>
          <a:bodyPr/>
          <a:lstStyle/>
          <a:p>
            <a:r>
              <a:rPr lang="en-US" dirty="0">
                <a:solidFill>
                  <a:srgbClr val="FF0000"/>
                </a:solidFill>
              </a:rPr>
              <a:t>Operation on Windows</a:t>
            </a:r>
          </a:p>
        </p:txBody>
      </p:sp>
      <p:sp>
        <p:nvSpPr>
          <p:cNvPr id="3" name="Content Placeholder 2">
            <a:extLst>
              <a:ext uri="{FF2B5EF4-FFF2-40B4-BE49-F238E27FC236}">
                <a16:creationId xmlns:a16="http://schemas.microsoft.com/office/drawing/2014/main" id="{C29577C2-DC86-4B81-A9EA-835344D27238}"/>
              </a:ext>
            </a:extLst>
          </p:cNvPr>
          <p:cNvSpPr>
            <a:spLocks noGrp="1"/>
          </p:cNvSpPr>
          <p:nvPr>
            <p:ph idx="1"/>
          </p:nvPr>
        </p:nvSpPr>
        <p:spPr/>
        <p:txBody>
          <a:bodyPr/>
          <a:lstStyle/>
          <a:p>
            <a:pPr>
              <a:buFont typeface="Arial" panose="020B0604020202020204" pitchFamily="34" charset="0"/>
              <a:buChar char="•"/>
            </a:pPr>
            <a:r>
              <a:rPr lang="en-US" dirty="0"/>
              <a:t> Windows 95/98 stores information relating to printed files in C:\ Windows\Spool\Printers and Windows NT/2000 stores them in C:\WinNT\ System32\Spool\Printers. </a:t>
            </a:r>
          </a:p>
          <a:p>
            <a:pPr>
              <a:buFont typeface="Arial" panose="020B0604020202020204" pitchFamily="34" charset="0"/>
              <a:buChar char="•"/>
            </a:pPr>
            <a:r>
              <a:rPr lang="en-US" dirty="0"/>
              <a:t> These files can contain the name (or URL) of the printed file, application used to print, printer name, file owner, and even the raw data of the print job in.</a:t>
            </a:r>
          </a:p>
          <a:p>
            <a:pPr>
              <a:buFont typeface="Arial" panose="020B0604020202020204" pitchFamily="34" charset="0"/>
              <a:buChar char="•"/>
            </a:pPr>
            <a:r>
              <a:rPr lang="en-US" dirty="0"/>
              <a:t> Also, as these files are created when the associated item is printed, the date-time stamps on these files indicate when it was printed. </a:t>
            </a:r>
          </a:p>
          <a:p>
            <a:pPr>
              <a:buFont typeface="Arial" panose="020B0604020202020204" pitchFamily="34" charset="0"/>
              <a:buChar char="•"/>
            </a:pPr>
            <a:r>
              <a:rPr lang="en-US" dirty="0"/>
              <a:t> When printing in EMF mode, the associated spool file (0020.SPL) contains names of temporary files that were created during the printing process as shown her</a:t>
            </a:r>
          </a:p>
        </p:txBody>
      </p:sp>
      <p:pic>
        <p:nvPicPr>
          <p:cNvPr id="4" name="Picture 3">
            <a:extLst>
              <a:ext uri="{FF2B5EF4-FFF2-40B4-BE49-F238E27FC236}">
                <a16:creationId xmlns:a16="http://schemas.microsoft.com/office/drawing/2014/main" id="{87C7B95D-E4DB-DCCE-66E7-A605CE939504}"/>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25511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0744-92F7-20E3-18AD-ADB6B7D4FE86}"/>
              </a:ext>
            </a:extLst>
          </p:cNvPr>
          <p:cNvSpPr>
            <a:spLocks noGrp="1"/>
          </p:cNvSpPr>
          <p:nvPr>
            <p:ph type="title"/>
          </p:nvPr>
        </p:nvSpPr>
        <p:spPr/>
        <p:txBody>
          <a:bodyPr/>
          <a:lstStyle/>
          <a:p>
            <a:r>
              <a:rPr lang="en-US" dirty="0">
                <a:solidFill>
                  <a:srgbClr val="FF0000"/>
                </a:solidFill>
              </a:rPr>
              <a:t>Metafiles</a:t>
            </a:r>
            <a:r>
              <a:rPr lang="en-US" dirty="0"/>
              <a:t> </a:t>
            </a:r>
          </a:p>
        </p:txBody>
      </p:sp>
      <p:pic>
        <p:nvPicPr>
          <p:cNvPr id="5" name="Content Placeholder 4">
            <a:extLst>
              <a:ext uri="{FF2B5EF4-FFF2-40B4-BE49-F238E27FC236}">
                <a16:creationId xmlns:a16="http://schemas.microsoft.com/office/drawing/2014/main" id="{F4C0D101-3AF6-3A66-CE3F-FFF7EF9E84A9}"/>
              </a:ext>
            </a:extLst>
          </p:cNvPr>
          <p:cNvPicPr>
            <a:picLocks noGrp="1" noChangeAspect="1"/>
          </p:cNvPicPr>
          <p:nvPr>
            <p:ph idx="1"/>
          </p:nvPr>
        </p:nvPicPr>
        <p:blipFill>
          <a:blip r:embed="rId2"/>
          <a:stretch>
            <a:fillRect/>
          </a:stretch>
        </p:blipFill>
        <p:spPr>
          <a:xfrm>
            <a:off x="1262950" y="1916199"/>
            <a:ext cx="8000971" cy="2385977"/>
          </a:xfrm>
        </p:spPr>
      </p:pic>
      <p:sp>
        <p:nvSpPr>
          <p:cNvPr id="7" name="TextBox 6">
            <a:extLst>
              <a:ext uri="{FF2B5EF4-FFF2-40B4-BE49-F238E27FC236}">
                <a16:creationId xmlns:a16="http://schemas.microsoft.com/office/drawing/2014/main" id="{A90885ED-A613-077A-BD3D-91414479A2C8}"/>
              </a:ext>
            </a:extLst>
          </p:cNvPr>
          <p:cNvSpPr txBox="1"/>
          <p:nvPr/>
        </p:nvSpPr>
        <p:spPr>
          <a:xfrm>
            <a:off x="1262950" y="4481015"/>
            <a:ext cx="9666100" cy="1200329"/>
          </a:xfrm>
          <a:prstGeom prst="rect">
            <a:avLst/>
          </a:prstGeom>
          <a:noFill/>
        </p:spPr>
        <p:txBody>
          <a:bodyPr wrap="square">
            <a:spAutoFit/>
          </a:bodyPr>
          <a:lstStyle/>
          <a:p>
            <a:r>
              <a:rPr lang="en-US" dirty="0"/>
              <a:t>These temporary enhanced metafiles essentially contain an image of segments of the printed document. Some of these EMF files may have been overwritten but those that still exist on disk can be opened with a suitable viewer to see what was printed. These copies can be useful if the original file is modified, encrypted, or non-existent, as in the above example, “Document2” was never saved</a:t>
            </a:r>
          </a:p>
        </p:txBody>
      </p:sp>
      <p:pic>
        <p:nvPicPr>
          <p:cNvPr id="8" name="Picture 7">
            <a:extLst>
              <a:ext uri="{FF2B5EF4-FFF2-40B4-BE49-F238E27FC236}">
                <a16:creationId xmlns:a16="http://schemas.microsoft.com/office/drawing/2014/main" id="{A50174C4-BAC6-52A1-3B96-063849F4D49B}"/>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8836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DCB2-B38B-CD11-A8EA-00F7304B9AB3}"/>
              </a:ext>
            </a:extLst>
          </p:cNvPr>
          <p:cNvSpPr>
            <a:spLocks noGrp="1"/>
          </p:cNvSpPr>
          <p:nvPr>
            <p:ph type="title"/>
          </p:nvPr>
        </p:nvSpPr>
        <p:spPr/>
        <p:txBody>
          <a:bodyPr/>
          <a:lstStyle/>
          <a:p>
            <a:r>
              <a:rPr lang="en-US" dirty="0">
                <a:solidFill>
                  <a:srgbClr val="FF0000"/>
                </a:solidFill>
              </a:rPr>
              <a:t>Data Recovery</a:t>
            </a:r>
          </a:p>
        </p:txBody>
      </p:sp>
      <p:sp>
        <p:nvSpPr>
          <p:cNvPr id="3" name="Content Placeholder 2">
            <a:extLst>
              <a:ext uri="{FF2B5EF4-FFF2-40B4-BE49-F238E27FC236}">
                <a16:creationId xmlns:a16="http://schemas.microsoft.com/office/drawing/2014/main" id="{88F6571A-8E7A-8893-1B40-EA285069A0F7}"/>
              </a:ext>
            </a:extLst>
          </p:cNvPr>
          <p:cNvSpPr>
            <a:spLocks noGrp="1"/>
          </p:cNvSpPr>
          <p:nvPr>
            <p:ph idx="1"/>
          </p:nvPr>
        </p:nvSpPr>
        <p:spPr/>
        <p:txBody>
          <a:bodyPr/>
          <a:lstStyle/>
          <a:p>
            <a:pPr>
              <a:buFont typeface="Wingdings" panose="05000000000000000000" pitchFamily="2" charset="2"/>
              <a:buChar char="q"/>
            </a:pPr>
            <a:r>
              <a:rPr lang="en-US" dirty="0"/>
              <a:t> Although automated tools are necessary to perform routine forensic examination tasks. </a:t>
            </a:r>
          </a:p>
          <a:p>
            <a:pPr>
              <a:buFont typeface="Wingdings" panose="05000000000000000000" pitchFamily="2" charset="2"/>
              <a:buChar char="q"/>
            </a:pPr>
            <a:r>
              <a:rPr lang="en-US" dirty="0"/>
              <a:t> There are two main forms of data recovery in FAT and NTFS file systems, recovers the deleted data from unallocated space and recovering data from slack space. </a:t>
            </a:r>
          </a:p>
          <a:p>
            <a:pPr>
              <a:buFont typeface="Wingdings" panose="05000000000000000000" pitchFamily="2" charset="2"/>
              <a:buChar char="q"/>
            </a:pPr>
            <a:r>
              <a:rPr lang="en-US" dirty="0"/>
              <a:t> Recently deleted files can sometimes be recovered from unallocated space by reconnecting links in the chain .</a:t>
            </a:r>
          </a:p>
          <a:p>
            <a:pPr>
              <a:buFont typeface="Wingdings" panose="05000000000000000000" pitchFamily="2" charset="2"/>
              <a:buChar char="q"/>
            </a:pPr>
            <a:r>
              <a:rPr lang="en-US" dirty="0"/>
              <a:t> For instance, to recover the deleted file named “greenfield.doc” on the aforementioned floppy diskette it is necessary to modify its entry in the root folder</a:t>
            </a:r>
            <a:r>
              <a:rPr lang="en-US" b="1" dirty="0"/>
              <a:t>, replacing the sigma (“σ”) with an underscore (“_”) </a:t>
            </a:r>
            <a:r>
              <a:rPr lang="en-US" dirty="0"/>
              <a:t>as shown here. </a:t>
            </a:r>
          </a:p>
          <a:p>
            <a:pPr>
              <a:buFont typeface="Wingdings" panose="05000000000000000000" pitchFamily="2" charset="2"/>
              <a:buChar char="q"/>
            </a:pPr>
            <a:r>
              <a:rPr lang="en-US" dirty="0"/>
              <a:t>The sigma is used on FAT file systems to indicate that a file is deleted. </a:t>
            </a:r>
          </a:p>
        </p:txBody>
      </p:sp>
      <p:pic>
        <p:nvPicPr>
          <p:cNvPr id="4" name="Picture 3">
            <a:extLst>
              <a:ext uri="{FF2B5EF4-FFF2-40B4-BE49-F238E27FC236}">
                <a16:creationId xmlns:a16="http://schemas.microsoft.com/office/drawing/2014/main" id="{B88952F2-F12B-B9B5-F23B-F62DE9D2FEA2}"/>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41164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7C10-80A4-A224-B37E-AE38F7BEF230}"/>
              </a:ext>
            </a:extLst>
          </p:cNvPr>
          <p:cNvSpPr>
            <a:spLocks noGrp="1"/>
          </p:cNvSpPr>
          <p:nvPr>
            <p:ph type="title"/>
          </p:nvPr>
        </p:nvSpPr>
        <p:spPr/>
        <p:txBody>
          <a:bodyPr/>
          <a:lstStyle/>
          <a:p>
            <a:r>
              <a:rPr lang="en-US" dirty="0">
                <a:solidFill>
                  <a:srgbClr val="FF0000"/>
                </a:solidFill>
              </a:rPr>
              <a:t>Data Recovery</a:t>
            </a:r>
            <a:endParaRPr lang="en-US" dirty="0"/>
          </a:p>
        </p:txBody>
      </p:sp>
      <p:pic>
        <p:nvPicPr>
          <p:cNvPr id="5" name="Content Placeholder 4">
            <a:extLst>
              <a:ext uri="{FF2B5EF4-FFF2-40B4-BE49-F238E27FC236}">
                <a16:creationId xmlns:a16="http://schemas.microsoft.com/office/drawing/2014/main" id="{D5321459-861C-33E0-BE78-21A5CE977E2C}"/>
              </a:ext>
            </a:extLst>
          </p:cNvPr>
          <p:cNvPicPr>
            <a:picLocks noGrp="1" noChangeAspect="1"/>
          </p:cNvPicPr>
          <p:nvPr>
            <p:ph idx="1"/>
          </p:nvPr>
        </p:nvPicPr>
        <p:blipFill>
          <a:blip r:embed="rId2"/>
          <a:stretch>
            <a:fillRect/>
          </a:stretch>
        </p:blipFill>
        <p:spPr>
          <a:xfrm>
            <a:off x="1097280" y="1997868"/>
            <a:ext cx="6020640" cy="571580"/>
          </a:xfrm>
        </p:spPr>
      </p:pic>
      <p:sp>
        <p:nvSpPr>
          <p:cNvPr id="7" name="TextBox 6">
            <a:extLst>
              <a:ext uri="{FF2B5EF4-FFF2-40B4-BE49-F238E27FC236}">
                <a16:creationId xmlns:a16="http://schemas.microsoft.com/office/drawing/2014/main" id="{2EADAB28-EBB5-3E69-E0C7-BE6FE1CCC627}"/>
              </a:ext>
            </a:extLst>
          </p:cNvPr>
          <p:cNvSpPr txBox="1"/>
          <p:nvPr/>
        </p:nvSpPr>
        <p:spPr>
          <a:xfrm>
            <a:off x="1259174" y="2825088"/>
            <a:ext cx="9623685" cy="1477328"/>
          </a:xfrm>
          <a:prstGeom prst="rect">
            <a:avLst/>
          </a:prstGeom>
          <a:noFill/>
        </p:spPr>
        <p:txBody>
          <a:bodyPr wrap="square">
            <a:spAutoFit/>
          </a:bodyPr>
          <a:lstStyle/>
          <a:p>
            <a:r>
              <a:rPr lang="en-US" dirty="0"/>
              <a:t>The file begins at cluster 275 and its size is the equivalent of 39 clusters (19,968 bytes ÷ 512 bytes/cluster = 39 clusters). </a:t>
            </a:r>
          </a:p>
          <a:p>
            <a:endParaRPr lang="en-US" dirty="0"/>
          </a:p>
          <a:p>
            <a:r>
              <a:rPr lang="en-US" dirty="0"/>
              <a:t>Assuming that all of these clusters are contiguous, the FAT can be modified to reconstruct the chain as shown here in bold.</a:t>
            </a:r>
          </a:p>
        </p:txBody>
      </p:sp>
      <p:pic>
        <p:nvPicPr>
          <p:cNvPr id="8" name="Picture 7">
            <a:extLst>
              <a:ext uri="{FF2B5EF4-FFF2-40B4-BE49-F238E27FC236}">
                <a16:creationId xmlns:a16="http://schemas.microsoft.com/office/drawing/2014/main" id="{C894D93D-6D74-84BD-1B26-5C1DCDE05AA8}"/>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9837884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38</TotalTime>
  <Words>923</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Calibri Light</vt:lpstr>
      <vt:lpstr>Times New Roman</vt:lpstr>
      <vt:lpstr>Wingdings</vt:lpstr>
      <vt:lpstr>Retrospect</vt:lpstr>
      <vt:lpstr>PowerPoint Presentation</vt:lpstr>
      <vt:lpstr>Digital Forensics Lecture-20</vt:lpstr>
      <vt:lpstr>File System Traces</vt:lpstr>
      <vt:lpstr>Date-Time Stamp Behavior on FAT and NTFS File Systems</vt:lpstr>
      <vt:lpstr>Cut &amp; Paste method </vt:lpstr>
      <vt:lpstr>Operation on Windows</vt:lpstr>
      <vt:lpstr>Metafiles </vt:lpstr>
      <vt:lpstr>Data Recovery</vt:lpstr>
      <vt:lpstr>Data Recovery</vt:lpstr>
      <vt:lpstr>Output from Disk Editor</vt:lpstr>
      <vt:lpstr>Windows based recovery tools</vt:lpstr>
      <vt:lpstr>Unix based recovery tools</vt:lpstr>
      <vt:lpstr>The Sleuth Kit and Autopsy Forensic Browser being used to examine a FAT file system</vt:lpstr>
      <vt:lpstr>Next Lecture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1</cp:revision>
  <dcterms:created xsi:type="dcterms:W3CDTF">2024-09-26T13:54:57Z</dcterms:created>
  <dcterms:modified xsi:type="dcterms:W3CDTF">2024-09-26T14:33:55Z</dcterms:modified>
</cp:coreProperties>
</file>