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230-0DF8-54BE-4203-E93222288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1E072-5EC8-C978-14C9-364B40A5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2A71-DD36-0C48-2C93-9B4AECE5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4093-302F-F113-FA78-A4C1D6F5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0FA-EEC1-DCE1-5CDD-26306DD9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197-3134-545D-75D2-7F71316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990B4-0EC1-D762-08C3-13B60AFB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D45E-A89A-9599-F005-544DA34F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F3D2-2531-6C7C-2E56-883B9D0E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00C6-E412-3159-16D1-AA604C85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A18B1-61DD-2AF3-36F1-6992CD136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0B3C0-947B-1289-98F7-5930F382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A99B-11FA-72AF-4FDB-E90BC22C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A1B6-4549-308F-4DDF-58F3E2B7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BF51-1603-C737-3214-84DC93F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6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E57D-F677-0ADB-F2FD-B46C9147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5AC4-0450-2EFE-91A2-6152FCAA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FBBC-D96F-4920-B4DD-9F106218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171D-3B3E-9F5C-2D72-6629A23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0F4D-C5DB-8EA7-28AF-154D757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110A-10F4-D4FF-119D-82D665CD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93F4-B21C-0995-75F3-F77380AE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749E-4DC7-8A61-1703-A4F4745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03F5-2377-1EA1-12EF-80D90F7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BC0D-3F1B-DA86-A3E0-7DDB030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9F17-0E55-B446-E014-975A3095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6271-C87B-5FE0-44BC-A859D65D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E3CF-F922-34D8-A19F-3C3A06C3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AC0F-F011-F530-0153-D5C02BA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C09-F3A7-76E1-3CD2-02CE4B04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1B27-DCBB-5684-A1CF-791AD5C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D01E-8F3E-1A2D-5D04-C509CD74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A2AE-3820-37B3-B29F-59A34CF5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9ED7F-8E92-25D3-7A83-6E5DD3DD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854C7-8C8E-513E-4A81-83ABDCDFE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C6E3A-F9A8-0276-B5DA-E53516A85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ADFFE-C394-C4DB-A2F1-4F45E86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2E78C-D90C-8190-11AF-D226E552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6CB30-5C42-0F59-5783-C2BD1C8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D252-C43C-12C1-85B8-9DEBD84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12CE5-9ED3-C3EA-B422-F66ED980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EBF55-A6BE-94A4-F677-53F43F48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AD557-240C-0E22-FF80-B1EC897A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73F49-5EE9-3235-239A-C7DEFEFD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E3398-498D-F9BC-BAE3-1ABEF197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BF2A-D2F4-35EA-B055-B3A42BF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9BE-507B-5ED4-0E38-4648147B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E04-A859-9E72-7147-1FC94A4C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F35F-0014-8468-FE67-3E5127CC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71C6-F739-8691-277A-6002ECD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9670-2625-FE7F-05A5-91D6D98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F8BE-1D47-3886-39D0-D2B03F7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DE5-F358-6BF9-6FB7-676A6991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A811E-7C67-F148-7E96-26BE788A2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E169C-3CDC-C2C2-E042-EE2AAB32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3E9E-722A-2F71-2AC4-8EDAADD7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2F1AA-6327-F63D-E18C-6425010E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902A-2B8A-7BBF-2A51-7A321BE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E18C3-8DAB-30CD-6C8B-A3DF548A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8DFF-0CD1-338B-3664-71B7FFE7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1E08-4E25-C675-980C-EFFCFEFA7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8324-D1E5-4D19-A1FC-E36E0E9BCE5D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CA43-C09D-4B9A-1EDF-13C984208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05C3-4438-7FE8-7F87-D00FD897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224C-CB70-4FCD-B1E1-691D6BF3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D80F-E50B-DDED-8091-94D8F49F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C60BA-1632-10DE-1331-57BEA70B7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59B1-4B14-150F-AC3B-C67B10A5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E758-28A7-8A4A-53DE-280A7460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Merge sort is a famous sorting algorithm.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uses a divide and conquer paradigm for sorting.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divides the problem into sub problems and solves them individually.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then combines the results of sub problems to get the solution of the original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2B0-AA1C-1DA8-0C55-4EF5E9F6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and Conquer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DCCB-E9AB-DD72-C1F6-B67A3181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Suppose we had to sort an array </a:t>
            </a:r>
            <a:r>
              <a:rPr lang="en-US" b="0" i="0" dirty="0">
                <a:effectLst/>
                <a:latin typeface="Droid Sans Mono"/>
              </a:rPr>
              <a:t>A</a:t>
            </a:r>
            <a:r>
              <a:rPr lang="en-US" b="0" i="0" dirty="0">
                <a:effectLst/>
                <a:latin typeface="euclid_circular_a"/>
              </a:rPr>
              <a:t>. A subproblem would be to sort a sub-section of this array starting at index </a:t>
            </a:r>
            <a:r>
              <a:rPr lang="en-US" b="0" i="0" dirty="0">
                <a:effectLst/>
                <a:latin typeface="Droid Sans Mono"/>
              </a:rPr>
              <a:t>p</a:t>
            </a:r>
            <a:r>
              <a:rPr lang="en-US" b="0" i="0" dirty="0">
                <a:effectLst/>
                <a:latin typeface="euclid_circular_a"/>
              </a:rPr>
              <a:t> and ending at index </a:t>
            </a:r>
            <a:r>
              <a:rPr lang="en-US" b="0" i="0" dirty="0">
                <a:effectLst/>
                <a:latin typeface="Droid Sans Mono"/>
              </a:rPr>
              <a:t>r</a:t>
            </a:r>
            <a:r>
              <a:rPr lang="en-US" b="0" i="0" dirty="0">
                <a:effectLst/>
                <a:latin typeface="euclid_circular_a"/>
              </a:rPr>
              <a:t>, denoted as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p..r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algn="l"/>
            <a:r>
              <a:rPr lang="en-US" b="1" i="0" dirty="0">
                <a:effectLst/>
                <a:latin typeface="euclid_circular_a"/>
              </a:rPr>
              <a:t>Divide - </a:t>
            </a:r>
            <a:r>
              <a:rPr lang="en-US" b="0" i="0" dirty="0">
                <a:effectLst/>
                <a:latin typeface="euclid_circular_a"/>
              </a:rPr>
              <a:t>If q is the half-way point between p and r, then we can split the subarray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p..r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into two arrays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p..q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A[q+1, r]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algn="l"/>
            <a:r>
              <a:rPr lang="en-US" b="1" i="0" dirty="0">
                <a:effectLst/>
                <a:latin typeface="euclid_circular_a"/>
              </a:rPr>
              <a:t>Conquer - </a:t>
            </a:r>
            <a:r>
              <a:rPr lang="en-US" b="0" i="0" dirty="0">
                <a:effectLst/>
                <a:latin typeface="euclid_circular_a"/>
              </a:rPr>
              <a:t>In the conquer step, we try to sort both the subarrays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p..q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A[q+1, r]</a:t>
            </a:r>
            <a:r>
              <a:rPr lang="en-US" b="0" i="0" dirty="0">
                <a:effectLst/>
                <a:latin typeface="euclid_circular_a"/>
              </a:rPr>
              <a:t>. If we haven't yet reached the base case, we again divide both these subarrays and try to sort them.</a:t>
            </a:r>
          </a:p>
          <a:p>
            <a:pPr algn="l"/>
            <a:r>
              <a:rPr lang="en-US" b="1" i="0" dirty="0">
                <a:effectLst/>
                <a:latin typeface="euclid_circular_a"/>
              </a:rPr>
              <a:t>Combine - </a:t>
            </a:r>
            <a:r>
              <a:rPr lang="en-US" b="0" i="0" dirty="0">
                <a:effectLst/>
                <a:latin typeface="euclid_circular_a"/>
              </a:rPr>
              <a:t>When the conquer step reaches the base step and we get two sorted subarrays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p..q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A[q+1, r]</a:t>
            </a:r>
            <a:r>
              <a:rPr lang="en-US" b="0" i="0" dirty="0">
                <a:effectLst/>
                <a:latin typeface="euclid_circular_a"/>
              </a:rPr>
              <a:t> for array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p..r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, we combine the results by creating a sorted array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p..r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from two sorted subarrays </a:t>
            </a:r>
            <a:r>
              <a:rPr lang="en-US" b="0" i="0" dirty="0">
                <a:effectLst/>
                <a:latin typeface="Droid Sans Mono"/>
              </a:rPr>
              <a:t>A[</a:t>
            </a:r>
            <a:r>
              <a:rPr lang="en-US" b="0" i="0" dirty="0" err="1">
                <a:effectLst/>
                <a:latin typeface="Droid Sans Mono"/>
              </a:rPr>
              <a:t>p..q</a:t>
            </a:r>
            <a:r>
              <a:rPr lang="en-US" b="0" i="0" dirty="0">
                <a:effectLst/>
                <a:latin typeface="Droid Sans Mono"/>
              </a:rPr>
              <a:t>]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A[q+1, r]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70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DB766-8AE2-535F-76D2-3E6CD9A0E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41" y="731342"/>
            <a:ext cx="9066366" cy="50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C2A03-7F83-3DA6-5037-817488E0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IN" sz="4000"/>
              <a:t>MergeSort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7647-6C4B-14D0-46A5-87A6A95A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5"/>
            <a:ext cx="4911704" cy="429628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The </a:t>
            </a:r>
            <a:r>
              <a:rPr lang="en-US" sz="2400" b="0" i="0" dirty="0" err="1">
                <a:effectLst/>
                <a:latin typeface="euclid_circular_a"/>
              </a:rPr>
              <a:t>MergeSort</a:t>
            </a:r>
            <a:r>
              <a:rPr lang="en-US" sz="2400" b="0" i="0" dirty="0">
                <a:effectLst/>
                <a:latin typeface="euclid_circular_a"/>
              </a:rPr>
              <a:t> function repeatedly divides the array into two halves until we reach a stage where we try to perform </a:t>
            </a:r>
            <a:r>
              <a:rPr lang="en-US" sz="2400" b="0" i="0" dirty="0" err="1">
                <a:effectLst/>
                <a:latin typeface="euclid_circular_a"/>
              </a:rPr>
              <a:t>MergeSort</a:t>
            </a:r>
            <a:r>
              <a:rPr lang="en-US" sz="2400" b="0" i="0" dirty="0">
                <a:effectLst/>
                <a:latin typeface="euclid_circular_a"/>
              </a:rPr>
              <a:t> on a subarray of size 1 i.e. </a:t>
            </a:r>
            <a:r>
              <a:rPr lang="en-US" sz="2400" b="0" i="0" dirty="0">
                <a:effectLst/>
                <a:latin typeface="Droid Sans Mono"/>
              </a:rPr>
              <a:t>p == r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r>
              <a:rPr lang="en-US" sz="2400" b="0" i="0" dirty="0">
                <a:effectLst/>
                <a:latin typeface="euclid_circular_a"/>
              </a:rPr>
              <a:t>After that, the merge function comes into play and combines the sorted arrays into larger arrays until the whole array is merged.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8BF96-FF90-C2A5-E18B-E288F45B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2789819"/>
            <a:ext cx="5178206" cy="28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2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E569-F31E-7478-14E0-74764E8F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75D4-A740-1410-C5AF-A5954713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73E29-4E1C-58BE-6FE5-898463BB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690688"/>
            <a:ext cx="5868952" cy="5046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83CDC-E188-C2B7-EAAA-315B129C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52" y="1825625"/>
            <a:ext cx="5257800" cy="48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8C6D-B45C-F5BB-B685-4935F068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8ADE-D5D0-8916-1180-D9993DC3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Time Complexity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Best Case Complexity: </a:t>
            </a:r>
            <a:r>
              <a:rPr lang="en-US" b="0" i="0" dirty="0">
                <a:effectLst/>
                <a:latin typeface="Droid Sans Mono"/>
              </a:rPr>
              <a:t>O(n*log n)</a:t>
            </a:r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Worst Case Complexity: </a:t>
            </a:r>
            <a:r>
              <a:rPr lang="en-US" b="0" i="0" dirty="0">
                <a:effectLst/>
                <a:latin typeface="Droid Sans Mono"/>
              </a:rPr>
              <a:t>O(n*log n)</a:t>
            </a:r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Average Case Complexity: </a:t>
            </a:r>
            <a:r>
              <a:rPr lang="en-US" b="0" i="0" dirty="0">
                <a:effectLst/>
                <a:latin typeface="Droid Sans Mono"/>
              </a:rPr>
              <a:t>O(n*log n)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Space Complexity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space complexity of merge sort is </a:t>
            </a:r>
            <a:r>
              <a:rPr lang="en-US" b="0" i="0" dirty="0">
                <a:effectLst/>
                <a:latin typeface="Droid Sans Mono"/>
              </a:rPr>
              <a:t>O(n)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9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3E49-448F-C107-20A1-66EA3880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77AA-D840-C867-19F2-1598454A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following elements have to be sorted in ascending order-</a:t>
            </a:r>
          </a:p>
          <a:p>
            <a:pPr marL="0" indent="0" algn="ctr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6, 2, 11, 7, 5, 4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8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09D8C-9127-DDCD-40AF-08BDFE9B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82" y="365125"/>
            <a:ext cx="6640641" cy="64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Arimo</vt:lpstr>
      <vt:lpstr>Calibri</vt:lpstr>
      <vt:lpstr>Calibri Light</vt:lpstr>
      <vt:lpstr>Droid Sans Mono</vt:lpstr>
      <vt:lpstr>euclid_circular_a</vt:lpstr>
      <vt:lpstr>Office Theme</vt:lpstr>
      <vt:lpstr>Merge Sort</vt:lpstr>
      <vt:lpstr>Introduction</vt:lpstr>
      <vt:lpstr>Divide and Conquer Strategy</vt:lpstr>
      <vt:lpstr>PowerPoint Presentation</vt:lpstr>
      <vt:lpstr>MergeSort Algorithm</vt:lpstr>
      <vt:lpstr>Merge( ) Function</vt:lpstr>
      <vt:lpstr>Merge Sort Complexity</vt:lpstr>
      <vt:lpstr>Example-1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Rohit Tanwar</dc:creator>
  <cp:lastModifiedBy>Rohit Tanwar</cp:lastModifiedBy>
  <cp:revision>2</cp:revision>
  <dcterms:created xsi:type="dcterms:W3CDTF">2023-09-30T10:45:24Z</dcterms:created>
  <dcterms:modified xsi:type="dcterms:W3CDTF">2023-09-30T11:09:18Z</dcterms:modified>
</cp:coreProperties>
</file>