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2" r:id="rId22"/>
    <p:sldId id="276" r:id="rId23"/>
    <p:sldId id="283" r:id="rId24"/>
    <p:sldId id="277" r:id="rId25"/>
    <p:sldId id="278" r:id="rId26"/>
    <p:sldId id="279" r:id="rId27"/>
    <p:sldId id="280" r:id="rId28"/>
    <p:sldId id="281"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F4C726-FBCA-4A9F-ACC1-92EE514ACAE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89DB6-13A1-4B22-A839-A404D1EA9E0B}" type="slidenum">
              <a:rPr lang="en-US" smtClean="0"/>
              <a:t>‹#›</a:t>
            </a:fld>
            <a:endParaRPr lang="en-US"/>
          </a:p>
        </p:txBody>
      </p:sp>
    </p:spTree>
    <p:extLst>
      <p:ext uri="{BB962C8B-B14F-4D97-AF65-F5344CB8AC3E}">
        <p14:creationId xmlns:p14="http://schemas.microsoft.com/office/powerpoint/2010/main" val="33712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4C726-FBCA-4A9F-ACC1-92EE514ACAE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89DB6-13A1-4B22-A839-A404D1EA9E0B}" type="slidenum">
              <a:rPr lang="en-US" smtClean="0"/>
              <a:t>‹#›</a:t>
            </a:fld>
            <a:endParaRPr lang="en-US"/>
          </a:p>
        </p:txBody>
      </p:sp>
    </p:spTree>
    <p:extLst>
      <p:ext uri="{BB962C8B-B14F-4D97-AF65-F5344CB8AC3E}">
        <p14:creationId xmlns:p14="http://schemas.microsoft.com/office/powerpoint/2010/main" val="22982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4C726-FBCA-4A9F-ACC1-92EE514ACAE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89DB6-13A1-4B22-A839-A404D1EA9E0B}" type="slidenum">
              <a:rPr lang="en-US" smtClean="0"/>
              <a:t>‹#›</a:t>
            </a:fld>
            <a:endParaRPr lang="en-US"/>
          </a:p>
        </p:txBody>
      </p:sp>
    </p:spTree>
    <p:extLst>
      <p:ext uri="{BB962C8B-B14F-4D97-AF65-F5344CB8AC3E}">
        <p14:creationId xmlns:p14="http://schemas.microsoft.com/office/powerpoint/2010/main" val="259459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4C726-FBCA-4A9F-ACC1-92EE514ACAE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89DB6-13A1-4B22-A839-A404D1EA9E0B}" type="slidenum">
              <a:rPr lang="en-US" smtClean="0"/>
              <a:t>‹#›</a:t>
            </a:fld>
            <a:endParaRPr lang="en-US"/>
          </a:p>
        </p:txBody>
      </p:sp>
    </p:spTree>
    <p:extLst>
      <p:ext uri="{BB962C8B-B14F-4D97-AF65-F5344CB8AC3E}">
        <p14:creationId xmlns:p14="http://schemas.microsoft.com/office/powerpoint/2010/main" val="177405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F4C726-FBCA-4A9F-ACC1-92EE514ACAE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89DB6-13A1-4B22-A839-A404D1EA9E0B}" type="slidenum">
              <a:rPr lang="en-US" smtClean="0"/>
              <a:t>‹#›</a:t>
            </a:fld>
            <a:endParaRPr lang="en-US"/>
          </a:p>
        </p:txBody>
      </p:sp>
    </p:spTree>
    <p:extLst>
      <p:ext uri="{BB962C8B-B14F-4D97-AF65-F5344CB8AC3E}">
        <p14:creationId xmlns:p14="http://schemas.microsoft.com/office/powerpoint/2010/main" val="345104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F4C726-FBCA-4A9F-ACC1-92EE514ACAEC}"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89DB6-13A1-4B22-A839-A404D1EA9E0B}" type="slidenum">
              <a:rPr lang="en-US" smtClean="0"/>
              <a:t>‹#›</a:t>
            </a:fld>
            <a:endParaRPr lang="en-US"/>
          </a:p>
        </p:txBody>
      </p:sp>
    </p:spTree>
    <p:extLst>
      <p:ext uri="{BB962C8B-B14F-4D97-AF65-F5344CB8AC3E}">
        <p14:creationId xmlns:p14="http://schemas.microsoft.com/office/powerpoint/2010/main" val="218047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F4C726-FBCA-4A9F-ACC1-92EE514ACAEC}" type="datetimeFigureOut">
              <a:rPr lang="en-US" smtClean="0"/>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89DB6-13A1-4B22-A839-A404D1EA9E0B}" type="slidenum">
              <a:rPr lang="en-US" smtClean="0"/>
              <a:t>‹#›</a:t>
            </a:fld>
            <a:endParaRPr lang="en-US"/>
          </a:p>
        </p:txBody>
      </p:sp>
    </p:spTree>
    <p:extLst>
      <p:ext uri="{BB962C8B-B14F-4D97-AF65-F5344CB8AC3E}">
        <p14:creationId xmlns:p14="http://schemas.microsoft.com/office/powerpoint/2010/main" val="238111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F4C726-FBCA-4A9F-ACC1-92EE514ACAEC}" type="datetimeFigureOut">
              <a:rPr lang="en-US" smtClean="0"/>
              <a:t>8/19/2023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89DB6-13A1-4B22-A839-A404D1EA9E0B}" type="slidenum">
              <a:rPr lang="en-US" smtClean="0"/>
              <a:t>‹#›</a:t>
            </a:fld>
            <a:endParaRPr lang="en-US"/>
          </a:p>
        </p:txBody>
      </p:sp>
    </p:spTree>
    <p:extLst>
      <p:ext uri="{BB962C8B-B14F-4D97-AF65-F5344CB8AC3E}">
        <p14:creationId xmlns:p14="http://schemas.microsoft.com/office/powerpoint/2010/main" val="28586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4C726-FBCA-4A9F-ACC1-92EE514ACAEC}" type="datetimeFigureOut">
              <a:rPr lang="en-US" smtClean="0"/>
              <a:t>8/19/2023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89DB6-13A1-4B22-A839-A404D1EA9E0B}" type="slidenum">
              <a:rPr lang="en-US" smtClean="0"/>
              <a:t>‹#›</a:t>
            </a:fld>
            <a:endParaRPr lang="en-US"/>
          </a:p>
        </p:txBody>
      </p:sp>
    </p:spTree>
    <p:extLst>
      <p:ext uri="{BB962C8B-B14F-4D97-AF65-F5344CB8AC3E}">
        <p14:creationId xmlns:p14="http://schemas.microsoft.com/office/powerpoint/2010/main" val="376113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F4C726-FBCA-4A9F-ACC1-92EE514ACAEC}"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89DB6-13A1-4B22-A839-A404D1EA9E0B}" type="slidenum">
              <a:rPr lang="en-US" smtClean="0"/>
              <a:t>‹#›</a:t>
            </a:fld>
            <a:endParaRPr lang="en-US"/>
          </a:p>
        </p:txBody>
      </p:sp>
    </p:spTree>
    <p:extLst>
      <p:ext uri="{BB962C8B-B14F-4D97-AF65-F5344CB8AC3E}">
        <p14:creationId xmlns:p14="http://schemas.microsoft.com/office/powerpoint/2010/main" val="180346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F4C726-FBCA-4A9F-ACC1-92EE514ACAEC}"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89DB6-13A1-4B22-A839-A404D1EA9E0B}" type="slidenum">
              <a:rPr lang="en-US" smtClean="0"/>
              <a:t>‹#›</a:t>
            </a:fld>
            <a:endParaRPr lang="en-US"/>
          </a:p>
        </p:txBody>
      </p:sp>
    </p:spTree>
    <p:extLst>
      <p:ext uri="{BB962C8B-B14F-4D97-AF65-F5344CB8AC3E}">
        <p14:creationId xmlns:p14="http://schemas.microsoft.com/office/powerpoint/2010/main" val="191476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4C726-FBCA-4A9F-ACC1-92EE514ACAEC}" type="datetimeFigureOut">
              <a:rPr lang="en-US" smtClean="0"/>
              <a:t>8/19/2023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89DB6-13A1-4B22-A839-A404D1EA9E0B}" type="slidenum">
              <a:rPr lang="en-US" smtClean="0"/>
              <a:t>‹#›</a:t>
            </a:fld>
            <a:endParaRPr lang="en-US"/>
          </a:p>
        </p:txBody>
      </p:sp>
    </p:spTree>
    <p:extLst>
      <p:ext uri="{BB962C8B-B14F-4D97-AF65-F5344CB8AC3E}">
        <p14:creationId xmlns:p14="http://schemas.microsoft.com/office/powerpoint/2010/main" val="3328111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a:t>
            </a:r>
            <a:endParaRPr lang="en-US" dirty="0"/>
          </a:p>
        </p:txBody>
      </p:sp>
      <p:sp>
        <p:nvSpPr>
          <p:cNvPr id="3" name="Subtitle 2"/>
          <p:cNvSpPr>
            <a:spLocks noGrp="1"/>
          </p:cNvSpPr>
          <p:nvPr>
            <p:ph type="subTitle" idx="1"/>
          </p:nvPr>
        </p:nvSpPr>
        <p:spPr/>
        <p:txBody>
          <a:bodyPr>
            <a:normAutofit fontScale="77500" lnSpcReduction="20000"/>
          </a:bodyPr>
          <a:lstStyle/>
          <a:p>
            <a:pPr marL="342900" indent="-342900">
              <a:buFont typeface="Arial" panose="020B0604020202020204" pitchFamily="34" charset="0"/>
              <a:buChar char="•"/>
            </a:pPr>
            <a:r>
              <a:rPr lang="en-US" dirty="0" smtClean="0"/>
              <a:t>Introduction to Algorithms</a:t>
            </a:r>
          </a:p>
          <a:p>
            <a:pPr marL="342900" indent="-342900">
              <a:buFont typeface="Arial" panose="020B0604020202020204" pitchFamily="34" charset="0"/>
              <a:buChar char="•"/>
            </a:pPr>
            <a:r>
              <a:rPr lang="en-US" dirty="0" smtClean="0"/>
              <a:t>Complexity, Examples</a:t>
            </a:r>
          </a:p>
          <a:p>
            <a:pPr marL="342900" indent="-342900">
              <a:buFont typeface="Arial" panose="020B0604020202020204" pitchFamily="34" charset="0"/>
              <a:buChar char="•"/>
            </a:pPr>
            <a:r>
              <a:rPr lang="en-US" dirty="0" smtClean="0"/>
              <a:t>Algorithms Design Techniques</a:t>
            </a:r>
          </a:p>
          <a:p>
            <a:pPr marL="342900" indent="-342900">
              <a:buFont typeface="Arial" panose="020B0604020202020204" pitchFamily="34" charset="0"/>
              <a:buChar char="•"/>
            </a:pPr>
            <a:r>
              <a:rPr lang="en-US" dirty="0" smtClean="0"/>
              <a:t>Why is analysis of an Algorithm important?</a:t>
            </a:r>
          </a:p>
          <a:p>
            <a:pPr marL="342900" indent="-342900">
              <a:buFont typeface="Arial" panose="020B0604020202020204" pitchFamily="34" charset="0"/>
              <a:buChar char="•"/>
            </a:pPr>
            <a:r>
              <a:rPr lang="en-US" dirty="0" smtClean="0"/>
              <a:t>Asymptotic Notations and Solving Methods</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853187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Space </a:t>
            </a:r>
            <a:r>
              <a:rPr lang="en-US" b="1" dirty="0" smtClean="0"/>
              <a:t>Complexity</a:t>
            </a:r>
            <a:endParaRPr lang="en-US" dirty="0"/>
          </a:p>
        </p:txBody>
      </p:sp>
      <p:sp>
        <p:nvSpPr>
          <p:cNvPr id="3" name="Content Placeholder 2"/>
          <p:cNvSpPr>
            <a:spLocks noGrp="1"/>
          </p:cNvSpPr>
          <p:nvPr>
            <p:ph idx="1"/>
          </p:nvPr>
        </p:nvSpPr>
        <p:spPr/>
        <p:txBody>
          <a:bodyPr/>
          <a:lstStyle/>
          <a:p>
            <a:r>
              <a:rPr lang="en-US" dirty="0" smtClean="0"/>
              <a:t>Total amount of computer memory required by an algorithm to complete its execution is called as space complexity of that algorithm.</a:t>
            </a:r>
          </a:p>
          <a:p>
            <a:r>
              <a:rPr lang="en-US" dirty="0" smtClean="0"/>
              <a:t>For any algorithm, memory is required for the following purposes:</a:t>
            </a:r>
          </a:p>
          <a:p>
            <a:pPr marL="1027113" indent="-457200">
              <a:buFont typeface="Wingdings" panose="05000000000000000000" pitchFamily="2" charset="2"/>
              <a:buChar char="ü"/>
            </a:pPr>
            <a:r>
              <a:rPr lang="en-US" dirty="0" smtClean="0"/>
              <a:t>To store program instructions.</a:t>
            </a:r>
          </a:p>
          <a:p>
            <a:pPr marL="1027113" indent="-457200">
              <a:buFont typeface="Wingdings" panose="05000000000000000000" pitchFamily="2" charset="2"/>
              <a:buChar char="ü"/>
            </a:pPr>
            <a:r>
              <a:rPr lang="en-US" dirty="0" smtClean="0"/>
              <a:t>To store constant values.</a:t>
            </a:r>
          </a:p>
          <a:p>
            <a:pPr marL="1027113" indent="-457200">
              <a:buFont typeface="Wingdings" panose="05000000000000000000" pitchFamily="2" charset="2"/>
              <a:buChar char="ü"/>
            </a:pPr>
            <a:r>
              <a:rPr lang="en-US" dirty="0" smtClean="0"/>
              <a:t>To store variable values.</a:t>
            </a:r>
          </a:p>
          <a:p>
            <a:pPr marL="1027113" indent="-457200">
              <a:buFont typeface="Wingdings" panose="05000000000000000000" pitchFamily="2" charset="2"/>
              <a:buChar char="ü"/>
            </a:pPr>
            <a:r>
              <a:rPr lang="en-US" dirty="0" smtClean="0"/>
              <a:t>And for few other things like </a:t>
            </a:r>
            <a:r>
              <a:rPr lang="en-US" dirty="0" err="1" smtClean="0"/>
              <a:t>funcion</a:t>
            </a:r>
            <a:r>
              <a:rPr lang="en-US" dirty="0" smtClean="0"/>
              <a:t> calls, jumping statements </a:t>
            </a:r>
            <a:r>
              <a:rPr lang="en-US" dirty="0" err="1" smtClean="0"/>
              <a:t>etc</a:t>
            </a:r>
            <a:r>
              <a:rPr lang="en-US" dirty="0" smtClean="0"/>
              <a:t>,.</a:t>
            </a:r>
            <a:endParaRPr lang="en-US" dirty="0"/>
          </a:p>
        </p:txBody>
      </p:sp>
    </p:spTree>
    <p:extLst>
      <p:ext uri="{BB962C8B-B14F-4D97-AF65-F5344CB8AC3E}">
        <p14:creationId xmlns:p14="http://schemas.microsoft.com/office/powerpoint/2010/main" val="1137571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695"/>
            <a:ext cx="10515600" cy="5712268"/>
          </a:xfrm>
        </p:spPr>
        <p:txBody>
          <a:bodyPr>
            <a:normAutofit/>
          </a:bodyPr>
          <a:lstStyle/>
          <a:p>
            <a:pPr marL="0" indent="0">
              <a:buNone/>
            </a:pPr>
            <a:r>
              <a:rPr lang="en-US" dirty="0" smtClean="0"/>
              <a:t>Generally, when a program is under execution it uses the computer memory for THREE reasons:</a:t>
            </a:r>
          </a:p>
          <a:p>
            <a:r>
              <a:rPr lang="en-US" dirty="0" smtClean="0">
                <a:solidFill>
                  <a:srgbClr val="FF0000"/>
                </a:solidFill>
              </a:rPr>
              <a:t>Instruction Space: </a:t>
            </a:r>
            <a:r>
              <a:rPr lang="en-US" dirty="0" smtClean="0"/>
              <a:t>It is the amount of memory used to store compiled version of instructions.</a:t>
            </a:r>
          </a:p>
          <a:p>
            <a:r>
              <a:rPr lang="en-US" dirty="0" smtClean="0">
                <a:solidFill>
                  <a:srgbClr val="FF0000"/>
                </a:solidFill>
              </a:rPr>
              <a:t>Environmental Stack: </a:t>
            </a:r>
            <a:r>
              <a:rPr lang="en-US" dirty="0" smtClean="0"/>
              <a:t>It is the amount of memory used to store information of partially executed functions at the time of function call.</a:t>
            </a:r>
          </a:p>
          <a:p>
            <a:r>
              <a:rPr lang="en-US" dirty="0" smtClean="0">
                <a:solidFill>
                  <a:srgbClr val="FF0000"/>
                </a:solidFill>
              </a:rPr>
              <a:t>Data Space: </a:t>
            </a:r>
            <a:r>
              <a:rPr lang="en-US" dirty="0" smtClean="0"/>
              <a:t>It is the amount of memory used to store all the variables and constants.</a:t>
            </a:r>
          </a:p>
          <a:p>
            <a:pPr marL="0" indent="0">
              <a:buNone/>
            </a:pPr>
            <a:r>
              <a:rPr lang="en-US" i="1" dirty="0" smtClean="0">
                <a:solidFill>
                  <a:schemeClr val="accent1">
                    <a:lumMod val="75000"/>
                  </a:schemeClr>
                </a:solidFill>
              </a:rPr>
              <a:t>When we want to perform analysis of an algorithm based on its Space complexity, we consider only Data Space and ignore Instruction Space as well as Environmental Stack.</a:t>
            </a:r>
            <a:endParaRPr lang="en-US" i="1" dirty="0">
              <a:solidFill>
                <a:schemeClr val="accent1">
                  <a:lumMod val="75000"/>
                </a:schemeClr>
              </a:solidFill>
            </a:endParaRPr>
          </a:p>
        </p:txBody>
      </p:sp>
    </p:spTree>
    <p:extLst>
      <p:ext uri="{BB962C8B-B14F-4D97-AF65-F5344CB8AC3E}">
        <p14:creationId xmlns:p14="http://schemas.microsoft.com/office/powerpoint/2010/main" val="49653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4538"/>
            <a:ext cx="10515600" cy="5472425"/>
          </a:xfrm>
        </p:spPr>
        <p:txBody>
          <a:bodyPr/>
          <a:lstStyle/>
          <a:p>
            <a:pPr marL="0" indent="0">
              <a:buNone/>
            </a:pPr>
            <a:r>
              <a:rPr lang="en-US" b="1" dirty="0"/>
              <a:t>Example </a:t>
            </a:r>
            <a:r>
              <a:rPr lang="en-US" b="1" dirty="0" smtClean="0"/>
              <a:t>1</a:t>
            </a:r>
          </a:p>
          <a:p>
            <a:pPr marL="0" indent="0">
              <a:buNone/>
            </a:pPr>
            <a:endParaRPr lang="en-US" b="1" dirty="0"/>
          </a:p>
          <a:p>
            <a:pPr marL="0" indent="0">
              <a:buNone/>
            </a:pPr>
            <a:endParaRPr lang="en-US" b="1" dirty="0" smtClean="0"/>
          </a:p>
          <a:p>
            <a:pPr marL="0" indent="0">
              <a:buNone/>
            </a:pPr>
            <a:endParaRPr lang="en-US" b="1" dirty="0"/>
          </a:p>
          <a:p>
            <a:pPr marL="0" indent="0">
              <a:buNone/>
            </a:pPr>
            <a:r>
              <a:rPr lang="en-US" dirty="0" smtClean="0"/>
              <a:t>It </a:t>
            </a:r>
            <a:r>
              <a:rPr lang="en-US" dirty="0"/>
              <a:t>requires 2 bytes of memory to store variable </a:t>
            </a:r>
            <a:r>
              <a:rPr lang="en-US" b="1" dirty="0"/>
              <a:t>'a'</a:t>
            </a:r>
            <a:r>
              <a:rPr lang="en-US" dirty="0"/>
              <a:t> and another 2 bytes of memory is used for </a:t>
            </a:r>
            <a:r>
              <a:rPr lang="en-US" b="1" dirty="0"/>
              <a:t>return value</a:t>
            </a:r>
            <a:r>
              <a:rPr lang="en-US" dirty="0"/>
              <a:t>.</a:t>
            </a:r>
          </a:p>
          <a:p>
            <a:pPr marL="0" indent="0">
              <a:buNone/>
            </a:pPr>
            <a:r>
              <a:rPr lang="en-US" b="1" dirty="0"/>
              <a:t>That means, totally it requires 4 bytes of memory to complete its execution. And this 4 bytes of memory is fixed for any input value of 'a'. This space complexity is said to be </a:t>
            </a:r>
            <a:r>
              <a:rPr lang="en-US" b="1" i="1" dirty="0"/>
              <a:t>Constant Space Complexity</a:t>
            </a:r>
            <a:r>
              <a:rPr lang="en-US" b="1" dirty="0" smtClean="0"/>
              <a:t>.</a:t>
            </a:r>
          </a:p>
          <a:p>
            <a:pPr marL="0" indent="0">
              <a:buNone/>
            </a:pPr>
            <a:r>
              <a:rPr lang="en-US" i="1" dirty="0">
                <a:solidFill>
                  <a:schemeClr val="accent1">
                    <a:lumMod val="75000"/>
                  </a:schemeClr>
                </a:solidFill>
              </a:rPr>
              <a:t>If any algorithm requires a fixed amount of space for all input values then that space complexity is said to be Constant Space Complexity.</a:t>
            </a:r>
          </a:p>
          <a:p>
            <a:pPr marL="0" indent="0">
              <a:buNone/>
            </a:pPr>
            <a:endParaRPr lang="en-US" dirty="0"/>
          </a:p>
          <a:p>
            <a:pPr marL="0" indent="0">
              <a:buNone/>
            </a:pPr>
            <a:endParaRPr lang="en-US" b="1" dirty="0" smtClean="0"/>
          </a:p>
          <a:p>
            <a:pPr marL="0" indent="0">
              <a:buNone/>
            </a:pPr>
            <a:endParaRPr lang="en-US" b="1" dirty="0"/>
          </a:p>
          <a:p>
            <a:pPr marL="0" indent="0">
              <a:buNone/>
            </a:pPr>
            <a:endParaRPr lang="en-US" dirty="0"/>
          </a:p>
        </p:txBody>
      </p:sp>
      <p:pic>
        <p:nvPicPr>
          <p:cNvPr id="5" name="Picture 4"/>
          <p:cNvPicPr>
            <a:picLocks noChangeAspect="1"/>
          </p:cNvPicPr>
          <p:nvPr/>
        </p:nvPicPr>
        <p:blipFill>
          <a:blip r:embed="rId2"/>
          <a:stretch>
            <a:fillRect/>
          </a:stretch>
        </p:blipFill>
        <p:spPr>
          <a:xfrm>
            <a:off x="4595264" y="704538"/>
            <a:ext cx="3214611" cy="1743135"/>
          </a:xfrm>
          <a:prstGeom prst="rect">
            <a:avLst/>
          </a:prstGeom>
        </p:spPr>
      </p:pic>
    </p:spTree>
    <p:extLst>
      <p:ext uri="{BB962C8B-B14F-4D97-AF65-F5344CB8AC3E}">
        <p14:creationId xmlns:p14="http://schemas.microsoft.com/office/powerpoint/2010/main" val="79978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4675"/>
            <a:ext cx="10515600" cy="5682288"/>
          </a:xfrm>
        </p:spPr>
        <p:txBody>
          <a:bodyPr>
            <a:normAutofit fontScale="92500" lnSpcReduction="20000"/>
          </a:bodyPr>
          <a:lstStyle/>
          <a:p>
            <a:pPr marL="0" indent="0">
              <a:buNone/>
            </a:pPr>
            <a:r>
              <a:rPr lang="en-US" b="1" dirty="0"/>
              <a:t>Example 2</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It requires:</a:t>
            </a:r>
          </a:p>
          <a:p>
            <a:pPr marL="0" indent="0">
              <a:buNone/>
            </a:pPr>
            <a:r>
              <a:rPr lang="en-US" b="1" i="1" dirty="0" smtClean="0">
                <a:solidFill>
                  <a:schemeClr val="accent2">
                    <a:lumMod val="75000"/>
                  </a:schemeClr>
                </a:solidFill>
              </a:rPr>
              <a:t>'n*2</a:t>
            </a:r>
            <a:r>
              <a:rPr lang="en-US" b="1" i="1" dirty="0">
                <a:solidFill>
                  <a:schemeClr val="accent2">
                    <a:lumMod val="75000"/>
                  </a:schemeClr>
                </a:solidFill>
              </a:rPr>
              <a:t>'</a:t>
            </a:r>
            <a:r>
              <a:rPr lang="en-US" i="1" dirty="0">
                <a:solidFill>
                  <a:schemeClr val="accent2">
                    <a:lumMod val="75000"/>
                  </a:schemeClr>
                </a:solidFill>
              </a:rPr>
              <a:t> bytes of memory to store array variable </a:t>
            </a:r>
            <a:r>
              <a:rPr lang="en-US" b="1" i="1" dirty="0">
                <a:solidFill>
                  <a:schemeClr val="accent2">
                    <a:lumMod val="75000"/>
                  </a:schemeClr>
                </a:solidFill>
              </a:rPr>
              <a:t>'a[ ]'</a:t>
            </a:r>
            <a:r>
              <a:rPr lang="en-US" dirty="0" smtClean="0"/>
              <a:t/>
            </a:r>
            <a:br>
              <a:rPr lang="en-US" dirty="0" smtClean="0"/>
            </a:br>
            <a:r>
              <a:rPr lang="en-US" dirty="0">
                <a:solidFill>
                  <a:schemeClr val="accent1">
                    <a:lumMod val="75000"/>
                  </a:schemeClr>
                </a:solidFill>
              </a:rPr>
              <a:t>2 bytes of memory for integer parameter </a:t>
            </a:r>
            <a:r>
              <a:rPr lang="en-US" b="1" dirty="0">
                <a:solidFill>
                  <a:schemeClr val="accent1">
                    <a:lumMod val="75000"/>
                  </a:schemeClr>
                </a:solidFill>
              </a:rPr>
              <a:t>'n'</a:t>
            </a:r>
            <a:r>
              <a:rPr lang="en-US" dirty="0" smtClean="0"/>
              <a:t/>
            </a:r>
            <a:br>
              <a:rPr lang="en-US" dirty="0" smtClean="0"/>
            </a:br>
            <a:r>
              <a:rPr lang="en-US" dirty="0">
                <a:solidFill>
                  <a:schemeClr val="accent6">
                    <a:lumMod val="75000"/>
                  </a:schemeClr>
                </a:solidFill>
              </a:rPr>
              <a:t>4 bytes of memory for local integer variables </a:t>
            </a:r>
            <a:r>
              <a:rPr lang="en-US" b="1" dirty="0">
                <a:solidFill>
                  <a:schemeClr val="accent6">
                    <a:lumMod val="75000"/>
                  </a:schemeClr>
                </a:solidFill>
              </a:rPr>
              <a:t>'sum'</a:t>
            </a:r>
            <a:r>
              <a:rPr lang="en-US" dirty="0">
                <a:solidFill>
                  <a:schemeClr val="accent6">
                    <a:lumMod val="75000"/>
                  </a:schemeClr>
                </a:solidFill>
              </a:rPr>
              <a:t> and </a:t>
            </a:r>
            <a:r>
              <a:rPr lang="en-US" b="1" dirty="0">
                <a:solidFill>
                  <a:schemeClr val="accent6">
                    <a:lumMod val="75000"/>
                  </a:schemeClr>
                </a:solidFill>
              </a:rPr>
              <a:t>'</a:t>
            </a:r>
            <a:r>
              <a:rPr lang="en-US" b="1" dirty="0" err="1">
                <a:solidFill>
                  <a:schemeClr val="accent6">
                    <a:lumMod val="75000"/>
                  </a:schemeClr>
                </a:solidFill>
              </a:rPr>
              <a:t>i</a:t>
            </a:r>
            <a:r>
              <a:rPr lang="en-US" b="1" dirty="0">
                <a:solidFill>
                  <a:schemeClr val="accent6">
                    <a:lumMod val="75000"/>
                  </a:schemeClr>
                </a:solidFill>
              </a:rPr>
              <a:t>'</a:t>
            </a:r>
            <a:r>
              <a:rPr lang="en-US" dirty="0">
                <a:solidFill>
                  <a:schemeClr val="accent6">
                    <a:lumMod val="75000"/>
                  </a:schemeClr>
                </a:solidFill>
              </a:rPr>
              <a:t> (2 bytes each)</a:t>
            </a:r>
            <a:r>
              <a:rPr lang="en-US" dirty="0" smtClean="0"/>
              <a:t/>
            </a:r>
            <a:br>
              <a:rPr lang="en-US" dirty="0" smtClean="0"/>
            </a:br>
            <a:r>
              <a:rPr lang="en-US" dirty="0">
                <a:solidFill>
                  <a:schemeClr val="accent4">
                    <a:lumMod val="75000"/>
                  </a:schemeClr>
                </a:solidFill>
              </a:rPr>
              <a:t>2 bytes of memory for </a:t>
            </a:r>
            <a:r>
              <a:rPr lang="en-US" b="1" dirty="0">
                <a:solidFill>
                  <a:schemeClr val="accent4">
                    <a:lumMod val="75000"/>
                  </a:schemeClr>
                </a:solidFill>
              </a:rPr>
              <a:t>return value</a:t>
            </a:r>
            <a:r>
              <a:rPr lang="en-US" dirty="0">
                <a:solidFill>
                  <a:schemeClr val="accent4">
                    <a:lumMod val="75000"/>
                  </a:schemeClr>
                </a:solidFill>
              </a:rPr>
              <a:t>.</a:t>
            </a:r>
            <a:r>
              <a:rPr lang="en-US" dirty="0" smtClean="0"/>
              <a:t/>
            </a:r>
            <a:br>
              <a:rPr lang="en-US" dirty="0" smtClean="0"/>
            </a:br>
            <a:r>
              <a:rPr lang="en-US" dirty="0" smtClean="0"/>
              <a:t/>
            </a:r>
            <a:br>
              <a:rPr lang="en-US" dirty="0" smtClean="0"/>
            </a:br>
            <a:r>
              <a:rPr lang="en-US" b="1" dirty="0"/>
              <a:t>That means, totally it requires '2n+8' bytes of memory to complete its execution. Here, the total amount of memory required depends on the value of 'n'. As 'n' value increases the space required also increases proportionately. </a:t>
            </a:r>
            <a:endParaRPr lang="en-US" b="1" dirty="0" smtClean="0"/>
          </a:p>
          <a:p>
            <a:pPr marL="0" indent="0">
              <a:buNone/>
            </a:pPr>
            <a:r>
              <a:rPr lang="en-US" b="1" dirty="0" smtClean="0">
                <a:solidFill>
                  <a:schemeClr val="accent1">
                    <a:lumMod val="75000"/>
                  </a:schemeClr>
                </a:solidFill>
              </a:rPr>
              <a:t>This </a:t>
            </a:r>
            <a:r>
              <a:rPr lang="en-US" b="1" dirty="0">
                <a:solidFill>
                  <a:schemeClr val="accent1">
                    <a:lumMod val="75000"/>
                  </a:schemeClr>
                </a:solidFill>
              </a:rPr>
              <a:t>type of space complexity is said to be </a:t>
            </a:r>
            <a:r>
              <a:rPr lang="en-US" b="1" i="1" dirty="0">
                <a:solidFill>
                  <a:schemeClr val="accent1">
                    <a:lumMod val="75000"/>
                  </a:schemeClr>
                </a:solidFill>
              </a:rPr>
              <a:t>Linear Space Complexity</a:t>
            </a:r>
            <a:r>
              <a:rPr lang="en-US" b="1" dirty="0">
                <a:solidFill>
                  <a:schemeClr val="accent1">
                    <a:lumMod val="75000"/>
                  </a:schemeClr>
                </a:solidFill>
              </a:rPr>
              <a:t>.</a:t>
            </a:r>
            <a:endParaRPr lang="en-US" dirty="0" smtClean="0">
              <a:solidFill>
                <a:schemeClr val="accent1">
                  <a:lumMod val="75000"/>
                </a:schemeClr>
              </a:solidFill>
            </a:endParaRPr>
          </a:p>
          <a:p>
            <a:pPr marL="0" indent="0">
              <a:buNone/>
            </a:pPr>
            <a:endParaRPr lang="en-US" dirty="0"/>
          </a:p>
        </p:txBody>
      </p:sp>
      <p:pic>
        <p:nvPicPr>
          <p:cNvPr id="5" name="Picture 4"/>
          <p:cNvPicPr>
            <a:picLocks noChangeAspect="1"/>
          </p:cNvPicPr>
          <p:nvPr/>
        </p:nvPicPr>
        <p:blipFill>
          <a:blip r:embed="rId2"/>
          <a:stretch>
            <a:fillRect/>
          </a:stretch>
        </p:blipFill>
        <p:spPr>
          <a:xfrm>
            <a:off x="4036180" y="386569"/>
            <a:ext cx="3234050" cy="2317448"/>
          </a:xfrm>
          <a:prstGeom prst="rect">
            <a:avLst/>
          </a:prstGeom>
        </p:spPr>
      </p:pic>
    </p:spTree>
    <p:extLst>
      <p:ext uri="{BB962C8B-B14F-4D97-AF65-F5344CB8AC3E}">
        <p14:creationId xmlns:p14="http://schemas.microsoft.com/office/powerpoint/2010/main" val="2442535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a:t>
            </a:r>
            <a:r>
              <a:rPr lang="en-US" b="1" dirty="0" smtClean="0"/>
              <a:t>Complexity</a:t>
            </a:r>
            <a:endParaRPr lang="en-US" dirty="0"/>
          </a:p>
        </p:txBody>
      </p:sp>
      <p:sp>
        <p:nvSpPr>
          <p:cNvPr id="3" name="Content Placeholder 2"/>
          <p:cNvSpPr>
            <a:spLocks noGrp="1"/>
          </p:cNvSpPr>
          <p:nvPr>
            <p:ph idx="1"/>
          </p:nvPr>
        </p:nvSpPr>
        <p:spPr>
          <a:xfrm>
            <a:off x="838200" y="1825624"/>
            <a:ext cx="10515600" cy="4800027"/>
          </a:xfrm>
        </p:spPr>
        <p:txBody>
          <a:bodyPr/>
          <a:lstStyle/>
          <a:p>
            <a:r>
              <a:rPr lang="en-US" dirty="0" smtClean="0"/>
              <a:t>The time complexity of an algorithm is the total amount of time required by an algorithm to complete its execution.</a:t>
            </a:r>
          </a:p>
          <a:p>
            <a:r>
              <a:rPr lang="en-US" dirty="0" smtClean="0"/>
              <a:t>Experimental Analysis v/s Asymptotic Analysis</a:t>
            </a:r>
          </a:p>
          <a:p>
            <a:endParaRPr lang="en-US" dirty="0"/>
          </a:p>
        </p:txBody>
      </p:sp>
      <p:pic>
        <p:nvPicPr>
          <p:cNvPr id="2050" name="Picture 2" descr="https://tse2.mm.bing.net/th?id=OIP.knLAh-p8PN0OyQ96fBzdaQHaE8&amp;pid=Api&amp;P=0&amp;h=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382" y="3661379"/>
            <a:ext cx="4446406" cy="296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58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9626"/>
            <a:ext cx="10515600" cy="5786204"/>
          </a:xfrm>
        </p:spPr>
        <p:txBody>
          <a:bodyPr>
            <a:normAutofit fontScale="92500" lnSpcReduction="10000"/>
          </a:bodyPr>
          <a:lstStyle/>
          <a:p>
            <a:pPr marL="0" indent="0">
              <a:buNone/>
            </a:pPr>
            <a:r>
              <a:rPr lang="en-US" dirty="0"/>
              <a:t>Generally, the running time of an algorithm depends upon the following...</a:t>
            </a:r>
          </a:p>
          <a:p>
            <a:r>
              <a:rPr lang="en-US" dirty="0"/>
              <a:t>Whether it is running on </a:t>
            </a:r>
            <a:r>
              <a:rPr lang="en-US" b="1" dirty="0"/>
              <a:t>Single</a:t>
            </a:r>
            <a:r>
              <a:rPr lang="en-US" dirty="0"/>
              <a:t> processor machine or </a:t>
            </a:r>
            <a:r>
              <a:rPr lang="en-US" b="1" dirty="0"/>
              <a:t>Multi</a:t>
            </a:r>
            <a:r>
              <a:rPr lang="en-US" dirty="0"/>
              <a:t> processor machine.</a:t>
            </a:r>
          </a:p>
          <a:p>
            <a:r>
              <a:rPr lang="en-US" dirty="0"/>
              <a:t>Whether it is a </a:t>
            </a:r>
            <a:r>
              <a:rPr lang="en-US" b="1" dirty="0"/>
              <a:t>32 bit</a:t>
            </a:r>
            <a:r>
              <a:rPr lang="en-US" dirty="0"/>
              <a:t> machine or </a:t>
            </a:r>
            <a:r>
              <a:rPr lang="en-US" b="1" dirty="0"/>
              <a:t>64 bit</a:t>
            </a:r>
            <a:r>
              <a:rPr lang="en-US" dirty="0"/>
              <a:t> machine.</a:t>
            </a:r>
          </a:p>
          <a:p>
            <a:r>
              <a:rPr lang="en-US" b="1" dirty="0"/>
              <a:t>Read</a:t>
            </a:r>
            <a:r>
              <a:rPr lang="en-US" dirty="0"/>
              <a:t> and </a:t>
            </a:r>
            <a:r>
              <a:rPr lang="en-US" b="1" dirty="0"/>
              <a:t>Write</a:t>
            </a:r>
            <a:r>
              <a:rPr lang="en-US" dirty="0"/>
              <a:t> speed of the machine.</a:t>
            </a:r>
          </a:p>
          <a:p>
            <a:r>
              <a:rPr lang="en-US" dirty="0"/>
              <a:t>The amount of time required by an algorithm to perform </a:t>
            </a:r>
            <a:r>
              <a:rPr lang="en-US" b="1" dirty="0"/>
              <a:t>Arithmetic</a:t>
            </a:r>
            <a:r>
              <a:rPr lang="en-US" dirty="0"/>
              <a:t> operations, </a:t>
            </a:r>
            <a:r>
              <a:rPr lang="en-US" b="1" dirty="0"/>
              <a:t>logical</a:t>
            </a:r>
            <a:r>
              <a:rPr lang="en-US" dirty="0"/>
              <a:t> operations, </a:t>
            </a:r>
            <a:r>
              <a:rPr lang="en-US" b="1" dirty="0"/>
              <a:t>return</a:t>
            </a:r>
            <a:r>
              <a:rPr lang="en-US" dirty="0"/>
              <a:t> value and </a:t>
            </a:r>
            <a:r>
              <a:rPr lang="en-US" b="1" dirty="0"/>
              <a:t>assignment</a:t>
            </a:r>
            <a:r>
              <a:rPr lang="en-US" dirty="0"/>
              <a:t> operations etc.,</a:t>
            </a:r>
          </a:p>
          <a:p>
            <a:r>
              <a:rPr lang="en-US" b="1" dirty="0"/>
              <a:t>Input</a:t>
            </a:r>
            <a:r>
              <a:rPr lang="en-US" dirty="0"/>
              <a:t> </a:t>
            </a:r>
            <a:r>
              <a:rPr lang="en-US" dirty="0" smtClean="0"/>
              <a:t>data</a:t>
            </a:r>
          </a:p>
          <a:p>
            <a:pPr marL="0" indent="0">
              <a:buNone/>
            </a:pPr>
            <a:endParaRPr lang="en-US" dirty="0" smtClean="0"/>
          </a:p>
          <a:p>
            <a:pPr marL="0" indent="0">
              <a:buNone/>
            </a:pPr>
            <a:r>
              <a:rPr lang="en-US" i="1" dirty="0">
                <a:solidFill>
                  <a:schemeClr val="accent1">
                    <a:lumMod val="75000"/>
                  </a:schemeClr>
                </a:solidFill>
              </a:rPr>
              <a:t>When we calculate time complexity of an algorithm, we consider only input data and ignore the remaining things, as they are machine dependent. We check only, how our program is behaving for the different input values to perform all the operations like Arithmetic, Logical, Return value and Assignment etc.,</a:t>
            </a:r>
          </a:p>
          <a:p>
            <a:endParaRPr lang="en-US" dirty="0"/>
          </a:p>
        </p:txBody>
      </p:sp>
    </p:spTree>
    <p:extLst>
      <p:ext uri="{BB962C8B-B14F-4D97-AF65-F5344CB8AC3E}">
        <p14:creationId xmlns:p14="http://schemas.microsoft.com/office/powerpoint/2010/main" val="643233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a:t>To calculate the time complexity of an algorithm, we need to define a model machine. Let us assume a machine with following configuration...</a:t>
            </a:r>
          </a:p>
          <a:p>
            <a:r>
              <a:rPr lang="en-US" dirty="0"/>
              <a:t>It is a Single processor machine</a:t>
            </a:r>
          </a:p>
          <a:p>
            <a:r>
              <a:rPr lang="en-US" dirty="0"/>
              <a:t>It is a 32 bit Operating System machine</a:t>
            </a:r>
          </a:p>
          <a:p>
            <a:r>
              <a:rPr lang="en-US" dirty="0"/>
              <a:t>It performs sequential execution</a:t>
            </a:r>
          </a:p>
          <a:p>
            <a:r>
              <a:rPr lang="en-US" dirty="0"/>
              <a:t>It requires 1 unit of time for Arithmetic and Logical operations</a:t>
            </a:r>
          </a:p>
          <a:p>
            <a:r>
              <a:rPr lang="en-US" dirty="0"/>
              <a:t>It requires 1 unit of time for Assignment and Return value</a:t>
            </a:r>
          </a:p>
          <a:p>
            <a:r>
              <a:rPr lang="en-US" dirty="0"/>
              <a:t>It requires 1 unit of time for Read and Write operations</a:t>
            </a:r>
          </a:p>
          <a:p>
            <a:endParaRPr lang="en-US" dirty="0"/>
          </a:p>
        </p:txBody>
      </p:sp>
    </p:spTree>
    <p:extLst>
      <p:ext uri="{BB962C8B-B14F-4D97-AF65-F5344CB8AC3E}">
        <p14:creationId xmlns:p14="http://schemas.microsoft.com/office/powerpoint/2010/main" val="367399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9862"/>
            <a:ext cx="10515600" cy="5967101"/>
          </a:xfrm>
        </p:spPr>
        <p:txBody>
          <a:bodyPr>
            <a:normAutofit lnSpcReduction="10000"/>
          </a:bodyPr>
          <a:lstStyle/>
          <a:p>
            <a:pPr marL="0" indent="0">
              <a:buNone/>
            </a:pPr>
            <a:r>
              <a:rPr lang="en-US" dirty="0" smtClean="0"/>
              <a:t>Example 1</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In </a:t>
            </a:r>
            <a:r>
              <a:rPr lang="en-US" dirty="0"/>
              <a:t>the above sample code, it requires 1 unit of time to calculate </a:t>
            </a:r>
            <a:r>
              <a:rPr lang="en-US" dirty="0" err="1"/>
              <a:t>a+b</a:t>
            </a:r>
            <a:r>
              <a:rPr lang="en-US" dirty="0"/>
              <a:t> and 1 unit of time to return the value. That means, totally it takes 2 units of time to complete its execution. And it does not change based on the input values of a and b. That means for all input values, it requires the same amount of time i.e. 2 units</a:t>
            </a:r>
            <a:r>
              <a:rPr lang="en-US" dirty="0" smtClean="0"/>
              <a:t>.</a:t>
            </a:r>
          </a:p>
          <a:p>
            <a:pPr marL="0" indent="0">
              <a:buNone/>
            </a:pPr>
            <a:endParaRPr lang="en-US" dirty="0" smtClean="0"/>
          </a:p>
          <a:p>
            <a:pPr marL="0" indent="0">
              <a:buNone/>
            </a:pPr>
            <a:r>
              <a:rPr lang="en-US" b="1" i="1" dirty="0" smtClean="0">
                <a:solidFill>
                  <a:schemeClr val="accent1">
                    <a:lumMod val="75000"/>
                  </a:schemeClr>
                </a:solidFill>
              </a:rPr>
              <a:t>If </a:t>
            </a:r>
            <a:r>
              <a:rPr lang="en-US" b="1" i="1" dirty="0">
                <a:solidFill>
                  <a:schemeClr val="accent1">
                    <a:lumMod val="75000"/>
                  </a:schemeClr>
                </a:solidFill>
              </a:rPr>
              <a:t>any program requires a fixed amount of time for all input values then its time complexity is said to be Constant Time Complexity.</a:t>
            </a:r>
            <a:endParaRPr lang="en-US" i="1"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6095999" y="3428999"/>
            <a:ext cx="2" cy="1"/>
          </a:xfrm>
          <a:prstGeom prst="rect">
            <a:avLst/>
          </a:prstGeom>
        </p:spPr>
      </p:pic>
      <p:pic>
        <p:nvPicPr>
          <p:cNvPr id="5" name="Picture 4"/>
          <p:cNvPicPr>
            <a:picLocks noChangeAspect="1"/>
          </p:cNvPicPr>
          <p:nvPr/>
        </p:nvPicPr>
        <p:blipFill>
          <a:blip r:embed="rId3"/>
          <a:stretch>
            <a:fillRect/>
          </a:stretch>
        </p:blipFill>
        <p:spPr>
          <a:xfrm>
            <a:off x="6248397" y="3581398"/>
            <a:ext cx="5" cy="3"/>
          </a:xfrm>
          <a:prstGeom prst="rect">
            <a:avLst/>
          </a:prstGeom>
        </p:spPr>
      </p:pic>
      <p:pic>
        <p:nvPicPr>
          <p:cNvPr id="6" name="Picture 5"/>
          <p:cNvPicPr>
            <a:picLocks noChangeAspect="1"/>
          </p:cNvPicPr>
          <p:nvPr/>
        </p:nvPicPr>
        <p:blipFill>
          <a:blip r:embed="rId3"/>
          <a:stretch>
            <a:fillRect/>
          </a:stretch>
        </p:blipFill>
        <p:spPr>
          <a:xfrm>
            <a:off x="6400797" y="3733798"/>
            <a:ext cx="5" cy="3"/>
          </a:xfrm>
          <a:prstGeom prst="rect">
            <a:avLst/>
          </a:prstGeom>
        </p:spPr>
      </p:pic>
      <p:pic>
        <p:nvPicPr>
          <p:cNvPr id="7" name="Picture 6"/>
          <p:cNvPicPr>
            <a:picLocks noChangeAspect="1"/>
          </p:cNvPicPr>
          <p:nvPr/>
        </p:nvPicPr>
        <p:blipFill>
          <a:blip r:embed="rId2"/>
          <a:stretch>
            <a:fillRect/>
          </a:stretch>
        </p:blipFill>
        <p:spPr>
          <a:xfrm>
            <a:off x="6553199" y="3886199"/>
            <a:ext cx="2" cy="1"/>
          </a:xfrm>
          <a:prstGeom prst="rect">
            <a:avLst/>
          </a:prstGeom>
        </p:spPr>
      </p:pic>
      <p:pic>
        <p:nvPicPr>
          <p:cNvPr id="9" name="Picture 8"/>
          <p:cNvPicPr>
            <a:picLocks noChangeAspect="1"/>
          </p:cNvPicPr>
          <p:nvPr/>
        </p:nvPicPr>
        <p:blipFill>
          <a:blip r:embed="rId4"/>
          <a:stretch>
            <a:fillRect/>
          </a:stretch>
        </p:blipFill>
        <p:spPr>
          <a:xfrm>
            <a:off x="4261258" y="722257"/>
            <a:ext cx="3159110" cy="1691159"/>
          </a:xfrm>
          <a:prstGeom prst="rect">
            <a:avLst/>
          </a:prstGeom>
        </p:spPr>
      </p:pic>
    </p:spTree>
    <p:extLst>
      <p:ext uri="{BB962C8B-B14F-4D97-AF65-F5344CB8AC3E}">
        <p14:creationId xmlns:p14="http://schemas.microsoft.com/office/powerpoint/2010/main" val="185839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9685"/>
            <a:ext cx="10515600" cy="5697278"/>
          </a:xfrm>
        </p:spPr>
        <p:txBody>
          <a:bodyPr/>
          <a:lstStyle/>
          <a:p>
            <a:pPr marL="0" indent="0">
              <a:buNone/>
            </a:pPr>
            <a:r>
              <a:rPr lang="en-US" b="1" dirty="0"/>
              <a:t>Example </a:t>
            </a:r>
            <a:r>
              <a:rPr lang="en-US" b="1" dirty="0" smtClean="0"/>
              <a:t>2</a:t>
            </a:r>
          </a:p>
          <a:p>
            <a:pPr marL="0" indent="0">
              <a:buNone/>
            </a:pPr>
            <a:r>
              <a:rPr lang="en-US" dirty="0" smtClean="0"/>
              <a:t>For this </a:t>
            </a:r>
            <a:r>
              <a:rPr lang="en-US" dirty="0"/>
              <a:t>code, time </a:t>
            </a:r>
            <a:endParaRPr lang="en-US" dirty="0" smtClean="0"/>
          </a:p>
          <a:p>
            <a:pPr marL="0" indent="0">
              <a:buNone/>
            </a:pPr>
            <a:r>
              <a:rPr lang="en-US" dirty="0" smtClean="0"/>
              <a:t>complexity </a:t>
            </a:r>
            <a:r>
              <a:rPr lang="en-US" dirty="0"/>
              <a:t>can be </a:t>
            </a:r>
            <a:endParaRPr lang="en-US" dirty="0" smtClean="0"/>
          </a:p>
          <a:p>
            <a:pPr marL="0" indent="0">
              <a:buNone/>
            </a:pPr>
            <a:r>
              <a:rPr lang="en-US" dirty="0" smtClean="0"/>
              <a:t>calculated </a:t>
            </a:r>
            <a:r>
              <a:rPr lang="en-US" dirty="0"/>
              <a:t>as follows</a:t>
            </a:r>
            <a:r>
              <a:rPr lang="en-US" dirty="0" smtClean="0"/>
              <a:t>..</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dirty="0"/>
          </a:p>
        </p:txBody>
      </p:sp>
      <p:pic>
        <p:nvPicPr>
          <p:cNvPr id="4" name="Picture 3"/>
          <p:cNvPicPr>
            <a:picLocks noChangeAspect="1"/>
          </p:cNvPicPr>
          <p:nvPr/>
        </p:nvPicPr>
        <p:blipFill>
          <a:blip r:embed="rId2"/>
          <a:stretch>
            <a:fillRect/>
          </a:stretch>
        </p:blipFill>
        <p:spPr>
          <a:xfrm>
            <a:off x="4170433" y="479684"/>
            <a:ext cx="2799993" cy="2000155"/>
          </a:xfrm>
          <a:prstGeom prst="rect">
            <a:avLst/>
          </a:prstGeom>
        </p:spPr>
      </p:pic>
      <p:pic>
        <p:nvPicPr>
          <p:cNvPr id="3074" name="Picture 2" descr="time complexity of an algorith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399" y="2628684"/>
            <a:ext cx="10547401" cy="422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0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9646"/>
            <a:ext cx="10515600" cy="5637317"/>
          </a:xfrm>
        </p:spPr>
        <p:txBody>
          <a:bodyPr>
            <a:normAutofit fontScale="92500"/>
          </a:bodyPr>
          <a:lstStyle/>
          <a:p>
            <a:pPr marL="0" indent="0">
              <a:buNone/>
            </a:pPr>
            <a:r>
              <a:rPr lang="en-US" dirty="0"/>
              <a:t>In above calculation</a:t>
            </a:r>
            <a:r>
              <a:rPr lang="en-US" dirty="0" smtClean="0"/>
              <a:t/>
            </a:r>
            <a:br>
              <a:rPr lang="en-US" dirty="0" smtClean="0"/>
            </a:br>
            <a:r>
              <a:rPr lang="en-US" b="1" dirty="0"/>
              <a:t>Cost</a:t>
            </a:r>
            <a:r>
              <a:rPr lang="en-US" dirty="0"/>
              <a:t> is the amount of computer time required for a single operation in each line.</a:t>
            </a:r>
            <a:r>
              <a:rPr lang="en-US" dirty="0" smtClean="0"/>
              <a:t/>
            </a:r>
            <a:br>
              <a:rPr lang="en-US" dirty="0" smtClean="0"/>
            </a:br>
            <a:r>
              <a:rPr lang="en-US" b="1" dirty="0" err="1"/>
              <a:t>Repeatation</a:t>
            </a:r>
            <a:r>
              <a:rPr lang="en-US" dirty="0"/>
              <a:t> is the amount of computer time required by each operation for all its </a:t>
            </a:r>
            <a:r>
              <a:rPr lang="en-US" dirty="0" err="1"/>
              <a:t>repeatations</a:t>
            </a:r>
            <a:r>
              <a:rPr lang="en-US" dirty="0"/>
              <a:t>.</a:t>
            </a:r>
            <a:r>
              <a:rPr lang="en-US" dirty="0" smtClean="0"/>
              <a:t/>
            </a:r>
            <a:br>
              <a:rPr lang="en-US" dirty="0" smtClean="0"/>
            </a:br>
            <a:r>
              <a:rPr lang="en-US" b="1" dirty="0"/>
              <a:t>Total</a:t>
            </a:r>
            <a:r>
              <a:rPr lang="en-US" dirty="0"/>
              <a:t> is the amount of computer time required by each operation to execute.</a:t>
            </a:r>
            <a:r>
              <a:rPr lang="en-US" dirty="0" smtClean="0"/>
              <a:t/>
            </a:r>
            <a:br>
              <a:rPr lang="en-US" dirty="0" smtClean="0"/>
            </a:br>
            <a:r>
              <a:rPr lang="en-US" dirty="0"/>
              <a:t>So above code requires </a:t>
            </a:r>
            <a:r>
              <a:rPr lang="en-US" b="1" dirty="0"/>
              <a:t>'4n+4' Units</a:t>
            </a:r>
            <a:r>
              <a:rPr lang="en-US" dirty="0"/>
              <a:t> of computer time to complete the task. Here the exact time is not fixed. And it changes based on the </a:t>
            </a:r>
            <a:r>
              <a:rPr lang="en-US" b="1" dirty="0"/>
              <a:t>n</a:t>
            </a:r>
            <a:r>
              <a:rPr lang="en-US" dirty="0"/>
              <a:t> value. If we increase the </a:t>
            </a:r>
            <a:r>
              <a:rPr lang="en-US" b="1" dirty="0"/>
              <a:t>n</a:t>
            </a:r>
            <a:r>
              <a:rPr lang="en-US" dirty="0"/>
              <a:t> value then the time required also increases linearly.</a:t>
            </a:r>
            <a:r>
              <a:rPr lang="en-US" dirty="0" smtClean="0"/>
              <a:t/>
            </a:r>
            <a:br>
              <a:rPr lang="en-US" dirty="0" smtClean="0"/>
            </a:br>
            <a:r>
              <a:rPr lang="en-US" dirty="0" smtClean="0"/>
              <a:t/>
            </a:r>
            <a:br>
              <a:rPr lang="en-US" dirty="0" smtClean="0"/>
            </a:br>
            <a:r>
              <a:rPr lang="en-US" b="1" dirty="0"/>
              <a:t>Totally it takes '4n+4' units of time to complete its execution and it is </a:t>
            </a:r>
            <a:r>
              <a:rPr lang="en-US" b="1" i="1" dirty="0"/>
              <a:t>Linear Time Complexity</a:t>
            </a:r>
            <a:r>
              <a:rPr lang="en-US" b="1" dirty="0" smtClean="0"/>
              <a:t>.</a:t>
            </a:r>
          </a:p>
          <a:p>
            <a:pPr marL="0" indent="0">
              <a:buNone/>
            </a:pPr>
            <a:r>
              <a:rPr lang="en-US" b="1" i="1" dirty="0">
                <a:solidFill>
                  <a:schemeClr val="accent1">
                    <a:lumMod val="75000"/>
                  </a:schemeClr>
                </a:solidFill>
              </a:rPr>
              <a:t>If the amount of time required by an algorithm is increased with the increase of input value then that time complexity is said to be Linear Time Complexity.</a:t>
            </a:r>
            <a:endParaRPr lang="en-US" i="1" dirty="0">
              <a:solidFill>
                <a:schemeClr val="accent1">
                  <a:lumMod val="75000"/>
                </a:schemeClr>
              </a:solidFill>
            </a:endParaRPr>
          </a:p>
        </p:txBody>
      </p:sp>
    </p:spTree>
    <p:extLst>
      <p:ext uri="{BB962C8B-B14F-4D97-AF65-F5344CB8AC3E}">
        <p14:creationId xmlns:p14="http://schemas.microsoft.com/office/powerpoint/2010/main" val="15386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Algorithms</a:t>
            </a:r>
            <a:endParaRPr lang="en-US" dirty="0"/>
          </a:p>
        </p:txBody>
      </p:sp>
      <p:sp>
        <p:nvSpPr>
          <p:cNvPr id="3" name="Content Placeholder 2"/>
          <p:cNvSpPr>
            <a:spLocks noGrp="1"/>
          </p:cNvSpPr>
          <p:nvPr>
            <p:ph idx="1"/>
          </p:nvPr>
        </p:nvSpPr>
        <p:spPr/>
        <p:txBody>
          <a:bodyPr/>
          <a:lstStyle/>
          <a:p>
            <a:r>
              <a:rPr lang="en-US" dirty="0"/>
              <a:t> </a:t>
            </a:r>
            <a:r>
              <a:rPr lang="en-US" dirty="0" smtClean="0"/>
              <a:t>A </a:t>
            </a:r>
            <a:r>
              <a:rPr lang="en-US" dirty="0"/>
              <a:t>sequence of finite steps to solve a particular </a:t>
            </a:r>
            <a:r>
              <a:rPr lang="en-US" dirty="0" smtClean="0"/>
              <a:t>problem.</a:t>
            </a:r>
          </a:p>
          <a:p>
            <a:r>
              <a:rPr lang="en-US" dirty="0"/>
              <a:t>An Algorithm is a set of well-defined instructions designed to perform a specific set of tasks</a:t>
            </a:r>
            <a:r>
              <a:rPr lang="en-US" dirty="0" smtClean="0"/>
              <a:t>.</a:t>
            </a:r>
          </a:p>
          <a:p>
            <a:r>
              <a:rPr lang="en-US" dirty="0"/>
              <a:t>Designing an algorithm is important before writing the program code as the algorithm explains the logic even before the code is developed.</a:t>
            </a:r>
          </a:p>
        </p:txBody>
      </p:sp>
    </p:spTree>
    <p:extLst>
      <p:ext uri="{BB962C8B-B14F-4D97-AF65-F5344CB8AC3E}">
        <p14:creationId xmlns:p14="http://schemas.microsoft.com/office/powerpoint/2010/main" val="2620185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Function</a:t>
            </a:r>
            <a:endParaRPr lang="en-US" dirty="0"/>
          </a:p>
        </p:txBody>
      </p:sp>
      <p:sp>
        <p:nvSpPr>
          <p:cNvPr id="3" name="Content Placeholder 2"/>
          <p:cNvSpPr>
            <a:spLocks noGrp="1"/>
          </p:cNvSpPr>
          <p:nvPr>
            <p:ph idx="1"/>
          </p:nvPr>
        </p:nvSpPr>
        <p:spPr/>
        <p:txBody>
          <a:bodyPr>
            <a:normAutofit lnSpcReduction="10000"/>
          </a:bodyPr>
          <a:lstStyle/>
          <a:p>
            <a:pPr>
              <a:buNone/>
            </a:pPr>
            <a:r>
              <a:rPr lang="en-GB" altLang="en-US" dirty="0">
                <a:latin typeface="Times New Roman" panose="02020603050405020304" pitchFamily="18" charset="0"/>
                <a:cs typeface="Times New Roman" panose="02020603050405020304" pitchFamily="18" charset="0"/>
              </a:rPr>
              <a:t>Estimated running time for different values of </a:t>
            </a:r>
            <a:r>
              <a:rPr lang="en-GB" altLang="en-US" dirty="0" smtClean="0">
                <a:latin typeface="Times New Roman" panose="02020603050405020304" pitchFamily="18" charset="0"/>
                <a:cs typeface="Times New Roman" panose="02020603050405020304" pitchFamily="18" charset="0"/>
              </a:rPr>
              <a:t>‘n’:</a:t>
            </a:r>
            <a:endParaRPr lang="en-GB" altLang="en-US" dirty="0">
              <a:latin typeface="Times New Roman" panose="02020603050405020304" pitchFamily="18" charset="0"/>
              <a:cs typeface="Times New Roman" panose="02020603050405020304" pitchFamily="18" charset="0"/>
            </a:endParaRPr>
          </a:p>
          <a:p>
            <a:pPr>
              <a:buNone/>
            </a:pPr>
            <a:endParaRPr lang="en-GB" altLang="en-US" dirty="0">
              <a:latin typeface="Times New Roman" panose="02020603050405020304" pitchFamily="18" charset="0"/>
              <a:cs typeface="Times New Roman" panose="02020603050405020304" pitchFamily="18" charset="0"/>
            </a:endParaRPr>
          </a:p>
          <a:p>
            <a:pPr>
              <a:buNone/>
            </a:pPr>
            <a:r>
              <a:rPr lang="en-GB" altLang="en-US" dirty="0" smtClean="0">
                <a:latin typeface="Times New Roman" panose="02020603050405020304" pitchFamily="18" charset="0"/>
                <a:cs typeface="Times New Roman" panose="02020603050405020304" pitchFamily="18" charset="0"/>
              </a:rPr>
              <a:t>n </a:t>
            </a:r>
            <a:r>
              <a:rPr lang="en-GB" altLang="en-US" dirty="0">
                <a:latin typeface="Times New Roman" panose="02020603050405020304" pitchFamily="18" charset="0"/>
                <a:cs typeface="Times New Roman" panose="02020603050405020304" pitchFamily="18" charset="0"/>
              </a:rPr>
              <a:t>= 10			</a:t>
            </a:r>
            <a:r>
              <a:rPr lang="en-GB" altLang="en-US" dirty="0" smtClean="0">
                <a:latin typeface="Times New Roman" panose="02020603050405020304" pitchFamily="18" charset="0"/>
                <a:cs typeface="Times New Roman" panose="02020603050405020304" pitchFamily="18" charset="0"/>
              </a:rPr>
              <a:t>	=&gt; 44 </a:t>
            </a:r>
            <a:r>
              <a:rPr lang="en-GB" altLang="en-US" dirty="0">
                <a:latin typeface="Times New Roman" panose="02020603050405020304" pitchFamily="18" charset="0"/>
                <a:cs typeface="Times New Roman" panose="02020603050405020304" pitchFamily="18" charset="0"/>
              </a:rPr>
              <a:t>steps</a:t>
            </a:r>
          </a:p>
          <a:p>
            <a:pPr>
              <a:buNone/>
            </a:pPr>
            <a:r>
              <a:rPr lang="en-GB" altLang="en-US" dirty="0" smtClean="0">
                <a:latin typeface="Times New Roman" panose="02020603050405020304" pitchFamily="18" charset="0"/>
                <a:cs typeface="Times New Roman" panose="02020603050405020304" pitchFamily="18" charset="0"/>
              </a:rPr>
              <a:t>n </a:t>
            </a:r>
            <a:r>
              <a:rPr lang="en-GB" altLang="en-US" dirty="0">
                <a:latin typeface="Times New Roman" panose="02020603050405020304" pitchFamily="18" charset="0"/>
                <a:cs typeface="Times New Roman" panose="02020603050405020304" pitchFamily="18" charset="0"/>
              </a:rPr>
              <a:t>= 100			=&gt; </a:t>
            </a:r>
            <a:r>
              <a:rPr lang="en-GB" altLang="en-US" dirty="0" smtClean="0">
                <a:latin typeface="Times New Roman" panose="02020603050405020304" pitchFamily="18" charset="0"/>
                <a:cs typeface="Times New Roman" panose="02020603050405020304" pitchFamily="18" charset="0"/>
              </a:rPr>
              <a:t>404 </a:t>
            </a:r>
            <a:r>
              <a:rPr lang="en-GB" altLang="en-US" dirty="0">
                <a:latin typeface="Times New Roman" panose="02020603050405020304" pitchFamily="18" charset="0"/>
                <a:cs typeface="Times New Roman" panose="02020603050405020304" pitchFamily="18" charset="0"/>
              </a:rPr>
              <a:t>steps</a:t>
            </a:r>
          </a:p>
          <a:p>
            <a:pPr>
              <a:buNone/>
            </a:pPr>
            <a:r>
              <a:rPr lang="en-GB" altLang="en-US" dirty="0" smtClean="0">
                <a:latin typeface="Times New Roman" panose="02020603050405020304" pitchFamily="18" charset="0"/>
                <a:cs typeface="Times New Roman" panose="02020603050405020304" pitchFamily="18" charset="0"/>
              </a:rPr>
              <a:t>n </a:t>
            </a:r>
            <a:r>
              <a:rPr lang="en-GB" altLang="en-US" dirty="0">
                <a:latin typeface="Times New Roman" panose="02020603050405020304" pitchFamily="18" charset="0"/>
                <a:cs typeface="Times New Roman" panose="02020603050405020304" pitchFamily="18" charset="0"/>
              </a:rPr>
              <a:t>= 1,000		</a:t>
            </a:r>
            <a:r>
              <a:rPr lang="en-GB" altLang="en-US" dirty="0" smtClean="0">
                <a:latin typeface="Times New Roman" panose="02020603050405020304" pitchFamily="18" charset="0"/>
                <a:cs typeface="Times New Roman" panose="02020603050405020304" pitchFamily="18" charset="0"/>
              </a:rPr>
              <a:t>	=&gt; 4004 </a:t>
            </a:r>
            <a:r>
              <a:rPr lang="en-GB" altLang="en-US" dirty="0">
                <a:latin typeface="Times New Roman" panose="02020603050405020304" pitchFamily="18" charset="0"/>
                <a:cs typeface="Times New Roman" panose="02020603050405020304" pitchFamily="18" charset="0"/>
              </a:rPr>
              <a:t>steps</a:t>
            </a:r>
          </a:p>
          <a:p>
            <a:pPr>
              <a:buNone/>
            </a:pPr>
            <a:r>
              <a:rPr lang="en-GB" altLang="en-US" dirty="0" smtClean="0">
                <a:latin typeface="Times New Roman" panose="02020603050405020304" pitchFamily="18" charset="0"/>
                <a:cs typeface="Times New Roman" panose="02020603050405020304" pitchFamily="18" charset="0"/>
              </a:rPr>
              <a:t>n </a:t>
            </a:r>
            <a:r>
              <a:rPr lang="en-GB" altLang="en-US" dirty="0">
                <a:latin typeface="Times New Roman" panose="02020603050405020304" pitchFamily="18" charset="0"/>
                <a:cs typeface="Times New Roman" panose="02020603050405020304" pitchFamily="18" charset="0"/>
              </a:rPr>
              <a:t>= 1,000,000		=&gt; </a:t>
            </a:r>
            <a:r>
              <a:rPr lang="en-GB" altLang="en-US" dirty="0" smtClean="0">
                <a:latin typeface="Times New Roman" panose="02020603050405020304" pitchFamily="18" charset="0"/>
                <a:cs typeface="Times New Roman" panose="02020603050405020304" pitchFamily="18" charset="0"/>
              </a:rPr>
              <a:t>4,000,004 </a:t>
            </a:r>
            <a:r>
              <a:rPr lang="en-GB" altLang="en-US" dirty="0">
                <a:latin typeface="Times New Roman" panose="02020603050405020304" pitchFamily="18" charset="0"/>
                <a:cs typeface="Times New Roman" panose="02020603050405020304" pitchFamily="18" charset="0"/>
              </a:rPr>
              <a:t>steps</a:t>
            </a:r>
          </a:p>
          <a:p>
            <a:pPr>
              <a:buNone/>
            </a:pPr>
            <a:endParaRPr lang="en-GB" altLang="en-US" dirty="0">
              <a:latin typeface="Times New Roman" panose="02020603050405020304" pitchFamily="18" charset="0"/>
              <a:cs typeface="Times New Roman" panose="02020603050405020304" pitchFamily="18" charset="0"/>
            </a:endParaRPr>
          </a:p>
          <a:p>
            <a:pPr>
              <a:buNone/>
            </a:pPr>
            <a:r>
              <a:rPr lang="en-GB" altLang="en-US" dirty="0">
                <a:latin typeface="Times New Roman" panose="02020603050405020304" pitchFamily="18" charset="0"/>
                <a:cs typeface="Times New Roman" panose="02020603050405020304" pitchFamily="18" charset="0"/>
              </a:rPr>
              <a:t>	As </a:t>
            </a:r>
            <a:r>
              <a:rPr lang="en-GB" altLang="en-US" dirty="0" smtClean="0">
                <a:latin typeface="Times New Roman" panose="02020603050405020304" pitchFamily="18" charset="0"/>
                <a:cs typeface="Times New Roman" panose="02020603050405020304" pitchFamily="18" charset="0"/>
              </a:rPr>
              <a:t>‘n’ </a:t>
            </a:r>
            <a:r>
              <a:rPr lang="en-GB" altLang="en-US" dirty="0">
                <a:latin typeface="Times New Roman" panose="02020603050405020304" pitchFamily="18" charset="0"/>
                <a:cs typeface="Times New Roman" panose="02020603050405020304" pitchFamily="18" charset="0"/>
              </a:rPr>
              <a:t>grows, the number of steps grow in </a:t>
            </a:r>
            <a:r>
              <a:rPr lang="en-GB" altLang="en-US" i="1" dirty="0">
                <a:latin typeface="Times New Roman" panose="02020603050405020304" pitchFamily="18" charset="0"/>
                <a:cs typeface="Times New Roman" panose="02020603050405020304" pitchFamily="18" charset="0"/>
              </a:rPr>
              <a:t>linear </a:t>
            </a:r>
            <a:r>
              <a:rPr lang="en-GB" altLang="en-US" dirty="0">
                <a:latin typeface="Times New Roman" panose="02020603050405020304" pitchFamily="18" charset="0"/>
                <a:cs typeface="Times New Roman" panose="02020603050405020304" pitchFamily="18" charset="0"/>
              </a:rPr>
              <a:t>proportion to </a:t>
            </a:r>
            <a:r>
              <a:rPr lang="en-GB" altLang="en-US" dirty="0" smtClean="0">
                <a:latin typeface="Times New Roman" panose="02020603050405020304" pitchFamily="18" charset="0"/>
                <a:cs typeface="Times New Roman" panose="02020603050405020304" pitchFamily="18" charset="0"/>
              </a:rPr>
              <a:t>n </a:t>
            </a:r>
            <a:r>
              <a:rPr lang="en-GB" altLang="en-US" dirty="0">
                <a:latin typeface="Times New Roman" panose="02020603050405020304" pitchFamily="18" charset="0"/>
                <a:cs typeface="Times New Roman" panose="02020603050405020304" pitchFamily="18" charset="0"/>
              </a:rPr>
              <a:t>for this function </a:t>
            </a:r>
            <a:r>
              <a:rPr lang="en-GB" altLang="en-US" i="1" dirty="0">
                <a:latin typeface="Times New Roman" panose="02020603050405020304" pitchFamily="18" charset="0"/>
                <a:cs typeface="Times New Roman" panose="02020603050405020304" pitchFamily="18" charset="0"/>
              </a:rPr>
              <a:t>“Sum”</a:t>
            </a:r>
          </a:p>
          <a:p>
            <a:endParaRPr lang="en-US" dirty="0"/>
          </a:p>
        </p:txBody>
      </p:sp>
    </p:spTree>
    <p:extLst>
      <p:ext uri="{BB962C8B-B14F-4D97-AF65-F5344CB8AC3E}">
        <p14:creationId xmlns:p14="http://schemas.microsoft.com/office/powerpoint/2010/main" val="1450125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Asymptotic Analysis</a:t>
            </a:r>
            <a:endParaRPr lang="en-US" dirty="0"/>
          </a:p>
        </p:txBody>
      </p:sp>
      <p:sp>
        <p:nvSpPr>
          <p:cNvPr id="3" name="Content Placeholder 2"/>
          <p:cNvSpPr>
            <a:spLocks noGrp="1"/>
          </p:cNvSpPr>
          <p:nvPr>
            <p:ph idx="1"/>
          </p:nvPr>
        </p:nvSpPr>
        <p:spPr>
          <a:xfrm>
            <a:off x="838200" y="1825624"/>
            <a:ext cx="10515600" cy="4815019"/>
          </a:xfrm>
        </p:spPr>
        <p:txBody>
          <a:bodyPr>
            <a:normAutofit fontScale="92500" lnSpcReduction="10000"/>
          </a:bodyPr>
          <a:lstStyle/>
          <a:p>
            <a:r>
              <a:rPr lang="en-US" dirty="0" smtClean="0"/>
              <a:t>Let </a:t>
            </a:r>
            <a:r>
              <a:rPr lang="en-US" dirty="0"/>
              <a:t>us consider the search problem (searching a given item) in a sorted </a:t>
            </a:r>
            <a:r>
              <a:rPr lang="en-US" dirty="0" smtClean="0"/>
              <a:t>array</a:t>
            </a:r>
          </a:p>
          <a:p>
            <a:pPr marL="0" indent="0" fontAlgn="base">
              <a:buNone/>
            </a:pPr>
            <a:r>
              <a:rPr lang="en-US" b="1" dirty="0"/>
              <a:t>Linear Search</a:t>
            </a:r>
            <a:r>
              <a:rPr lang="en-US" dirty="0"/>
              <a:t> </a:t>
            </a:r>
            <a:r>
              <a:rPr lang="en-US" dirty="0" smtClean="0"/>
              <a:t> and </a:t>
            </a:r>
            <a:r>
              <a:rPr lang="en-US" b="1" dirty="0" smtClean="0"/>
              <a:t>Binary Search </a:t>
            </a:r>
            <a:endParaRPr lang="en-US" dirty="0"/>
          </a:p>
          <a:p>
            <a:pPr marL="0" indent="0" fontAlgn="base">
              <a:buNone/>
            </a:pPr>
            <a:r>
              <a:rPr lang="en-US" dirty="0" smtClean="0"/>
              <a:t>Let us assume</a:t>
            </a:r>
          </a:p>
          <a:p>
            <a:pPr fontAlgn="base"/>
            <a:r>
              <a:rPr lang="en-US" dirty="0" smtClean="0"/>
              <a:t>we </a:t>
            </a:r>
            <a:r>
              <a:rPr lang="en-US" dirty="0"/>
              <a:t>run the Linear Search on a fast computer A </a:t>
            </a:r>
            <a:endParaRPr lang="en-US" dirty="0" smtClean="0"/>
          </a:p>
          <a:p>
            <a:pPr marL="0" indent="0" fontAlgn="base">
              <a:buNone/>
            </a:pPr>
            <a:r>
              <a:rPr lang="en-US" dirty="0" smtClean="0"/>
              <a:t>and</a:t>
            </a:r>
            <a:r>
              <a:rPr lang="en-US" dirty="0"/>
              <a:t> </a:t>
            </a:r>
            <a:r>
              <a:rPr lang="en-US" dirty="0" smtClean="0"/>
              <a:t>Binary </a:t>
            </a:r>
            <a:r>
              <a:rPr lang="en-US" dirty="0"/>
              <a:t>Search on a slow computer </a:t>
            </a:r>
            <a:r>
              <a:rPr lang="en-US" dirty="0" smtClean="0"/>
              <a:t>B.</a:t>
            </a:r>
          </a:p>
          <a:p>
            <a:pPr marL="0" indent="0" fontAlgn="base">
              <a:buNone/>
            </a:pPr>
            <a:endParaRPr lang="en-US" dirty="0" smtClean="0"/>
          </a:p>
          <a:p>
            <a:pPr marL="0" indent="0" fontAlgn="base">
              <a:buNone/>
            </a:pPr>
            <a:r>
              <a:rPr lang="en-US" i="1" dirty="0">
                <a:solidFill>
                  <a:srgbClr val="FF0000"/>
                </a:solidFill>
              </a:rPr>
              <a:t>Experimental running times of two algorithms are difficult to directly compare unless the experiments are performed in the same hardware and software environments. Experiments can be done only on a limited set of test inputs; hence, they leave out the running times of inputs not included in the experiment</a:t>
            </a:r>
          </a:p>
        </p:txBody>
      </p:sp>
      <p:graphicFrame>
        <p:nvGraphicFramePr>
          <p:cNvPr id="4" name="Table 3"/>
          <p:cNvGraphicFramePr>
            <a:graphicFrameLocks noGrp="1"/>
          </p:cNvGraphicFramePr>
          <p:nvPr>
            <p:extLst>
              <p:ext uri="{D42A27DB-BD31-4B8C-83A1-F6EECF244321}">
                <p14:modId xmlns:p14="http://schemas.microsoft.com/office/powerpoint/2010/main" val="394126927"/>
              </p:ext>
            </p:extLst>
          </p:nvPr>
        </p:nvGraphicFramePr>
        <p:xfrm>
          <a:off x="7978514" y="2268618"/>
          <a:ext cx="4078574" cy="2446020"/>
        </p:xfrm>
        <a:graphic>
          <a:graphicData uri="http://schemas.openxmlformats.org/drawingml/2006/table">
            <a:tbl>
              <a:tblPr/>
              <a:tblGrid>
                <a:gridCol w="945332">
                  <a:extLst>
                    <a:ext uri="{9D8B030D-6E8A-4147-A177-3AD203B41FA5}">
                      <a16:colId xmlns:a16="http://schemas.microsoft.com/office/drawing/2014/main" val="3717900888"/>
                    </a:ext>
                  </a:extLst>
                </a:gridCol>
                <a:gridCol w="1664206">
                  <a:extLst>
                    <a:ext uri="{9D8B030D-6E8A-4147-A177-3AD203B41FA5}">
                      <a16:colId xmlns:a16="http://schemas.microsoft.com/office/drawing/2014/main" val="653993979"/>
                    </a:ext>
                  </a:extLst>
                </a:gridCol>
                <a:gridCol w="1469036">
                  <a:extLst>
                    <a:ext uri="{9D8B030D-6E8A-4147-A177-3AD203B41FA5}">
                      <a16:colId xmlns:a16="http://schemas.microsoft.com/office/drawing/2014/main" val="3601182746"/>
                    </a:ext>
                  </a:extLst>
                </a:gridCol>
              </a:tblGrid>
              <a:tr h="0">
                <a:tc>
                  <a:txBody>
                    <a:bodyPr/>
                    <a:lstStyle/>
                    <a:p>
                      <a:pPr algn="ctr" fontAlgn="base"/>
                      <a:r>
                        <a:rPr lang="en-US" sz="1400" b="1">
                          <a:effectLst/>
                        </a:rPr>
                        <a:t>Input Size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effectLst/>
                        </a:rPr>
                        <a:t>Running time on A</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effectLst/>
                        </a:rPr>
                        <a:t>Running time on B</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60248407"/>
                  </a:ext>
                </a:extLst>
              </a:tr>
              <a:tr h="0">
                <a:tc>
                  <a:txBody>
                    <a:bodyPr/>
                    <a:lstStyle/>
                    <a:p>
                      <a:pPr algn="ctr" fontAlgn="base"/>
                      <a:r>
                        <a:rPr lang="en-US" b="1">
                          <a:effectLst/>
                        </a:rPr>
                        <a:t>10</a:t>
                      </a:r>
                    </a:p>
                  </a:txBody>
                  <a:tcPr marL="38100" marR="38100" marT="44196" marB="4419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effectLst/>
                        </a:rPr>
                        <a:t>2 sec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effectLst/>
                        </a:rPr>
                        <a:t>~ 1 h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4379769"/>
                  </a:ext>
                </a:extLst>
              </a:tr>
              <a:tr h="0">
                <a:tc>
                  <a:txBody>
                    <a:bodyPr/>
                    <a:lstStyle/>
                    <a:p>
                      <a:pPr algn="ctr" fontAlgn="base"/>
                      <a:r>
                        <a:rPr lang="en-US" b="1">
                          <a:effectLst/>
                        </a:rPr>
                        <a:t>100</a:t>
                      </a:r>
                    </a:p>
                  </a:txBody>
                  <a:tcPr marL="38100" marR="38100" marT="44196" marB="4419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effectLst/>
                        </a:rPr>
                        <a:t>20 sec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rPr>
                        <a:t>~ 1.8 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35679173"/>
                  </a:ext>
                </a:extLst>
              </a:tr>
              <a:tr h="0">
                <a:tc>
                  <a:txBody>
                    <a:bodyPr/>
                    <a:lstStyle/>
                    <a:p>
                      <a:pPr algn="ctr" fontAlgn="base"/>
                      <a:r>
                        <a:rPr lang="en-US" b="1">
                          <a:effectLst/>
                        </a:rPr>
                        <a:t>10^6 </a:t>
                      </a:r>
                    </a:p>
                  </a:txBody>
                  <a:tcPr marL="38100" marR="38100" marT="44196" marB="4419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rPr>
                        <a:t>~ 55.5 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effectLst/>
                        </a:rPr>
                        <a:t>~ 5.5 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6084729"/>
                  </a:ext>
                </a:extLst>
              </a:tr>
              <a:tr h="0">
                <a:tc>
                  <a:txBody>
                    <a:bodyPr/>
                    <a:lstStyle/>
                    <a:p>
                      <a:pPr algn="ctr" fontAlgn="base"/>
                      <a:r>
                        <a:rPr lang="en-US" b="1">
                          <a:effectLst/>
                        </a:rPr>
                        <a:t>10^9</a:t>
                      </a:r>
                    </a:p>
                  </a:txBody>
                  <a:tcPr marL="38100" marR="38100" marT="44196" marB="4419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rPr>
                        <a:t>~ 6.3 years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effectLst/>
                        </a:rPr>
                        <a:t>~ 8.3 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85532058"/>
                  </a:ext>
                </a:extLst>
              </a:tr>
            </a:tbl>
          </a:graphicData>
        </a:graphic>
      </p:graphicFrame>
    </p:spTree>
    <p:extLst>
      <p:ext uri="{BB962C8B-B14F-4D97-AF65-F5344CB8AC3E}">
        <p14:creationId xmlns:p14="http://schemas.microsoft.com/office/powerpoint/2010/main" val="3857226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Asymptotic </a:t>
            </a:r>
            <a:r>
              <a:rPr lang="en-US" b="1" dirty="0" smtClean="0"/>
              <a:t>Notations</a:t>
            </a:r>
            <a:endParaRPr lang="en-US" dirty="0"/>
          </a:p>
        </p:txBody>
      </p:sp>
      <p:sp>
        <p:nvSpPr>
          <p:cNvPr id="3" name="Content Placeholder 2"/>
          <p:cNvSpPr>
            <a:spLocks noGrp="1"/>
          </p:cNvSpPr>
          <p:nvPr>
            <p:ph idx="1"/>
          </p:nvPr>
        </p:nvSpPr>
        <p:spPr/>
        <p:txBody>
          <a:bodyPr>
            <a:normAutofit lnSpcReduction="10000"/>
          </a:bodyPr>
          <a:lstStyle/>
          <a:p>
            <a:r>
              <a:rPr lang="en-US" dirty="0"/>
              <a:t>Asymptotic notation of an algorithm is a mathematical representation of its </a:t>
            </a:r>
            <a:r>
              <a:rPr lang="en-US" dirty="0" smtClean="0"/>
              <a:t>complexity</a:t>
            </a:r>
            <a:r>
              <a:rPr lang="en-US" dirty="0"/>
              <a:t> provides </a:t>
            </a:r>
            <a:r>
              <a:rPr lang="en-US" dirty="0" smtClean="0"/>
              <a:t>an understanding </a:t>
            </a:r>
            <a:r>
              <a:rPr lang="en-US" dirty="0"/>
              <a:t>of how an algorithm performs with respect to input size.</a:t>
            </a:r>
            <a:endParaRPr lang="en-US" dirty="0" smtClean="0"/>
          </a:p>
          <a:p>
            <a:r>
              <a:rPr lang="en-US" dirty="0" smtClean="0"/>
              <a:t>In </a:t>
            </a:r>
            <a:r>
              <a:rPr lang="en-US" dirty="0"/>
              <a:t>asymptotic notation, when we want to represent the complexity of an algorithm, we use only the most significant terms in the complexity of that algorithm and ignore least significant terms in the complexity of that algorithm (Here complexity can be Space Complexity or Time Complexity</a:t>
            </a:r>
            <a:r>
              <a:rPr lang="en-US" dirty="0" smtClean="0"/>
              <a:t>).</a:t>
            </a:r>
          </a:p>
          <a:p>
            <a:r>
              <a:rPr lang="en-US" dirty="0"/>
              <a:t>This gives us an approximation of the complexity of the </a:t>
            </a:r>
            <a:r>
              <a:rPr lang="en-US" dirty="0" smtClean="0"/>
              <a:t>algorithm.</a:t>
            </a:r>
            <a:endParaRPr lang="en-US" dirty="0"/>
          </a:p>
          <a:p>
            <a:r>
              <a:rPr lang="en-US" dirty="0"/>
              <a:t>Ignores lots of (machine dependent) details, concentrate on the bigger </a:t>
            </a:r>
            <a:r>
              <a:rPr lang="en-US" dirty="0" smtClean="0"/>
              <a:t>picture.</a:t>
            </a:r>
            <a:endParaRPr lang="en-US" dirty="0"/>
          </a:p>
          <a:p>
            <a:endParaRPr lang="en-US" dirty="0"/>
          </a:p>
          <a:p>
            <a:endParaRPr lang="en-US" dirty="0"/>
          </a:p>
        </p:txBody>
      </p:sp>
    </p:spTree>
    <p:extLst>
      <p:ext uri="{BB962C8B-B14F-4D97-AF65-F5344CB8AC3E}">
        <p14:creationId xmlns:p14="http://schemas.microsoft.com/office/powerpoint/2010/main" val="1692211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unctions </a:t>
            </a:r>
            <a:r>
              <a:rPr lang="en-US" dirty="0"/>
              <a:t>in asymptotic notation</a:t>
            </a:r>
          </a:p>
        </p:txBody>
      </p:sp>
      <p:sp>
        <p:nvSpPr>
          <p:cNvPr id="3" name="Content Placeholder 2"/>
          <p:cNvSpPr>
            <a:spLocks noGrp="1"/>
          </p:cNvSpPr>
          <p:nvPr>
            <p:ph idx="1"/>
          </p:nvPr>
        </p:nvSpPr>
        <p:spPr/>
        <p:txBody>
          <a:bodyPr>
            <a:normAutofit/>
          </a:bodyPr>
          <a:lstStyle/>
          <a:p>
            <a:pPr fontAlgn="base"/>
            <a:r>
              <a:rPr lang="en-US" dirty="0"/>
              <a:t>Here's a list of functions in asymptotic notation that we often encounter when analyzing algorithms, ordered by slowest to fastest growing:</a:t>
            </a:r>
          </a:p>
          <a:p>
            <a:pPr marL="0" indent="0">
              <a:buNone/>
            </a:pPr>
            <a:endParaRPr lang="en-US" dirty="0"/>
          </a:p>
        </p:txBody>
      </p:sp>
      <p:pic>
        <p:nvPicPr>
          <p:cNvPr id="4" name="Picture 3"/>
          <p:cNvPicPr>
            <a:picLocks noChangeAspect="1"/>
          </p:cNvPicPr>
          <p:nvPr/>
        </p:nvPicPr>
        <p:blipFill>
          <a:blip r:embed="rId2"/>
          <a:stretch>
            <a:fillRect/>
          </a:stretch>
        </p:blipFill>
        <p:spPr>
          <a:xfrm>
            <a:off x="1144873" y="3009899"/>
            <a:ext cx="2003061" cy="3689849"/>
          </a:xfrm>
          <a:prstGeom prst="rect">
            <a:avLst/>
          </a:prstGeom>
        </p:spPr>
      </p:pic>
      <p:pic>
        <p:nvPicPr>
          <p:cNvPr id="5" name="Picture 4"/>
          <p:cNvPicPr>
            <a:picLocks noChangeAspect="1"/>
          </p:cNvPicPr>
          <p:nvPr/>
        </p:nvPicPr>
        <p:blipFill>
          <a:blip r:embed="rId3"/>
          <a:stretch>
            <a:fillRect/>
          </a:stretch>
        </p:blipFill>
        <p:spPr>
          <a:xfrm>
            <a:off x="4082086" y="2890056"/>
            <a:ext cx="7667956" cy="2926128"/>
          </a:xfrm>
          <a:prstGeom prst="rect">
            <a:avLst/>
          </a:prstGeom>
        </p:spPr>
      </p:pic>
    </p:spTree>
    <p:extLst>
      <p:ext uri="{BB962C8B-B14F-4D97-AF65-F5344CB8AC3E}">
        <p14:creationId xmlns:p14="http://schemas.microsoft.com/office/powerpoint/2010/main" val="591676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en-US" dirty="0"/>
          </a:p>
        </p:txBody>
      </p:sp>
      <p:sp>
        <p:nvSpPr>
          <p:cNvPr id="3" name="Content Placeholder 2"/>
          <p:cNvSpPr>
            <a:spLocks noGrp="1"/>
          </p:cNvSpPr>
          <p:nvPr>
            <p:ph idx="1"/>
          </p:nvPr>
        </p:nvSpPr>
        <p:spPr/>
        <p:txBody>
          <a:bodyPr/>
          <a:lstStyle/>
          <a:p>
            <a:r>
              <a:rPr lang="en-US" dirty="0"/>
              <a:t>Majorly, we use THREE types of Asymptotic Notations and those are as </a:t>
            </a:r>
            <a:r>
              <a:rPr lang="en-US" dirty="0" smtClean="0"/>
              <a:t>follows:</a:t>
            </a:r>
          </a:p>
          <a:p>
            <a:pPr marL="0" indent="0">
              <a:buNone/>
            </a:pPr>
            <a:r>
              <a:rPr lang="en-US" dirty="0"/>
              <a:t>Big - Oh (O)</a:t>
            </a:r>
          </a:p>
          <a:p>
            <a:pPr marL="0" indent="0">
              <a:buNone/>
            </a:pPr>
            <a:r>
              <a:rPr lang="en-US" dirty="0"/>
              <a:t>Big - Omega (Ω)</a:t>
            </a:r>
          </a:p>
          <a:p>
            <a:pPr marL="0" indent="0">
              <a:buNone/>
            </a:pPr>
            <a:r>
              <a:rPr lang="en-US" dirty="0"/>
              <a:t>Big - Theta (Θ)</a:t>
            </a:r>
          </a:p>
        </p:txBody>
      </p:sp>
    </p:spTree>
    <p:extLst>
      <p:ext uri="{BB962C8B-B14F-4D97-AF65-F5344CB8AC3E}">
        <p14:creationId xmlns:p14="http://schemas.microsoft.com/office/powerpoint/2010/main" val="3425844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 Oh Notation (O</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Big - Oh notation is used to define the upper bound of an algorithm in terms of Time Complexity.</a:t>
            </a:r>
          </a:p>
          <a:p>
            <a:r>
              <a:rPr lang="en-US" dirty="0" smtClean="0"/>
              <a:t>Big </a:t>
            </a:r>
            <a:r>
              <a:rPr lang="en-US" dirty="0"/>
              <a:t>- Oh notation always indicates the maximum time required by an algorithm for all input values. That means Big - Oh notation describes the worst case of an algorithm time complexity</a:t>
            </a:r>
            <a:r>
              <a:rPr lang="en-US" dirty="0" smtClean="0"/>
              <a:t>.</a:t>
            </a:r>
          </a:p>
          <a:p>
            <a:pPr marL="0" indent="0">
              <a:buNone/>
            </a:pPr>
            <a:endParaRPr lang="en-US" b="1" dirty="0" smtClean="0"/>
          </a:p>
          <a:p>
            <a:pPr marL="0" indent="0">
              <a:buNone/>
            </a:pPr>
            <a:r>
              <a:rPr lang="en-US" b="1" dirty="0" smtClean="0"/>
              <a:t>Consider </a:t>
            </a:r>
            <a:r>
              <a:rPr lang="en-US" b="1" dirty="0"/>
              <a:t>function f(n) as time complexity of an algorithm and g(n) is the most significant term. </a:t>
            </a:r>
            <a:endParaRPr lang="en-US" b="1" dirty="0" smtClean="0"/>
          </a:p>
          <a:p>
            <a:pPr marL="0" indent="0">
              <a:buNone/>
            </a:pPr>
            <a:r>
              <a:rPr lang="en-US" b="1" dirty="0" smtClean="0"/>
              <a:t>If </a:t>
            </a:r>
            <a:r>
              <a:rPr lang="en-US" b="1" dirty="0"/>
              <a:t>f(n) &lt;= C g(n) for all n &gt;= n</a:t>
            </a:r>
            <a:r>
              <a:rPr lang="en-US" b="1" baseline="-25000" dirty="0"/>
              <a:t>0</a:t>
            </a:r>
            <a:r>
              <a:rPr lang="en-US" b="1" dirty="0"/>
              <a:t>, C &gt; 0 and n</a:t>
            </a:r>
            <a:r>
              <a:rPr lang="en-US" b="1" baseline="-25000" dirty="0"/>
              <a:t>0</a:t>
            </a:r>
            <a:r>
              <a:rPr lang="en-US" b="1" dirty="0"/>
              <a:t> &gt;= 1. Then we can represent f(n) as O(g(n)).</a:t>
            </a:r>
            <a:endParaRPr lang="en-US" dirty="0"/>
          </a:p>
        </p:txBody>
      </p:sp>
    </p:spTree>
    <p:extLst>
      <p:ext uri="{BB962C8B-B14F-4D97-AF65-F5344CB8AC3E}">
        <p14:creationId xmlns:p14="http://schemas.microsoft.com/office/powerpoint/2010/main" val="396379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295650" y="1886744"/>
            <a:ext cx="5600700" cy="4229100"/>
          </a:xfrm>
          <a:prstGeom prst="rect">
            <a:avLst/>
          </a:prstGeom>
        </p:spPr>
      </p:pic>
    </p:spTree>
    <p:extLst>
      <p:ext uri="{BB962C8B-B14F-4D97-AF65-F5344CB8AC3E}">
        <p14:creationId xmlns:p14="http://schemas.microsoft.com/office/powerpoint/2010/main" val="3158444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idx="1"/>
          </p:nvPr>
        </p:nvSpPr>
        <p:spPr/>
        <p:txBody>
          <a:bodyPr/>
          <a:lstStyle/>
          <a:p>
            <a:pPr marL="0" indent="0">
              <a:buNone/>
            </a:pPr>
            <a:r>
              <a:rPr lang="en-US" dirty="0"/>
              <a:t>Consider the following f(n) and g(n)...</a:t>
            </a:r>
            <a:br>
              <a:rPr lang="en-US" dirty="0"/>
            </a:br>
            <a:r>
              <a:rPr lang="en-US" b="1" dirty="0"/>
              <a:t>f(n) = 3n + 2</a:t>
            </a:r>
            <a:br>
              <a:rPr lang="en-US" b="1" dirty="0"/>
            </a:br>
            <a:r>
              <a:rPr lang="en-US" b="1" dirty="0"/>
              <a:t>g(n) = n</a:t>
            </a:r>
            <a:r>
              <a:rPr lang="en-US" dirty="0"/>
              <a:t/>
            </a:r>
            <a:br>
              <a:rPr lang="en-US" dirty="0"/>
            </a:br>
            <a:r>
              <a:rPr lang="en-US" dirty="0"/>
              <a:t>If we want to represent </a:t>
            </a:r>
            <a:r>
              <a:rPr lang="en-US" b="1" dirty="0"/>
              <a:t>f(n)</a:t>
            </a:r>
            <a:r>
              <a:rPr lang="en-US" dirty="0"/>
              <a:t> as </a:t>
            </a:r>
            <a:r>
              <a:rPr lang="en-US" b="1" dirty="0"/>
              <a:t>O(g(n))</a:t>
            </a:r>
            <a:r>
              <a:rPr lang="en-US" dirty="0"/>
              <a:t> then it must satisfy </a:t>
            </a:r>
            <a:r>
              <a:rPr lang="en-US" b="1" dirty="0"/>
              <a:t>f(n) &lt;= C g(n)</a:t>
            </a:r>
            <a:r>
              <a:rPr lang="en-US" dirty="0"/>
              <a:t> for all values of </a:t>
            </a:r>
            <a:r>
              <a:rPr lang="en-US" b="1" dirty="0"/>
              <a:t>C &gt; 0</a:t>
            </a:r>
            <a:r>
              <a:rPr lang="en-US" dirty="0"/>
              <a:t> and </a:t>
            </a:r>
            <a:r>
              <a:rPr lang="en-US" b="1" dirty="0"/>
              <a:t>n</a:t>
            </a:r>
            <a:r>
              <a:rPr lang="en-US" b="1" baseline="-25000" dirty="0"/>
              <a:t>0</a:t>
            </a:r>
            <a:r>
              <a:rPr lang="en-US" b="1" dirty="0"/>
              <a:t>&gt;= 1</a:t>
            </a:r>
            <a:r>
              <a:rPr lang="en-US" dirty="0"/>
              <a:t/>
            </a:r>
            <a:br>
              <a:rPr lang="en-US" dirty="0"/>
            </a:br>
            <a:r>
              <a:rPr lang="en-US" dirty="0"/>
              <a:t>f(n) &lt;= C g(n)</a:t>
            </a:r>
            <a:br>
              <a:rPr lang="en-US" dirty="0"/>
            </a:br>
            <a:r>
              <a:rPr lang="en-US" dirty="0"/>
              <a:t>⇒3n + 2 &lt;= C n</a:t>
            </a:r>
            <a:br>
              <a:rPr lang="en-US" dirty="0"/>
            </a:br>
            <a:r>
              <a:rPr lang="en-US" dirty="0"/>
              <a:t>Above condition is always TRUE for all values of </a:t>
            </a:r>
            <a:r>
              <a:rPr lang="en-US" b="1" dirty="0"/>
              <a:t>C = 4</a:t>
            </a:r>
            <a:r>
              <a:rPr lang="en-US" dirty="0"/>
              <a:t> and </a:t>
            </a:r>
            <a:r>
              <a:rPr lang="en-US" b="1" dirty="0"/>
              <a:t>n &gt;= 2</a:t>
            </a:r>
            <a:r>
              <a:rPr lang="en-US" dirty="0"/>
              <a:t>.</a:t>
            </a:r>
            <a:br>
              <a:rPr lang="en-US" dirty="0"/>
            </a:br>
            <a:r>
              <a:rPr lang="en-US" dirty="0"/>
              <a:t>By using Big - Oh notation we can represent the time complexity </a:t>
            </a:r>
            <a:r>
              <a:rPr lang="en-US" dirty="0" smtClean="0"/>
              <a:t>as:</a:t>
            </a:r>
            <a:r>
              <a:rPr lang="en-US" dirty="0"/>
              <a:t/>
            </a:r>
            <a:br>
              <a:rPr lang="en-US" dirty="0"/>
            </a:br>
            <a:r>
              <a:rPr lang="en-US" b="1" dirty="0"/>
              <a:t>3n + 2 = O(n)</a:t>
            </a:r>
            <a:endParaRPr lang="en-US" dirty="0"/>
          </a:p>
        </p:txBody>
      </p:sp>
    </p:spTree>
    <p:extLst>
      <p:ext uri="{BB962C8B-B14F-4D97-AF65-F5344CB8AC3E}">
        <p14:creationId xmlns:p14="http://schemas.microsoft.com/office/powerpoint/2010/main" val="1457388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Content Placeholder 4"/>
          <p:cNvPicPr>
            <a:picLocks noGrp="1" noChangeAspect="1"/>
          </p:cNvPicPr>
          <p:nvPr>
            <p:ph idx="1"/>
          </p:nvPr>
        </p:nvPicPr>
        <p:blipFill>
          <a:blip r:embed="rId2"/>
          <a:stretch>
            <a:fillRect/>
          </a:stretch>
        </p:blipFill>
        <p:spPr>
          <a:xfrm>
            <a:off x="1663937" y="1948722"/>
            <a:ext cx="9826648" cy="3537678"/>
          </a:xfrm>
          <a:prstGeom prst="rect">
            <a:avLst/>
          </a:prstGeom>
        </p:spPr>
      </p:pic>
    </p:spTree>
    <p:extLst>
      <p:ext uri="{BB962C8B-B14F-4D97-AF65-F5344CB8AC3E}">
        <p14:creationId xmlns:p14="http://schemas.microsoft.com/office/powerpoint/2010/main" val="4238245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86225" y="764499"/>
            <a:ext cx="8372410" cy="1903751"/>
          </a:xfrm>
          <a:prstGeom prst="rect">
            <a:avLst/>
          </a:prstGeom>
        </p:spPr>
      </p:pic>
      <p:pic>
        <p:nvPicPr>
          <p:cNvPr id="5" name="Picture 4"/>
          <p:cNvPicPr>
            <a:picLocks noChangeAspect="1"/>
          </p:cNvPicPr>
          <p:nvPr/>
        </p:nvPicPr>
        <p:blipFill>
          <a:blip r:embed="rId3"/>
          <a:stretch>
            <a:fillRect/>
          </a:stretch>
        </p:blipFill>
        <p:spPr>
          <a:xfrm>
            <a:off x="120897" y="3105461"/>
            <a:ext cx="11467150" cy="1991195"/>
          </a:xfrm>
          <a:prstGeom prst="rect">
            <a:avLst/>
          </a:prstGeom>
        </p:spPr>
      </p:pic>
    </p:spTree>
    <p:extLst>
      <p:ext uri="{BB962C8B-B14F-4D97-AF65-F5344CB8AC3E}">
        <p14:creationId xmlns:p14="http://schemas.microsoft.com/office/powerpoint/2010/main" val="3515197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an </a:t>
            </a:r>
            <a:r>
              <a:rPr lang="en-US" b="1" dirty="0" smtClean="0"/>
              <a:t>Algorithm</a:t>
            </a:r>
            <a:endParaRPr lang="en-US" dirty="0"/>
          </a:p>
        </p:txBody>
      </p:sp>
      <p:sp>
        <p:nvSpPr>
          <p:cNvPr id="3" name="Content Placeholder 2"/>
          <p:cNvSpPr>
            <a:spLocks noGrp="1"/>
          </p:cNvSpPr>
          <p:nvPr>
            <p:ph idx="1"/>
          </p:nvPr>
        </p:nvSpPr>
        <p:spPr/>
        <p:txBody>
          <a:bodyPr/>
          <a:lstStyle/>
          <a:p>
            <a:r>
              <a:rPr lang="en-US" dirty="0"/>
              <a:t>Input: The inputs of the algorithm are defined and specific for the type of algorithm that is being used.</a:t>
            </a:r>
          </a:p>
          <a:p>
            <a:r>
              <a:rPr lang="en-US" dirty="0"/>
              <a:t>Output: The outputs are specifically related to the inputs.</a:t>
            </a:r>
          </a:p>
          <a:p>
            <a:r>
              <a:rPr lang="en-US" dirty="0"/>
              <a:t>Definiteness: The steps in the algorithm are very clear and detailed. There is no ambiguousness in the steps.</a:t>
            </a:r>
          </a:p>
          <a:p>
            <a:r>
              <a:rPr lang="en-US" dirty="0"/>
              <a:t>Effectiveness: The steps in the algorithm are doable, not redundant, and provide results desired.</a:t>
            </a:r>
          </a:p>
          <a:p>
            <a:r>
              <a:rPr lang="en-US" dirty="0"/>
              <a:t>Finiteness: The algorithm has an end to the number of steps it follows.</a:t>
            </a:r>
          </a:p>
          <a:p>
            <a:endParaRPr lang="en-US" dirty="0"/>
          </a:p>
        </p:txBody>
      </p:sp>
    </p:spTree>
    <p:extLst>
      <p:ext uri="{BB962C8B-B14F-4D97-AF65-F5344CB8AC3E}">
        <p14:creationId xmlns:p14="http://schemas.microsoft.com/office/powerpoint/2010/main" val="2909109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Representation</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Using Flowchart - </a:t>
            </a:r>
            <a:r>
              <a:rPr lang="en-US" dirty="0" smtClean="0"/>
              <a:t>Algorithms can be represented as a flowchart. At the top of the flowchart is the start. The start bubble is then connected to whatever can happen next. Sometimes it's one bubble, sometimes it's more than one. Those bubbles are connected to more bubbles depending on what can happen next in the algorithm. The flowchart ends when there are no more possibilities for next steps. </a:t>
            </a:r>
          </a:p>
          <a:p>
            <a:r>
              <a:rPr lang="en-US" dirty="0" smtClean="0">
                <a:solidFill>
                  <a:srgbClr val="FF0000"/>
                </a:solidFill>
              </a:rPr>
              <a:t>Using Pseudocode -  </a:t>
            </a:r>
            <a:r>
              <a:rPr lang="en-US" dirty="0" smtClean="0"/>
              <a:t>It is an informal and contrived way of writing programs in which you represent the sequence of actions and instructions (aka algorithms) in a form that humans can easily understand.</a:t>
            </a:r>
          </a:p>
          <a:p>
            <a:pPr marL="0" indent="0">
              <a:buNone/>
            </a:pPr>
            <a:endParaRPr lang="en-US" dirty="0"/>
          </a:p>
        </p:txBody>
      </p:sp>
    </p:spTree>
    <p:extLst>
      <p:ext uri="{BB962C8B-B14F-4D97-AF65-F5344CB8AC3E}">
        <p14:creationId xmlns:p14="http://schemas.microsoft.com/office/powerpoint/2010/main" val="700119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example</a:t>
            </a:r>
            <a:endParaRPr lang="en-US" dirty="0"/>
          </a:p>
        </p:txBody>
      </p:sp>
      <p:pic>
        <p:nvPicPr>
          <p:cNvPr id="4" name="Content Placeholder 3"/>
          <p:cNvPicPr>
            <a:picLocks noGrp="1" noChangeAspect="1"/>
          </p:cNvPicPr>
          <p:nvPr>
            <p:ph idx="1"/>
          </p:nvPr>
        </p:nvPicPr>
        <p:blipFill>
          <a:blip r:embed="rId2"/>
          <a:stretch>
            <a:fillRect/>
          </a:stretch>
        </p:blipFill>
        <p:spPr>
          <a:xfrm>
            <a:off x="5336500" y="365125"/>
            <a:ext cx="6413288" cy="6037780"/>
          </a:xfrm>
          <a:prstGeom prst="rect">
            <a:avLst/>
          </a:prstGeom>
        </p:spPr>
      </p:pic>
    </p:spTree>
    <p:extLst>
      <p:ext uri="{BB962C8B-B14F-4D97-AF65-F5344CB8AC3E}">
        <p14:creationId xmlns:p14="http://schemas.microsoft.com/office/powerpoint/2010/main" val="3212762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 Example</a:t>
            </a:r>
            <a:endParaRPr lang="en-US" dirty="0"/>
          </a:p>
        </p:txBody>
      </p:sp>
      <p:pic>
        <p:nvPicPr>
          <p:cNvPr id="5" name="Content Placeholder 4"/>
          <p:cNvPicPr>
            <a:picLocks noGrp="1" noChangeAspect="1"/>
          </p:cNvPicPr>
          <p:nvPr>
            <p:ph idx="1"/>
          </p:nvPr>
        </p:nvPicPr>
        <p:blipFill>
          <a:blip r:embed="rId2"/>
          <a:stretch>
            <a:fillRect/>
          </a:stretch>
        </p:blipFill>
        <p:spPr>
          <a:xfrm>
            <a:off x="6096000" y="856444"/>
            <a:ext cx="5404066" cy="5169601"/>
          </a:xfrm>
          <a:prstGeom prst="rect">
            <a:avLst/>
          </a:prstGeom>
        </p:spPr>
      </p:pic>
    </p:spTree>
    <p:extLst>
      <p:ext uri="{BB962C8B-B14F-4D97-AF65-F5344CB8AC3E}">
        <p14:creationId xmlns:p14="http://schemas.microsoft.com/office/powerpoint/2010/main" val="1836996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Analysis of an </a:t>
            </a:r>
            <a:r>
              <a:rPr lang="en-US" b="1" dirty="0" smtClean="0"/>
              <a:t>algorithm</a:t>
            </a:r>
            <a:endParaRPr lang="en-US" dirty="0"/>
          </a:p>
        </p:txBody>
      </p:sp>
      <p:sp>
        <p:nvSpPr>
          <p:cNvPr id="3" name="Content Placeholder 2"/>
          <p:cNvSpPr>
            <a:spLocks noGrp="1"/>
          </p:cNvSpPr>
          <p:nvPr>
            <p:ph idx="1"/>
          </p:nvPr>
        </p:nvSpPr>
        <p:spPr/>
        <p:txBody>
          <a:bodyPr/>
          <a:lstStyle/>
          <a:p>
            <a:r>
              <a:rPr lang="en-US" dirty="0" smtClean="0"/>
              <a:t>Performance of an algorithm is a process of making evaluative judgement about algorithms.</a:t>
            </a:r>
          </a:p>
          <a:p>
            <a:r>
              <a:rPr lang="en-US" dirty="0" smtClean="0"/>
              <a:t>It means predicting the resources which are required to an algorithm to perform its task.</a:t>
            </a:r>
          </a:p>
          <a:p>
            <a:r>
              <a:rPr lang="en-US" dirty="0" smtClean="0"/>
              <a:t>To compare algorithms, we use a set of parameters or set of elements.</a:t>
            </a:r>
            <a:endParaRPr lang="en-US" dirty="0"/>
          </a:p>
        </p:txBody>
      </p:sp>
    </p:spTree>
    <p:extLst>
      <p:ext uri="{BB962C8B-B14F-4D97-AF65-F5344CB8AC3E}">
        <p14:creationId xmlns:p14="http://schemas.microsoft.com/office/powerpoint/2010/main" val="64930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695"/>
            <a:ext cx="10515600" cy="5712268"/>
          </a:xfrm>
        </p:spPr>
        <p:txBody>
          <a:bodyPr/>
          <a:lstStyle/>
          <a:p>
            <a:pPr marL="0" indent="0">
              <a:buNone/>
            </a:pPr>
            <a:r>
              <a:rPr lang="en-US" dirty="0" smtClean="0"/>
              <a:t>Generally, the performance of an algorithm depends on the following elements:</a:t>
            </a:r>
          </a:p>
          <a:p>
            <a:pPr marL="688975" indent="-284163">
              <a:buFont typeface="Wingdings" panose="05000000000000000000" pitchFamily="2" charset="2"/>
              <a:buChar char="§"/>
            </a:pPr>
            <a:r>
              <a:rPr lang="en-US" i="1" dirty="0" smtClean="0"/>
              <a:t>Whether that algorithm is providing the exact solution for the problem?</a:t>
            </a:r>
          </a:p>
          <a:p>
            <a:pPr marL="688975" indent="-284163">
              <a:buFont typeface="Wingdings" panose="05000000000000000000" pitchFamily="2" charset="2"/>
              <a:buChar char="§"/>
            </a:pPr>
            <a:r>
              <a:rPr lang="en-US" i="1" dirty="0" smtClean="0"/>
              <a:t>Whether it is easy to understand?</a:t>
            </a:r>
          </a:p>
          <a:p>
            <a:pPr marL="688975" indent="-284163">
              <a:buFont typeface="Wingdings" panose="05000000000000000000" pitchFamily="2" charset="2"/>
              <a:buChar char="§"/>
            </a:pPr>
            <a:r>
              <a:rPr lang="en-US" i="1" dirty="0" smtClean="0"/>
              <a:t>Whether it is easy to implement?</a:t>
            </a:r>
          </a:p>
          <a:p>
            <a:pPr marL="688975" indent="-284163">
              <a:buFont typeface="Wingdings" panose="05000000000000000000" pitchFamily="2" charset="2"/>
              <a:buChar char="§"/>
            </a:pPr>
            <a:r>
              <a:rPr lang="en-US" i="1" dirty="0" smtClean="0"/>
              <a:t>How much space (memory) it requires to solve the problem?</a:t>
            </a:r>
          </a:p>
          <a:p>
            <a:pPr marL="688975" indent="-284163">
              <a:buFont typeface="Wingdings" panose="05000000000000000000" pitchFamily="2" charset="2"/>
              <a:buChar char="§"/>
            </a:pPr>
            <a:r>
              <a:rPr lang="en-US" i="1" dirty="0" smtClean="0"/>
              <a:t>How much time it takes to solve the problem? Etc.,</a:t>
            </a:r>
          </a:p>
          <a:p>
            <a:r>
              <a:rPr lang="en-US" dirty="0"/>
              <a:t>When we want to </a:t>
            </a:r>
            <a:r>
              <a:rPr lang="en-US" dirty="0" err="1"/>
              <a:t>analyse</a:t>
            </a:r>
            <a:r>
              <a:rPr lang="en-US" dirty="0"/>
              <a:t> an algorithm, we consider only the space and time required by that particular algorithm and we ignore all the remaining elements.</a:t>
            </a:r>
          </a:p>
          <a:p>
            <a:endParaRPr lang="en-US" dirty="0"/>
          </a:p>
        </p:txBody>
      </p:sp>
    </p:spTree>
    <p:extLst>
      <p:ext uri="{BB962C8B-B14F-4D97-AF65-F5344CB8AC3E}">
        <p14:creationId xmlns:p14="http://schemas.microsoft.com/office/powerpoint/2010/main" val="121759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and Time Complexity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Space Complexity -</a:t>
            </a:r>
            <a:r>
              <a:rPr lang="en-US" dirty="0" smtClean="0"/>
              <a:t> Space required to complete the task of that algorithm. It includes program space and data space.</a:t>
            </a:r>
          </a:p>
          <a:p>
            <a:endParaRPr lang="en-US" dirty="0" smtClean="0"/>
          </a:p>
          <a:p>
            <a:r>
              <a:rPr lang="en-US" dirty="0" smtClean="0">
                <a:solidFill>
                  <a:srgbClr val="FF0000"/>
                </a:solidFill>
              </a:rPr>
              <a:t>Time Complexity -</a:t>
            </a:r>
            <a:r>
              <a:rPr lang="en-US" dirty="0" smtClean="0"/>
              <a:t> Time required to complete the task of that algorithm.</a:t>
            </a:r>
            <a:endParaRPr lang="en-US" dirty="0"/>
          </a:p>
        </p:txBody>
      </p:sp>
    </p:spTree>
    <p:extLst>
      <p:ext uri="{BB962C8B-B14F-4D97-AF65-F5344CB8AC3E}">
        <p14:creationId xmlns:p14="http://schemas.microsoft.com/office/powerpoint/2010/main" val="1459340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1988</Words>
  <Application>Microsoft Office PowerPoint</Application>
  <PresentationFormat>Widescreen</PresentationFormat>
  <Paragraphs>154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Introduction</vt:lpstr>
      <vt:lpstr>Introduction to Algorithms</vt:lpstr>
      <vt:lpstr>Properties of an Algorithm</vt:lpstr>
      <vt:lpstr>Algorithm Representation</vt:lpstr>
      <vt:lpstr>Flowchart example</vt:lpstr>
      <vt:lpstr>Pseudocode Example</vt:lpstr>
      <vt:lpstr>Performance Analysis of an algorithm</vt:lpstr>
      <vt:lpstr>PowerPoint Presentation</vt:lpstr>
      <vt:lpstr>Space and Time Complexity</vt:lpstr>
      <vt:lpstr>Space Complexity</vt:lpstr>
      <vt:lpstr>PowerPoint Presentation</vt:lpstr>
      <vt:lpstr>PowerPoint Presentation</vt:lpstr>
      <vt:lpstr>PowerPoint Presentation</vt:lpstr>
      <vt:lpstr>Time Complexity</vt:lpstr>
      <vt:lpstr>PowerPoint Presentation</vt:lpstr>
      <vt:lpstr>Assumptions</vt:lpstr>
      <vt:lpstr>PowerPoint Presentation</vt:lpstr>
      <vt:lpstr>PowerPoint Presentation</vt:lpstr>
      <vt:lpstr>PowerPoint Presentation</vt:lpstr>
      <vt:lpstr>Growth of Function</vt:lpstr>
      <vt:lpstr>Why Asymptotic Analysis</vt:lpstr>
      <vt:lpstr>Asymptotic Notations</vt:lpstr>
      <vt:lpstr>Functions in asymptotic notation</vt:lpstr>
      <vt:lpstr>Notations</vt:lpstr>
      <vt:lpstr>Big - Oh Notation (O)</vt:lpstr>
      <vt:lpstr>PowerPoint Presentation</vt:lpstr>
      <vt:lpstr>Example</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Rohit Tanwar</dc:creator>
  <cp:lastModifiedBy>Rohit Tanwar</cp:lastModifiedBy>
  <cp:revision>22</cp:revision>
  <dcterms:created xsi:type="dcterms:W3CDTF">2023-08-10T03:53:02Z</dcterms:created>
  <dcterms:modified xsi:type="dcterms:W3CDTF">2023-08-19T04:32:15Z</dcterms:modified>
</cp:coreProperties>
</file>